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ab796687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ab796687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ab79668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ab79668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b79668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b79668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b79668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ab79668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ab796687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ab79668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ab796687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ab79668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b79668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b79668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b79668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b79668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b796687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ab796687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ab796687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ab79668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29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19.jpg"/><Relationship Id="rId11" Type="http://schemas.openxmlformats.org/officeDocument/2006/relationships/image" Target="../media/image32.jpg"/><Relationship Id="rId10" Type="http://schemas.openxmlformats.org/officeDocument/2006/relationships/image" Target="../media/image33.jpg"/><Relationship Id="rId9" Type="http://schemas.openxmlformats.org/officeDocument/2006/relationships/image" Target="../media/image25.jpg"/><Relationship Id="rId5" Type="http://schemas.openxmlformats.org/officeDocument/2006/relationships/image" Target="../media/image21.jpg"/><Relationship Id="rId6" Type="http://schemas.openxmlformats.org/officeDocument/2006/relationships/image" Target="../media/image30.jpg"/><Relationship Id="rId7" Type="http://schemas.openxmlformats.org/officeDocument/2006/relationships/image" Target="../media/image26.jpg"/><Relationship Id="rId8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eteryuX/retinaface-tf2.git" TargetMode="External"/><Relationship Id="rId4" Type="http://schemas.openxmlformats.org/officeDocument/2006/relationships/hyperlink" Target="https://github.com/peteryuX/retinaface-tf2.git" TargetMode="External"/><Relationship Id="rId5" Type="http://schemas.openxmlformats.org/officeDocument/2006/relationships/hyperlink" Target="https://www.kaggle.com/b1qkoa/widerface" TargetMode="External"/><Relationship Id="rId6" Type="http://schemas.openxmlformats.org/officeDocument/2006/relationships/hyperlink" Target="https://www.kaggle.com/b1qkoa/widerface" TargetMode="External"/><Relationship Id="rId7" Type="http://schemas.openxmlformats.org/officeDocument/2006/relationships/image" Target="../media/image6.jpg"/><Relationship Id="rId8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9.jp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28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Умный видеодомофон.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1050" y="52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Дипломный проект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37875" y="2941975"/>
            <a:ext cx="748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Задача:  создать систему бесконтактного доступа используя существующее </a:t>
            </a:r>
            <a:r>
              <a:rPr lang="ru">
                <a:solidFill>
                  <a:schemeClr val="dk1"/>
                </a:solidFill>
              </a:rPr>
              <a:t>не специализированное </a:t>
            </a:r>
            <a:r>
              <a:rPr lang="ru"/>
              <a:t>оборудование.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219725"/>
            <a:ext cx="26457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r>
              <a:rPr lang="ru"/>
              <a:t>нтиспуфинг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964513"/>
            <a:ext cx="3142425" cy="32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400" y="1072425"/>
            <a:ext cx="2250950" cy="1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400" y="2347375"/>
            <a:ext cx="2250950" cy="12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1513" y="3618500"/>
            <a:ext cx="2196713" cy="1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3624" y="2358387"/>
            <a:ext cx="2196700" cy="124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6772325" y="185885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 для обучения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6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Физический уровень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75" y="1119975"/>
            <a:ext cx="1320175" cy="145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3"/>
          <p:cNvCxnSpPr>
            <a:stCxn id="145" idx="3"/>
          </p:cNvCxnSpPr>
          <p:nvPr/>
        </p:nvCxnSpPr>
        <p:spPr>
          <a:xfrm flipH="1" rot="10800000">
            <a:off x="1840050" y="1840163"/>
            <a:ext cx="948300" cy="5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200" y="1277650"/>
            <a:ext cx="823900" cy="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9266" y="2101551"/>
            <a:ext cx="1429775" cy="71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3"/>
          <p:cNvCxnSpPr/>
          <p:nvPr/>
        </p:nvCxnSpPr>
        <p:spPr>
          <a:xfrm flipH="1" rot="10800000">
            <a:off x="4142325" y="1840163"/>
            <a:ext cx="948300" cy="5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4160100" y="1293450"/>
            <a:ext cx="82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pySerial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1575" y="1293450"/>
            <a:ext cx="1889450" cy="131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3"/>
          <p:cNvCxnSpPr/>
          <p:nvPr/>
        </p:nvCxnSpPr>
        <p:spPr>
          <a:xfrm flipH="1" rot="10800000">
            <a:off x="7214450" y="984738"/>
            <a:ext cx="465000" cy="63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3"/>
          <p:cNvCxnSpPr/>
          <p:nvPr/>
        </p:nvCxnSpPr>
        <p:spPr>
          <a:xfrm>
            <a:off x="7214450" y="1840163"/>
            <a:ext cx="652800" cy="18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3"/>
          <p:cNvCxnSpPr/>
          <p:nvPr/>
        </p:nvCxnSpPr>
        <p:spPr>
          <a:xfrm>
            <a:off x="7188800" y="2082700"/>
            <a:ext cx="516300" cy="629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5" name="Google Shape;15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3350" y="266650"/>
            <a:ext cx="948300" cy="9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0675" y="1466500"/>
            <a:ext cx="880525" cy="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3350" y="2377350"/>
            <a:ext cx="1180725" cy="11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9225" y="3164125"/>
            <a:ext cx="4019819" cy="13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1450" y="3059100"/>
            <a:ext cx="2569469" cy="20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0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Face Recognition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79525"/>
            <a:ext cx="85206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Вообще задача является частным случаем задачи Face Recognition (Распознавание Лиц).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аспознавания</a:t>
            </a:r>
            <a:r>
              <a:rPr lang="ru"/>
              <a:t> лиц состоит из 4 </a:t>
            </a:r>
            <a:r>
              <a:rPr lang="ru"/>
              <a:t>этапов</a:t>
            </a:r>
            <a:r>
              <a:rPr lang="ru"/>
              <a:t>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ru"/>
              <a:t>детектирование лица на фото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ru"/>
              <a:t>выравнивание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ru"/>
              <a:t>выделение эмбендингов лица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ru"/>
              <a:t>сравнение</a:t>
            </a:r>
            <a:r>
              <a:rPr lang="ru"/>
              <a:t> полученных эмбендингов с эталоном или базой данных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325" y="3050625"/>
            <a:ext cx="7399949" cy="17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91550"/>
            <a:ext cx="8672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Детектирование лица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92800"/>
            <a:ext cx="3302700" cy="1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Dlib -  одна из первых библиотек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MTCNN - современнй быстрый детектор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RetinaFace - один из топовых детекторов с открытым исходным кодом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300" y="745450"/>
            <a:ext cx="4823576" cy="23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200" y="3278625"/>
            <a:ext cx="6956575" cy="17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62900" y="3430400"/>
            <a:ext cx="1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RetinaFace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9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RetinaFace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764250"/>
            <a:ext cx="8520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За основу взята реализация RetinaFace с</a:t>
            </a:r>
            <a:r>
              <a:rPr lang="ru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100" u="sng">
                <a:solidFill>
                  <a:schemeClr val="hlink"/>
                </a:solidFill>
                <a:hlinkClick r:id="rId4"/>
              </a:rPr>
              <a:t>https://github.com/peteryuX/retinaface-tf2.git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Обучение проводилось  на датасете WIDER FACE. Датасет должен быть в формате tfrecord.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Подготовленный датасет можно взять здесь:</a:t>
            </a:r>
            <a:r>
              <a:rPr lang="ru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100" u="sng">
                <a:solidFill>
                  <a:schemeClr val="hlink"/>
                </a:solidFill>
                <a:hlinkClick r:id="rId6"/>
              </a:rPr>
              <a:t>https://www.kaggle.com/b1qkoa/widerface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2825" y="2019425"/>
            <a:ext cx="4306925" cy="27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815150"/>
            <a:ext cx="4408025" cy="29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30475" y="491975"/>
            <a:ext cx="374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детекции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175" y="935450"/>
            <a:ext cx="5068826" cy="382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25" y="1564425"/>
            <a:ext cx="4616749" cy="31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0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Экстрактор </a:t>
            </a:r>
            <a:r>
              <a:rPr lang="ru"/>
              <a:t>признаков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31850" y="7980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Два подхода к обучению экстрактора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метрики: например  Triplet Loss: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50" y="1653650"/>
            <a:ext cx="3931725" cy="8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2950"/>
            <a:ext cx="46940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31850" y="3520550"/>
            <a:ext cx="30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Классификация: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8475" y="2966625"/>
            <a:ext cx="5250851" cy="19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45975" y="125825"/>
            <a:ext cx="8520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потерь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5" y="771925"/>
            <a:ext cx="3342600" cy="162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881" y="634700"/>
            <a:ext cx="3263243" cy="13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88" y="3124450"/>
            <a:ext cx="2590025" cy="4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312" y="4202238"/>
            <a:ext cx="4057850" cy="5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452625" y="2033225"/>
            <a:ext cx="21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CrossEntropy +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Softmax </a:t>
            </a:r>
            <a:r>
              <a:rPr lang="ru"/>
              <a:t>activation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088025" y="2132900"/>
            <a:ext cx="1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ArcFace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5275" y="3131450"/>
            <a:ext cx="4723025" cy="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8725" y="4219349"/>
            <a:ext cx="4303907" cy="5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63500" y="2831975"/>
            <a:ext cx="346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CrossEntropy + Softmax activation</a:t>
            </a:r>
            <a:endParaRPr sz="1100"/>
          </a:p>
        </p:txBody>
      </p:sp>
      <p:sp>
        <p:nvSpPr>
          <p:cNvPr id="112" name="Google Shape;112;p19"/>
          <p:cNvSpPr txBox="1"/>
          <p:nvPr/>
        </p:nvSpPr>
        <p:spPr>
          <a:xfrm>
            <a:off x="4572000" y="2831975"/>
            <a:ext cx="271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Center Loss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363500" y="3865350"/>
            <a:ext cx="271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CosFace</a:t>
            </a:r>
            <a:endParaRPr sz="1100"/>
          </a:p>
        </p:txBody>
      </p:sp>
      <p:sp>
        <p:nvSpPr>
          <p:cNvPr id="114" name="Google Shape;114;p19"/>
          <p:cNvSpPr txBox="1"/>
          <p:nvPr/>
        </p:nvSpPr>
        <p:spPr>
          <a:xfrm>
            <a:off x="5050350" y="3941550"/>
            <a:ext cx="271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Arc</a:t>
            </a:r>
            <a:r>
              <a:rPr lang="ru" sz="1100">
                <a:solidFill>
                  <a:schemeClr val="dk1"/>
                </a:solidFill>
              </a:rPr>
              <a:t>Face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58625" y="14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ArcFace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700"/>
            <a:ext cx="4327550" cy="389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700" y="869700"/>
            <a:ext cx="4877300" cy="38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178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175" y="165300"/>
            <a:ext cx="5107124" cy="48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60000" y="1905800"/>
            <a:ext cx="191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на лицах не </a:t>
            </a:r>
            <a:r>
              <a:rPr lang="ru"/>
              <a:t>участвовавших</a:t>
            </a:r>
            <a:r>
              <a:rPr lang="ru"/>
              <a:t> в обучении.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