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34"/>
  </p:notesMasterIdLst>
  <p:handoutMasterIdLst>
    <p:handoutMasterId r:id="rId35"/>
  </p:handoutMasterIdLst>
  <p:sldIdLst>
    <p:sldId id="258" r:id="rId3"/>
    <p:sldId id="259" r:id="rId4"/>
    <p:sldId id="362" r:id="rId5"/>
    <p:sldId id="425" r:id="rId6"/>
    <p:sldId id="429" r:id="rId7"/>
    <p:sldId id="426" r:id="rId8"/>
    <p:sldId id="427" r:id="rId9"/>
    <p:sldId id="428" r:id="rId10"/>
    <p:sldId id="430" r:id="rId11"/>
    <p:sldId id="431" r:id="rId12"/>
    <p:sldId id="433" r:id="rId13"/>
    <p:sldId id="439" r:id="rId14"/>
    <p:sldId id="434" r:id="rId15"/>
    <p:sldId id="435" r:id="rId16"/>
    <p:sldId id="436" r:id="rId17"/>
    <p:sldId id="437" r:id="rId18"/>
    <p:sldId id="438" r:id="rId19"/>
    <p:sldId id="440" r:id="rId20"/>
    <p:sldId id="444" r:id="rId21"/>
    <p:sldId id="441" r:id="rId22"/>
    <p:sldId id="442" r:id="rId23"/>
    <p:sldId id="445" r:id="rId24"/>
    <p:sldId id="446" r:id="rId25"/>
    <p:sldId id="447" r:id="rId26"/>
    <p:sldId id="448" r:id="rId27"/>
    <p:sldId id="449" r:id="rId28"/>
    <p:sldId id="450" r:id="rId29"/>
    <p:sldId id="451" r:id="rId30"/>
    <p:sldId id="452" r:id="rId31"/>
    <p:sldId id="453" r:id="rId32"/>
    <p:sldId id="454" r:id="rId33"/>
  </p:sldIdLst>
  <p:sldSz cx="9144000" cy="6858000" type="screen4x3"/>
  <p:notesSz cx="6858000" cy="9144000"/>
  <p:defaultTextStyle>
    <a:defPPr>
      <a:defRPr lang="zh-CN"/>
    </a:defPPr>
    <a:lvl1pPr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1pPr>
    <a:lvl2pPr marL="4572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2pPr>
    <a:lvl3pPr marL="9144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3pPr>
    <a:lvl4pPr marL="13716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4pPr>
    <a:lvl5pPr marL="18288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79888" autoAdjust="0"/>
  </p:normalViewPr>
  <p:slideViewPr>
    <p:cSldViewPr>
      <p:cViewPr>
        <p:scale>
          <a:sx n="80" d="100"/>
          <a:sy n="80" d="100"/>
        </p:scale>
        <p:origin x="-2294" y="-4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1" d="100"/>
          <a:sy n="71" d="100"/>
        </p:scale>
        <p:origin x="-25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charset="0"/>
              <a:buNone/>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Arial" charset="0"/>
              <a:buNone/>
              <a:defRPr sz="1200">
                <a:latin typeface="Arial" charset="0"/>
                <a:ea typeface="宋体" pitchFamily="2" charset="-122"/>
              </a:defRPr>
            </a:lvl1pPr>
          </a:lstStyle>
          <a:p>
            <a:pPr>
              <a:defRPr/>
            </a:pPr>
            <a:fld id="{6F662116-E8BB-490C-825D-937A15769107}" type="datetimeFigureOut">
              <a:rPr lang="zh-CN" altLang="en-US"/>
              <a:pPr>
                <a:defRPr/>
              </a:pPr>
              <a:t>2016-10-26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Arial" charset="0"/>
              <a:buNone/>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buFont typeface="Arial" charset="0"/>
              <a:buNone/>
              <a:defRPr sz="1200">
                <a:latin typeface="Arial" charset="0"/>
                <a:ea typeface="宋体" pitchFamily="2" charset="-122"/>
              </a:defRPr>
            </a:lvl1pPr>
          </a:lstStyle>
          <a:p>
            <a:pPr>
              <a:defRPr/>
            </a:pPr>
            <a:fld id="{1A434293-80B1-4A6A-AB49-1EE360A78EA7}" type="slidenum">
              <a:rPr lang="zh-CN" altLang="en-US"/>
              <a:pPr>
                <a:defRPr/>
              </a:pPr>
              <a:t>‹#›</a:t>
            </a:fld>
            <a:endParaRPr lang="zh-CN" altLang="en-US"/>
          </a:p>
        </p:txBody>
      </p:sp>
    </p:spTree>
    <p:extLst>
      <p:ext uri="{BB962C8B-B14F-4D97-AF65-F5344CB8AC3E}">
        <p14:creationId xmlns:p14="http://schemas.microsoft.com/office/powerpoint/2010/main" xmlns="" val="39999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charset="0"/>
              <a:buNone/>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charset="0"/>
              <a:buNone/>
              <a:defRPr sz="1200">
                <a:latin typeface="Arial" charset="0"/>
                <a:ea typeface="宋体" pitchFamily="2" charset="-122"/>
              </a:defRPr>
            </a:lvl1pPr>
          </a:lstStyle>
          <a:p>
            <a:pPr>
              <a:defRPr/>
            </a:pPr>
            <a:fld id="{F2AF22C0-CA4D-4015-9570-446FB73D612A}" type="datetimeFigureOut">
              <a:rPr lang="zh-CN" altLang="en-US"/>
              <a:pPr>
                <a:defRPr/>
              </a:pPr>
              <a:t>2016-10-26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charset="0"/>
              <a:buNone/>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charset="0"/>
              <a:buNone/>
              <a:defRPr sz="1200">
                <a:latin typeface="Arial" charset="0"/>
                <a:ea typeface="宋体" pitchFamily="2" charset="-122"/>
              </a:defRPr>
            </a:lvl1pPr>
          </a:lstStyle>
          <a:p>
            <a:pPr>
              <a:defRPr/>
            </a:pPr>
            <a:fld id="{CA41807E-6294-4EC5-B08F-ED3870C4A000}" type="slidenum">
              <a:rPr lang="zh-CN" altLang="en-US"/>
              <a:pPr>
                <a:defRPr/>
              </a:pPr>
              <a:t>‹#›</a:t>
            </a:fld>
            <a:endParaRPr lang="zh-CN" altLang="en-US"/>
          </a:p>
        </p:txBody>
      </p:sp>
    </p:spTree>
    <p:extLst>
      <p:ext uri="{BB962C8B-B14F-4D97-AF65-F5344CB8AC3E}">
        <p14:creationId xmlns:p14="http://schemas.microsoft.com/office/powerpoint/2010/main" xmlns="" val="3172609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buClr>
                <a:srgbClr val="FF0000"/>
              </a:buClr>
              <a:buFont typeface="Arial" pitchFamily="34" charset="0"/>
              <a:defRPr b="1">
                <a:solidFill>
                  <a:schemeClr val="tx1"/>
                </a:solidFill>
                <a:latin typeface="Arial" pitchFamily="34" charset="0"/>
                <a:ea typeface="宋体" pitchFamily="2" charset="-122"/>
              </a:defRPr>
            </a:lvl9pPr>
          </a:lstStyle>
          <a:p>
            <a:pPr eaLnBrk="1" hangingPunct="1">
              <a:buFont typeface="Arial" pitchFamily="34" charset="0"/>
              <a:buNone/>
            </a:pPr>
            <a:fld id="{737B8C20-E0CB-4CC7-8344-A1C913F41AD9}" type="slidenum">
              <a:rPr lang="en-US" altLang="zh-CN" smtClean="0"/>
              <a:pPr eaLnBrk="1" hangingPunct="1">
                <a:buFont typeface="Arial" pitchFamily="34" charset="0"/>
                <a:buNone/>
              </a:pPr>
              <a:t>1</a:t>
            </a:fld>
            <a:endParaRPr lang="en-US" altLang="zh-CN" smtClean="0"/>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Tree>
    <p:extLst>
      <p:ext uri="{BB962C8B-B14F-4D97-AF65-F5344CB8AC3E}">
        <p14:creationId xmlns:p14="http://schemas.microsoft.com/office/powerpoint/2010/main" xmlns="" val="3870613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a:t>
            </a:fld>
            <a:endParaRPr lang="zh-CN" altLang="en-US"/>
          </a:p>
        </p:txBody>
      </p:sp>
    </p:spTree>
    <p:extLst>
      <p:ext uri="{BB962C8B-B14F-4D97-AF65-F5344CB8AC3E}">
        <p14:creationId xmlns:p14="http://schemas.microsoft.com/office/powerpoint/2010/main" xmlns="" val="708434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41807E-6294-4EC5-B08F-ED3870C4A000}"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181148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93783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8100" y="533400"/>
            <a:ext cx="1841500" cy="16430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63600" y="533400"/>
            <a:ext cx="5372100" cy="16430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48653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8" name="标题 4"/>
          <p:cNvSpPr>
            <a:spLocks noGrp="1"/>
          </p:cNvSpPr>
          <p:nvPr>
            <p:ph type="ctrTitle"/>
          </p:nvPr>
        </p:nvSpPr>
        <p:spPr>
          <a:xfrm>
            <a:off x="760040" y="2679055"/>
            <a:ext cx="7772400" cy="1470025"/>
          </a:xfrm>
        </p:spPr>
        <p:txBody>
          <a:bodyPr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9" name="副标题 2"/>
          <p:cNvSpPr>
            <a:spLocks noGrp="1"/>
          </p:cNvSpPr>
          <p:nvPr>
            <p:ph type="subTitle" idx="1"/>
          </p:nvPr>
        </p:nvSpPr>
        <p:spPr>
          <a:xfrm>
            <a:off x="3707904" y="4300512"/>
            <a:ext cx="4824536" cy="928688"/>
          </a:xfrm>
        </p:spPr>
        <p:txBody>
          <a:bodyPr rtlCol="0">
            <a:normAutofit/>
          </a:bodyPr>
          <a:lstStyle>
            <a:lvl1pPr marL="0" indent="0" algn="ctr" defTabSz="914400" rtl="0" eaLnBrk="1" latinLnBrk="0" hangingPunct="1">
              <a:spcBef>
                <a:spcPct val="20000"/>
              </a:spcBef>
              <a:buFont typeface="Arial" pitchFamily="34" charset="0"/>
              <a:buNone/>
              <a:defRPr lang="zh-CN" altLang="en-US" sz="2400" b="1" kern="1200" cap="none" spc="0" dirty="0">
                <a:ln w="9525" cmpd="sng">
                  <a:solidFill>
                    <a:schemeClr val="bg1"/>
                  </a:solidFill>
                  <a:prstDash val="solid"/>
                  <a:miter lim="800000"/>
                </a:ln>
                <a:solidFill>
                  <a:schemeClr val="tx1">
                    <a:lumMod val="75000"/>
                    <a:lumOff val="25000"/>
                  </a:schemeClr>
                </a:solidFill>
                <a:effectLst>
                  <a:outerShdw blurRad="50800" algn="tl" rotWithShape="0">
                    <a:srgbClr val="000000"/>
                  </a:outerShdw>
                  <a:reflection blurRad="6350" stA="50000" endA="300" endPos="50000" dist="60007" dir="5400000" sy="-100000" algn="bl" rotWithShape="0"/>
                </a:effectLst>
                <a:latin typeface="微软雅黑" pitchFamily="34" charset="-122"/>
                <a:ea typeface="微软雅黑" pitchFamily="34" charset="-122"/>
                <a:cs typeface="+mn-cs"/>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xmlns="" val="37441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标题 3"/>
          <p:cNvSpPr>
            <a:spLocks noGrp="1"/>
          </p:cNvSpPr>
          <p:nvPr>
            <p:ph type="title"/>
          </p:nvPr>
        </p:nvSpPr>
        <p:spPr>
          <a:xfrm>
            <a:off x="3428992" y="1074974"/>
            <a:ext cx="5715008" cy="710952"/>
          </a:xfrm>
          <a:noFill/>
          <a:ln w="9525">
            <a:noFill/>
            <a:miter lim="800000"/>
            <a:headEnd/>
            <a:tailEnd/>
          </a:ln>
        </p:spPr>
        <p:txBody>
          <a:bodyPr rtlCol="0">
            <a:noAutofit/>
            <a:scene3d>
              <a:camera prst="orthographicFront"/>
              <a:lightRig rig="soft" dir="t">
                <a:rot lat="0" lon="0" rev="10800000"/>
              </a:lightRig>
            </a:scene3d>
            <a:sp3d extrusionH="57150">
              <a:bevelT w="27940" h="12700" prst="relaxedInset"/>
              <a:contourClr>
                <a:srgbClr val="DDDDDD"/>
              </a:contourClr>
            </a:sp3d>
          </a:bodyPr>
          <a:lstStyle>
            <a:lvl1pPr algn="l" rtl="0" eaLnBrk="1" fontAlgn="auto" hangingPunct="1">
              <a:spcBef>
                <a:spcPct val="0"/>
              </a:spcBef>
              <a:spcAft>
                <a:spcPts val="0"/>
              </a:spcAft>
              <a:defRPr lang="zh-CN" altLang="en-US" sz="3400" b="1" kern="1200" dirty="0">
                <a:solidFill>
                  <a:srgbClr val="FF0000"/>
                </a:solidFill>
                <a:effectLst>
                  <a:outerShdw blurRad="114300" dist="38100" dir="2700000" algn="tl">
                    <a:srgbClr val="000000">
                      <a:alpha val="0"/>
                    </a:srgbClr>
                  </a:outerShdw>
                </a:effectLst>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9" name="内容占位符 4"/>
          <p:cNvSpPr>
            <a:spLocks noGrp="1"/>
          </p:cNvSpPr>
          <p:nvPr>
            <p:ph idx="1"/>
          </p:nvPr>
        </p:nvSpPr>
        <p:spPr>
          <a:xfrm>
            <a:off x="457200" y="1772816"/>
            <a:ext cx="8229600" cy="4425355"/>
          </a:xfrm>
          <a:noFill/>
          <a:ln w="9525">
            <a:noFill/>
            <a:miter lim="800000"/>
            <a:headEnd/>
            <a:tailEnd/>
          </a:ln>
        </p:spPr>
        <p:txBody>
          <a:bodyPr/>
          <a:lstStyle>
            <a:lvl1pPr marL="342900" indent="-342900" algn="l" rtl="0" eaLnBrk="1" fontAlgn="base" hangingPunct="1">
              <a:spcBef>
                <a:spcPct val="20000"/>
              </a:spcBef>
              <a:spcAft>
                <a:spcPct val="0"/>
              </a:spcAft>
              <a:buFont typeface="Arial" charset="0"/>
              <a:buChar char="•"/>
              <a:defRPr lang="zh-CN" altLang="en-US" sz="3200" kern="1200" smtClean="0">
                <a:solidFill>
                  <a:schemeClr val="tx1"/>
                </a:solidFill>
                <a:latin typeface="微软雅黑" pitchFamily="34" charset="-122"/>
                <a:ea typeface="微软雅黑" pitchFamily="34" charset="-122"/>
                <a:cs typeface="+mn-cs"/>
              </a:defRPr>
            </a:lvl1pPr>
          </a:lstStyle>
          <a:p>
            <a:pPr lvl="0"/>
            <a:r>
              <a:rPr lang="zh-CN" altLang="en-US" dirty="0" smtClean="0"/>
              <a:t>单击此处编辑母版文本样式</a:t>
            </a:r>
          </a:p>
        </p:txBody>
      </p:sp>
    </p:spTree>
    <p:extLst>
      <p:ext uri="{BB962C8B-B14F-4D97-AF65-F5344CB8AC3E}">
        <p14:creationId xmlns:p14="http://schemas.microsoft.com/office/powerpoint/2010/main" xmlns="" val="2083599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sp>
        <p:nvSpPr>
          <p:cNvPr id="2" name="标题 3"/>
          <p:cNvSpPr txBox="1">
            <a:spLocks/>
          </p:cNvSpPr>
          <p:nvPr/>
        </p:nvSpPr>
        <p:spPr>
          <a:xfrm>
            <a:off x="1187624" y="3212976"/>
            <a:ext cx="7560840" cy="654050"/>
          </a:xfrm>
          <a:prstGeom prst="rect">
            <a:avLst/>
          </a:prstGeom>
        </p:spPr>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lnSpc>
                <a:spcPts val="3200"/>
              </a:lnSpc>
              <a:spcBef>
                <a:spcPts val="0"/>
              </a:spcBef>
              <a:spcAft>
                <a:spcPts val="0"/>
              </a:spcAft>
              <a:defRPr/>
            </a:pPr>
            <a:r>
              <a:rPr lang="en-US" altLang="zh-CN"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Your potential</a:t>
            </a:r>
          </a:p>
          <a:p>
            <a:pPr fontAlgn="auto">
              <a:lnSpc>
                <a:spcPts val="4000"/>
              </a:lnSpc>
              <a:spcBef>
                <a:spcPts val="0"/>
              </a:spcBef>
              <a:spcAft>
                <a:spcPts val="0"/>
              </a:spcAft>
              <a:defRPr/>
            </a:pPr>
            <a:r>
              <a:rPr lang="en-US" altLang="zh-CN"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               </a:t>
            </a:r>
          </a:p>
          <a:p>
            <a:pPr fontAlgn="auto">
              <a:lnSpc>
                <a:spcPts val="3200"/>
              </a:lnSpc>
              <a:spcBef>
                <a:spcPts val="0"/>
              </a:spcBef>
              <a:spcAft>
                <a:spcPts val="0"/>
              </a:spcAft>
              <a:defRPr/>
            </a:pPr>
            <a:r>
              <a:rPr lang="en-US" altLang="zh-CN"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            Our passion! </a:t>
            </a:r>
            <a:endParaRPr lang="zh-CN" altLang="en-US" sz="45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endParaRPr>
          </a:p>
        </p:txBody>
      </p:sp>
      <p:sp>
        <p:nvSpPr>
          <p:cNvPr id="3" name="标题 3"/>
          <p:cNvSpPr txBox="1">
            <a:spLocks/>
          </p:cNvSpPr>
          <p:nvPr/>
        </p:nvSpPr>
        <p:spPr>
          <a:xfrm>
            <a:off x="1187450" y="2060575"/>
            <a:ext cx="4614863" cy="654050"/>
          </a:xfrm>
          <a:prstGeom prst="rect">
            <a:avLst/>
          </a:prstGeom>
        </p:spPr>
        <p:txBody>
          <a:bodyPr anchor="ctr"/>
          <a:lstStyle/>
          <a:p>
            <a:pPr fontAlgn="auto">
              <a:spcBef>
                <a:spcPts val="0"/>
              </a:spcBef>
              <a:spcAft>
                <a:spcPts val="0"/>
              </a:spcAft>
              <a:defRPr/>
            </a:pPr>
            <a:r>
              <a:rPr lang="zh-CN" altLang="en-US" sz="2000" dirty="0">
                <a:effectLst>
                  <a:outerShdw blurRad="114300" dist="38100" dir="2700000" algn="tl">
                    <a:srgbClr val="000000">
                      <a:alpha val="0"/>
                    </a:srgbClr>
                  </a:outerShdw>
                </a:effectLst>
                <a:latin typeface="微软雅黑" pitchFamily="34" charset="-122"/>
                <a:ea typeface="微软雅黑" pitchFamily="34" charset="-122"/>
                <a:cs typeface="+mj-cs"/>
              </a:rPr>
              <a:t>您的潜力  我们的动力！</a:t>
            </a:r>
          </a:p>
        </p:txBody>
      </p:sp>
    </p:spTree>
    <p:extLst>
      <p:ext uri="{BB962C8B-B14F-4D97-AF65-F5344CB8AC3E}">
        <p14:creationId xmlns:p14="http://schemas.microsoft.com/office/powerpoint/2010/main" xmlns="" val="45829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4387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58309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3600" y="1816100"/>
            <a:ext cx="3606800" cy="36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816100"/>
            <a:ext cx="3606800" cy="36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3203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74895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57243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3196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75620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41786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30"/>
          <p:cNvSpPr>
            <a:spLocks noChangeArrowheads="1"/>
          </p:cNvSpPr>
          <p:nvPr/>
        </p:nvSpPr>
        <p:spPr bwMode="auto">
          <a:xfrm>
            <a:off x="0" y="6234113"/>
            <a:ext cx="9144000" cy="304800"/>
          </a:xfrm>
          <a:prstGeom prst="rect">
            <a:avLst/>
          </a:prstGeom>
          <a:solidFill>
            <a:schemeClr val="hlink"/>
          </a:solidFill>
          <a:ln w="28575">
            <a:noFill/>
            <a:miter lim="800000"/>
            <a:headEnd type="none" w="sm" len="sm"/>
            <a:tailEnd type="none" w="sm" len="sm"/>
          </a:ln>
          <a:effectLst/>
        </p:spPr>
        <p:txBody>
          <a:bodyPr wrap="none" anchor="ctr"/>
          <a:lstStyle/>
          <a:p>
            <a:pPr>
              <a:defRPr/>
            </a:pPr>
            <a:endParaRPr lang="zh-CN" altLang="zh-CN"/>
          </a:p>
        </p:txBody>
      </p:sp>
      <p:sp>
        <p:nvSpPr>
          <p:cNvPr id="1027" name="Slide_PlaceholderTitle"/>
          <p:cNvSpPr>
            <a:spLocks noGrp="1" noChangeArrowheads="1"/>
          </p:cNvSpPr>
          <p:nvPr>
            <p:ph type="title"/>
          </p:nvPr>
        </p:nvSpPr>
        <p:spPr bwMode="auto">
          <a:xfrm>
            <a:off x="889000" y="533400"/>
            <a:ext cx="7315200" cy="87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zh-CN" smtClean="0"/>
              <a:t>Click to edit Master title style</a:t>
            </a:r>
          </a:p>
        </p:txBody>
      </p:sp>
      <p:sp>
        <p:nvSpPr>
          <p:cNvPr id="1028" name="Slide_PlaceholderText"/>
          <p:cNvSpPr>
            <a:spLocks noGrp="1" noChangeArrowheads="1"/>
          </p:cNvSpPr>
          <p:nvPr>
            <p:ph type="body" idx="1"/>
          </p:nvPr>
        </p:nvSpPr>
        <p:spPr bwMode="auto">
          <a:xfrm>
            <a:off x="863600" y="1816100"/>
            <a:ext cx="73660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1"/>
            <a:r>
              <a:rPr lang="en-US" altLang="zh-CN" smtClean="0"/>
              <a:t>Click to edit Master text styles</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5pPr>
      <a:lvl6pPr marL="4572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6pPr>
      <a:lvl7pPr marL="9144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7pPr>
      <a:lvl8pPr marL="13716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8pPr>
      <a:lvl9pPr marL="1828800" algn="ctr" defTabSz="228600" rtl="0" eaLnBrk="0" fontAlgn="base" hangingPunct="0">
        <a:spcBef>
          <a:spcPct val="20000"/>
        </a:spcBef>
        <a:spcAft>
          <a:spcPct val="0"/>
        </a:spcAft>
        <a:buClr>
          <a:srgbClr val="000000"/>
        </a:buClr>
        <a:buFont typeface="Arial" pitchFamily="34" charset="0"/>
        <a:defRPr sz="2800" b="1">
          <a:solidFill>
            <a:schemeClr val="tx1"/>
          </a:solidFill>
          <a:latin typeface="Arial" pitchFamily="34" charset="0"/>
        </a:defRPr>
      </a:lvl9pPr>
    </p:titleStyle>
    <p:bodyStyle>
      <a:lvl1pPr marL="342900" indent="279400" algn="l" defTabSz="228600" rtl="0" eaLnBrk="0" fontAlgn="base" hangingPunct="0">
        <a:spcBef>
          <a:spcPct val="20000"/>
        </a:spcBef>
        <a:spcAft>
          <a:spcPct val="0"/>
        </a:spcAft>
        <a:buClr>
          <a:srgbClr val="000000"/>
        </a:buClr>
        <a:buFont typeface="Arial" pitchFamily="34" charset="0"/>
        <a:buChar char="•"/>
        <a:defRPr sz="2200" b="1">
          <a:solidFill>
            <a:schemeClr val="tx1"/>
          </a:solidFill>
          <a:latin typeface="+mn-lt"/>
          <a:ea typeface="+mn-ea"/>
          <a:cs typeface="+mn-cs"/>
        </a:defRPr>
      </a:lvl1pPr>
      <a:lvl2pPr marL="801688" indent="-344488" algn="l" defTabSz="228600" rtl="0" eaLnBrk="0" fontAlgn="base" hangingPunct="0">
        <a:spcBef>
          <a:spcPct val="20000"/>
        </a:spcBef>
        <a:spcAft>
          <a:spcPct val="0"/>
        </a:spcAft>
        <a:buClr>
          <a:srgbClr val="FF0000"/>
        </a:buClr>
        <a:buFont typeface="Arial" pitchFamily="34" charset="0"/>
        <a:buChar char="–"/>
        <a:defRPr sz="2200" b="1">
          <a:solidFill>
            <a:schemeClr val="tx1"/>
          </a:solidFill>
          <a:latin typeface="+mn-lt"/>
        </a:defRPr>
      </a:lvl2pPr>
      <a:lvl3pPr marL="2208213" indent="-342900" algn="l" defTabSz="228600" rtl="0" eaLnBrk="0" fontAlgn="base" hangingPunct="0">
        <a:spcBef>
          <a:spcPct val="20000"/>
        </a:spcBef>
        <a:spcAft>
          <a:spcPct val="0"/>
        </a:spcAft>
        <a:buClr>
          <a:srgbClr val="FF0000"/>
        </a:buClr>
        <a:buFont typeface="Arial" pitchFamily="34" charset="0"/>
        <a:buChar char="–"/>
        <a:defRPr sz="2000" b="1">
          <a:solidFill>
            <a:schemeClr val="tx1"/>
          </a:solidFill>
          <a:latin typeface="+mn-lt"/>
        </a:defRPr>
      </a:lvl3pPr>
      <a:lvl4pPr marL="2387600" indent="228600" algn="l" defTabSz="228600" rtl="0" eaLnBrk="0" fontAlgn="base" hangingPunct="0">
        <a:spcBef>
          <a:spcPct val="20000"/>
        </a:spcBef>
        <a:spcAft>
          <a:spcPct val="0"/>
        </a:spcAft>
        <a:buClr>
          <a:srgbClr val="000000"/>
        </a:buClr>
        <a:buFont typeface="Arial" pitchFamily="34" charset="0"/>
        <a:buChar char="–"/>
        <a:defRPr sz="2000" b="1">
          <a:solidFill>
            <a:srgbClr val="FF0000"/>
          </a:solidFill>
          <a:latin typeface="+mn-lt"/>
        </a:defRPr>
      </a:lvl4pPr>
      <a:lvl5pPr marL="2795588" indent="571500" algn="l" defTabSz="228600" rtl="0" eaLnBrk="0" fontAlgn="base" hangingPunct="0">
        <a:spcBef>
          <a:spcPct val="20000"/>
        </a:spcBef>
        <a:spcAft>
          <a:spcPct val="0"/>
        </a:spcAft>
        <a:buClr>
          <a:srgbClr val="000000"/>
        </a:buClr>
        <a:buFont typeface="Arial" pitchFamily="34" charset="0"/>
        <a:buChar char="»"/>
        <a:defRPr sz="2000" b="1">
          <a:solidFill>
            <a:schemeClr val="tx1"/>
          </a:solidFill>
          <a:latin typeface="+mn-lt"/>
        </a:defRPr>
      </a:lvl5pPr>
      <a:lvl6pPr marL="32527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6pPr>
      <a:lvl7pPr marL="37099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7pPr>
      <a:lvl8pPr marL="41671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8pPr>
      <a:lvl9pPr marL="4624388" indent="571500" algn="l" defTabSz="228600" rtl="0" eaLnBrk="0" fontAlgn="base" hangingPunct="0">
        <a:spcBef>
          <a:spcPct val="20000"/>
        </a:spcBef>
        <a:spcAft>
          <a:spcPct val="0"/>
        </a:spcAft>
        <a:buClr>
          <a:srgbClr val="000000"/>
        </a:buClr>
        <a:buFont typeface="Arial" pitchFamily="34" charset="0"/>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图片 7" descr="无标题.png"/>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标题占位符 1"/>
          <p:cNvSpPr>
            <a:spLocks noGrp="1"/>
          </p:cNvSpPr>
          <p:nvPr>
            <p:ph type="title"/>
          </p:nvPr>
        </p:nvSpPr>
        <p:spPr bwMode="auto">
          <a:xfrm>
            <a:off x="457200" y="119697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457200" y="2349500"/>
            <a:ext cx="8229600" cy="3887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Font typeface="Arial" pitchFamily="34" charset="0"/>
              <a:buNone/>
              <a:defRPr sz="1200">
                <a:solidFill>
                  <a:schemeClr val="tx1">
                    <a:tint val="75000"/>
                  </a:schemeClr>
                </a:solidFill>
                <a:latin typeface="+mn-lt"/>
                <a:ea typeface="+mn-ea"/>
              </a:defRPr>
            </a:lvl1pPr>
          </a:lstStyle>
          <a:p>
            <a:pPr>
              <a:defRPr/>
            </a:pPr>
            <a:fld id="{E0819BBA-38DA-4415-AA57-CD3C82B0F639}" type="datetimeFigureOut">
              <a:rPr lang="zh-CN" altLang="en-US"/>
              <a:pPr>
                <a:defRPr/>
              </a:pPr>
              <a:t>2016-10-26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Font typeface="Arial" pitchFamily="34" charset="0"/>
              <a:buNone/>
              <a:defRPr sz="1200">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buFont typeface="Arial" pitchFamily="34" charset="0"/>
              <a:buNone/>
              <a:defRPr sz="1200">
                <a:solidFill>
                  <a:schemeClr val="tx1">
                    <a:tint val="75000"/>
                  </a:schemeClr>
                </a:solidFill>
                <a:latin typeface="+mn-lt"/>
                <a:ea typeface="+mn-ea"/>
              </a:defRPr>
            </a:lvl1pPr>
          </a:lstStyle>
          <a:p>
            <a:pPr>
              <a:defRPr/>
            </a:pPr>
            <a:fld id="{557691F7-4713-4C52-AC77-72605BAD6840}" type="slidenum">
              <a:rPr lang="zh-CN" altLang="en-US"/>
              <a:pPr>
                <a:defRPr/>
              </a:pPr>
              <a:t>‹#›</a:t>
            </a:fld>
            <a:endParaRPr lang="zh-CN" altLang="en-US"/>
          </a:p>
        </p:txBody>
      </p:sp>
      <p:sp>
        <p:nvSpPr>
          <p:cNvPr id="2" name="TextBox 1"/>
          <p:cNvSpPr txBox="1"/>
          <p:nvPr userDrawn="1"/>
        </p:nvSpPr>
        <p:spPr>
          <a:xfrm>
            <a:off x="7203976" y="44624"/>
            <a:ext cx="1904528"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defRPr/>
            </a:pPr>
            <a:r>
              <a:rPr lang="en-US" altLang="zh-CN" b="0" dirty="0" smtClean="0">
                <a:latin typeface="Microsoft Yi Baiti" pitchFamily="66" charset="0"/>
                <a:ea typeface="Microsoft Yi Baiti" pitchFamily="66" charset="0"/>
              </a:rPr>
              <a:t>《Web</a:t>
            </a:r>
            <a:r>
              <a:rPr lang="zh-CN" altLang="en-US" b="0" dirty="0" smtClean="0">
                <a:latin typeface="Microsoft Yi Baiti" pitchFamily="66" charset="0"/>
              </a:rPr>
              <a:t>高级编程</a:t>
            </a:r>
            <a:r>
              <a:rPr lang="en-US" altLang="zh-CN" b="0" dirty="0" smtClean="0">
                <a:latin typeface="Microsoft Yi Baiti" pitchFamily="66" charset="0"/>
                <a:ea typeface="Microsoft Yi Baiti" pitchFamily="66" charset="0"/>
              </a:rPr>
              <a:t>》</a:t>
            </a:r>
            <a:endParaRPr lang="zh-CN" altLang="en-US" b="0" dirty="0">
              <a:latin typeface="Microsoft Yi Baiti" pitchFamily="66" charset="0"/>
            </a:endParaRP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Lst>
  <p:txStyles>
    <p:titleStyle>
      <a:lvl1pPr algn="l" rtl="0" eaLnBrk="0" fontAlgn="base" hangingPunct="0">
        <a:spcBef>
          <a:spcPct val="0"/>
        </a:spcBef>
        <a:spcAft>
          <a:spcPct val="0"/>
        </a:spcAft>
        <a:defRPr sz="40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2204864"/>
            <a:ext cx="7623175" cy="1752600"/>
          </a:xfrm>
          <a:ln>
            <a:miter lim="800000"/>
            <a:headEnd/>
            <a:tailEnd/>
          </a:ln>
        </p:spPr>
        <p:txBody>
          <a:bodyPr/>
          <a:lstStyle/>
          <a:p>
            <a:pPr>
              <a:defRPr/>
            </a:pPr>
            <a:r>
              <a:rPr lang="en-US" altLang="zh-CN" dirty="0" err="1" smtClean="0"/>
              <a:t>MyStore</a:t>
            </a:r>
            <a:r>
              <a:rPr lang="zh-CN" altLang="en-US" dirty="0" smtClean="0"/>
              <a:t>案例分析</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修改“</a:t>
            </a:r>
            <a:r>
              <a:rPr lang="en-US" altLang="zh-CN" b="0" dirty="0" err="1" smtClean="0"/>
              <a:t>Product.cs</a:t>
            </a:r>
            <a:r>
              <a:rPr lang="zh-CN" altLang="en-US" b="0" dirty="0" smtClean="0"/>
              <a:t>”，然后快捷键“</a:t>
            </a:r>
            <a:r>
              <a:rPr lang="en-US" altLang="zh-CN" b="0" dirty="0" smtClean="0"/>
              <a:t>Ctrl + </a:t>
            </a:r>
            <a:r>
              <a:rPr lang="en-US" altLang="zh-CN" b="0" dirty="0" err="1" smtClean="0"/>
              <a:t>Shilt</a:t>
            </a:r>
            <a:r>
              <a:rPr lang="en-US" altLang="zh-CN" b="0" dirty="0" smtClean="0"/>
              <a:t> + B</a:t>
            </a:r>
            <a:r>
              <a:rPr lang="zh-CN" altLang="en-US" b="0" dirty="0" smtClean="0"/>
              <a:t>”重新编译生成解决方案。</a:t>
            </a:r>
            <a:endParaRPr lang="en-US" altLang="zh-CN" b="0" dirty="0" smtClean="0"/>
          </a:p>
        </p:txBody>
      </p:sp>
      <p:pic>
        <p:nvPicPr>
          <p:cNvPr id="7170" name="Picture 2"/>
          <p:cNvPicPr>
            <a:picLocks noChangeAspect="1" noChangeArrowheads="1"/>
          </p:cNvPicPr>
          <p:nvPr/>
        </p:nvPicPr>
        <p:blipFill>
          <a:blip r:embed="rId3"/>
          <a:srcRect/>
          <a:stretch>
            <a:fillRect/>
          </a:stretch>
        </p:blipFill>
        <p:spPr bwMode="auto">
          <a:xfrm>
            <a:off x="6643702" y="1142984"/>
            <a:ext cx="2482253" cy="2428892"/>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0" y="1071546"/>
            <a:ext cx="6572263" cy="5417457"/>
          </a:xfrm>
          <a:prstGeom prst="rect">
            <a:avLst/>
          </a:prstGeom>
          <a:noFill/>
          <a:ln w="9525">
            <a:noFill/>
            <a:miter lim="800000"/>
            <a:headEnd/>
            <a:tailEnd/>
          </a:ln>
          <a:effectLst/>
        </p:spPr>
      </p:pic>
      <p:sp>
        <p:nvSpPr>
          <p:cNvPr id="8" name="TextBox 7"/>
          <p:cNvSpPr txBox="1"/>
          <p:nvPr/>
        </p:nvSpPr>
        <p:spPr>
          <a:xfrm>
            <a:off x="0" y="6488668"/>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可以从前面“域模型代码备份”中获取这几句代码。</a:t>
            </a:r>
            <a:endParaRPr lang="en-US" altLang="zh-CN" b="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域模型准备完成后，接下来需要完成数据仓库</a:t>
            </a:r>
            <a:r>
              <a:rPr lang="en-US" altLang="zh-CN" dirty="0" err="1" smtClean="0"/>
              <a:t>IProductsReopository</a:t>
            </a:r>
            <a:r>
              <a:rPr lang="zh-CN" altLang="en-US" dirty="0" smtClean="0"/>
              <a:t>和</a:t>
            </a:r>
            <a:r>
              <a:rPr lang="en-US" altLang="zh-CN" dirty="0" err="1" smtClean="0"/>
              <a:t>EFProductRepository</a:t>
            </a:r>
            <a:r>
              <a:rPr lang="zh-CN" altLang="en-US" b="0" dirty="0" smtClean="0"/>
              <a:t>。</a:t>
            </a:r>
            <a:endParaRPr lang="en-US" altLang="zh-CN" b="0" dirty="0" smtClean="0"/>
          </a:p>
        </p:txBody>
      </p:sp>
      <p:pic>
        <p:nvPicPr>
          <p:cNvPr id="2" name="Picture 2"/>
          <p:cNvPicPr>
            <a:picLocks noChangeAspect="1" noChangeArrowheads="1"/>
          </p:cNvPicPr>
          <p:nvPr/>
        </p:nvPicPr>
        <p:blipFill>
          <a:blip r:embed="rId3"/>
          <a:srcRect/>
          <a:stretch>
            <a:fillRect/>
          </a:stretch>
        </p:blipFill>
        <p:spPr bwMode="auto">
          <a:xfrm>
            <a:off x="-32" y="1104885"/>
            <a:ext cx="4429156" cy="2214577"/>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0" y="3429000"/>
            <a:ext cx="5916264"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17635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域模型和数据仓库准备完成后，接下来需要添加一个“订单处理类”。</a:t>
            </a:r>
            <a:endParaRPr lang="en-US" altLang="zh-CN" b="0" dirty="0" smtClean="0"/>
          </a:p>
          <a:p>
            <a:pPr algn="l">
              <a:spcAft>
                <a:spcPts val="1800"/>
              </a:spcAft>
            </a:pPr>
            <a:r>
              <a:rPr lang="zh-CN" altLang="en-US" b="0" dirty="0" smtClean="0"/>
              <a:t>前面我们是设计了</a:t>
            </a:r>
            <a:r>
              <a:rPr lang="en-US" altLang="zh-CN" dirty="0" err="1" smtClean="0"/>
              <a:t>IOrderProcessor</a:t>
            </a:r>
            <a:r>
              <a:rPr lang="zh-CN" altLang="en-US" dirty="0" smtClean="0"/>
              <a:t>接口</a:t>
            </a:r>
            <a:r>
              <a:rPr lang="zh-CN" altLang="en-US" b="0" dirty="0" smtClean="0"/>
              <a:t>和</a:t>
            </a:r>
            <a:r>
              <a:rPr lang="en-US" altLang="zh-CN" dirty="0" err="1" smtClean="0"/>
              <a:t>EmailOrderProcessor</a:t>
            </a:r>
            <a:r>
              <a:rPr lang="zh-CN" altLang="en-US" b="0" dirty="0" smtClean="0"/>
              <a:t>来完成订单的处理。现在我们订单处理业务需要把订单信息和订单明细信息保存到数据库中，所以添加的订单处理类可以命名为“</a:t>
            </a:r>
            <a:r>
              <a:rPr lang="en-US" altLang="zh-CN" dirty="0" err="1" smtClean="0"/>
              <a:t>DatabaseOrderProcessor</a:t>
            </a:r>
            <a:r>
              <a:rPr lang="zh-CN" altLang="en-US" b="0" dirty="0" smtClean="0"/>
              <a:t>”。在订单信息中包含了客户</a:t>
            </a:r>
            <a:r>
              <a:rPr lang="en-US" altLang="zh-CN" b="0" dirty="0" smtClean="0"/>
              <a:t>Customer</a:t>
            </a:r>
            <a:r>
              <a:rPr lang="zh-CN" altLang="en-US" b="0" dirty="0" smtClean="0"/>
              <a:t>的信息，所以需要修改</a:t>
            </a:r>
            <a:r>
              <a:rPr lang="en-US" altLang="zh-CN" dirty="0" err="1" smtClean="0"/>
              <a:t>IOrderProcessor</a:t>
            </a:r>
            <a:r>
              <a:rPr lang="zh-CN" altLang="en-US" dirty="0" smtClean="0"/>
              <a:t>接口</a:t>
            </a:r>
            <a:r>
              <a:rPr lang="zh-CN" altLang="en-US" b="0" dirty="0" smtClean="0"/>
              <a:t>中方法的定义，参数中包含客户</a:t>
            </a:r>
            <a:r>
              <a:rPr lang="en-US" altLang="zh-CN" b="0" dirty="0" smtClean="0"/>
              <a:t>Customer</a:t>
            </a:r>
            <a:r>
              <a:rPr lang="zh-CN" altLang="en-US" b="0" dirty="0" smtClean="0"/>
              <a:t>。</a:t>
            </a:r>
            <a:endParaRPr lang="en-US" altLang="zh-CN" b="0" dirty="0" smtClean="0"/>
          </a:p>
        </p:txBody>
      </p:sp>
      <p:pic>
        <p:nvPicPr>
          <p:cNvPr id="1026" name="Picture 2"/>
          <p:cNvPicPr>
            <a:picLocks noChangeAspect="1" noChangeArrowheads="1"/>
          </p:cNvPicPr>
          <p:nvPr/>
        </p:nvPicPr>
        <p:blipFill>
          <a:blip r:embed="rId3"/>
          <a:srcRect/>
          <a:stretch>
            <a:fillRect/>
          </a:stretch>
        </p:blipFill>
        <p:spPr bwMode="auto">
          <a:xfrm>
            <a:off x="0" y="2500306"/>
            <a:ext cx="6648162" cy="100013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0" y="3857628"/>
            <a:ext cx="6545281" cy="2286016"/>
          </a:xfrm>
          <a:prstGeom prst="rect">
            <a:avLst/>
          </a:prstGeom>
          <a:noFill/>
          <a:ln w="9525">
            <a:noFill/>
            <a:miter lim="800000"/>
            <a:headEnd/>
            <a:tailEnd/>
          </a:ln>
          <a:effectLst/>
        </p:spPr>
      </p:pic>
      <p:sp>
        <p:nvSpPr>
          <p:cNvPr id="9" name="TextBox 8"/>
          <p:cNvSpPr txBox="1"/>
          <p:nvPr/>
        </p:nvSpPr>
        <p:spPr>
          <a:xfrm>
            <a:off x="0" y="3500438"/>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a:t>
            </a:r>
            <a:r>
              <a:rPr lang="en-US" altLang="zh-CN" dirty="0" err="1" smtClean="0"/>
              <a:t>EmailOrderProcessor</a:t>
            </a:r>
            <a:r>
              <a:rPr lang="zh-CN" altLang="en-US" b="0" dirty="0" smtClean="0"/>
              <a:t>中需要修改方法</a:t>
            </a:r>
            <a:r>
              <a:rPr lang="en-US" altLang="zh-CN" b="0" dirty="0" err="1" smtClean="0"/>
              <a:t>ProcessOrder</a:t>
            </a:r>
            <a:r>
              <a:rPr lang="zh-CN" altLang="en-US" b="0" dirty="0" smtClean="0"/>
              <a:t>方法的定义，参数中包含客户</a:t>
            </a:r>
            <a:r>
              <a:rPr lang="en-US" altLang="zh-CN" b="0" dirty="0" smtClean="0"/>
              <a:t>Customer</a:t>
            </a:r>
            <a:r>
              <a:rPr lang="zh-CN" altLang="en-US" b="0" dirty="0" smtClean="0"/>
              <a:t>。</a:t>
            </a:r>
            <a:endParaRPr lang="en-US" altLang="zh-CN" b="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MyStore.Domain</a:t>
            </a:r>
            <a:r>
              <a:rPr lang="zh-CN" altLang="en-US" b="0" dirty="0" smtClean="0"/>
              <a:t>的“</a:t>
            </a:r>
            <a:r>
              <a:rPr lang="en-US" altLang="zh-CN" b="0" dirty="0" smtClean="0"/>
              <a:t>Concrete</a:t>
            </a:r>
            <a:r>
              <a:rPr lang="zh-CN" altLang="en-US" b="0" dirty="0" smtClean="0"/>
              <a:t>”文件夹中添加“</a:t>
            </a:r>
            <a:r>
              <a:rPr lang="en-US" altLang="zh-CN" dirty="0" err="1" smtClean="0"/>
              <a:t>DatabaseOrderProcessor.cs</a:t>
            </a:r>
            <a:r>
              <a:rPr lang="zh-CN" altLang="en-US" b="0" dirty="0" smtClean="0"/>
              <a:t>”</a:t>
            </a:r>
            <a:endParaRPr lang="en-US" altLang="zh-CN" b="0" dirty="0" smtClean="0"/>
          </a:p>
        </p:txBody>
      </p:sp>
      <p:pic>
        <p:nvPicPr>
          <p:cNvPr id="2050" name="Picture 2"/>
          <p:cNvPicPr>
            <a:picLocks noChangeAspect="1" noChangeArrowheads="1"/>
          </p:cNvPicPr>
          <p:nvPr/>
        </p:nvPicPr>
        <p:blipFill>
          <a:blip r:embed="rId3"/>
          <a:srcRect/>
          <a:stretch>
            <a:fillRect/>
          </a:stretch>
        </p:blipFill>
        <p:spPr bwMode="auto">
          <a:xfrm>
            <a:off x="9525" y="1109646"/>
            <a:ext cx="8015822" cy="250033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dirty="0" err="1" smtClean="0"/>
              <a:t>DatabaseOrderProcessor.cs</a:t>
            </a:r>
            <a:r>
              <a:rPr lang="zh-CN" altLang="en-US" b="0" dirty="0" smtClean="0"/>
              <a:t>”的</a:t>
            </a:r>
            <a:r>
              <a:rPr lang="en-US" altLang="zh-CN" b="0" dirty="0" err="1" smtClean="0"/>
              <a:t>ProcessOrder</a:t>
            </a:r>
            <a:r>
              <a:rPr lang="zh-CN" altLang="en-US" b="0" dirty="0" smtClean="0"/>
              <a:t>方法代码  （</a:t>
            </a:r>
            <a:r>
              <a:rPr lang="zh-CN" altLang="en-US" b="0" dirty="0" smtClean="0">
                <a:solidFill>
                  <a:schemeClr val="accent2">
                    <a:lumMod val="75000"/>
                  </a:schemeClr>
                </a:solidFill>
              </a:rPr>
              <a:t>篇幅关系，这里排版特殊处理</a:t>
            </a:r>
            <a:r>
              <a:rPr lang="zh-CN" altLang="en-US" b="0" dirty="0" smtClean="0"/>
              <a:t>）</a:t>
            </a:r>
            <a:endParaRPr lang="en-US" altLang="zh-CN" b="0" dirty="0" smtClean="0"/>
          </a:p>
        </p:txBody>
      </p:sp>
      <p:pic>
        <p:nvPicPr>
          <p:cNvPr id="3075" name="Picture 3"/>
          <p:cNvPicPr>
            <a:picLocks noChangeAspect="1" noChangeArrowheads="1"/>
          </p:cNvPicPr>
          <p:nvPr/>
        </p:nvPicPr>
        <p:blipFill>
          <a:blip r:embed="rId3"/>
          <a:srcRect/>
          <a:stretch>
            <a:fillRect/>
          </a:stretch>
        </p:blipFill>
        <p:spPr bwMode="auto">
          <a:xfrm>
            <a:off x="0" y="1071546"/>
            <a:ext cx="9144000" cy="5297153"/>
          </a:xfrm>
          <a:prstGeom prst="rect">
            <a:avLst/>
          </a:prstGeom>
          <a:noFill/>
          <a:ln w="9525">
            <a:noFill/>
            <a:miter lim="800000"/>
            <a:headEnd/>
            <a:tailEnd/>
          </a:ln>
          <a:effectLst/>
        </p:spPr>
      </p:pic>
      <p:sp>
        <p:nvSpPr>
          <p:cNvPr id="7" name="TextBox 6"/>
          <p:cNvSpPr txBox="1"/>
          <p:nvPr/>
        </p:nvSpPr>
        <p:spPr>
          <a:xfrm>
            <a:off x="0" y="6431518"/>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数据库事务具体解释，参考百度百科中“</a:t>
            </a:r>
            <a:r>
              <a:rPr lang="zh-CN" altLang="en-US" dirty="0" smtClean="0"/>
              <a:t>数据库事务</a:t>
            </a:r>
            <a:r>
              <a:rPr lang="zh-CN" altLang="en-US" b="0" dirty="0" smtClean="0"/>
              <a:t>”。</a:t>
            </a:r>
            <a:endParaRPr lang="en-US" altLang="zh-CN" b="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dirty="0" err="1" smtClean="0"/>
              <a:t>DatabaseOrderProcessor.cs</a:t>
            </a:r>
            <a:r>
              <a:rPr lang="zh-CN" altLang="en-US" b="0" dirty="0" smtClean="0"/>
              <a:t>”的</a:t>
            </a:r>
            <a:r>
              <a:rPr lang="en-US" altLang="zh-CN" b="0" dirty="0" err="1" smtClean="0"/>
              <a:t>ProcessOrder</a:t>
            </a:r>
            <a:r>
              <a:rPr lang="zh-CN" altLang="en-US" b="0" dirty="0" smtClean="0"/>
              <a:t>方法代码分析</a:t>
            </a:r>
            <a:endParaRPr lang="en-US" altLang="zh-CN" b="0" dirty="0" smtClean="0"/>
          </a:p>
        </p:txBody>
      </p:sp>
      <p:pic>
        <p:nvPicPr>
          <p:cNvPr id="4098" name="Picture 2"/>
          <p:cNvPicPr>
            <a:picLocks noChangeAspect="1" noChangeArrowheads="1"/>
          </p:cNvPicPr>
          <p:nvPr/>
        </p:nvPicPr>
        <p:blipFill>
          <a:blip r:embed="rId3"/>
          <a:srcRect/>
          <a:stretch>
            <a:fillRect/>
          </a:stretch>
        </p:blipFill>
        <p:spPr bwMode="auto">
          <a:xfrm>
            <a:off x="0" y="1104884"/>
            <a:ext cx="8198627" cy="1071570"/>
          </a:xfrm>
          <a:prstGeom prst="rect">
            <a:avLst/>
          </a:prstGeom>
          <a:noFill/>
          <a:ln w="9525">
            <a:noFill/>
            <a:miter lim="800000"/>
            <a:headEnd/>
            <a:tailEnd/>
          </a:ln>
          <a:effectLst/>
        </p:spPr>
      </p:pic>
      <p:sp>
        <p:nvSpPr>
          <p:cNvPr id="8" name="TextBox 7"/>
          <p:cNvSpPr txBox="1"/>
          <p:nvPr/>
        </p:nvSpPr>
        <p:spPr>
          <a:xfrm>
            <a:off x="0" y="2214554"/>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en-US" altLang="zh-CN" b="0" dirty="0" smtClean="0"/>
              <a:t>order</a:t>
            </a:r>
            <a:r>
              <a:rPr lang="zh-CN" altLang="en-US" b="0" dirty="0" smtClean="0"/>
              <a:t>对象中的</a:t>
            </a:r>
            <a:r>
              <a:rPr lang="en-US" altLang="zh-CN" b="0" dirty="0" smtClean="0"/>
              <a:t>Id</a:t>
            </a:r>
            <a:r>
              <a:rPr lang="zh-CN" altLang="en-US" b="0" dirty="0" smtClean="0"/>
              <a:t>属性没有赋值，因为</a:t>
            </a:r>
            <a:r>
              <a:rPr lang="en-US" altLang="zh-CN" b="0" dirty="0" smtClean="0"/>
              <a:t>Id</a:t>
            </a:r>
            <a:r>
              <a:rPr lang="zh-CN" altLang="en-US" b="0" dirty="0" smtClean="0"/>
              <a:t>在数据库设计时为自增型，所以不需要赋值。</a:t>
            </a:r>
            <a:endParaRPr lang="en-US" altLang="zh-CN" b="0" dirty="0" smtClean="0"/>
          </a:p>
        </p:txBody>
      </p:sp>
      <p:pic>
        <p:nvPicPr>
          <p:cNvPr id="4099" name="Picture 3"/>
          <p:cNvPicPr>
            <a:picLocks noChangeAspect="1" noChangeArrowheads="1"/>
          </p:cNvPicPr>
          <p:nvPr/>
        </p:nvPicPr>
        <p:blipFill>
          <a:blip r:embed="rId4"/>
          <a:srcRect/>
          <a:stretch>
            <a:fillRect/>
          </a:stretch>
        </p:blipFill>
        <p:spPr bwMode="auto">
          <a:xfrm>
            <a:off x="0" y="2714620"/>
            <a:ext cx="8372066" cy="1643074"/>
          </a:xfrm>
          <a:prstGeom prst="rect">
            <a:avLst/>
          </a:prstGeom>
          <a:noFill/>
          <a:ln w="9525">
            <a:noFill/>
            <a:miter lim="800000"/>
            <a:headEnd/>
            <a:tailEnd/>
          </a:ln>
          <a:effectLst/>
        </p:spPr>
      </p:pic>
      <p:sp>
        <p:nvSpPr>
          <p:cNvPr id="9" name="TextBox 8"/>
          <p:cNvSpPr txBox="1"/>
          <p:nvPr/>
        </p:nvSpPr>
        <p:spPr>
          <a:xfrm>
            <a:off x="0" y="4429132"/>
            <a:ext cx="9144000" cy="20405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en-US" altLang="zh-CN" b="0" dirty="0" err="1" smtClean="0"/>
              <a:t>orderDetail</a:t>
            </a:r>
            <a:r>
              <a:rPr lang="zh-CN" altLang="en-US" b="0" dirty="0" smtClean="0"/>
              <a:t>对象中的</a:t>
            </a:r>
            <a:r>
              <a:rPr lang="en-US" altLang="zh-CN" b="0" dirty="0" smtClean="0"/>
              <a:t>Id</a:t>
            </a:r>
            <a:r>
              <a:rPr lang="zh-CN" altLang="en-US" b="0" dirty="0" smtClean="0"/>
              <a:t>同理不需要赋值。</a:t>
            </a:r>
            <a:r>
              <a:rPr lang="en-US" altLang="zh-CN" b="0" dirty="0" smtClean="0"/>
              <a:t> </a:t>
            </a:r>
            <a:r>
              <a:rPr lang="en-US" altLang="zh-CN" b="0" dirty="0" err="1" smtClean="0"/>
              <a:t>orderDetail</a:t>
            </a:r>
            <a:r>
              <a:rPr lang="zh-CN" altLang="en-US" b="0" dirty="0" smtClean="0"/>
              <a:t>对象的</a:t>
            </a:r>
            <a:r>
              <a:rPr lang="en-US" altLang="zh-CN" b="0" dirty="0" err="1" smtClean="0"/>
              <a:t>OrderId</a:t>
            </a:r>
            <a:r>
              <a:rPr lang="zh-CN" altLang="en-US" b="0" dirty="0" smtClean="0"/>
              <a:t>是必填字段，这里使用了</a:t>
            </a:r>
            <a:r>
              <a:rPr lang="en-US" altLang="zh-CN" b="0" dirty="0" err="1" smtClean="0"/>
              <a:t>order.Id</a:t>
            </a:r>
            <a:r>
              <a:rPr lang="zh-CN" altLang="en-US" b="0" dirty="0" smtClean="0"/>
              <a:t>。</a:t>
            </a:r>
            <a:endParaRPr lang="en-US" altLang="zh-CN" b="0" dirty="0" smtClean="0"/>
          </a:p>
          <a:p>
            <a:pPr algn="l">
              <a:spcAft>
                <a:spcPts val="1800"/>
              </a:spcAft>
            </a:pPr>
            <a:r>
              <a:rPr lang="zh-CN" altLang="en-US" b="0" dirty="0" smtClean="0"/>
              <a:t>如果大家调试程序，会发现这个</a:t>
            </a:r>
            <a:r>
              <a:rPr lang="en-US" altLang="zh-CN" b="0" dirty="0" err="1" smtClean="0"/>
              <a:t>order.Id</a:t>
            </a:r>
            <a:r>
              <a:rPr lang="zh-CN" altLang="en-US" b="0" dirty="0" smtClean="0"/>
              <a:t>值是</a:t>
            </a:r>
            <a:r>
              <a:rPr lang="en-US" altLang="zh-CN" b="0" dirty="0" smtClean="0"/>
              <a:t>0</a:t>
            </a:r>
            <a:r>
              <a:rPr lang="zh-CN" altLang="en-US" b="0" dirty="0" smtClean="0"/>
              <a:t>，但是程序执行完毕后，数据库中的值不是</a:t>
            </a:r>
            <a:r>
              <a:rPr lang="en-US" altLang="zh-CN" b="0" dirty="0" smtClean="0"/>
              <a:t>0</a:t>
            </a:r>
            <a:r>
              <a:rPr lang="zh-CN" altLang="en-US" b="0" dirty="0" smtClean="0"/>
              <a:t>。主要原因是</a:t>
            </a:r>
            <a:r>
              <a:rPr lang="en-US" altLang="zh-CN" b="0" dirty="0" smtClean="0"/>
              <a:t>EF</a:t>
            </a:r>
            <a:r>
              <a:rPr lang="zh-CN" altLang="en-US" b="0" dirty="0" smtClean="0"/>
              <a:t>框架在后台默默的完成了一项复杂的工作：因为</a:t>
            </a:r>
            <a:r>
              <a:rPr lang="en-US" altLang="zh-CN" b="0" dirty="0" smtClean="0"/>
              <a:t>order </a:t>
            </a:r>
            <a:r>
              <a:rPr lang="zh-CN" altLang="en-US" b="0" dirty="0" smtClean="0"/>
              <a:t>表的</a:t>
            </a:r>
            <a:r>
              <a:rPr lang="en-US" altLang="zh-CN" b="0" dirty="0" smtClean="0"/>
              <a:t>Id</a:t>
            </a:r>
            <a:r>
              <a:rPr lang="zh-CN" altLang="en-US" b="0" dirty="0" smtClean="0"/>
              <a:t>字段为自增型，</a:t>
            </a:r>
            <a:r>
              <a:rPr lang="en-US" altLang="zh-CN" b="0" dirty="0" smtClean="0"/>
              <a:t>order</a:t>
            </a:r>
            <a:r>
              <a:rPr lang="zh-CN" altLang="en-US" b="0" dirty="0" smtClean="0"/>
              <a:t>数据</a:t>
            </a:r>
            <a:r>
              <a:rPr lang="en-US" altLang="zh-CN" b="0" dirty="0" smtClean="0"/>
              <a:t>insert</a:t>
            </a:r>
            <a:r>
              <a:rPr lang="zh-CN" altLang="en-US" b="0" dirty="0" smtClean="0"/>
              <a:t>到数据库后才能自动生成</a:t>
            </a:r>
            <a:r>
              <a:rPr lang="en-US" altLang="zh-CN" b="0" dirty="0" smtClean="0"/>
              <a:t>Id</a:t>
            </a:r>
            <a:r>
              <a:rPr lang="zh-CN" altLang="en-US" b="0" dirty="0" smtClean="0"/>
              <a:t>的值。</a:t>
            </a:r>
            <a:r>
              <a:rPr lang="en-US" altLang="zh-CN" b="0" dirty="0" smtClean="0"/>
              <a:t>EF</a:t>
            </a:r>
            <a:r>
              <a:rPr lang="zh-CN" altLang="en-US" b="0" dirty="0" smtClean="0"/>
              <a:t>框架会获取</a:t>
            </a:r>
            <a:r>
              <a:rPr lang="en-US" altLang="zh-CN" b="0" dirty="0" smtClean="0"/>
              <a:t>order</a:t>
            </a:r>
            <a:r>
              <a:rPr lang="zh-CN" altLang="en-US" b="0" dirty="0" smtClean="0"/>
              <a:t>表的</a:t>
            </a:r>
            <a:r>
              <a:rPr lang="en-US" altLang="zh-CN" b="0" dirty="0" smtClean="0"/>
              <a:t>Id</a:t>
            </a:r>
            <a:r>
              <a:rPr lang="zh-CN" altLang="en-US" b="0" dirty="0" smtClean="0"/>
              <a:t>值，在</a:t>
            </a:r>
            <a:r>
              <a:rPr lang="en-US" altLang="zh-CN" b="0" dirty="0" err="1" smtClean="0"/>
              <a:t>orderDetail</a:t>
            </a:r>
            <a:r>
              <a:rPr lang="zh-CN" altLang="en-US" b="0" dirty="0" smtClean="0"/>
              <a:t>数据</a:t>
            </a:r>
            <a:r>
              <a:rPr lang="en-US" altLang="zh-CN" b="0" dirty="0" smtClean="0"/>
              <a:t>Insert</a:t>
            </a:r>
            <a:r>
              <a:rPr lang="zh-CN" altLang="en-US" b="0" dirty="0" smtClean="0"/>
              <a:t>到数据库前修改</a:t>
            </a:r>
            <a:r>
              <a:rPr lang="en-US" altLang="zh-CN" b="0" dirty="0" err="1" smtClean="0"/>
              <a:t>orderDetail.orderId</a:t>
            </a:r>
            <a:r>
              <a:rPr lang="zh-CN" altLang="en-US" b="0" dirty="0" smtClean="0"/>
              <a:t>。</a:t>
            </a:r>
            <a:endParaRPr lang="en-US" altLang="zh-CN" b="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程序中的订单处理，由</a:t>
            </a:r>
            <a:r>
              <a:rPr lang="en-US" altLang="zh-CN" dirty="0" err="1" smtClean="0"/>
              <a:t>EmailOrderProcessor</a:t>
            </a:r>
            <a:r>
              <a:rPr lang="zh-CN" altLang="en-US" dirty="0" smtClean="0"/>
              <a:t>变</a:t>
            </a:r>
            <a:r>
              <a:rPr lang="zh-CN" altLang="en-US" b="0" dirty="0" smtClean="0"/>
              <a:t>更为</a:t>
            </a:r>
            <a:r>
              <a:rPr lang="en-US" altLang="zh-CN" dirty="0" err="1" smtClean="0"/>
              <a:t>DatabaseOrderProcessor</a:t>
            </a:r>
            <a:r>
              <a:rPr lang="zh-CN" altLang="en-US" dirty="0" smtClean="0"/>
              <a:t>。</a:t>
            </a:r>
            <a:endParaRPr lang="en-US" altLang="zh-CN" dirty="0" smtClean="0"/>
          </a:p>
          <a:p>
            <a:pPr algn="l">
              <a:spcAft>
                <a:spcPts val="1800"/>
              </a:spcAft>
            </a:pPr>
            <a:r>
              <a:rPr lang="zh-CN" altLang="en-US" b="0" dirty="0" smtClean="0"/>
              <a:t>修改</a:t>
            </a:r>
            <a:r>
              <a:rPr lang="en-US" altLang="zh-CN" b="0" dirty="0" err="1" smtClean="0"/>
              <a:t>Ninject</a:t>
            </a:r>
            <a:r>
              <a:rPr lang="zh-CN" altLang="en-US" b="0" dirty="0" smtClean="0"/>
              <a:t>接口与实现的绑定，修改</a:t>
            </a:r>
            <a:r>
              <a:rPr lang="en-US" altLang="zh-CN" dirty="0" err="1" smtClean="0"/>
              <a:t>NinjectDependencyResolver.cs</a:t>
            </a:r>
            <a:endParaRPr lang="en-US" altLang="zh-CN" b="0" dirty="0" smtClean="0"/>
          </a:p>
        </p:txBody>
      </p:sp>
      <p:pic>
        <p:nvPicPr>
          <p:cNvPr id="1026" name="Picture 2"/>
          <p:cNvPicPr>
            <a:picLocks noChangeAspect="1" noChangeArrowheads="1"/>
          </p:cNvPicPr>
          <p:nvPr/>
        </p:nvPicPr>
        <p:blipFill>
          <a:blip r:embed="rId3"/>
          <a:srcRect/>
          <a:stretch>
            <a:fillRect/>
          </a:stretch>
        </p:blipFill>
        <p:spPr bwMode="auto">
          <a:xfrm>
            <a:off x="0" y="1643050"/>
            <a:ext cx="9190301" cy="207170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修改</a:t>
            </a:r>
            <a:r>
              <a:rPr lang="en-US" altLang="zh-CN" b="0" dirty="0" err="1" smtClean="0"/>
              <a:t>CartController</a:t>
            </a:r>
            <a:r>
              <a:rPr lang="zh-CN" altLang="en-US" b="0" dirty="0" smtClean="0"/>
              <a:t>中的</a:t>
            </a:r>
            <a:r>
              <a:rPr lang="en-US" altLang="zh-CN" b="0" dirty="0" smtClean="0"/>
              <a:t>Checkout</a:t>
            </a:r>
            <a:r>
              <a:rPr lang="zh-CN" altLang="en-US" b="0" dirty="0" smtClean="0"/>
              <a:t>方法。</a:t>
            </a:r>
            <a:endParaRPr lang="en-US" altLang="zh-CN" b="0" dirty="0" smtClean="0"/>
          </a:p>
        </p:txBody>
      </p:sp>
      <p:pic>
        <p:nvPicPr>
          <p:cNvPr id="6147" name="Picture 3"/>
          <p:cNvPicPr>
            <a:picLocks noChangeAspect="1" noChangeArrowheads="1"/>
          </p:cNvPicPr>
          <p:nvPr/>
        </p:nvPicPr>
        <p:blipFill>
          <a:blip r:embed="rId3"/>
          <a:srcRect/>
          <a:stretch>
            <a:fillRect/>
          </a:stretch>
        </p:blipFill>
        <p:spPr bwMode="auto">
          <a:xfrm>
            <a:off x="0" y="1071546"/>
            <a:ext cx="8633833" cy="450059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12095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接下来准备实现客户登录模块，一般情况客户登录只要输入用户名和密码。目前，系统中没有包含用户名和密码视图模型，所以创建一个登录视图中专用的模型。</a:t>
            </a:r>
            <a:endParaRPr lang="en-US" altLang="zh-CN" b="0" dirty="0" smtClean="0"/>
          </a:p>
          <a:p>
            <a:pPr algn="l">
              <a:spcAft>
                <a:spcPts val="1800"/>
              </a:spcAft>
            </a:pPr>
            <a:r>
              <a:rPr lang="zh-CN" altLang="en-US" b="0" dirty="0" smtClean="0"/>
              <a:t>在</a:t>
            </a:r>
            <a:r>
              <a:rPr lang="en-US" altLang="zh-CN" b="0" dirty="0" err="1" smtClean="0"/>
              <a:t>MyStore.WebUI</a:t>
            </a:r>
            <a:r>
              <a:rPr lang="zh-CN" altLang="en-US" b="0" dirty="0" smtClean="0"/>
              <a:t>项目的</a:t>
            </a:r>
            <a:r>
              <a:rPr lang="en-US" altLang="zh-CN" b="0" dirty="0" smtClean="0"/>
              <a:t>Models</a:t>
            </a:r>
            <a:r>
              <a:rPr lang="zh-CN" altLang="en-US" b="0" dirty="0" smtClean="0"/>
              <a:t>文件夹中添加“</a:t>
            </a:r>
            <a:r>
              <a:rPr lang="en-US" altLang="zh-CN" dirty="0" err="1" smtClean="0"/>
              <a:t>LoginViewModel.cs</a:t>
            </a:r>
            <a:r>
              <a:rPr lang="zh-CN" altLang="en-US" b="0" dirty="0" smtClean="0"/>
              <a:t>”</a:t>
            </a:r>
            <a:endParaRPr lang="en-US" altLang="zh-CN" b="0" dirty="0" smtClean="0"/>
          </a:p>
        </p:txBody>
      </p:sp>
      <p:pic>
        <p:nvPicPr>
          <p:cNvPr id="2051" name="Picture 3"/>
          <p:cNvPicPr>
            <a:picLocks noChangeAspect="1" noChangeArrowheads="1"/>
          </p:cNvPicPr>
          <p:nvPr/>
        </p:nvPicPr>
        <p:blipFill>
          <a:blip r:embed="rId3"/>
          <a:srcRect/>
          <a:stretch>
            <a:fillRect/>
          </a:stretch>
        </p:blipFill>
        <p:spPr bwMode="auto">
          <a:xfrm>
            <a:off x="0" y="1928802"/>
            <a:ext cx="6256612" cy="45720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添加客户控制器“</a:t>
            </a:r>
            <a:r>
              <a:rPr lang="en-US" altLang="zh-CN" b="0" dirty="0" err="1" smtClean="0"/>
              <a:t>CustomerController</a:t>
            </a:r>
            <a:r>
              <a:rPr lang="zh-CN" altLang="en-US" b="0" dirty="0" smtClean="0"/>
              <a:t>”</a:t>
            </a:r>
            <a:endParaRPr lang="en-US" altLang="zh-CN" b="0" dirty="0" smtClean="0"/>
          </a:p>
        </p:txBody>
      </p:sp>
      <p:pic>
        <p:nvPicPr>
          <p:cNvPr id="7170" name="Picture 2"/>
          <p:cNvPicPr>
            <a:picLocks noChangeAspect="1" noChangeArrowheads="1"/>
          </p:cNvPicPr>
          <p:nvPr/>
        </p:nvPicPr>
        <p:blipFill>
          <a:blip r:embed="rId3"/>
          <a:srcRect/>
          <a:stretch>
            <a:fillRect/>
          </a:stretch>
        </p:blipFill>
        <p:spPr bwMode="auto">
          <a:xfrm>
            <a:off x="0" y="1071546"/>
            <a:ext cx="6163960" cy="578645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dirty="0" smtClean="0"/>
              <a:t>主要内容</a:t>
            </a:r>
            <a:endParaRPr dirty="0"/>
          </a:p>
        </p:txBody>
      </p:sp>
      <p:sp>
        <p:nvSpPr>
          <p:cNvPr id="7171" name="Rectangle 3"/>
          <p:cNvSpPr>
            <a:spLocks noGrp="1" noChangeArrowheads="1"/>
          </p:cNvSpPr>
          <p:nvPr>
            <p:ph type="body" idx="1"/>
          </p:nvPr>
        </p:nvSpPr>
        <p:spPr>
          <a:xfrm>
            <a:off x="285750" y="1928813"/>
            <a:ext cx="8229600" cy="1214435"/>
          </a:xfrm>
          <a:ln/>
        </p:spPr>
        <p:txBody>
          <a:bodyPr/>
          <a:lstStyle/>
          <a:p>
            <a:r>
              <a:rPr sz="3400" dirty="0" smtClean="0"/>
              <a:t>完善订单</a:t>
            </a:r>
            <a:endParaRPr lang="en-US" sz="3400" dirty="0" smtClean="0"/>
          </a:p>
          <a:p>
            <a:r>
              <a:rPr sz="3400" dirty="0" smtClean="0"/>
              <a:t>客户登录</a:t>
            </a:r>
            <a:endParaRPr lang="en-US" sz="3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b="0" dirty="0" err="1" smtClean="0"/>
              <a:t>CustomerController</a:t>
            </a:r>
            <a:r>
              <a:rPr lang="zh-CN" altLang="en-US" b="0" dirty="0" smtClean="0"/>
              <a:t>”中处理</a:t>
            </a:r>
            <a:r>
              <a:rPr lang="en-US" altLang="zh-CN" b="0" dirty="0" smtClean="0"/>
              <a:t>POST</a:t>
            </a:r>
            <a:r>
              <a:rPr lang="zh-CN" altLang="en-US" b="0" dirty="0" smtClean="0"/>
              <a:t>请求的</a:t>
            </a:r>
            <a:r>
              <a:rPr lang="en-US" altLang="zh-CN" b="0" dirty="0" smtClean="0"/>
              <a:t>Login</a:t>
            </a:r>
            <a:r>
              <a:rPr lang="zh-CN" altLang="en-US" b="0" dirty="0" smtClean="0"/>
              <a:t>方法</a:t>
            </a:r>
            <a:endParaRPr lang="en-US" altLang="zh-CN" b="0" dirty="0" smtClean="0"/>
          </a:p>
        </p:txBody>
      </p:sp>
      <p:pic>
        <p:nvPicPr>
          <p:cNvPr id="3076" name="Picture 4"/>
          <p:cNvPicPr>
            <a:picLocks noChangeAspect="1" noChangeArrowheads="1"/>
          </p:cNvPicPr>
          <p:nvPr/>
        </p:nvPicPr>
        <p:blipFill>
          <a:blip r:embed="rId3"/>
          <a:srcRect/>
          <a:stretch>
            <a:fillRect/>
          </a:stretch>
        </p:blipFill>
        <p:spPr bwMode="auto">
          <a:xfrm>
            <a:off x="-1" y="1071546"/>
            <a:ext cx="5957585" cy="578645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添加客户登录的视图 </a:t>
            </a:r>
            <a:r>
              <a:rPr lang="en-US" altLang="zh-CN" b="0" dirty="0" smtClean="0"/>
              <a:t>Views\Customer\</a:t>
            </a:r>
            <a:r>
              <a:rPr lang="en-US" altLang="zh-CN" b="0" dirty="0" err="1" smtClean="0"/>
              <a:t>Login.cshtml</a:t>
            </a:r>
            <a:endParaRPr lang="en-US" altLang="zh-CN" b="0" dirty="0" smtClean="0"/>
          </a:p>
        </p:txBody>
      </p:sp>
      <p:pic>
        <p:nvPicPr>
          <p:cNvPr id="4098" name="Picture 2"/>
          <p:cNvPicPr>
            <a:picLocks noChangeAspect="1" noChangeArrowheads="1"/>
          </p:cNvPicPr>
          <p:nvPr/>
        </p:nvPicPr>
        <p:blipFill>
          <a:blip r:embed="rId3"/>
          <a:srcRect/>
          <a:stretch>
            <a:fillRect/>
          </a:stretch>
        </p:blipFill>
        <p:spPr bwMode="auto">
          <a:xfrm>
            <a:off x="0" y="1071546"/>
            <a:ext cx="5899809" cy="578645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6" name="TextBox 5"/>
          <p:cNvSpPr txBox="1"/>
          <p:nvPr/>
        </p:nvSpPr>
        <p:spPr>
          <a:xfrm>
            <a:off x="0" y="714357"/>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测试客户登录，目前程序可以正常运行。但是客户登录后，在视图页面中没有任何体现。这里我们修改布局页</a:t>
            </a:r>
            <a:r>
              <a:rPr lang="en-US" altLang="zh-CN" b="0" dirty="0" smtClean="0"/>
              <a:t>_</a:t>
            </a:r>
            <a:r>
              <a:rPr lang="en-US" altLang="zh-CN" b="0" dirty="0" err="1" smtClean="0"/>
              <a:t>Layout.cshtml</a:t>
            </a:r>
            <a:r>
              <a:rPr lang="zh-CN" altLang="en-US" b="0" dirty="0" smtClean="0"/>
              <a:t>，在其中显示客户登录信息。</a:t>
            </a:r>
            <a:endParaRPr lang="en-US" altLang="zh-CN" b="0" dirty="0" smtClean="0"/>
          </a:p>
        </p:txBody>
      </p:sp>
      <p:pic>
        <p:nvPicPr>
          <p:cNvPr id="8195" name="Picture 3"/>
          <p:cNvPicPr>
            <a:picLocks noChangeAspect="1" noChangeArrowheads="1"/>
          </p:cNvPicPr>
          <p:nvPr/>
        </p:nvPicPr>
        <p:blipFill>
          <a:blip r:embed="rId3"/>
          <a:srcRect/>
          <a:stretch>
            <a:fillRect/>
          </a:stretch>
        </p:blipFill>
        <p:spPr bwMode="auto">
          <a:xfrm>
            <a:off x="0" y="1357298"/>
            <a:ext cx="5165266" cy="3643338"/>
          </a:xfrm>
          <a:prstGeom prst="rect">
            <a:avLst/>
          </a:prstGeom>
          <a:noFill/>
          <a:ln w="9525">
            <a:noFill/>
            <a:miter lim="800000"/>
            <a:headEnd/>
            <a:tailEnd/>
          </a:ln>
          <a:effectLst/>
        </p:spPr>
      </p:pic>
      <p:sp>
        <p:nvSpPr>
          <p:cNvPr id="7" name="TextBox 6"/>
          <p:cNvSpPr txBox="1"/>
          <p:nvPr/>
        </p:nvSpPr>
        <p:spPr>
          <a:xfrm>
            <a:off x="0" y="5072074"/>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这里是请求“</a:t>
            </a:r>
            <a:r>
              <a:rPr lang="en-US" altLang="zh-CN" b="0" dirty="0" smtClean="0"/>
              <a:t>Customer</a:t>
            </a:r>
            <a:r>
              <a:rPr lang="zh-CN" altLang="en-US" b="0" dirty="0" smtClean="0"/>
              <a:t>”控制器中的</a:t>
            </a:r>
            <a:r>
              <a:rPr lang="en-US" altLang="zh-CN" b="0" dirty="0" smtClean="0"/>
              <a:t>Summary</a:t>
            </a:r>
            <a:r>
              <a:rPr lang="zh-CN" altLang="en-US" b="0" dirty="0" smtClean="0"/>
              <a:t>动作方法。接下来，添加</a:t>
            </a:r>
            <a:r>
              <a:rPr lang="en-US" altLang="zh-CN" b="0" dirty="0" smtClean="0"/>
              <a:t>Summary</a:t>
            </a:r>
            <a:r>
              <a:rPr lang="zh-CN" altLang="en-US" b="0" dirty="0" smtClean="0"/>
              <a:t>动作方法和对应的视图。</a:t>
            </a:r>
            <a:endParaRPr lang="en-US" altLang="zh-CN" b="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a:t>
            </a:r>
            <a:r>
              <a:rPr lang="en-US" altLang="zh-CN" b="0" dirty="0" smtClean="0"/>
              <a:t>Customer</a:t>
            </a:r>
            <a:r>
              <a:rPr lang="zh-CN" altLang="en-US" b="0" dirty="0" smtClean="0"/>
              <a:t>”控制器中的</a:t>
            </a:r>
            <a:r>
              <a:rPr lang="en-US" altLang="zh-CN" b="0" dirty="0" smtClean="0"/>
              <a:t>Summary</a:t>
            </a:r>
            <a:r>
              <a:rPr lang="zh-CN" altLang="en-US" b="0" dirty="0" smtClean="0"/>
              <a:t>动作方法。为什么返回类型是</a:t>
            </a:r>
            <a:r>
              <a:rPr lang="en-US" altLang="zh-CN" b="0" dirty="0" err="1" smtClean="0"/>
              <a:t>PartialViewResult</a:t>
            </a:r>
            <a:r>
              <a:rPr lang="zh-CN" altLang="en-US" b="0" dirty="0" smtClean="0"/>
              <a:t>？</a:t>
            </a:r>
            <a:endParaRPr lang="en-US" altLang="zh-CN" b="0" dirty="0" smtClean="0"/>
          </a:p>
        </p:txBody>
      </p:sp>
      <p:pic>
        <p:nvPicPr>
          <p:cNvPr id="9218" name="Picture 2"/>
          <p:cNvPicPr>
            <a:picLocks noChangeAspect="1" noChangeArrowheads="1"/>
          </p:cNvPicPr>
          <p:nvPr/>
        </p:nvPicPr>
        <p:blipFill>
          <a:blip r:embed="rId3"/>
          <a:srcRect/>
          <a:stretch>
            <a:fillRect/>
          </a:stretch>
        </p:blipFill>
        <p:spPr bwMode="auto">
          <a:xfrm>
            <a:off x="0" y="1104884"/>
            <a:ext cx="5786446" cy="1205510"/>
          </a:xfrm>
          <a:prstGeom prst="rect">
            <a:avLst/>
          </a:prstGeom>
          <a:noFill/>
          <a:ln w="9525">
            <a:noFill/>
            <a:miter lim="800000"/>
            <a:headEnd/>
            <a:tailEnd/>
          </a:ln>
          <a:effectLst/>
        </p:spPr>
      </p:pic>
      <p:sp>
        <p:nvSpPr>
          <p:cNvPr id="9" name="TextBox 8"/>
          <p:cNvSpPr txBox="1"/>
          <p:nvPr/>
        </p:nvSpPr>
        <p:spPr>
          <a:xfrm>
            <a:off x="0" y="2343145"/>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en-US" altLang="zh-CN" b="0" dirty="0" smtClean="0"/>
              <a:t>Summary</a:t>
            </a:r>
            <a:r>
              <a:rPr lang="zh-CN" altLang="en-US" b="0" dirty="0" smtClean="0"/>
              <a:t>动作方法对应的视图。</a:t>
            </a:r>
            <a:r>
              <a:rPr lang="en-US" altLang="zh-CN" b="0" dirty="0" smtClean="0"/>
              <a:t>Views\Customer\</a:t>
            </a:r>
            <a:r>
              <a:rPr lang="en-US" altLang="zh-CN" b="0" dirty="0" err="1" smtClean="0"/>
              <a:t>Summary.cshtml</a:t>
            </a:r>
            <a:endParaRPr lang="en-US" altLang="zh-CN" b="0" dirty="0" smtClean="0"/>
          </a:p>
        </p:txBody>
      </p:sp>
      <p:pic>
        <p:nvPicPr>
          <p:cNvPr id="9220" name="Picture 4"/>
          <p:cNvPicPr>
            <a:picLocks noChangeAspect="1" noChangeArrowheads="1"/>
          </p:cNvPicPr>
          <p:nvPr/>
        </p:nvPicPr>
        <p:blipFill>
          <a:blip r:embed="rId4"/>
          <a:srcRect/>
          <a:stretch>
            <a:fillRect/>
          </a:stretch>
        </p:blipFill>
        <p:spPr bwMode="auto">
          <a:xfrm>
            <a:off x="0" y="2786058"/>
            <a:ext cx="4261786" cy="321471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测试运行客户登录，发现在布局页上没有显示出客户名称，接下来分析下原因。</a:t>
            </a:r>
            <a:endParaRPr lang="en-US" altLang="zh-CN" b="0" dirty="0" smtClean="0"/>
          </a:p>
        </p:txBody>
      </p:sp>
      <p:pic>
        <p:nvPicPr>
          <p:cNvPr id="10242" name="Picture 2"/>
          <p:cNvPicPr>
            <a:picLocks noChangeAspect="1" noChangeArrowheads="1"/>
          </p:cNvPicPr>
          <p:nvPr/>
        </p:nvPicPr>
        <p:blipFill>
          <a:blip r:embed="rId3"/>
          <a:srcRect/>
          <a:stretch>
            <a:fillRect/>
          </a:stretch>
        </p:blipFill>
        <p:spPr bwMode="auto">
          <a:xfrm>
            <a:off x="-1" y="1090596"/>
            <a:ext cx="5259623" cy="542928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主要原因：</a:t>
            </a:r>
            <a:r>
              <a:rPr lang="en-US" altLang="zh-CN" b="0" dirty="0" smtClean="0"/>
              <a:t>Summary</a:t>
            </a:r>
            <a:r>
              <a:rPr lang="zh-CN" altLang="en-US" b="0" dirty="0" smtClean="0"/>
              <a:t>动作方法是需要参数的，但是布局页的</a:t>
            </a:r>
            <a:r>
              <a:rPr lang="en-US" altLang="zh-CN" b="0" dirty="0" err="1" smtClean="0"/>
              <a:t>Html.Action</a:t>
            </a:r>
            <a:r>
              <a:rPr lang="zh-CN" altLang="en-US" b="0" dirty="0" smtClean="0"/>
              <a:t>并没有附带</a:t>
            </a:r>
            <a:r>
              <a:rPr lang="en-US" altLang="zh-CN" b="0" dirty="0" smtClean="0"/>
              <a:t>customer</a:t>
            </a:r>
            <a:r>
              <a:rPr lang="zh-CN" altLang="en-US" b="0" dirty="0" smtClean="0"/>
              <a:t>对象，所以在布局页上没有显示客户姓名。</a:t>
            </a:r>
            <a:endParaRPr lang="en-US" altLang="zh-CN" b="0" dirty="0" smtClean="0"/>
          </a:p>
        </p:txBody>
      </p:sp>
      <p:pic>
        <p:nvPicPr>
          <p:cNvPr id="11266" name="Picture 2"/>
          <p:cNvPicPr>
            <a:picLocks noChangeAspect="1" noChangeArrowheads="1"/>
          </p:cNvPicPr>
          <p:nvPr/>
        </p:nvPicPr>
        <p:blipFill>
          <a:blip r:embed="rId3"/>
          <a:srcRect/>
          <a:stretch>
            <a:fillRect/>
          </a:stretch>
        </p:blipFill>
        <p:spPr bwMode="auto">
          <a:xfrm>
            <a:off x="0" y="1357298"/>
            <a:ext cx="6714014" cy="1714512"/>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0" y="3286124"/>
            <a:ext cx="7091613" cy="150019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17727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解决这个问题，我们可以参照</a:t>
            </a:r>
            <a:r>
              <a:rPr lang="en-US" altLang="zh-CN" b="0" dirty="0" smtClean="0"/>
              <a:t>Cart</a:t>
            </a:r>
            <a:r>
              <a:rPr lang="zh-CN" altLang="en-US" b="0" dirty="0" smtClean="0"/>
              <a:t>参数的解决方案。</a:t>
            </a:r>
            <a:endParaRPr lang="en-US" altLang="zh-CN" b="0" dirty="0" smtClean="0"/>
          </a:p>
          <a:p>
            <a:pPr algn="l">
              <a:spcAft>
                <a:spcPts val="1800"/>
              </a:spcAft>
            </a:pPr>
            <a:r>
              <a:rPr lang="zh-CN" altLang="en-US" b="0" dirty="0" smtClean="0"/>
              <a:t>自定义一个</a:t>
            </a:r>
            <a:r>
              <a:rPr lang="en-US" altLang="zh-CN" b="0" dirty="0" smtClean="0"/>
              <a:t>Customer</a:t>
            </a:r>
            <a:r>
              <a:rPr lang="zh-CN" altLang="en-US" b="0" dirty="0" smtClean="0"/>
              <a:t>的模型绑定器，让</a:t>
            </a:r>
            <a:r>
              <a:rPr lang="en-US" altLang="zh-CN" b="0" dirty="0" smtClean="0"/>
              <a:t>MVC</a:t>
            </a:r>
            <a:r>
              <a:rPr lang="zh-CN" altLang="en-US" b="0" dirty="0" smtClean="0"/>
              <a:t>框架自动绑定</a:t>
            </a:r>
            <a:r>
              <a:rPr lang="en-US" altLang="zh-CN" b="0" dirty="0" smtClean="0"/>
              <a:t>Customer</a:t>
            </a:r>
            <a:r>
              <a:rPr lang="zh-CN" altLang="en-US" b="0" dirty="0" smtClean="0"/>
              <a:t>参数。</a:t>
            </a:r>
            <a:endParaRPr lang="en-US" altLang="zh-CN" b="0" dirty="0" smtClean="0"/>
          </a:p>
          <a:p>
            <a:pPr algn="l">
              <a:spcAft>
                <a:spcPts val="1800"/>
              </a:spcAft>
            </a:pPr>
            <a:r>
              <a:rPr lang="zh-CN" altLang="en-US" b="0" dirty="0" smtClean="0"/>
              <a:t>因为在客户登录后，已经将</a:t>
            </a:r>
            <a:r>
              <a:rPr lang="en-US" altLang="zh-CN" b="0" dirty="0" smtClean="0"/>
              <a:t>Customer</a:t>
            </a:r>
            <a:r>
              <a:rPr lang="zh-CN" altLang="en-US" b="0" dirty="0" smtClean="0"/>
              <a:t>对象写入</a:t>
            </a:r>
            <a:r>
              <a:rPr lang="en-US" altLang="zh-CN" b="0" dirty="0" smtClean="0"/>
              <a:t>Session</a:t>
            </a:r>
            <a:r>
              <a:rPr lang="zh-CN" altLang="en-US" b="0" dirty="0" smtClean="0"/>
              <a:t>，我们可以让模型绑定器自动从</a:t>
            </a:r>
            <a:r>
              <a:rPr lang="en-US" altLang="zh-CN" b="0" dirty="0" smtClean="0"/>
              <a:t>Session</a:t>
            </a:r>
            <a:r>
              <a:rPr lang="zh-CN" altLang="en-US" b="0" dirty="0" smtClean="0"/>
              <a:t>中获取该对象，实现</a:t>
            </a:r>
            <a:r>
              <a:rPr lang="en-US" altLang="zh-CN" b="0" dirty="0" smtClean="0"/>
              <a:t>Customer</a:t>
            </a:r>
            <a:r>
              <a:rPr lang="zh-CN" altLang="en-US" b="0" dirty="0" smtClean="0"/>
              <a:t>模型绑定。</a:t>
            </a:r>
            <a:endParaRPr lang="en-US" altLang="zh-CN" b="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MyStore.WebUI</a:t>
            </a:r>
            <a:r>
              <a:rPr lang="zh-CN" altLang="en-US" b="0" dirty="0" smtClean="0"/>
              <a:t>的</a:t>
            </a:r>
            <a:r>
              <a:rPr lang="en-US" altLang="zh-CN" b="0" dirty="0" smtClean="0"/>
              <a:t>Infrastructure\Binders</a:t>
            </a:r>
            <a:r>
              <a:rPr lang="zh-CN" altLang="en-US" b="0" dirty="0" smtClean="0"/>
              <a:t>中添加</a:t>
            </a:r>
            <a:r>
              <a:rPr lang="en-US" altLang="zh-CN" dirty="0" err="1" smtClean="0"/>
              <a:t>CustomerModelBinder.cs</a:t>
            </a:r>
            <a:endParaRPr lang="en-US" altLang="zh-CN" b="0" dirty="0" smtClean="0"/>
          </a:p>
        </p:txBody>
      </p:sp>
      <p:pic>
        <p:nvPicPr>
          <p:cNvPr id="12290" name="Picture 2"/>
          <p:cNvPicPr>
            <a:picLocks noChangeAspect="1" noChangeArrowheads="1"/>
          </p:cNvPicPr>
          <p:nvPr/>
        </p:nvPicPr>
        <p:blipFill>
          <a:blip r:embed="rId3"/>
          <a:srcRect/>
          <a:stretch>
            <a:fillRect/>
          </a:stretch>
        </p:blipFill>
        <p:spPr bwMode="auto">
          <a:xfrm>
            <a:off x="-1" y="1071546"/>
            <a:ext cx="5715443" cy="578645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MyStore.WebUI</a:t>
            </a:r>
            <a:r>
              <a:rPr lang="zh-CN" altLang="en-US" b="0" dirty="0" smtClean="0"/>
              <a:t>的</a:t>
            </a:r>
            <a:r>
              <a:rPr lang="en-US" altLang="zh-CN" b="0" dirty="0" err="1" smtClean="0"/>
              <a:t>Global.cs</a:t>
            </a:r>
            <a:r>
              <a:rPr lang="zh-CN" altLang="en-US" b="0" dirty="0" smtClean="0"/>
              <a:t>中修改代码如下。</a:t>
            </a:r>
            <a:endParaRPr lang="en-US" altLang="zh-CN" b="0" dirty="0" smtClean="0"/>
          </a:p>
          <a:p>
            <a:pPr algn="l">
              <a:spcAft>
                <a:spcPts val="1800"/>
              </a:spcAft>
            </a:pPr>
            <a:r>
              <a:rPr lang="zh-CN" altLang="en-US" b="0" dirty="0" smtClean="0"/>
              <a:t>在系统第一次运行时，在</a:t>
            </a:r>
            <a:r>
              <a:rPr lang="en-US" altLang="zh-CN" b="0" dirty="0" smtClean="0"/>
              <a:t>MVC</a:t>
            </a:r>
            <a:r>
              <a:rPr lang="zh-CN" altLang="en-US" b="0" dirty="0" smtClean="0"/>
              <a:t>框架中添加自定义的模型绑定器。</a:t>
            </a:r>
            <a:endParaRPr lang="en-US" altLang="zh-CN" b="0" dirty="0" smtClean="0"/>
          </a:p>
        </p:txBody>
      </p:sp>
      <p:pic>
        <p:nvPicPr>
          <p:cNvPr id="13314" name="Picture 2"/>
          <p:cNvPicPr>
            <a:picLocks noChangeAspect="1" noChangeArrowheads="1"/>
          </p:cNvPicPr>
          <p:nvPr/>
        </p:nvPicPr>
        <p:blipFill>
          <a:blip r:embed="rId3"/>
          <a:srcRect/>
          <a:stretch>
            <a:fillRect/>
          </a:stretch>
        </p:blipFill>
        <p:spPr bwMode="auto">
          <a:xfrm>
            <a:off x="0" y="1714488"/>
            <a:ext cx="8737148" cy="407196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客户登录</a:t>
            </a:r>
            <a:endParaRPr lang="zh-CN" altLang="en-US" dirty="0"/>
          </a:p>
        </p:txBody>
      </p:sp>
      <p:sp>
        <p:nvSpPr>
          <p:cNvPr id="7" name="TextBox 6"/>
          <p:cNvSpPr txBox="1"/>
          <p:nvPr/>
        </p:nvSpPr>
        <p:spPr>
          <a:xfrm>
            <a:off x="0" y="714356"/>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测试运行客户登录，布局页上正常显示客户名称</a:t>
            </a:r>
            <a:endParaRPr lang="en-US" altLang="zh-CN" b="0" dirty="0" smtClean="0"/>
          </a:p>
        </p:txBody>
      </p:sp>
      <p:pic>
        <p:nvPicPr>
          <p:cNvPr id="14338" name="Picture 2"/>
          <p:cNvPicPr>
            <a:picLocks noChangeAspect="1" noChangeArrowheads="1"/>
          </p:cNvPicPr>
          <p:nvPr/>
        </p:nvPicPr>
        <p:blipFill>
          <a:blip r:embed="rId3"/>
          <a:srcRect/>
          <a:stretch>
            <a:fillRect/>
          </a:stretch>
        </p:blipFill>
        <p:spPr bwMode="auto">
          <a:xfrm>
            <a:off x="-1" y="1071546"/>
            <a:ext cx="5467239" cy="564360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23360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在前面的内容中，当用户下达订单后，系统仅仅是发了一份订单邮件，并没有在数据库中保存订单的内容。</a:t>
            </a:r>
            <a:endParaRPr lang="en-US" altLang="zh-CN" b="0" dirty="0" smtClean="0"/>
          </a:p>
          <a:p>
            <a:pPr algn="l">
              <a:spcAft>
                <a:spcPts val="1800"/>
              </a:spcAft>
            </a:pPr>
            <a:r>
              <a:rPr lang="zh-CN" altLang="en-US" b="0" dirty="0" smtClean="0"/>
              <a:t>完善订单主要分</a:t>
            </a:r>
            <a:r>
              <a:rPr lang="en-US" altLang="zh-CN" b="0" dirty="0" smtClean="0"/>
              <a:t>2</a:t>
            </a:r>
            <a:r>
              <a:rPr lang="zh-CN" altLang="en-US" b="0" dirty="0" smtClean="0"/>
              <a:t>个步骤：</a:t>
            </a:r>
            <a:endParaRPr lang="en-US" altLang="zh-CN" b="0" dirty="0" smtClean="0"/>
          </a:p>
          <a:p>
            <a:pPr algn="l">
              <a:spcAft>
                <a:spcPts val="1800"/>
              </a:spcAft>
            </a:pPr>
            <a:r>
              <a:rPr lang="en-US" altLang="zh-CN" b="0" dirty="0" smtClean="0"/>
              <a:t>1.</a:t>
            </a:r>
            <a:r>
              <a:rPr lang="zh-CN" altLang="en-US" b="0" dirty="0" smtClean="0"/>
              <a:t>完善数据库，增加客户表、订单表、订单明细表</a:t>
            </a:r>
            <a:endParaRPr lang="en-US" altLang="zh-CN" b="0" dirty="0" smtClean="0"/>
          </a:p>
          <a:p>
            <a:pPr algn="l">
              <a:spcAft>
                <a:spcPts val="1800"/>
              </a:spcAft>
            </a:pPr>
            <a:r>
              <a:rPr lang="en-US" altLang="zh-CN" b="0" dirty="0" smtClean="0"/>
              <a:t>2.</a:t>
            </a:r>
            <a:r>
              <a:rPr lang="zh-CN" altLang="en-US" b="0" dirty="0" smtClean="0"/>
              <a:t>完善订单处理过程，放弃</a:t>
            </a:r>
            <a:r>
              <a:rPr lang="en-US" altLang="zh-CN" b="0" dirty="0" err="1" smtClean="0"/>
              <a:t>EmailOrderProcessor</a:t>
            </a:r>
            <a:r>
              <a:rPr lang="zh-CN" altLang="en-US" b="0" dirty="0" smtClean="0"/>
              <a:t>，采用新的</a:t>
            </a:r>
            <a:r>
              <a:rPr lang="en-US" altLang="zh-CN" b="0" dirty="0" err="1" smtClean="0"/>
              <a:t>DatabaseOrderProcessor</a:t>
            </a:r>
            <a:endParaRPr lang="en-US" altLang="zh-CN" b="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7" name="TextBox 6"/>
          <p:cNvSpPr txBox="1"/>
          <p:nvPr/>
        </p:nvSpPr>
        <p:spPr>
          <a:xfrm>
            <a:off x="0" y="714356"/>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在前面订单 处理时：我们是临时固定</a:t>
            </a:r>
            <a:r>
              <a:rPr lang="en-US" altLang="zh-CN" b="0" dirty="0" smtClean="0"/>
              <a:t>id=1</a:t>
            </a:r>
            <a:r>
              <a:rPr lang="zh-CN" altLang="en-US" b="0" dirty="0" smtClean="0"/>
              <a:t>的客户，其他客户是无法下订单的。</a:t>
            </a:r>
            <a:endParaRPr lang="en-US" altLang="zh-CN" b="0" dirty="0" smtClean="0"/>
          </a:p>
          <a:p>
            <a:pPr algn="l">
              <a:spcAft>
                <a:spcPts val="1800"/>
              </a:spcAft>
            </a:pPr>
            <a:r>
              <a:rPr lang="zh-CN" altLang="en-US" b="0" dirty="0" smtClean="0"/>
              <a:t>现在客户登录已经完成，我们就可以完善</a:t>
            </a:r>
            <a:r>
              <a:rPr lang="en-US" altLang="zh-CN" dirty="0" err="1" smtClean="0"/>
              <a:t>CartController</a:t>
            </a:r>
            <a:r>
              <a:rPr lang="zh-CN" altLang="en-US" dirty="0" smtClean="0"/>
              <a:t>中处理</a:t>
            </a:r>
            <a:r>
              <a:rPr lang="en-US" altLang="zh-CN" dirty="0" smtClean="0"/>
              <a:t>POST</a:t>
            </a:r>
            <a:r>
              <a:rPr lang="zh-CN" altLang="en-US" dirty="0" smtClean="0"/>
              <a:t>请求的</a:t>
            </a:r>
            <a:r>
              <a:rPr lang="en-US" altLang="zh-CN" dirty="0" smtClean="0"/>
              <a:t>Checkout</a:t>
            </a:r>
            <a:r>
              <a:rPr lang="zh-CN" altLang="en-US" dirty="0" smtClean="0"/>
              <a:t>方法</a:t>
            </a:r>
            <a:endParaRPr lang="en-US" altLang="zh-CN" b="0" dirty="0" smtClean="0"/>
          </a:p>
        </p:txBody>
      </p:sp>
      <p:pic>
        <p:nvPicPr>
          <p:cNvPr id="15362" name="Picture 2"/>
          <p:cNvPicPr>
            <a:picLocks noChangeAspect="1" noChangeArrowheads="1"/>
          </p:cNvPicPr>
          <p:nvPr/>
        </p:nvPicPr>
        <p:blipFill>
          <a:blip r:embed="rId3"/>
          <a:srcRect/>
          <a:stretch>
            <a:fillRect/>
          </a:stretch>
        </p:blipFill>
        <p:spPr bwMode="auto">
          <a:xfrm>
            <a:off x="0" y="1714488"/>
            <a:ext cx="7286644" cy="1330396"/>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0" y="3357563"/>
            <a:ext cx="6600074" cy="35004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7" name="TextBox 6"/>
          <p:cNvSpPr txBox="1"/>
          <p:nvPr/>
        </p:nvSpPr>
        <p:spPr>
          <a:xfrm>
            <a:off x="0" y="714356"/>
            <a:ext cx="9144000" cy="14957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测试客户登录和订单下达</a:t>
            </a:r>
            <a:r>
              <a:rPr lang="en-US" altLang="zh-CN" b="0" dirty="0" smtClean="0"/>
              <a:t>2</a:t>
            </a:r>
            <a:r>
              <a:rPr lang="zh-CN" altLang="en-US" b="0" dirty="0" smtClean="0"/>
              <a:t>个模块，看看在不同情况下系统反应是否正常。</a:t>
            </a:r>
            <a:endParaRPr lang="en-US" altLang="zh-CN" b="0" dirty="0" smtClean="0"/>
          </a:p>
          <a:p>
            <a:pPr algn="l">
              <a:spcAft>
                <a:spcPts val="1800"/>
              </a:spcAft>
            </a:pPr>
            <a:endParaRPr lang="en-US" altLang="zh-CN" b="0" dirty="0" smtClean="0"/>
          </a:p>
          <a:p>
            <a:pPr algn="l">
              <a:spcAft>
                <a:spcPts val="1800"/>
              </a:spcAft>
            </a:pPr>
            <a:endParaRPr lang="en-US" altLang="zh-CN" b="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a:t>
            </a:r>
            <a:r>
              <a:rPr lang="en-US" altLang="zh-CN" b="0" dirty="0" err="1" smtClean="0"/>
              <a:t>MyStore</a:t>
            </a:r>
            <a:r>
              <a:rPr lang="zh-CN" altLang="en-US" b="0" dirty="0" smtClean="0"/>
              <a:t>数据库数据库中添加</a:t>
            </a:r>
            <a:r>
              <a:rPr lang="en-US" altLang="zh-CN" b="0" dirty="0" smtClean="0"/>
              <a:t>3</a:t>
            </a:r>
            <a:r>
              <a:rPr lang="zh-CN" altLang="en-US" b="0" dirty="0" smtClean="0"/>
              <a:t>张表，分别为客户表</a:t>
            </a:r>
            <a:r>
              <a:rPr lang="en-US" altLang="zh-CN" b="0" dirty="0" smtClean="0"/>
              <a:t>Customer</a:t>
            </a:r>
            <a:r>
              <a:rPr lang="zh-CN" altLang="en-US" b="0" dirty="0" smtClean="0"/>
              <a:t>，订单表</a:t>
            </a:r>
            <a:r>
              <a:rPr lang="en-US" altLang="zh-CN" b="0" dirty="0" smtClean="0"/>
              <a:t>Order</a:t>
            </a:r>
            <a:r>
              <a:rPr lang="zh-CN" altLang="en-US" b="0" dirty="0" smtClean="0"/>
              <a:t>，订单明细表</a:t>
            </a:r>
            <a:r>
              <a:rPr lang="en-US" altLang="zh-CN" b="0" dirty="0" err="1" smtClean="0"/>
              <a:t>OrderDetail</a:t>
            </a:r>
            <a:r>
              <a:rPr lang="zh-CN" altLang="en-US" b="0" dirty="0" smtClean="0"/>
              <a:t>。</a:t>
            </a:r>
            <a:endParaRPr lang="en-US" altLang="zh-CN" b="0" dirty="0" smtClean="0"/>
          </a:p>
        </p:txBody>
      </p:sp>
      <p:pic>
        <p:nvPicPr>
          <p:cNvPr id="1026" name="Picture 2"/>
          <p:cNvPicPr>
            <a:picLocks noChangeAspect="1" noChangeArrowheads="1"/>
          </p:cNvPicPr>
          <p:nvPr/>
        </p:nvPicPr>
        <p:blipFill>
          <a:blip r:embed="rId3"/>
          <a:srcRect/>
          <a:stretch>
            <a:fillRect/>
          </a:stretch>
        </p:blipFill>
        <p:spPr bwMode="auto">
          <a:xfrm>
            <a:off x="0" y="1357298"/>
            <a:ext cx="1924738" cy="19050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3286124"/>
            <a:ext cx="3654810" cy="3286148"/>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786182" y="3571876"/>
            <a:ext cx="3114426" cy="1785950"/>
          </a:xfrm>
          <a:prstGeom prst="rect">
            <a:avLst/>
          </a:prstGeom>
          <a:noFill/>
          <a:ln w="9525">
            <a:noFill/>
            <a:miter lim="800000"/>
            <a:headEnd/>
            <a:tailEnd/>
          </a:ln>
          <a:effectLst/>
        </p:spPr>
      </p:pic>
      <p:sp>
        <p:nvSpPr>
          <p:cNvPr id="8" name="TextBox 7"/>
          <p:cNvSpPr txBox="1"/>
          <p:nvPr/>
        </p:nvSpPr>
        <p:spPr>
          <a:xfrm>
            <a:off x="4071934" y="5500702"/>
            <a:ext cx="31432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这</a:t>
            </a:r>
            <a:r>
              <a:rPr lang="en-US" altLang="zh-CN" b="0" dirty="0" smtClean="0"/>
              <a:t>3</a:t>
            </a:r>
            <a:r>
              <a:rPr lang="zh-CN" altLang="en-US" b="0" dirty="0" smtClean="0"/>
              <a:t>张表的主键</a:t>
            </a:r>
            <a:r>
              <a:rPr lang="en-US" altLang="zh-CN" b="0" dirty="0" smtClean="0"/>
              <a:t>Id</a:t>
            </a:r>
            <a:r>
              <a:rPr lang="zh-CN" altLang="en-US" b="0" dirty="0" smtClean="0"/>
              <a:t>都是自增型。</a:t>
            </a:r>
            <a:endParaRPr lang="en-US" altLang="zh-CN" b="0" dirty="0" smtClean="0"/>
          </a:p>
        </p:txBody>
      </p:sp>
      <p:pic>
        <p:nvPicPr>
          <p:cNvPr id="1030" name="Picture 6"/>
          <p:cNvPicPr>
            <a:picLocks noChangeAspect="1" noChangeArrowheads="1"/>
          </p:cNvPicPr>
          <p:nvPr/>
        </p:nvPicPr>
        <p:blipFill>
          <a:blip r:embed="rId6"/>
          <a:srcRect/>
          <a:stretch>
            <a:fillRect/>
          </a:stretch>
        </p:blipFill>
        <p:spPr bwMode="auto">
          <a:xfrm>
            <a:off x="4857752" y="5932323"/>
            <a:ext cx="1935922" cy="785818"/>
          </a:xfrm>
          <a:prstGeom prst="rect">
            <a:avLst/>
          </a:prstGeom>
          <a:noFill/>
          <a:ln w="9525">
            <a:noFill/>
            <a:miter lim="800000"/>
            <a:headEnd/>
            <a:tailEnd/>
          </a:ln>
          <a:effectLst/>
        </p:spPr>
      </p:pic>
      <p:pic>
        <p:nvPicPr>
          <p:cNvPr id="5123" name="Picture 3"/>
          <p:cNvPicPr>
            <a:picLocks noChangeAspect="1" noChangeArrowheads="1"/>
          </p:cNvPicPr>
          <p:nvPr/>
        </p:nvPicPr>
        <p:blipFill>
          <a:blip r:embed="rId7"/>
          <a:srcRect/>
          <a:stretch>
            <a:fillRect/>
          </a:stretch>
        </p:blipFill>
        <p:spPr bwMode="auto">
          <a:xfrm>
            <a:off x="3357554" y="1428736"/>
            <a:ext cx="3728589" cy="200026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23267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数据库设计完成，接下来需要更新“</a:t>
            </a:r>
            <a:r>
              <a:rPr lang="en-US" altLang="zh-CN" b="0" dirty="0" err="1" smtClean="0"/>
              <a:t>MyStore.Domain</a:t>
            </a:r>
            <a:r>
              <a:rPr lang="zh-CN" altLang="en-US" b="0" dirty="0" smtClean="0"/>
              <a:t>”项目中的域模型。</a:t>
            </a:r>
            <a:endParaRPr lang="en-US" altLang="zh-CN" b="0" dirty="0" smtClean="0"/>
          </a:p>
          <a:p>
            <a:pPr algn="l">
              <a:spcAft>
                <a:spcPts val="1800"/>
              </a:spcAft>
            </a:pPr>
            <a:r>
              <a:rPr lang="zh-CN" altLang="en-US" b="0" dirty="0" smtClean="0"/>
              <a:t>在更新“</a:t>
            </a:r>
            <a:r>
              <a:rPr lang="en-US" altLang="zh-CN" b="0" dirty="0" err="1" smtClean="0"/>
              <a:t>MyStore.Domain</a:t>
            </a:r>
            <a:r>
              <a:rPr lang="zh-CN" altLang="en-US" b="0" dirty="0" smtClean="0"/>
              <a:t>”项目中的域模型后，系统会重新生成域模型中的代码。主要是以下</a:t>
            </a:r>
            <a:r>
              <a:rPr lang="en-US" altLang="zh-CN" b="0" dirty="0" smtClean="0"/>
              <a:t>3</a:t>
            </a:r>
            <a:r>
              <a:rPr lang="zh-CN" altLang="en-US" b="0" dirty="0" smtClean="0"/>
              <a:t>个类文件</a:t>
            </a:r>
            <a:r>
              <a:rPr lang="en-US" altLang="zh-CN" b="0" dirty="0" err="1" smtClean="0"/>
              <a:t>MyStore.Context.cs</a:t>
            </a:r>
            <a:r>
              <a:rPr lang="en-US" altLang="zh-CN" b="0" dirty="0" smtClean="0"/>
              <a:t> </a:t>
            </a:r>
            <a:r>
              <a:rPr lang="zh-CN" altLang="en-US" b="0" dirty="0" smtClean="0"/>
              <a:t>、</a:t>
            </a:r>
            <a:r>
              <a:rPr lang="en-US" altLang="zh-CN" b="0" dirty="0" smtClean="0"/>
              <a:t> Category .</a:t>
            </a:r>
            <a:r>
              <a:rPr lang="en-US" altLang="zh-CN" b="0" dirty="0" err="1" smtClean="0"/>
              <a:t>cs</a:t>
            </a:r>
            <a:r>
              <a:rPr lang="zh-CN" altLang="en-US" b="0" dirty="0" smtClean="0"/>
              <a:t>、</a:t>
            </a:r>
            <a:r>
              <a:rPr lang="en-US" altLang="zh-CN" b="0" dirty="0" err="1" smtClean="0"/>
              <a:t>Product.cs</a:t>
            </a:r>
            <a:r>
              <a:rPr lang="zh-CN" altLang="en-US" b="0" dirty="0" smtClean="0"/>
              <a:t>。</a:t>
            </a:r>
            <a:endParaRPr lang="en-US" altLang="zh-CN" b="0" dirty="0" smtClean="0"/>
          </a:p>
          <a:p>
            <a:pPr algn="l">
              <a:spcAft>
                <a:spcPts val="1800"/>
              </a:spcAft>
            </a:pPr>
            <a:r>
              <a:rPr lang="zh-CN" altLang="en-US" b="0" dirty="0" smtClean="0"/>
              <a:t>其中</a:t>
            </a:r>
            <a:r>
              <a:rPr lang="en-US" altLang="zh-CN" b="0" dirty="0" err="1" smtClean="0"/>
              <a:t>MyStore.Context.cs</a:t>
            </a:r>
            <a:r>
              <a:rPr lang="zh-CN" altLang="en-US" b="0" dirty="0" smtClean="0"/>
              <a:t>和</a:t>
            </a:r>
            <a:r>
              <a:rPr lang="en-US" altLang="zh-CN" b="0" dirty="0" err="1" smtClean="0"/>
              <a:t>Product.cs</a:t>
            </a:r>
            <a:r>
              <a:rPr lang="zh-CN" altLang="en-US" b="0" dirty="0" smtClean="0"/>
              <a:t>文件我们都手工修改过，所以在更新域模型前，我们需要备份这</a:t>
            </a:r>
            <a:r>
              <a:rPr lang="en-US" altLang="zh-CN" b="0" dirty="0" smtClean="0"/>
              <a:t>2</a:t>
            </a:r>
            <a:r>
              <a:rPr lang="zh-CN" altLang="en-US" b="0" dirty="0" smtClean="0"/>
              <a:t>个文件。请在</a:t>
            </a:r>
            <a:r>
              <a:rPr lang="en-US" altLang="zh-CN" b="0" dirty="0" smtClean="0"/>
              <a:t>D:\</a:t>
            </a:r>
            <a:r>
              <a:rPr lang="zh-CN" altLang="en-US" b="0" dirty="0" smtClean="0"/>
              <a:t>建立一个名称为“域模型代码备份”的文件夹，然后把这</a:t>
            </a:r>
            <a:r>
              <a:rPr lang="en-US" altLang="zh-CN" b="0" dirty="0" smtClean="0"/>
              <a:t>2</a:t>
            </a:r>
            <a:r>
              <a:rPr lang="zh-CN" altLang="en-US" b="0" dirty="0" smtClean="0"/>
              <a:t>个文件复制一份到此新建的文件夹。</a:t>
            </a:r>
            <a:endParaRPr lang="en-US" altLang="zh-CN" b="0" dirty="0" smtClean="0"/>
          </a:p>
        </p:txBody>
      </p:sp>
      <p:pic>
        <p:nvPicPr>
          <p:cNvPr id="5122" name="Picture 2"/>
          <p:cNvPicPr>
            <a:picLocks noChangeAspect="1" noChangeArrowheads="1"/>
          </p:cNvPicPr>
          <p:nvPr/>
        </p:nvPicPr>
        <p:blipFill>
          <a:blip r:embed="rId3"/>
          <a:srcRect/>
          <a:stretch>
            <a:fillRect/>
          </a:stretch>
        </p:blipFill>
        <p:spPr bwMode="auto">
          <a:xfrm>
            <a:off x="5488727" y="3571876"/>
            <a:ext cx="3655273" cy="30718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3143248"/>
            <a:ext cx="2626657" cy="2093921"/>
          </a:xfrm>
          <a:prstGeom prst="rect">
            <a:avLst/>
          </a:prstGeom>
          <a:noFill/>
          <a:ln w="9525">
            <a:noFill/>
            <a:miter lim="800000"/>
            <a:headEnd/>
            <a:tailEnd/>
          </a:ln>
          <a:effectLst/>
        </p:spPr>
      </p:pic>
      <p:cxnSp>
        <p:nvCxnSpPr>
          <p:cNvPr id="12" name="直接箭头连接符 11"/>
          <p:cNvCxnSpPr>
            <a:endCxn id="5122" idx="0"/>
          </p:cNvCxnSpPr>
          <p:nvPr/>
        </p:nvCxnSpPr>
        <p:spPr>
          <a:xfrm rot="16200000" flipH="1">
            <a:off x="5801306" y="2056818"/>
            <a:ext cx="2500330" cy="529786"/>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pic>
        <p:nvPicPr>
          <p:cNvPr id="5124" name="Picture 4"/>
          <p:cNvPicPr>
            <a:picLocks noChangeAspect="1" noChangeArrowheads="1"/>
          </p:cNvPicPr>
          <p:nvPr/>
        </p:nvPicPr>
        <p:blipFill>
          <a:blip r:embed="rId5"/>
          <a:srcRect/>
          <a:stretch>
            <a:fillRect/>
          </a:stretch>
        </p:blipFill>
        <p:spPr bwMode="auto">
          <a:xfrm>
            <a:off x="1357290" y="5286388"/>
            <a:ext cx="3250488" cy="142876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9325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在项目</a:t>
            </a:r>
            <a:r>
              <a:rPr lang="en-US" altLang="zh-CN" b="0" dirty="0" err="1" smtClean="0"/>
              <a:t>MyStore.Domain</a:t>
            </a:r>
            <a:r>
              <a:rPr lang="zh-CN" altLang="en-US" b="0" dirty="0" smtClean="0"/>
              <a:t>的“</a:t>
            </a:r>
            <a:r>
              <a:rPr lang="en-US" altLang="zh-CN" b="0" dirty="0" smtClean="0"/>
              <a:t>Concrete</a:t>
            </a:r>
            <a:r>
              <a:rPr lang="zh-CN" altLang="en-US" b="0" dirty="0" smtClean="0"/>
              <a:t>”文件夹里双击“</a:t>
            </a:r>
            <a:r>
              <a:rPr lang="en-US" altLang="zh-CN" b="0" dirty="0" err="1" smtClean="0"/>
              <a:t>MyStore.edmx</a:t>
            </a:r>
            <a:r>
              <a:rPr lang="zh-CN" altLang="en-US" b="0" dirty="0" smtClean="0"/>
              <a:t>”域模型文件。</a:t>
            </a:r>
            <a:endParaRPr lang="en-US" altLang="zh-CN" b="0" dirty="0" smtClean="0"/>
          </a:p>
          <a:p>
            <a:pPr algn="l">
              <a:spcAft>
                <a:spcPts val="1800"/>
              </a:spcAft>
            </a:pPr>
            <a:r>
              <a:rPr lang="zh-CN" altLang="en-US" b="0" dirty="0" smtClean="0"/>
              <a:t>在域模型图的空白处，右击，选择“从数据库更新模型”</a:t>
            </a:r>
            <a:endParaRPr lang="en-US" altLang="zh-CN" b="0" dirty="0" smtClean="0"/>
          </a:p>
        </p:txBody>
      </p:sp>
      <p:pic>
        <p:nvPicPr>
          <p:cNvPr id="2050" name="Picture 2"/>
          <p:cNvPicPr>
            <a:picLocks noChangeAspect="1" noChangeArrowheads="1"/>
          </p:cNvPicPr>
          <p:nvPr/>
        </p:nvPicPr>
        <p:blipFill>
          <a:blip r:embed="rId3"/>
          <a:srcRect/>
          <a:stretch>
            <a:fillRect/>
          </a:stretch>
        </p:blipFill>
        <p:spPr bwMode="auto">
          <a:xfrm>
            <a:off x="0" y="1643050"/>
            <a:ext cx="5922989" cy="502611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在更新向导界面中，选中“表”，然后点击完成</a:t>
            </a:r>
            <a:endParaRPr lang="en-US" altLang="zh-CN" b="0" dirty="0" smtClean="0"/>
          </a:p>
        </p:txBody>
      </p:sp>
      <p:pic>
        <p:nvPicPr>
          <p:cNvPr id="3074" name="Picture 2"/>
          <p:cNvPicPr>
            <a:picLocks noChangeAspect="1" noChangeArrowheads="1"/>
          </p:cNvPicPr>
          <p:nvPr/>
        </p:nvPicPr>
        <p:blipFill>
          <a:blip r:embed="rId3"/>
          <a:srcRect/>
          <a:stretch>
            <a:fillRect/>
          </a:stretch>
        </p:blipFill>
        <p:spPr bwMode="auto">
          <a:xfrm>
            <a:off x="0" y="1079186"/>
            <a:ext cx="5613497" cy="51435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域模型更新完成，快捷键“</a:t>
            </a:r>
            <a:r>
              <a:rPr lang="en-US" altLang="zh-CN" b="0" dirty="0" smtClean="0"/>
              <a:t>Ctrl + S</a:t>
            </a:r>
            <a:r>
              <a:rPr lang="zh-CN" altLang="en-US" b="0" dirty="0" smtClean="0"/>
              <a:t>”，保存域模型。保存成功后，系统自动重新生成域模型代码。</a:t>
            </a:r>
            <a:endParaRPr lang="en-US" altLang="zh-CN" b="0" dirty="0" smtClean="0"/>
          </a:p>
        </p:txBody>
      </p:sp>
      <p:pic>
        <p:nvPicPr>
          <p:cNvPr id="4099" name="Picture 3"/>
          <p:cNvPicPr>
            <a:picLocks noChangeAspect="1" noChangeArrowheads="1"/>
          </p:cNvPicPr>
          <p:nvPr/>
        </p:nvPicPr>
        <p:blipFill>
          <a:blip r:embed="rId3"/>
          <a:srcRect/>
          <a:stretch>
            <a:fillRect/>
          </a:stretch>
        </p:blipFill>
        <p:spPr bwMode="auto">
          <a:xfrm>
            <a:off x="5929322" y="2500306"/>
            <a:ext cx="3084729" cy="2714644"/>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a:stretch>
            <a:fillRect/>
          </a:stretch>
        </p:blipFill>
        <p:spPr bwMode="auto">
          <a:xfrm>
            <a:off x="0" y="1357298"/>
            <a:ext cx="4740275" cy="47164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0" y="0"/>
            <a:ext cx="5715008" cy="710952"/>
          </a:xfrm>
        </p:spPr>
        <p:style>
          <a:lnRef idx="2">
            <a:schemeClr val="accent1"/>
          </a:lnRef>
          <a:fillRef idx="1">
            <a:schemeClr val="lt1"/>
          </a:fillRef>
          <a:effectRef idx="0">
            <a:schemeClr val="accent1"/>
          </a:effectRef>
          <a:fontRef idx="minor">
            <a:schemeClr val="dk1"/>
          </a:fontRef>
        </p:style>
        <p:txBody>
          <a:bodyPr/>
          <a:lstStyle/>
          <a:p>
            <a:r>
              <a:rPr altLang="en-US" dirty="0" smtClean="0"/>
              <a:t>完善订单</a:t>
            </a:r>
            <a:endParaRPr lang="zh-CN" altLang="en-US" dirty="0"/>
          </a:p>
        </p:txBody>
      </p:sp>
      <p:sp>
        <p:nvSpPr>
          <p:cNvPr id="6" name="TextBox 5"/>
          <p:cNvSpPr txBox="1"/>
          <p:nvPr/>
        </p:nvSpPr>
        <p:spPr>
          <a:xfrm>
            <a:off x="0" y="714357"/>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修改“</a:t>
            </a:r>
            <a:r>
              <a:rPr lang="en-US" altLang="zh-CN" b="0" dirty="0" err="1" smtClean="0"/>
              <a:t>MyStore.Context.cs</a:t>
            </a:r>
            <a:r>
              <a:rPr lang="zh-CN" altLang="en-US" b="0" dirty="0" smtClean="0"/>
              <a:t>”</a:t>
            </a:r>
            <a:endParaRPr lang="en-US" altLang="zh-CN" b="0" dirty="0" smtClean="0"/>
          </a:p>
        </p:txBody>
      </p:sp>
      <p:pic>
        <p:nvPicPr>
          <p:cNvPr id="6146" name="Picture 2"/>
          <p:cNvPicPr>
            <a:picLocks noChangeAspect="1" noChangeArrowheads="1"/>
          </p:cNvPicPr>
          <p:nvPr/>
        </p:nvPicPr>
        <p:blipFill>
          <a:blip r:embed="rId3"/>
          <a:srcRect/>
          <a:stretch>
            <a:fillRect/>
          </a:stretch>
        </p:blipFill>
        <p:spPr bwMode="auto">
          <a:xfrm>
            <a:off x="6496253" y="1071546"/>
            <a:ext cx="2647747" cy="25003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1089819"/>
            <a:ext cx="6462713" cy="4229100"/>
          </a:xfrm>
          <a:prstGeom prst="rect">
            <a:avLst/>
          </a:prstGeom>
          <a:noFill/>
          <a:ln w="9525">
            <a:noFill/>
            <a:miter lim="800000"/>
            <a:headEnd/>
            <a:tailEnd/>
          </a:ln>
          <a:effectLst/>
        </p:spPr>
      </p:pic>
      <p:sp>
        <p:nvSpPr>
          <p:cNvPr id="8" name="TextBox 7"/>
          <p:cNvSpPr txBox="1"/>
          <p:nvPr/>
        </p:nvSpPr>
        <p:spPr>
          <a:xfrm>
            <a:off x="0" y="5857892"/>
            <a:ext cx="914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spcAft>
                <a:spcPts val="1800"/>
              </a:spcAft>
            </a:pPr>
            <a:r>
              <a:rPr lang="zh-CN" altLang="en-US" b="0" dirty="0" smtClean="0"/>
              <a:t>可以从前面“域模型代码备份”中获取这句代码。</a:t>
            </a:r>
            <a:endParaRPr lang="en-US" altLang="zh-CN" b="0" dirty="0" smtClean="0"/>
          </a:p>
        </p:txBody>
      </p:sp>
    </p:spTree>
  </p:cSld>
  <p:clrMapOvr>
    <a:masterClrMapping/>
  </p:clrMapOvr>
</p:sld>
</file>

<file path=ppt/theme/theme1.xml><?xml version="1.0" encoding="utf-8"?>
<a:theme xmlns:a="http://schemas.openxmlformats.org/drawingml/2006/main" name="第4章  流程控制">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第4章  流程控制">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第4章  流程控制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_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E:\ppt\第4章  流程控制.ppt</Template>
  <TotalTime>4984</TotalTime>
  <Words>1125</Words>
  <Application>Microsoft Office PowerPoint</Application>
  <PresentationFormat>全屏显示(4:3)</PresentationFormat>
  <Paragraphs>116</Paragraphs>
  <Slides>31</Slides>
  <Notes>31</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第4章  流程控制</vt:lpstr>
      <vt:lpstr>ppt_2011</vt:lpstr>
      <vt:lpstr>MyStore案例分析6</vt:lpstr>
      <vt:lpstr>主要内容</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完善订单</vt:lpstr>
      <vt:lpstr>客户登录</vt:lpstr>
      <vt:lpstr>客户登录</vt:lpstr>
      <vt:lpstr>客户登录</vt:lpstr>
      <vt:lpstr>客户登录</vt:lpstr>
      <vt:lpstr>客户登录</vt:lpstr>
      <vt:lpstr>客户登录</vt:lpstr>
      <vt:lpstr>客户登录</vt:lpstr>
      <vt:lpstr>客户登录</vt:lpstr>
      <vt:lpstr>客户登录</vt:lpstr>
      <vt:lpstr>客户登录</vt:lpstr>
      <vt:lpstr>客户登录</vt:lpstr>
      <vt:lpstr>客户登录</vt:lpstr>
      <vt:lpstr>完善订单</vt:lpstr>
      <vt:lpstr>完善订单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Java概述</dc:title>
  <dc:creator>*</dc:creator>
  <cp:lastModifiedBy>Xiaotong Ye</cp:lastModifiedBy>
  <cp:revision>425</cp:revision>
  <dcterms:created xsi:type="dcterms:W3CDTF">2010-01-27T01:12:54Z</dcterms:created>
  <dcterms:modified xsi:type="dcterms:W3CDTF">2016-10-26T05:13:42Z</dcterms:modified>
</cp:coreProperties>
</file>