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34"/>
  </p:notesMasterIdLst>
  <p:handoutMasterIdLst>
    <p:handoutMasterId r:id="rId35"/>
  </p:handoutMasterIdLst>
  <p:sldIdLst>
    <p:sldId id="258" r:id="rId3"/>
    <p:sldId id="259" r:id="rId4"/>
    <p:sldId id="362" r:id="rId5"/>
    <p:sldId id="425" r:id="rId6"/>
    <p:sldId id="429" r:id="rId7"/>
    <p:sldId id="426" r:id="rId8"/>
    <p:sldId id="427" r:id="rId9"/>
    <p:sldId id="428" r:id="rId10"/>
    <p:sldId id="430" r:id="rId11"/>
    <p:sldId id="431" r:id="rId12"/>
    <p:sldId id="433" r:id="rId13"/>
    <p:sldId id="439" r:id="rId14"/>
    <p:sldId id="434" r:id="rId15"/>
    <p:sldId id="435" r:id="rId16"/>
    <p:sldId id="436" r:id="rId17"/>
    <p:sldId id="437" r:id="rId18"/>
    <p:sldId id="438" r:id="rId19"/>
    <p:sldId id="440" r:id="rId20"/>
    <p:sldId id="444" r:id="rId21"/>
    <p:sldId id="441" r:id="rId22"/>
    <p:sldId id="442" r:id="rId23"/>
    <p:sldId id="445" r:id="rId24"/>
    <p:sldId id="446" r:id="rId25"/>
    <p:sldId id="447" r:id="rId26"/>
    <p:sldId id="448" r:id="rId27"/>
    <p:sldId id="449" r:id="rId28"/>
    <p:sldId id="450" r:id="rId29"/>
    <p:sldId id="451" r:id="rId30"/>
    <p:sldId id="452" r:id="rId31"/>
    <p:sldId id="453" r:id="rId32"/>
    <p:sldId id="454" r:id="rId33"/>
  </p:sldIdLst>
  <p:sldSz cx="9144000" cy="6858000" type="screen4x3"/>
  <p:notesSz cx="6858000" cy="9144000"/>
  <p:defaultTextStyle>
    <a:defPPr>
      <a:defRPr lang="zh-CN"/>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888" autoAdjust="0"/>
  </p:normalViewPr>
  <p:slideViewPr>
    <p:cSldViewPr>
      <p:cViewPr>
        <p:scale>
          <a:sx n="80" d="100"/>
          <a:sy n="80" d="100"/>
        </p:scale>
        <p:origin x="-18"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1" d="100"/>
          <a:sy n="71" d="100"/>
        </p:scale>
        <p:origin x="-25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charset="0"/>
              <a:buNone/>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Arial" charset="0"/>
              <a:buNone/>
              <a:defRPr sz="1200">
                <a:latin typeface="Arial" charset="0"/>
                <a:ea typeface="宋体" pitchFamily="2" charset="-122"/>
              </a:defRPr>
            </a:lvl1pPr>
          </a:lstStyle>
          <a:p>
            <a:pPr>
              <a:defRPr/>
            </a:pPr>
            <a:fld id="{6F662116-E8BB-490C-825D-937A15769107}" type="datetimeFigureOut">
              <a:rPr lang="zh-CN" altLang="en-US"/>
              <a:pPr>
                <a:defRPr/>
              </a:pPr>
              <a:t>2016/11/2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Arial" charset="0"/>
              <a:buNone/>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Arial" charset="0"/>
              <a:buNone/>
              <a:defRPr sz="1200">
                <a:latin typeface="Arial" charset="0"/>
                <a:ea typeface="宋体" pitchFamily="2" charset="-122"/>
              </a:defRPr>
            </a:lvl1pPr>
          </a:lstStyle>
          <a:p>
            <a:pPr>
              <a:defRPr/>
            </a:pPr>
            <a:fld id="{1A434293-80B1-4A6A-AB49-1EE360A78EA7}" type="slidenum">
              <a:rPr lang="zh-CN" altLang="en-US"/>
              <a:pPr>
                <a:defRPr/>
              </a:pPr>
              <a:t>‹#›</a:t>
            </a:fld>
            <a:endParaRPr lang="zh-CN" altLang="en-US"/>
          </a:p>
        </p:txBody>
      </p:sp>
    </p:spTree>
    <p:extLst>
      <p:ext uri="{BB962C8B-B14F-4D97-AF65-F5344CB8AC3E}">
        <p14:creationId xmlns:p14="http://schemas.microsoft.com/office/powerpoint/2010/main" val="39999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charset="0"/>
              <a:buNone/>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charset="0"/>
              <a:buNone/>
              <a:defRPr sz="1200">
                <a:latin typeface="Arial" charset="0"/>
                <a:ea typeface="宋体" pitchFamily="2" charset="-122"/>
              </a:defRPr>
            </a:lvl1pPr>
          </a:lstStyle>
          <a:p>
            <a:pPr>
              <a:defRPr/>
            </a:pPr>
            <a:fld id="{F2AF22C0-CA4D-4015-9570-446FB73D612A}" type="datetimeFigureOut">
              <a:rPr lang="zh-CN" altLang="en-US"/>
              <a:pPr>
                <a:defRPr/>
              </a:pPr>
              <a:t>2016/11/2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charset="0"/>
              <a:buNone/>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charset="0"/>
              <a:buNone/>
              <a:defRPr sz="1200">
                <a:latin typeface="Arial" charset="0"/>
                <a:ea typeface="宋体" pitchFamily="2" charset="-122"/>
              </a:defRPr>
            </a:lvl1pPr>
          </a:lstStyle>
          <a:p>
            <a:pPr>
              <a:defRPr/>
            </a:pPr>
            <a:fld id="{CA41807E-6294-4EC5-B08F-ED3870C4A000}" type="slidenum">
              <a:rPr lang="zh-CN" altLang="en-US"/>
              <a:pPr>
                <a:defRPr/>
              </a:pPr>
              <a:t>‹#›</a:t>
            </a:fld>
            <a:endParaRPr lang="zh-CN" altLang="en-US"/>
          </a:p>
        </p:txBody>
      </p:sp>
    </p:spTree>
    <p:extLst>
      <p:ext uri="{BB962C8B-B14F-4D97-AF65-F5344CB8AC3E}">
        <p14:creationId xmlns:p14="http://schemas.microsoft.com/office/powerpoint/2010/main" val="3172609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9pPr>
          </a:lstStyle>
          <a:p>
            <a:pPr eaLnBrk="1" hangingPunct="1">
              <a:buFont typeface="Arial" pitchFamily="34" charset="0"/>
              <a:buNone/>
            </a:pPr>
            <a:fld id="{737B8C20-E0CB-4CC7-8344-A1C913F41AD9}" type="slidenum">
              <a:rPr lang="en-US" altLang="zh-CN" smtClean="0"/>
              <a:pPr eaLnBrk="1" hangingPunct="1">
                <a:buFont typeface="Arial" pitchFamily="34" charset="0"/>
                <a:buNone/>
              </a:pPr>
              <a:t>1</a:t>
            </a:fld>
            <a:endParaRPr lang="en-US" altLang="zh-CN" smtClean="0"/>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Tree>
    <p:extLst>
      <p:ext uri="{BB962C8B-B14F-4D97-AF65-F5344CB8AC3E}">
        <p14:creationId xmlns:p14="http://schemas.microsoft.com/office/powerpoint/2010/main" val="3870613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a:t>
            </a:fld>
            <a:endParaRPr lang="zh-CN" altLang="en-US"/>
          </a:p>
        </p:txBody>
      </p:sp>
    </p:spTree>
    <p:extLst>
      <p:ext uri="{BB962C8B-B14F-4D97-AF65-F5344CB8AC3E}">
        <p14:creationId xmlns:p14="http://schemas.microsoft.com/office/powerpoint/2010/main" val="70843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114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783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8100" y="533400"/>
            <a:ext cx="1841500" cy="16430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3600" y="533400"/>
            <a:ext cx="5372100" cy="16430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653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8" name="标题 4"/>
          <p:cNvSpPr>
            <a:spLocks noGrp="1"/>
          </p:cNvSpPr>
          <p:nvPr>
            <p:ph type="ctrTitle"/>
          </p:nvPr>
        </p:nvSpPr>
        <p:spPr>
          <a:xfrm>
            <a:off x="760040" y="2679055"/>
            <a:ext cx="7772400" cy="1470025"/>
          </a:xfrm>
        </p:spPr>
        <p:txBody>
          <a:bodyPr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9" name="副标题 2"/>
          <p:cNvSpPr>
            <a:spLocks noGrp="1"/>
          </p:cNvSpPr>
          <p:nvPr>
            <p:ph type="subTitle" idx="1"/>
          </p:nvPr>
        </p:nvSpPr>
        <p:spPr>
          <a:xfrm>
            <a:off x="3707904" y="4300512"/>
            <a:ext cx="4824536" cy="928688"/>
          </a:xfrm>
        </p:spPr>
        <p:txBody>
          <a:bodyPr rtlCol="0">
            <a:normAutofit/>
          </a:bodyPr>
          <a:lstStyle>
            <a:lvl1pPr marL="0" indent="0" algn="ctr" defTabSz="914400" rtl="0" eaLnBrk="1" latinLnBrk="0" hangingPunct="1">
              <a:spcBef>
                <a:spcPct val="20000"/>
              </a:spcBef>
              <a:buFont typeface="Arial" pitchFamily="34" charset="0"/>
              <a:buNone/>
              <a:defRPr lang="zh-CN" altLang="en-US" sz="2400" b="1" kern="1200" cap="none" spc="0" dirty="0">
                <a:ln w="9525" cmpd="sng">
                  <a:solidFill>
                    <a:schemeClr val="bg1"/>
                  </a:solidFill>
                  <a:prstDash val="solid"/>
                  <a:miter lim="800000"/>
                </a:ln>
                <a:solidFill>
                  <a:schemeClr val="tx1">
                    <a:lumMod val="75000"/>
                    <a:lumOff val="25000"/>
                  </a:schemeClr>
                </a:solidFill>
                <a:effectLst>
                  <a:outerShdw blurRad="50800" algn="tl" rotWithShape="0">
                    <a:srgbClr val="000000"/>
                  </a:outerShdw>
                  <a:reflection blurRad="6350" stA="50000" endA="300" endPos="50000" dist="60007" dir="5400000" sy="-100000" algn="bl" rotWithShape="0"/>
                </a:effectLst>
                <a:latin typeface="微软雅黑" pitchFamily="34" charset="-122"/>
                <a:ea typeface="微软雅黑" pitchFamily="34" charset="-122"/>
                <a:cs typeface="+mn-cs"/>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3744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标题 3"/>
          <p:cNvSpPr>
            <a:spLocks noGrp="1"/>
          </p:cNvSpPr>
          <p:nvPr>
            <p:ph type="title"/>
          </p:nvPr>
        </p:nvSpPr>
        <p:spPr>
          <a:xfrm>
            <a:off x="3428992" y="1074974"/>
            <a:ext cx="5715008" cy="710952"/>
          </a:xfrm>
          <a:noFill/>
          <a:ln w="9525">
            <a:noFill/>
            <a:miter lim="800000"/>
            <a:headEnd/>
            <a:tailEnd/>
          </a:ln>
        </p:spPr>
        <p:txBody>
          <a:bodyPr rtlCol="0">
            <a:noAutofit/>
            <a:scene3d>
              <a:camera prst="orthographicFront"/>
              <a:lightRig rig="soft" dir="t">
                <a:rot lat="0" lon="0" rev="10800000"/>
              </a:lightRig>
            </a:scene3d>
            <a:sp3d extrusionH="57150">
              <a:bevelT w="27940" h="12700" prst="relaxedInset"/>
              <a:contourClr>
                <a:srgbClr val="DDDDDD"/>
              </a:contourClr>
            </a:sp3d>
          </a:bodyPr>
          <a:lstStyle>
            <a:lvl1pPr algn="l" rtl="0" eaLnBrk="1" fontAlgn="auto" hangingPunct="1">
              <a:spcBef>
                <a:spcPct val="0"/>
              </a:spcBef>
              <a:spcAft>
                <a:spcPts val="0"/>
              </a:spcAft>
              <a:defRPr lang="zh-CN" altLang="en-US" sz="3400" b="1" kern="1200" dirty="0">
                <a:solidFill>
                  <a:srgbClr val="FF0000"/>
                </a:solidFill>
                <a:effectLst>
                  <a:outerShdw blurRad="114300" dist="38100" dir="2700000" algn="tl">
                    <a:srgbClr val="000000">
                      <a:alpha val="0"/>
                    </a:srgbClr>
                  </a:outerShdw>
                </a:effectLst>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9" name="内容占位符 4"/>
          <p:cNvSpPr>
            <a:spLocks noGrp="1"/>
          </p:cNvSpPr>
          <p:nvPr>
            <p:ph idx="1"/>
          </p:nvPr>
        </p:nvSpPr>
        <p:spPr>
          <a:xfrm>
            <a:off x="457200" y="1772816"/>
            <a:ext cx="8229600" cy="4425355"/>
          </a:xfrm>
          <a:noFill/>
          <a:ln w="9525">
            <a:noFill/>
            <a:miter lim="800000"/>
            <a:headEnd/>
            <a:tailEnd/>
          </a:ln>
        </p:spPr>
        <p:txBody>
          <a:bodyPr/>
          <a:lstStyle>
            <a:lvl1pPr marL="342900" indent="-342900" algn="l" rtl="0" eaLnBrk="1" fontAlgn="base" hangingPunct="1">
              <a:spcBef>
                <a:spcPct val="20000"/>
              </a:spcBef>
              <a:spcAft>
                <a:spcPct val="0"/>
              </a:spcAft>
              <a:buFont typeface="Arial" charset="0"/>
              <a:buChar char="•"/>
              <a:defRPr lang="zh-CN" altLang="en-US" sz="3200" kern="1200" smtClean="0">
                <a:solidFill>
                  <a:schemeClr val="tx1"/>
                </a:solidFill>
                <a:latin typeface="微软雅黑" pitchFamily="34" charset="-122"/>
                <a:ea typeface="微软雅黑" pitchFamily="34" charset="-122"/>
                <a:cs typeface="+mn-cs"/>
              </a:defRPr>
            </a:lvl1pPr>
          </a:lstStyle>
          <a:p>
            <a:pPr lvl="0"/>
            <a:r>
              <a:rPr lang="zh-CN" altLang="en-US" dirty="0" smtClean="0"/>
              <a:t>单击此处编辑母版文本样式</a:t>
            </a:r>
          </a:p>
        </p:txBody>
      </p:sp>
    </p:spTree>
    <p:extLst>
      <p:ext uri="{BB962C8B-B14F-4D97-AF65-F5344CB8AC3E}">
        <p14:creationId xmlns:p14="http://schemas.microsoft.com/office/powerpoint/2010/main" val="2083599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2" name="标题 3"/>
          <p:cNvSpPr txBox="1">
            <a:spLocks/>
          </p:cNvSpPr>
          <p:nvPr/>
        </p:nvSpPr>
        <p:spPr>
          <a:xfrm>
            <a:off x="1187624" y="3212976"/>
            <a:ext cx="7560840" cy="654050"/>
          </a:xfrm>
          <a:prstGeom prst="rect">
            <a:avLst/>
          </a:prstGeom>
        </p:spPr>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lnSpc>
                <a:spcPts val="32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Your potential</a:t>
            </a:r>
          </a:p>
          <a:p>
            <a:pPr fontAlgn="auto">
              <a:lnSpc>
                <a:spcPts val="40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               </a:t>
            </a:r>
          </a:p>
          <a:p>
            <a:pPr fontAlgn="auto">
              <a:lnSpc>
                <a:spcPts val="32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            Our passion! </a:t>
            </a:r>
            <a:endParaRPr lang="zh-CN" altLang="en-US"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endParaRPr>
          </a:p>
        </p:txBody>
      </p:sp>
      <p:sp>
        <p:nvSpPr>
          <p:cNvPr id="3" name="标题 3"/>
          <p:cNvSpPr txBox="1">
            <a:spLocks/>
          </p:cNvSpPr>
          <p:nvPr/>
        </p:nvSpPr>
        <p:spPr>
          <a:xfrm>
            <a:off x="1187450" y="2060575"/>
            <a:ext cx="4614863" cy="654050"/>
          </a:xfrm>
          <a:prstGeom prst="rect">
            <a:avLst/>
          </a:prstGeom>
        </p:spPr>
        <p:txBody>
          <a:bodyPr anchor="ctr"/>
          <a:lstStyle/>
          <a:p>
            <a:pPr fontAlgn="auto">
              <a:spcBef>
                <a:spcPts val="0"/>
              </a:spcBef>
              <a:spcAft>
                <a:spcPts val="0"/>
              </a:spcAft>
              <a:defRPr/>
            </a:pPr>
            <a:r>
              <a:rPr lang="zh-CN" altLang="en-US" sz="2000" dirty="0">
                <a:effectLst>
                  <a:outerShdw blurRad="114300" dist="38100" dir="2700000" algn="tl">
                    <a:srgbClr val="000000">
                      <a:alpha val="0"/>
                    </a:srgbClr>
                  </a:outerShdw>
                </a:effectLst>
                <a:latin typeface="微软雅黑" pitchFamily="34" charset="-122"/>
                <a:ea typeface="微软雅黑" pitchFamily="34" charset="-122"/>
                <a:cs typeface="+mj-cs"/>
              </a:rPr>
              <a:t>您的潜力  我们的动力！</a:t>
            </a:r>
          </a:p>
        </p:txBody>
      </p:sp>
    </p:spTree>
    <p:extLst>
      <p:ext uri="{BB962C8B-B14F-4D97-AF65-F5344CB8AC3E}">
        <p14:creationId xmlns:p14="http://schemas.microsoft.com/office/powerpoint/2010/main" val="45829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387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8309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3600" y="1816100"/>
            <a:ext cx="3606800" cy="36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816100"/>
            <a:ext cx="3606800" cy="36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203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4895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243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96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5620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786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30"/>
          <p:cNvSpPr>
            <a:spLocks noChangeArrowheads="1"/>
          </p:cNvSpPr>
          <p:nvPr/>
        </p:nvSpPr>
        <p:spPr bwMode="auto">
          <a:xfrm>
            <a:off x="0" y="6234113"/>
            <a:ext cx="9144000" cy="304800"/>
          </a:xfrm>
          <a:prstGeom prst="rect">
            <a:avLst/>
          </a:prstGeom>
          <a:solidFill>
            <a:schemeClr val="hlink"/>
          </a:solidFill>
          <a:ln w="28575">
            <a:noFill/>
            <a:miter lim="800000"/>
            <a:headEnd type="none" w="sm" len="sm"/>
            <a:tailEnd type="none" w="sm" len="sm"/>
          </a:ln>
          <a:effectLst/>
        </p:spPr>
        <p:txBody>
          <a:bodyPr wrap="none" anchor="ctr"/>
          <a:lstStyle/>
          <a:p>
            <a:pPr>
              <a:defRPr/>
            </a:pPr>
            <a:endParaRPr lang="zh-CN" altLang="zh-CN"/>
          </a:p>
        </p:txBody>
      </p:sp>
      <p:sp>
        <p:nvSpPr>
          <p:cNvPr id="1027" name="Slide_PlaceholderTitle"/>
          <p:cNvSpPr>
            <a:spLocks noGrp="1" noChangeArrowheads="1"/>
          </p:cNvSpPr>
          <p:nvPr>
            <p:ph type="title"/>
          </p:nvPr>
        </p:nvSpPr>
        <p:spPr bwMode="auto">
          <a:xfrm>
            <a:off x="889000" y="533400"/>
            <a:ext cx="7315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zh-CN" smtClean="0"/>
              <a:t>Click to edit Master title style</a:t>
            </a:r>
          </a:p>
        </p:txBody>
      </p:sp>
      <p:sp>
        <p:nvSpPr>
          <p:cNvPr id="1028" name="Slide_PlaceholderText"/>
          <p:cNvSpPr>
            <a:spLocks noGrp="1" noChangeArrowheads="1"/>
          </p:cNvSpPr>
          <p:nvPr>
            <p:ph type="body" idx="1"/>
          </p:nvPr>
        </p:nvSpPr>
        <p:spPr bwMode="auto">
          <a:xfrm>
            <a:off x="863600" y="1816100"/>
            <a:ext cx="73660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1"/>
            <a:r>
              <a:rPr lang="en-US" altLang="zh-CN" smtClean="0"/>
              <a:t>Click to edit Master text styles</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5pPr>
      <a:lvl6pPr marL="4572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6pPr>
      <a:lvl7pPr marL="9144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7pPr>
      <a:lvl8pPr marL="13716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8pPr>
      <a:lvl9pPr marL="18288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9pPr>
    </p:titleStyle>
    <p:bodyStyle>
      <a:lvl1pPr marL="342900" indent="279400" algn="l" defTabSz="228600" rtl="0" eaLnBrk="0" fontAlgn="base" hangingPunct="0">
        <a:spcBef>
          <a:spcPct val="20000"/>
        </a:spcBef>
        <a:spcAft>
          <a:spcPct val="0"/>
        </a:spcAft>
        <a:buClr>
          <a:srgbClr val="000000"/>
        </a:buClr>
        <a:buFont typeface="Arial" pitchFamily="34" charset="0"/>
        <a:buChar char="•"/>
        <a:defRPr sz="2200" b="1">
          <a:solidFill>
            <a:schemeClr val="tx1"/>
          </a:solidFill>
          <a:latin typeface="+mn-lt"/>
          <a:ea typeface="+mn-ea"/>
          <a:cs typeface="+mn-cs"/>
        </a:defRPr>
      </a:lvl1pPr>
      <a:lvl2pPr marL="801688" indent="-344488" algn="l" defTabSz="228600" rtl="0" eaLnBrk="0" fontAlgn="base" hangingPunct="0">
        <a:spcBef>
          <a:spcPct val="20000"/>
        </a:spcBef>
        <a:spcAft>
          <a:spcPct val="0"/>
        </a:spcAft>
        <a:buClr>
          <a:srgbClr val="FF0000"/>
        </a:buClr>
        <a:buFont typeface="Arial" pitchFamily="34" charset="0"/>
        <a:buChar char="–"/>
        <a:defRPr sz="2200" b="1">
          <a:solidFill>
            <a:schemeClr val="tx1"/>
          </a:solidFill>
          <a:latin typeface="+mn-lt"/>
        </a:defRPr>
      </a:lvl2pPr>
      <a:lvl3pPr marL="2208213" indent="-342900" algn="l" defTabSz="228600" rtl="0" eaLnBrk="0" fontAlgn="base" hangingPunct="0">
        <a:spcBef>
          <a:spcPct val="20000"/>
        </a:spcBef>
        <a:spcAft>
          <a:spcPct val="0"/>
        </a:spcAft>
        <a:buClr>
          <a:srgbClr val="FF0000"/>
        </a:buClr>
        <a:buFont typeface="Arial" pitchFamily="34" charset="0"/>
        <a:buChar char="–"/>
        <a:defRPr sz="2000" b="1">
          <a:solidFill>
            <a:schemeClr val="tx1"/>
          </a:solidFill>
          <a:latin typeface="+mn-lt"/>
        </a:defRPr>
      </a:lvl3pPr>
      <a:lvl4pPr marL="2387600" indent="228600" algn="l" defTabSz="228600" rtl="0" eaLnBrk="0" fontAlgn="base" hangingPunct="0">
        <a:spcBef>
          <a:spcPct val="20000"/>
        </a:spcBef>
        <a:spcAft>
          <a:spcPct val="0"/>
        </a:spcAft>
        <a:buClr>
          <a:srgbClr val="000000"/>
        </a:buClr>
        <a:buFont typeface="Arial" pitchFamily="34" charset="0"/>
        <a:buChar char="–"/>
        <a:defRPr sz="2000" b="1">
          <a:solidFill>
            <a:srgbClr val="FF0000"/>
          </a:solidFill>
          <a:latin typeface="+mn-lt"/>
        </a:defRPr>
      </a:lvl4pPr>
      <a:lvl5pPr marL="2795588" indent="571500" algn="l" defTabSz="228600" rtl="0" eaLnBrk="0" fontAlgn="base" hangingPunct="0">
        <a:spcBef>
          <a:spcPct val="20000"/>
        </a:spcBef>
        <a:spcAft>
          <a:spcPct val="0"/>
        </a:spcAft>
        <a:buClr>
          <a:srgbClr val="000000"/>
        </a:buClr>
        <a:buFont typeface="Arial" pitchFamily="34" charset="0"/>
        <a:buChar char="»"/>
        <a:defRPr sz="2000" b="1">
          <a:solidFill>
            <a:schemeClr val="tx1"/>
          </a:solidFill>
          <a:latin typeface="+mn-lt"/>
        </a:defRPr>
      </a:lvl5pPr>
      <a:lvl6pPr marL="32527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6pPr>
      <a:lvl7pPr marL="37099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7pPr>
      <a:lvl8pPr marL="41671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8pPr>
      <a:lvl9pPr marL="46243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图片 7" descr="无标题.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标题占位符 1"/>
          <p:cNvSpPr>
            <a:spLocks noGrp="1"/>
          </p:cNvSpPr>
          <p:nvPr>
            <p:ph type="title"/>
          </p:nvPr>
        </p:nvSpPr>
        <p:spPr bwMode="auto">
          <a:xfrm>
            <a:off x="457200" y="11969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57200" y="2349500"/>
            <a:ext cx="82296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fld id="{E0819BBA-38DA-4415-AA57-CD3C82B0F639}" type="datetimeFigureOut">
              <a:rPr lang="zh-CN" altLang="en-US"/>
              <a:pPr>
                <a:defRPr/>
              </a:pPr>
              <a:t>2016/11/2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fld id="{557691F7-4713-4C52-AC77-72605BAD6840}" type="slidenum">
              <a:rPr lang="zh-CN" altLang="en-US"/>
              <a:pPr>
                <a:defRPr/>
              </a:pPr>
              <a:t>‹#›</a:t>
            </a:fld>
            <a:endParaRPr lang="zh-CN" altLang="en-US"/>
          </a:p>
        </p:txBody>
      </p:sp>
      <p:sp>
        <p:nvSpPr>
          <p:cNvPr id="2" name="TextBox 1"/>
          <p:cNvSpPr txBox="1"/>
          <p:nvPr userDrawn="1"/>
        </p:nvSpPr>
        <p:spPr>
          <a:xfrm>
            <a:off x="7203976" y="44624"/>
            <a:ext cx="1904528"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defRPr/>
            </a:pPr>
            <a:r>
              <a:rPr lang="en-US" altLang="zh-CN" b="0" dirty="0" smtClean="0">
                <a:latin typeface="Microsoft Yi Baiti" pitchFamily="66" charset="0"/>
                <a:ea typeface="Microsoft Yi Baiti" pitchFamily="66" charset="0"/>
              </a:rPr>
              <a:t>《Web</a:t>
            </a:r>
            <a:r>
              <a:rPr lang="zh-CN" altLang="en-US" b="0" dirty="0" smtClean="0">
                <a:latin typeface="Microsoft Yi Baiti" pitchFamily="66" charset="0"/>
              </a:rPr>
              <a:t>高级编程</a:t>
            </a:r>
            <a:r>
              <a:rPr lang="en-US" altLang="zh-CN" b="0" dirty="0" smtClean="0">
                <a:latin typeface="Microsoft Yi Baiti" pitchFamily="66" charset="0"/>
                <a:ea typeface="Microsoft Yi Baiti" pitchFamily="66" charset="0"/>
              </a:rPr>
              <a:t>》</a:t>
            </a:r>
            <a:endParaRPr lang="zh-CN" altLang="en-US" b="0" dirty="0">
              <a:latin typeface="Microsoft Yi Baiti" pitchFamily="66" charset="0"/>
            </a:endParaRP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Lst>
  <p:txStyles>
    <p:titleStyle>
      <a:lvl1pPr algn="l" rtl="0" eaLnBrk="0" fontAlgn="base" hangingPunct="0">
        <a:spcBef>
          <a:spcPct val="0"/>
        </a:spcBef>
        <a:spcAft>
          <a:spcPct val="0"/>
        </a:spcAft>
        <a:defRPr sz="40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2204864"/>
            <a:ext cx="7623175" cy="1752600"/>
          </a:xfrm>
          <a:ln>
            <a:miter lim="800000"/>
            <a:headEnd/>
            <a:tailEnd/>
          </a:ln>
        </p:spPr>
        <p:txBody>
          <a:bodyPr/>
          <a:lstStyle/>
          <a:p>
            <a:pPr>
              <a:defRPr/>
            </a:pPr>
            <a:r>
              <a:rPr lang="en-US" altLang="zh-CN" smtClean="0"/>
              <a:t>I have a pen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Product.cs</a:t>
            </a:r>
            <a:r>
              <a:rPr lang="zh-CN" altLang="en-US" b="0" dirty="0" smtClean="0"/>
              <a:t>”，然后快捷键“</a:t>
            </a:r>
            <a:r>
              <a:rPr lang="en-US" altLang="zh-CN" b="0" dirty="0" smtClean="0"/>
              <a:t>Ctrl + </a:t>
            </a:r>
            <a:r>
              <a:rPr lang="en-US" altLang="zh-CN" b="0" dirty="0" err="1" smtClean="0"/>
              <a:t>Shilt</a:t>
            </a:r>
            <a:r>
              <a:rPr lang="en-US" altLang="zh-CN" b="0" dirty="0" smtClean="0"/>
              <a:t> + B</a:t>
            </a:r>
            <a:r>
              <a:rPr lang="zh-CN" altLang="en-US" b="0" dirty="0" smtClean="0"/>
              <a:t>”重新编译生成解决方案。</a:t>
            </a:r>
            <a:endParaRPr lang="en-US" altLang="zh-CN" b="0" dirty="0" smtClean="0"/>
          </a:p>
        </p:txBody>
      </p:sp>
      <p:pic>
        <p:nvPicPr>
          <p:cNvPr id="7170" name="Picture 2"/>
          <p:cNvPicPr>
            <a:picLocks noChangeAspect="1" noChangeArrowheads="1"/>
          </p:cNvPicPr>
          <p:nvPr/>
        </p:nvPicPr>
        <p:blipFill>
          <a:blip r:embed="rId3"/>
          <a:srcRect/>
          <a:stretch>
            <a:fillRect/>
          </a:stretch>
        </p:blipFill>
        <p:spPr bwMode="auto">
          <a:xfrm>
            <a:off x="6643702" y="1142984"/>
            <a:ext cx="2482253" cy="2428892"/>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0" y="1071546"/>
            <a:ext cx="6572263" cy="5417457"/>
          </a:xfrm>
          <a:prstGeom prst="rect">
            <a:avLst/>
          </a:prstGeom>
          <a:noFill/>
          <a:ln w="9525">
            <a:noFill/>
            <a:miter lim="800000"/>
            <a:headEnd/>
            <a:tailEnd/>
          </a:ln>
          <a:effectLst/>
        </p:spPr>
      </p:pic>
      <p:sp>
        <p:nvSpPr>
          <p:cNvPr id="8" name="TextBox 7"/>
          <p:cNvSpPr txBox="1"/>
          <p:nvPr/>
        </p:nvSpPr>
        <p:spPr>
          <a:xfrm>
            <a:off x="0" y="648866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可以从前面“域模型代码备份”中获取这几句代码。</a:t>
            </a:r>
            <a:endParaRPr lang="en-US" altLang="zh-CN" b="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域模型准备完成后，接下来需要完成数据仓库</a:t>
            </a:r>
            <a:r>
              <a:rPr lang="en-US" altLang="zh-CN" dirty="0" err="1" smtClean="0"/>
              <a:t>IProductsReopository</a:t>
            </a:r>
            <a:r>
              <a:rPr lang="zh-CN" altLang="en-US" dirty="0" smtClean="0"/>
              <a:t>和</a:t>
            </a:r>
            <a:r>
              <a:rPr lang="en-US" altLang="zh-CN" dirty="0" err="1" smtClean="0"/>
              <a:t>EFProductRepository</a:t>
            </a:r>
            <a:r>
              <a:rPr lang="zh-CN" altLang="en-US" b="0" dirty="0" smtClean="0"/>
              <a:t>。</a:t>
            </a:r>
            <a:endParaRPr lang="en-US" altLang="zh-CN" b="0" dirty="0" smtClean="0"/>
          </a:p>
        </p:txBody>
      </p:sp>
      <p:pic>
        <p:nvPicPr>
          <p:cNvPr id="2" name="Picture 2"/>
          <p:cNvPicPr>
            <a:picLocks noChangeAspect="1" noChangeArrowheads="1"/>
          </p:cNvPicPr>
          <p:nvPr/>
        </p:nvPicPr>
        <p:blipFill>
          <a:blip r:embed="rId3"/>
          <a:srcRect/>
          <a:stretch>
            <a:fillRect/>
          </a:stretch>
        </p:blipFill>
        <p:spPr bwMode="auto">
          <a:xfrm>
            <a:off x="-32" y="1104885"/>
            <a:ext cx="4429156" cy="2214577"/>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0" y="3429000"/>
            <a:ext cx="5916264"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17635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域模型和数据仓库准备完成后，接下来需要添加一个“订单处理类”。</a:t>
            </a:r>
            <a:endParaRPr lang="en-US" altLang="zh-CN" b="0" dirty="0" smtClean="0"/>
          </a:p>
          <a:p>
            <a:pPr algn="l">
              <a:spcAft>
                <a:spcPts val="1800"/>
              </a:spcAft>
            </a:pPr>
            <a:r>
              <a:rPr lang="zh-CN" altLang="en-US" b="0" dirty="0" smtClean="0"/>
              <a:t>前面我们是设计了</a:t>
            </a:r>
            <a:r>
              <a:rPr lang="en-US" altLang="zh-CN" dirty="0" err="1" smtClean="0"/>
              <a:t>IOrderProcessor</a:t>
            </a:r>
            <a:r>
              <a:rPr lang="zh-CN" altLang="en-US" dirty="0" smtClean="0"/>
              <a:t>接口</a:t>
            </a:r>
            <a:r>
              <a:rPr lang="zh-CN" altLang="en-US" b="0" dirty="0" smtClean="0"/>
              <a:t>和</a:t>
            </a:r>
            <a:r>
              <a:rPr lang="en-US" altLang="zh-CN" dirty="0" err="1" smtClean="0"/>
              <a:t>EmailOrderProcessor</a:t>
            </a:r>
            <a:r>
              <a:rPr lang="zh-CN" altLang="en-US" b="0" dirty="0" smtClean="0"/>
              <a:t>来完成订单的处理。现在我们订单处理业务需要把订单信息和订单明细信息保存到数据库中，所以添加的订单处理类可以命名为“</a:t>
            </a:r>
            <a:r>
              <a:rPr lang="en-US" altLang="zh-CN" dirty="0" err="1" smtClean="0"/>
              <a:t>DatabaseOrderProcessor</a:t>
            </a:r>
            <a:r>
              <a:rPr lang="zh-CN" altLang="en-US" b="0" dirty="0" smtClean="0"/>
              <a:t>”。在订单信息中包含了客户</a:t>
            </a:r>
            <a:r>
              <a:rPr lang="en-US" altLang="zh-CN" b="0" dirty="0" smtClean="0"/>
              <a:t>Customer</a:t>
            </a:r>
            <a:r>
              <a:rPr lang="zh-CN" altLang="en-US" b="0" dirty="0" smtClean="0"/>
              <a:t>的信息，所以需要修改</a:t>
            </a:r>
            <a:r>
              <a:rPr lang="en-US" altLang="zh-CN" dirty="0" err="1" smtClean="0"/>
              <a:t>IOrderProcessor</a:t>
            </a:r>
            <a:r>
              <a:rPr lang="zh-CN" altLang="en-US" dirty="0" smtClean="0"/>
              <a:t>接口</a:t>
            </a:r>
            <a:r>
              <a:rPr lang="zh-CN" altLang="en-US" b="0" dirty="0" smtClean="0"/>
              <a:t>中方法的定义，参数中包含客户</a:t>
            </a:r>
            <a:r>
              <a:rPr lang="en-US" altLang="zh-CN" b="0" dirty="0" smtClean="0"/>
              <a:t>Customer</a:t>
            </a:r>
            <a:r>
              <a:rPr lang="zh-CN" altLang="en-US" b="0" dirty="0" smtClean="0"/>
              <a:t>。</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2500306"/>
            <a:ext cx="6648162" cy="10001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0" y="3857628"/>
            <a:ext cx="6545281" cy="2286016"/>
          </a:xfrm>
          <a:prstGeom prst="rect">
            <a:avLst/>
          </a:prstGeom>
          <a:noFill/>
          <a:ln w="9525">
            <a:noFill/>
            <a:miter lim="800000"/>
            <a:headEnd/>
            <a:tailEnd/>
          </a:ln>
          <a:effectLst/>
        </p:spPr>
      </p:pic>
      <p:sp>
        <p:nvSpPr>
          <p:cNvPr id="9" name="TextBox 8"/>
          <p:cNvSpPr txBox="1"/>
          <p:nvPr/>
        </p:nvSpPr>
        <p:spPr>
          <a:xfrm>
            <a:off x="0" y="350043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a:t>
            </a:r>
            <a:r>
              <a:rPr lang="en-US" altLang="zh-CN" dirty="0" err="1" smtClean="0"/>
              <a:t>EmailOrderProcessor</a:t>
            </a:r>
            <a:r>
              <a:rPr lang="zh-CN" altLang="en-US" b="0" dirty="0" smtClean="0"/>
              <a:t>中需要修改方法</a:t>
            </a:r>
            <a:r>
              <a:rPr lang="en-US" altLang="zh-CN" b="0" dirty="0" err="1" smtClean="0"/>
              <a:t>ProcessOrder</a:t>
            </a:r>
            <a:r>
              <a:rPr lang="zh-CN" altLang="en-US" b="0" dirty="0" smtClean="0"/>
              <a:t>方法的定义，参数中包含客户</a:t>
            </a:r>
            <a:r>
              <a:rPr lang="en-US" altLang="zh-CN" b="0" dirty="0" smtClean="0"/>
              <a:t>Customer</a:t>
            </a:r>
            <a:r>
              <a:rPr lang="zh-CN" altLang="en-US" b="0" dirty="0" smtClean="0"/>
              <a:t>。</a:t>
            </a:r>
            <a:endParaRPr lang="en-US" altLang="zh-CN" b="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MyStore.Domain</a:t>
            </a:r>
            <a:r>
              <a:rPr lang="zh-CN" altLang="en-US" b="0" dirty="0" smtClean="0"/>
              <a:t>的“</a:t>
            </a:r>
            <a:r>
              <a:rPr lang="en-US" altLang="zh-CN" b="0" dirty="0" smtClean="0"/>
              <a:t>Concrete</a:t>
            </a:r>
            <a:r>
              <a:rPr lang="zh-CN" altLang="en-US" b="0" dirty="0" smtClean="0"/>
              <a:t>”文件夹中添加“</a:t>
            </a:r>
            <a:r>
              <a:rPr lang="en-US" altLang="zh-CN" dirty="0" err="1" smtClean="0"/>
              <a:t>DatabaseOrderProcessor.cs</a:t>
            </a:r>
            <a:r>
              <a:rPr lang="zh-CN" altLang="en-US" b="0" dirty="0" smtClean="0"/>
              <a:t>”</a:t>
            </a:r>
            <a:endParaRPr lang="en-US" altLang="zh-CN" b="0" dirty="0" smtClean="0"/>
          </a:p>
        </p:txBody>
      </p:sp>
      <p:pic>
        <p:nvPicPr>
          <p:cNvPr id="2050" name="Picture 2"/>
          <p:cNvPicPr>
            <a:picLocks noChangeAspect="1" noChangeArrowheads="1"/>
          </p:cNvPicPr>
          <p:nvPr/>
        </p:nvPicPr>
        <p:blipFill>
          <a:blip r:embed="rId3"/>
          <a:srcRect/>
          <a:stretch>
            <a:fillRect/>
          </a:stretch>
        </p:blipFill>
        <p:spPr bwMode="auto">
          <a:xfrm>
            <a:off x="9525" y="1109646"/>
            <a:ext cx="8015822" cy="25003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dirty="0" err="1" smtClean="0"/>
              <a:t>DatabaseOrderProcessor.cs</a:t>
            </a:r>
            <a:r>
              <a:rPr lang="zh-CN" altLang="en-US" b="0" dirty="0" smtClean="0"/>
              <a:t>”的</a:t>
            </a:r>
            <a:r>
              <a:rPr lang="en-US" altLang="zh-CN" b="0" dirty="0" err="1" smtClean="0"/>
              <a:t>ProcessOrder</a:t>
            </a:r>
            <a:r>
              <a:rPr lang="zh-CN" altLang="en-US" b="0" dirty="0" smtClean="0"/>
              <a:t>方法代码  （</a:t>
            </a:r>
            <a:r>
              <a:rPr lang="zh-CN" altLang="en-US" b="0" dirty="0" smtClean="0">
                <a:solidFill>
                  <a:schemeClr val="accent2">
                    <a:lumMod val="75000"/>
                  </a:schemeClr>
                </a:solidFill>
              </a:rPr>
              <a:t>篇幅关系，这里排版特殊处理</a:t>
            </a:r>
            <a:r>
              <a:rPr lang="zh-CN" altLang="en-US" b="0" dirty="0" smtClean="0"/>
              <a:t>）</a:t>
            </a:r>
            <a:endParaRPr lang="en-US" altLang="zh-CN" b="0" dirty="0" smtClean="0"/>
          </a:p>
        </p:txBody>
      </p:sp>
      <p:pic>
        <p:nvPicPr>
          <p:cNvPr id="3075" name="Picture 3"/>
          <p:cNvPicPr>
            <a:picLocks noChangeAspect="1" noChangeArrowheads="1"/>
          </p:cNvPicPr>
          <p:nvPr/>
        </p:nvPicPr>
        <p:blipFill>
          <a:blip r:embed="rId3"/>
          <a:srcRect/>
          <a:stretch>
            <a:fillRect/>
          </a:stretch>
        </p:blipFill>
        <p:spPr bwMode="auto">
          <a:xfrm>
            <a:off x="0" y="1071546"/>
            <a:ext cx="9144000" cy="5297153"/>
          </a:xfrm>
          <a:prstGeom prst="rect">
            <a:avLst/>
          </a:prstGeom>
          <a:noFill/>
          <a:ln w="9525">
            <a:noFill/>
            <a:miter lim="800000"/>
            <a:headEnd/>
            <a:tailEnd/>
          </a:ln>
          <a:effectLst/>
        </p:spPr>
      </p:pic>
      <p:sp>
        <p:nvSpPr>
          <p:cNvPr id="7" name="TextBox 6"/>
          <p:cNvSpPr txBox="1"/>
          <p:nvPr/>
        </p:nvSpPr>
        <p:spPr>
          <a:xfrm>
            <a:off x="0" y="643151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数据库事务具体解释，参考百度百科中“</a:t>
            </a:r>
            <a:r>
              <a:rPr lang="zh-CN" altLang="en-US" dirty="0" smtClean="0"/>
              <a:t>数据库事务</a:t>
            </a:r>
            <a:r>
              <a:rPr lang="zh-CN" altLang="en-US" b="0" dirty="0" smtClean="0"/>
              <a:t>”。</a:t>
            </a:r>
            <a:endParaRPr lang="en-US" altLang="zh-CN" b="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dirty="0" err="1" smtClean="0"/>
              <a:t>DatabaseOrderProcessor.cs</a:t>
            </a:r>
            <a:r>
              <a:rPr lang="zh-CN" altLang="en-US" b="0" dirty="0" smtClean="0"/>
              <a:t>”的</a:t>
            </a:r>
            <a:r>
              <a:rPr lang="en-US" altLang="zh-CN" b="0" dirty="0" err="1" smtClean="0"/>
              <a:t>ProcessOrder</a:t>
            </a:r>
            <a:r>
              <a:rPr lang="zh-CN" altLang="en-US" b="0" dirty="0" smtClean="0"/>
              <a:t>方法代码分析</a:t>
            </a:r>
            <a:endParaRPr lang="en-US" altLang="zh-CN" b="0" dirty="0" smtClean="0"/>
          </a:p>
        </p:txBody>
      </p:sp>
      <p:pic>
        <p:nvPicPr>
          <p:cNvPr id="4098" name="Picture 2"/>
          <p:cNvPicPr>
            <a:picLocks noChangeAspect="1" noChangeArrowheads="1"/>
          </p:cNvPicPr>
          <p:nvPr/>
        </p:nvPicPr>
        <p:blipFill>
          <a:blip r:embed="rId3"/>
          <a:srcRect/>
          <a:stretch>
            <a:fillRect/>
          </a:stretch>
        </p:blipFill>
        <p:spPr bwMode="auto">
          <a:xfrm>
            <a:off x="0" y="1104884"/>
            <a:ext cx="8198627" cy="1071570"/>
          </a:xfrm>
          <a:prstGeom prst="rect">
            <a:avLst/>
          </a:prstGeom>
          <a:noFill/>
          <a:ln w="9525">
            <a:noFill/>
            <a:miter lim="800000"/>
            <a:headEnd/>
            <a:tailEnd/>
          </a:ln>
          <a:effectLst/>
        </p:spPr>
      </p:pic>
      <p:sp>
        <p:nvSpPr>
          <p:cNvPr id="8" name="TextBox 7"/>
          <p:cNvSpPr txBox="1"/>
          <p:nvPr/>
        </p:nvSpPr>
        <p:spPr>
          <a:xfrm>
            <a:off x="0" y="2214554"/>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smtClean="0"/>
              <a:t>order</a:t>
            </a:r>
            <a:r>
              <a:rPr lang="zh-CN" altLang="en-US" b="0" dirty="0" smtClean="0"/>
              <a:t>对象中的</a:t>
            </a:r>
            <a:r>
              <a:rPr lang="en-US" altLang="zh-CN" b="0" dirty="0" smtClean="0"/>
              <a:t>Id</a:t>
            </a:r>
            <a:r>
              <a:rPr lang="zh-CN" altLang="en-US" b="0" dirty="0" smtClean="0"/>
              <a:t>属性没有赋值，因为</a:t>
            </a:r>
            <a:r>
              <a:rPr lang="en-US" altLang="zh-CN" b="0" dirty="0" smtClean="0"/>
              <a:t>Id</a:t>
            </a:r>
            <a:r>
              <a:rPr lang="zh-CN" altLang="en-US" b="0" dirty="0" smtClean="0"/>
              <a:t>在数据库设计时为自增型，所以不需要赋值。</a:t>
            </a:r>
            <a:endParaRPr lang="en-US" altLang="zh-CN" b="0" dirty="0" smtClean="0"/>
          </a:p>
        </p:txBody>
      </p:sp>
      <p:pic>
        <p:nvPicPr>
          <p:cNvPr id="4099" name="Picture 3"/>
          <p:cNvPicPr>
            <a:picLocks noChangeAspect="1" noChangeArrowheads="1"/>
          </p:cNvPicPr>
          <p:nvPr/>
        </p:nvPicPr>
        <p:blipFill>
          <a:blip r:embed="rId4"/>
          <a:srcRect/>
          <a:stretch>
            <a:fillRect/>
          </a:stretch>
        </p:blipFill>
        <p:spPr bwMode="auto">
          <a:xfrm>
            <a:off x="0" y="2714620"/>
            <a:ext cx="8372066" cy="1643074"/>
          </a:xfrm>
          <a:prstGeom prst="rect">
            <a:avLst/>
          </a:prstGeom>
          <a:noFill/>
          <a:ln w="9525">
            <a:noFill/>
            <a:miter lim="800000"/>
            <a:headEnd/>
            <a:tailEnd/>
          </a:ln>
          <a:effectLst/>
        </p:spPr>
      </p:pic>
      <p:sp>
        <p:nvSpPr>
          <p:cNvPr id="9" name="TextBox 8"/>
          <p:cNvSpPr txBox="1"/>
          <p:nvPr/>
        </p:nvSpPr>
        <p:spPr>
          <a:xfrm>
            <a:off x="0" y="4429132"/>
            <a:ext cx="9144000" cy="20405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err="1" smtClean="0"/>
              <a:t>orderDetail</a:t>
            </a:r>
            <a:r>
              <a:rPr lang="zh-CN" altLang="en-US" b="0" dirty="0" smtClean="0"/>
              <a:t>对象中的</a:t>
            </a:r>
            <a:r>
              <a:rPr lang="en-US" altLang="zh-CN" b="0" dirty="0" smtClean="0"/>
              <a:t>Id</a:t>
            </a:r>
            <a:r>
              <a:rPr lang="zh-CN" altLang="en-US" b="0" dirty="0" smtClean="0"/>
              <a:t>同理不需要赋值。</a:t>
            </a:r>
            <a:r>
              <a:rPr lang="en-US" altLang="zh-CN" b="0" dirty="0" smtClean="0"/>
              <a:t> </a:t>
            </a:r>
            <a:r>
              <a:rPr lang="en-US" altLang="zh-CN" b="0" dirty="0" err="1" smtClean="0"/>
              <a:t>orderDetail</a:t>
            </a:r>
            <a:r>
              <a:rPr lang="zh-CN" altLang="en-US" b="0" dirty="0" smtClean="0"/>
              <a:t>对象的</a:t>
            </a:r>
            <a:r>
              <a:rPr lang="en-US" altLang="zh-CN" b="0" dirty="0" err="1" smtClean="0"/>
              <a:t>OrderId</a:t>
            </a:r>
            <a:r>
              <a:rPr lang="zh-CN" altLang="en-US" b="0" dirty="0" smtClean="0"/>
              <a:t>是必填字段，这里使用了</a:t>
            </a:r>
            <a:r>
              <a:rPr lang="en-US" altLang="zh-CN" b="0" dirty="0" err="1" smtClean="0"/>
              <a:t>order.Id</a:t>
            </a:r>
            <a:r>
              <a:rPr lang="zh-CN" altLang="en-US" b="0" dirty="0" smtClean="0"/>
              <a:t>。</a:t>
            </a:r>
            <a:endParaRPr lang="en-US" altLang="zh-CN" b="0" dirty="0" smtClean="0"/>
          </a:p>
          <a:p>
            <a:pPr algn="l">
              <a:spcAft>
                <a:spcPts val="1800"/>
              </a:spcAft>
            </a:pPr>
            <a:r>
              <a:rPr lang="zh-CN" altLang="en-US" b="0" dirty="0" smtClean="0"/>
              <a:t>如果大家调试程序，会发现这个</a:t>
            </a:r>
            <a:r>
              <a:rPr lang="en-US" altLang="zh-CN" b="0" dirty="0" err="1" smtClean="0"/>
              <a:t>order.Id</a:t>
            </a:r>
            <a:r>
              <a:rPr lang="zh-CN" altLang="en-US" b="0" dirty="0" smtClean="0"/>
              <a:t>值是</a:t>
            </a:r>
            <a:r>
              <a:rPr lang="en-US" altLang="zh-CN" b="0" dirty="0" smtClean="0"/>
              <a:t>0</a:t>
            </a:r>
            <a:r>
              <a:rPr lang="zh-CN" altLang="en-US" b="0" dirty="0" smtClean="0"/>
              <a:t>，但是程序执行完毕后，数据库中的值不是</a:t>
            </a:r>
            <a:r>
              <a:rPr lang="en-US" altLang="zh-CN" b="0" dirty="0" smtClean="0"/>
              <a:t>0</a:t>
            </a:r>
            <a:r>
              <a:rPr lang="zh-CN" altLang="en-US" b="0" dirty="0" smtClean="0"/>
              <a:t>。主要原因是</a:t>
            </a:r>
            <a:r>
              <a:rPr lang="en-US" altLang="zh-CN" b="0" dirty="0" smtClean="0"/>
              <a:t>EF</a:t>
            </a:r>
            <a:r>
              <a:rPr lang="zh-CN" altLang="en-US" b="0" dirty="0" smtClean="0"/>
              <a:t>框架在后台默默的完成了一项复杂的工作：因为</a:t>
            </a:r>
            <a:r>
              <a:rPr lang="en-US" altLang="zh-CN" b="0" dirty="0" smtClean="0"/>
              <a:t>order </a:t>
            </a:r>
            <a:r>
              <a:rPr lang="zh-CN" altLang="en-US" b="0" dirty="0" smtClean="0"/>
              <a:t>表的</a:t>
            </a:r>
            <a:r>
              <a:rPr lang="en-US" altLang="zh-CN" b="0" dirty="0" smtClean="0"/>
              <a:t>Id</a:t>
            </a:r>
            <a:r>
              <a:rPr lang="zh-CN" altLang="en-US" b="0" dirty="0" smtClean="0"/>
              <a:t>字段为自增型，</a:t>
            </a:r>
            <a:r>
              <a:rPr lang="en-US" altLang="zh-CN" b="0" dirty="0" smtClean="0"/>
              <a:t>order</a:t>
            </a:r>
            <a:r>
              <a:rPr lang="zh-CN" altLang="en-US" b="0" dirty="0" smtClean="0"/>
              <a:t>数据</a:t>
            </a:r>
            <a:r>
              <a:rPr lang="en-US" altLang="zh-CN" b="0" dirty="0" smtClean="0"/>
              <a:t>insert</a:t>
            </a:r>
            <a:r>
              <a:rPr lang="zh-CN" altLang="en-US" b="0" dirty="0" smtClean="0"/>
              <a:t>到数据库后才能自动生成</a:t>
            </a:r>
            <a:r>
              <a:rPr lang="en-US" altLang="zh-CN" b="0" dirty="0" smtClean="0"/>
              <a:t>Id</a:t>
            </a:r>
            <a:r>
              <a:rPr lang="zh-CN" altLang="en-US" b="0" dirty="0" smtClean="0"/>
              <a:t>的值。</a:t>
            </a:r>
            <a:r>
              <a:rPr lang="en-US" altLang="zh-CN" b="0" dirty="0" smtClean="0"/>
              <a:t>EF</a:t>
            </a:r>
            <a:r>
              <a:rPr lang="zh-CN" altLang="en-US" b="0" dirty="0" smtClean="0"/>
              <a:t>框架会获取</a:t>
            </a:r>
            <a:r>
              <a:rPr lang="en-US" altLang="zh-CN" b="0" dirty="0" smtClean="0"/>
              <a:t>order</a:t>
            </a:r>
            <a:r>
              <a:rPr lang="zh-CN" altLang="en-US" b="0" dirty="0" smtClean="0"/>
              <a:t>表的</a:t>
            </a:r>
            <a:r>
              <a:rPr lang="en-US" altLang="zh-CN" b="0" dirty="0" smtClean="0"/>
              <a:t>Id</a:t>
            </a:r>
            <a:r>
              <a:rPr lang="zh-CN" altLang="en-US" b="0" dirty="0" smtClean="0"/>
              <a:t>值，在</a:t>
            </a:r>
            <a:r>
              <a:rPr lang="en-US" altLang="zh-CN" b="0" dirty="0" err="1" smtClean="0"/>
              <a:t>orderDetail</a:t>
            </a:r>
            <a:r>
              <a:rPr lang="zh-CN" altLang="en-US" b="0" dirty="0" smtClean="0"/>
              <a:t>数据</a:t>
            </a:r>
            <a:r>
              <a:rPr lang="en-US" altLang="zh-CN" b="0" dirty="0" smtClean="0"/>
              <a:t>Insert</a:t>
            </a:r>
            <a:r>
              <a:rPr lang="zh-CN" altLang="en-US" b="0" dirty="0" smtClean="0"/>
              <a:t>到数据库前修改</a:t>
            </a:r>
            <a:r>
              <a:rPr lang="en-US" altLang="zh-CN" b="0" dirty="0" err="1" smtClean="0"/>
              <a:t>orderDetail.orderId</a:t>
            </a:r>
            <a:r>
              <a:rPr lang="zh-CN" altLang="en-US" b="0" dirty="0" smtClean="0"/>
              <a:t>。</a:t>
            </a:r>
            <a:endParaRPr lang="en-US" altLang="zh-CN" b="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程序中的订单处理，由</a:t>
            </a:r>
            <a:r>
              <a:rPr lang="en-US" altLang="zh-CN" dirty="0" err="1" smtClean="0"/>
              <a:t>EmailOrderProcessor</a:t>
            </a:r>
            <a:r>
              <a:rPr lang="zh-CN" altLang="en-US" dirty="0" smtClean="0"/>
              <a:t>变</a:t>
            </a:r>
            <a:r>
              <a:rPr lang="zh-CN" altLang="en-US" b="0" dirty="0" smtClean="0"/>
              <a:t>更为</a:t>
            </a:r>
            <a:r>
              <a:rPr lang="en-US" altLang="zh-CN" dirty="0" err="1" smtClean="0"/>
              <a:t>DatabaseOrderProcessor</a:t>
            </a:r>
            <a:r>
              <a:rPr lang="zh-CN" altLang="en-US" dirty="0" smtClean="0"/>
              <a:t>。</a:t>
            </a:r>
            <a:endParaRPr lang="en-US" altLang="zh-CN" dirty="0" smtClean="0"/>
          </a:p>
          <a:p>
            <a:pPr algn="l">
              <a:spcAft>
                <a:spcPts val="1800"/>
              </a:spcAft>
            </a:pPr>
            <a:r>
              <a:rPr lang="zh-CN" altLang="en-US" b="0" dirty="0" smtClean="0"/>
              <a:t>修改</a:t>
            </a:r>
            <a:r>
              <a:rPr lang="en-US" altLang="zh-CN" b="0" dirty="0" err="1" smtClean="0"/>
              <a:t>Ninject</a:t>
            </a:r>
            <a:r>
              <a:rPr lang="zh-CN" altLang="en-US" b="0" dirty="0" smtClean="0"/>
              <a:t>接口与实现的绑定，修改</a:t>
            </a:r>
            <a:r>
              <a:rPr lang="en-US" altLang="zh-CN" dirty="0" err="1" smtClean="0"/>
              <a:t>NinjectDependencyResolver.cs</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1643050"/>
            <a:ext cx="9190301" cy="20717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CartController</a:t>
            </a:r>
            <a:r>
              <a:rPr lang="zh-CN" altLang="en-US" b="0" dirty="0" smtClean="0"/>
              <a:t>中的</a:t>
            </a:r>
            <a:r>
              <a:rPr lang="en-US" altLang="zh-CN" b="0" dirty="0" smtClean="0"/>
              <a:t>Checkout</a:t>
            </a:r>
            <a:r>
              <a:rPr lang="zh-CN" altLang="en-US" b="0" dirty="0" smtClean="0"/>
              <a:t>方法。</a:t>
            </a:r>
            <a:endParaRPr lang="en-US" altLang="zh-CN" b="0" dirty="0" smtClean="0"/>
          </a:p>
        </p:txBody>
      </p:sp>
      <p:pic>
        <p:nvPicPr>
          <p:cNvPr id="6147" name="Picture 3"/>
          <p:cNvPicPr>
            <a:picLocks noChangeAspect="1" noChangeArrowheads="1"/>
          </p:cNvPicPr>
          <p:nvPr/>
        </p:nvPicPr>
        <p:blipFill>
          <a:blip r:embed="rId3"/>
          <a:srcRect/>
          <a:stretch>
            <a:fillRect/>
          </a:stretch>
        </p:blipFill>
        <p:spPr bwMode="auto">
          <a:xfrm>
            <a:off x="0" y="1071546"/>
            <a:ext cx="8633833" cy="450059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12095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接下来准备实现客户登录模块，一般情况客户登录只要输入用户名和密码。目前，系统中没有包含用户名和密码视图模型，所以创建一个登录视图中专用的模型。</a:t>
            </a:r>
            <a:endParaRPr lang="en-US" altLang="zh-CN" b="0" dirty="0" smtClean="0"/>
          </a:p>
          <a:p>
            <a:pPr algn="l">
              <a:spcAft>
                <a:spcPts val="1800"/>
              </a:spcAft>
            </a:pPr>
            <a:r>
              <a:rPr lang="zh-CN" altLang="en-US" b="0" dirty="0" smtClean="0"/>
              <a:t>在</a:t>
            </a:r>
            <a:r>
              <a:rPr lang="en-US" altLang="zh-CN" b="0" dirty="0" err="1" smtClean="0"/>
              <a:t>MyStore.WebUI</a:t>
            </a:r>
            <a:r>
              <a:rPr lang="zh-CN" altLang="en-US" b="0" dirty="0" smtClean="0"/>
              <a:t>项目的</a:t>
            </a:r>
            <a:r>
              <a:rPr lang="en-US" altLang="zh-CN" b="0" dirty="0" smtClean="0"/>
              <a:t>Models</a:t>
            </a:r>
            <a:r>
              <a:rPr lang="zh-CN" altLang="en-US" b="0" dirty="0" smtClean="0"/>
              <a:t>文件夹中添加“</a:t>
            </a:r>
            <a:r>
              <a:rPr lang="en-US" altLang="zh-CN" dirty="0" err="1" smtClean="0"/>
              <a:t>LoginViewModel.cs</a:t>
            </a:r>
            <a:r>
              <a:rPr lang="zh-CN" altLang="en-US" b="0" dirty="0" smtClean="0"/>
              <a:t>”</a:t>
            </a:r>
            <a:endParaRPr lang="en-US" altLang="zh-CN" b="0" dirty="0" smtClean="0"/>
          </a:p>
        </p:txBody>
      </p:sp>
      <p:pic>
        <p:nvPicPr>
          <p:cNvPr id="2051" name="Picture 3"/>
          <p:cNvPicPr>
            <a:picLocks noChangeAspect="1" noChangeArrowheads="1"/>
          </p:cNvPicPr>
          <p:nvPr/>
        </p:nvPicPr>
        <p:blipFill>
          <a:blip r:embed="rId3"/>
          <a:srcRect/>
          <a:stretch>
            <a:fillRect/>
          </a:stretch>
        </p:blipFill>
        <p:spPr bwMode="auto">
          <a:xfrm>
            <a:off x="0" y="1928802"/>
            <a:ext cx="6256612" cy="45720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添加客户控制器“</a:t>
            </a:r>
            <a:r>
              <a:rPr lang="en-US" altLang="zh-CN" b="0" dirty="0" err="1" smtClean="0"/>
              <a:t>CustomerController</a:t>
            </a:r>
            <a:r>
              <a:rPr lang="zh-CN" altLang="en-US" b="0" dirty="0" smtClean="0"/>
              <a:t>”</a:t>
            </a:r>
            <a:endParaRPr lang="en-US" altLang="zh-CN" b="0" dirty="0" smtClean="0"/>
          </a:p>
        </p:txBody>
      </p:sp>
      <p:pic>
        <p:nvPicPr>
          <p:cNvPr id="7170" name="Picture 2"/>
          <p:cNvPicPr>
            <a:picLocks noChangeAspect="1" noChangeArrowheads="1"/>
          </p:cNvPicPr>
          <p:nvPr/>
        </p:nvPicPr>
        <p:blipFill>
          <a:blip r:embed="rId3"/>
          <a:srcRect/>
          <a:stretch>
            <a:fillRect/>
          </a:stretch>
        </p:blipFill>
        <p:spPr bwMode="auto">
          <a:xfrm>
            <a:off x="0" y="1071546"/>
            <a:ext cx="6163960" cy="578645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dirty="0" smtClean="0"/>
              <a:t>主要内容</a:t>
            </a:r>
            <a:endParaRPr dirty="0"/>
          </a:p>
        </p:txBody>
      </p:sp>
      <p:sp>
        <p:nvSpPr>
          <p:cNvPr id="7171" name="Rectangle 3"/>
          <p:cNvSpPr>
            <a:spLocks noGrp="1" noChangeArrowheads="1"/>
          </p:cNvSpPr>
          <p:nvPr>
            <p:ph type="body" idx="1"/>
          </p:nvPr>
        </p:nvSpPr>
        <p:spPr>
          <a:xfrm>
            <a:off x="285750" y="1928813"/>
            <a:ext cx="8229600" cy="1214435"/>
          </a:xfrm>
          <a:ln/>
        </p:spPr>
        <p:txBody>
          <a:bodyPr/>
          <a:lstStyle/>
          <a:p>
            <a:r>
              <a:rPr sz="3400" dirty="0" smtClean="0"/>
              <a:t>完善订单</a:t>
            </a:r>
            <a:endParaRPr lang="en-US" sz="3400" dirty="0" smtClean="0"/>
          </a:p>
          <a:p>
            <a:r>
              <a:rPr sz="3400" dirty="0" smtClean="0"/>
              <a:t>客户登录</a:t>
            </a:r>
            <a:endParaRPr lang="en-US" sz="3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b="0" dirty="0" err="1" smtClean="0"/>
              <a:t>CustomerController</a:t>
            </a:r>
            <a:r>
              <a:rPr lang="zh-CN" altLang="en-US" b="0" dirty="0" smtClean="0"/>
              <a:t>”中处理</a:t>
            </a:r>
            <a:r>
              <a:rPr lang="en-US" altLang="zh-CN" b="0" dirty="0" smtClean="0"/>
              <a:t>POST</a:t>
            </a:r>
            <a:r>
              <a:rPr lang="zh-CN" altLang="en-US" b="0" dirty="0" smtClean="0"/>
              <a:t>请求的</a:t>
            </a:r>
            <a:r>
              <a:rPr lang="en-US" altLang="zh-CN" b="0" dirty="0" smtClean="0"/>
              <a:t>Login</a:t>
            </a:r>
            <a:r>
              <a:rPr lang="zh-CN" altLang="en-US" b="0" dirty="0" smtClean="0"/>
              <a:t>方法</a:t>
            </a:r>
            <a:endParaRPr lang="en-US" altLang="zh-CN" b="0" dirty="0" smtClean="0"/>
          </a:p>
        </p:txBody>
      </p:sp>
      <p:pic>
        <p:nvPicPr>
          <p:cNvPr id="3076" name="Picture 4"/>
          <p:cNvPicPr>
            <a:picLocks noChangeAspect="1" noChangeArrowheads="1"/>
          </p:cNvPicPr>
          <p:nvPr/>
        </p:nvPicPr>
        <p:blipFill>
          <a:blip r:embed="rId3"/>
          <a:srcRect/>
          <a:stretch>
            <a:fillRect/>
          </a:stretch>
        </p:blipFill>
        <p:spPr bwMode="auto">
          <a:xfrm>
            <a:off x="-1" y="1071546"/>
            <a:ext cx="5957585" cy="578645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添加客户登录的视图 </a:t>
            </a:r>
            <a:r>
              <a:rPr lang="en-US" altLang="zh-CN" b="0" dirty="0" smtClean="0"/>
              <a:t>Views\Customer\</a:t>
            </a:r>
            <a:r>
              <a:rPr lang="en-US" altLang="zh-CN" b="0" dirty="0" err="1" smtClean="0"/>
              <a:t>Login.cshtml</a:t>
            </a:r>
            <a:endParaRPr lang="en-US" altLang="zh-CN" b="0" dirty="0" smtClean="0"/>
          </a:p>
        </p:txBody>
      </p:sp>
      <p:pic>
        <p:nvPicPr>
          <p:cNvPr id="4098" name="Picture 2"/>
          <p:cNvPicPr>
            <a:picLocks noChangeAspect="1" noChangeArrowheads="1"/>
          </p:cNvPicPr>
          <p:nvPr/>
        </p:nvPicPr>
        <p:blipFill>
          <a:blip r:embed="rId3"/>
          <a:srcRect/>
          <a:stretch>
            <a:fillRect/>
          </a:stretch>
        </p:blipFill>
        <p:spPr bwMode="auto">
          <a:xfrm>
            <a:off x="0" y="1071546"/>
            <a:ext cx="5899809" cy="578645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测试客户登录，目前程序可以正常运行。但是客户登录后，在视图页面中没有任何体现。这里我们修改布局页</a:t>
            </a:r>
            <a:r>
              <a:rPr lang="en-US" altLang="zh-CN" b="0" dirty="0" smtClean="0"/>
              <a:t>_</a:t>
            </a:r>
            <a:r>
              <a:rPr lang="en-US" altLang="zh-CN" b="0" dirty="0" err="1" smtClean="0"/>
              <a:t>Layout.cshtml</a:t>
            </a:r>
            <a:r>
              <a:rPr lang="zh-CN" altLang="en-US" b="0" dirty="0" smtClean="0"/>
              <a:t>，在其中显示客户登录信息。</a:t>
            </a:r>
            <a:endParaRPr lang="en-US" altLang="zh-CN" b="0" dirty="0" smtClean="0"/>
          </a:p>
        </p:txBody>
      </p:sp>
      <p:pic>
        <p:nvPicPr>
          <p:cNvPr id="8195" name="Picture 3"/>
          <p:cNvPicPr>
            <a:picLocks noChangeAspect="1" noChangeArrowheads="1"/>
          </p:cNvPicPr>
          <p:nvPr/>
        </p:nvPicPr>
        <p:blipFill>
          <a:blip r:embed="rId3"/>
          <a:srcRect/>
          <a:stretch>
            <a:fillRect/>
          </a:stretch>
        </p:blipFill>
        <p:spPr bwMode="auto">
          <a:xfrm>
            <a:off x="0" y="1357298"/>
            <a:ext cx="5165266" cy="3643338"/>
          </a:xfrm>
          <a:prstGeom prst="rect">
            <a:avLst/>
          </a:prstGeom>
          <a:noFill/>
          <a:ln w="9525">
            <a:noFill/>
            <a:miter lim="800000"/>
            <a:headEnd/>
            <a:tailEnd/>
          </a:ln>
          <a:effectLst/>
        </p:spPr>
      </p:pic>
      <p:sp>
        <p:nvSpPr>
          <p:cNvPr id="7" name="TextBox 6"/>
          <p:cNvSpPr txBox="1"/>
          <p:nvPr/>
        </p:nvSpPr>
        <p:spPr>
          <a:xfrm>
            <a:off x="0" y="5072074"/>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这里是请求“</a:t>
            </a:r>
            <a:r>
              <a:rPr lang="en-US" altLang="zh-CN" b="0" dirty="0" smtClean="0"/>
              <a:t>Customer</a:t>
            </a:r>
            <a:r>
              <a:rPr lang="zh-CN" altLang="en-US" b="0" dirty="0" smtClean="0"/>
              <a:t>”控制器中的</a:t>
            </a:r>
            <a:r>
              <a:rPr lang="en-US" altLang="zh-CN" b="0" dirty="0" smtClean="0"/>
              <a:t>Summary</a:t>
            </a:r>
            <a:r>
              <a:rPr lang="zh-CN" altLang="en-US" b="0" dirty="0" smtClean="0"/>
              <a:t>动作方法。接下来，添加</a:t>
            </a:r>
            <a:r>
              <a:rPr lang="en-US" altLang="zh-CN" b="0" dirty="0" smtClean="0"/>
              <a:t>Summary</a:t>
            </a:r>
            <a:r>
              <a:rPr lang="zh-CN" altLang="en-US" b="0" dirty="0" smtClean="0"/>
              <a:t>动作方法和对应的视图。</a:t>
            </a:r>
            <a:endParaRPr lang="en-US" altLang="zh-CN" b="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b="0" dirty="0" smtClean="0"/>
              <a:t>Customer</a:t>
            </a:r>
            <a:r>
              <a:rPr lang="zh-CN" altLang="en-US" b="0" dirty="0" smtClean="0"/>
              <a:t>”控制器中的</a:t>
            </a:r>
            <a:r>
              <a:rPr lang="en-US" altLang="zh-CN" b="0" dirty="0" smtClean="0"/>
              <a:t>Summary</a:t>
            </a:r>
            <a:r>
              <a:rPr lang="zh-CN" altLang="en-US" b="0" dirty="0" smtClean="0"/>
              <a:t>动作方法。为什么返回类型是</a:t>
            </a:r>
            <a:r>
              <a:rPr lang="en-US" altLang="zh-CN" b="0" dirty="0" err="1" smtClean="0"/>
              <a:t>PartialViewResult</a:t>
            </a:r>
            <a:r>
              <a:rPr lang="zh-CN" altLang="en-US" b="0" dirty="0" smtClean="0"/>
              <a:t>？</a:t>
            </a:r>
            <a:endParaRPr lang="en-US" altLang="zh-CN" b="0" dirty="0" smtClean="0"/>
          </a:p>
        </p:txBody>
      </p:sp>
      <p:pic>
        <p:nvPicPr>
          <p:cNvPr id="9218" name="Picture 2"/>
          <p:cNvPicPr>
            <a:picLocks noChangeAspect="1" noChangeArrowheads="1"/>
          </p:cNvPicPr>
          <p:nvPr/>
        </p:nvPicPr>
        <p:blipFill>
          <a:blip r:embed="rId3"/>
          <a:srcRect/>
          <a:stretch>
            <a:fillRect/>
          </a:stretch>
        </p:blipFill>
        <p:spPr bwMode="auto">
          <a:xfrm>
            <a:off x="0" y="1104884"/>
            <a:ext cx="5786446" cy="1205510"/>
          </a:xfrm>
          <a:prstGeom prst="rect">
            <a:avLst/>
          </a:prstGeom>
          <a:noFill/>
          <a:ln w="9525">
            <a:noFill/>
            <a:miter lim="800000"/>
            <a:headEnd/>
            <a:tailEnd/>
          </a:ln>
          <a:effectLst/>
        </p:spPr>
      </p:pic>
      <p:sp>
        <p:nvSpPr>
          <p:cNvPr id="9" name="TextBox 8"/>
          <p:cNvSpPr txBox="1"/>
          <p:nvPr/>
        </p:nvSpPr>
        <p:spPr>
          <a:xfrm>
            <a:off x="0" y="2343145"/>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smtClean="0"/>
              <a:t>Summary</a:t>
            </a:r>
            <a:r>
              <a:rPr lang="zh-CN" altLang="en-US" b="0" dirty="0" smtClean="0"/>
              <a:t>动作方法对应的视图。</a:t>
            </a:r>
            <a:r>
              <a:rPr lang="en-US" altLang="zh-CN" b="0" dirty="0" smtClean="0"/>
              <a:t>Views\Customer\</a:t>
            </a:r>
            <a:r>
              <a:rPr lang="en-US" altLang="zh-CN" b="0" dirty="0" err="1" smtClean="0"/>
              <a:t>Summary.cshtml</a:t>
            </a:r>
            <a:endParaRPr lang="en-US" altLang="zh-CN" b="0" dirty="0" smtClean="0"/>
          </a:p>
        </p:txBody>
      </p:sp>
      <p:pic>
        <p:nvPicPr>
          <p:cNvPr id="9220" name="Picture 4"/>
          <p:cNvPicPr>
            <a:picLocks noChangeAspect="1" noChangeArrowheads="1"/>
          </p:cNvPicPr>
          <p:nvPr/>
        </p:nvPicPr>
        <p:blipFill>
          <a:blip r:embed="rId4"/>
          <a:srcRect/>
          <a:stretch>
            <a:fillRect/>
          </a:stretch>
        </p:blipFill>
        <p:spPr bwMode="auto">
          <a:xfrm>
            <a:off x="0" y="2786058"/>
            <a:ext cx="4261786" cy="321471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测试运行客户登录，发现在布局页上没有显示出客户名称，接下来分析下原因。</a:t>
            </a:r>
            <a:endParaRPr lang="en-US" altLang="zh-CN" b="0" dirty="0" smtClean="0"/>
          </a:p>
        </p:txBody>
      </p:sp>
      <p:pic>
        <p:nvPicPr>
          <p:cNvPr id="10242" name="Picture 2"/>
          <p:cNvPicPr>
            <a:picLocks noChangeAspect="1" noChangeArrowheads="1"/>
          </p:cNvPicPr>
          <p:nvPr/>
        </p:nvPicPr>
        <p:blipFill>
          <a:blip r:embed="rId3"/>
          <a:srcRect/>
          <a:stretch>
            <a:fillRect/>
          </a:stretch>
        </p:blipFill>
        <p:spPr bwMode="auto">
          <a:xfrm>
            <a:off x="-1" y="1090596"/>
            <a:ext cx="5259623" cy="542928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主要原因：</a:t>
            </a:r>
            <a:r>
              <a:rPr lang="en-US" altLang="zh-CN" b="0" dirty="0" smtClean="0"/>
              <a:t>Summary</a:t>
            </a:r>
            <a:r>
              <a:rPr lang="zh-CN" altLang="en-US" b="0" dirty="0" smtClean="0"/>
              <a:t>动作方法是需要参数的，但是布局页的</a:t>
            </a:r>
            <a:r>
              <a:rPr lang="en-US" altLang="zh-CN" b="0" dirty="0" err="1" smtClean="0"/>
              <a:t>Html.Action</a:t>
            </a:r>
            <a:r>
              <a:rPr lang="zh-CN" altLang="en-US" b="0" dirty="0" smtClean="0"/>
              <a:t>并没有附带</a:t>
            </a:r>
            <a:r>
              <a:rPr lang="en-US" altLang="zh-CN" b="0" dirty="0" smtClean="0"/>
              <a:t>customer</a:t>
            </a:r>
            <a:r>
              <a:rPr lang="zh-CN" altLang="en-US" b="0" dirty="0" smtClean="0"/>
              <a:t>对象，所以在布局页上没有显示客户姓名。</a:t>
            </a:r>
            <a:endParaRPr lang="en-US" altLang="zh-CN" b="0" dirty="0" smtClean="0"/>
          </a:p>
        </p:txBody>
      </p:sp>
      <p:pic>
        <p:nvPicPr>
          <p:cNvPr id="11266" name="Picture 2"/>
          <p:cNvPicPr>
            <a:picLocks noChangeAspect="1" noChangeArrowheads="1"/>
          </p:cNvPicPr>
          <p:nvPr/>
        </p:nvPicPr>
        <p:blipFill>
          <a:blip r:embed="rId3"/>
          <a:srcRect/>
          <a:stretch>
            <a:fillRect/>
          </a:stretch>
        </p:blipFill>
        <p:spPr bwMode="auto">
          <a:xfrm>
            <a:off x="0" y="1357298"/>
            <a:ext cx="6714014" cy="1714512"/>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0" y="3286124"/>
            <a:ext cx="7091613" cy="150019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17727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解决这个问题，我们可以参照</a:t>
            </a:r>
            <a:r>
              <a:rPr lang="en-US" altLang="zh-CN" b="0" dirty="0" smtClean="0"/>
              <a:t>Cart</a:t>
            </a:r>
            <a:r>
              <a:rPr lang="zh-CN" altLang="en-US" b="0" dirty="0" smtClean="0"/>
              <a:t>参数的解决方案。</a:t>
            </a:r>
            <a:endParaRPr lang="en-US" altLang="zh-CN" b="0" dirty="0" smtClean="0"/>
          </a:p>
          <a:p>
            <a:pPr algn="l">
              <a:spcAft>
                <a:spcPts val="1800"/>
              </a:spcAft>
            </a:pPr>
            <a:r>
              <a:rPr lang="zh-CN" altLang="en-US" b="0" dirty="0" smtClean="0"/>
              <a:t>自定义一个</a:t>
            </a:r>
            <a:r>
              <a:rPr lang="en-US" altLang="zh-CN" b="0" dirty="0" smtClean="0"/>
              <a:t>Customer</a:t>
            </a:r>
            <a:r>
              <a:rPr lang="zh-CN" altLang="en-US" b="0" dirty="0" smtClean="0"/>
              <a:t>的模型绑定器，让</a:t>
            </a:r>
            <a:r>
              <a:rPr lang="en-US" altLang="zh-CN" b="0" dirty="0" smtClean="0"/>
              <a:t>MVC</a:t>
            </a:r>
            <a:r>
              <a:rPr lang="zh-CN" altLang="en-US" b="0" dirty="0" smtClean="0"/>
              <a:t>框架自动绑定</a:t>
            </a:r>
            <a:r>
              <a:rPr lang="en-US" altLang="zh-CN" b="0" dirty="0" smtClean="0"/>
              <a:t>Customer</a:t>
            </a:r>
            <a:r>
              <a:rPr lang="zh-CN" altLang="en-US" b="0" dirty="0" smtClean="0"/>
              <a:t>参数。</a:t>
            </a:r>
            <a:endParaRPr lang="en-US" altLang="zh-CN" b="0" dirty="0" smtClean="0"/>
          </a:p>
          <a:p>
            <a:pPr algn="l">
              <a:spcAft>
                <a:spcPts val="1800"/>
              </a:spcAft>
            </a:pPr>
            <a:r>
              <a:rPr lang="zh-CN" altLang="en-US" b="0" dirty="0" smtClean="0"/>
              <a:t>因为在客户登录后，已经将</a:t>
            </a:r>
            <a:r>
              <a:rPr lang="en-US" altLang="zh-CN" b="0" dirty="0" smtClean="0"/>
              <a:t>Customer</a:t>
            </a:r>
            <a:r>
              <a:rPr lang="zh-CN" altLang="en-US" b="0" dirty="0" smtClean="0"/>
              <a:t>对象写入</a:t>
            </a:r>
            <a:r>
              <a:rPr lang="en-US" altLang="zh-CN" b="0" dirty="0" smtClean="0"/>
              <a:t>Session</a:t>
            </a:r>
            <a:r>
              <a:rPr lang="zh-CN" altLang="en-US" b="0" dirty="0" smtClean="0"/>
              <a:t>，我们可以让模型绑定器自动从</a:t>
            </a:r>
            <a:r>
              <a:rPr lang="en-US" altLang="zh-CN" b="0" dirty="0" smtClean="0"/>
              <a:t>Session</a:t>
            </a:r>
            <a:r>
              <a:rPr lang="zh-CN" altLang="en-US" b="0" dirty="0" smtClean="0"/>
              <a:t>中获取该对象，实现</a:t>
            </a:r>
            <a:r>
              <a:rPr lang="en-US" altLang="zh-CN" b="0" dirty="0" smtClean="0"/>
              <a:t>Customer</a:t>
            </a:r>
            <a:r>
              <a:rPr lang="zh-CN" altLang="en-US" b="0" dirty="0" smtClean="0"/>
              <a:t>模型绑定。</a:t>
            </a:r>
            <a:endParaRPr lang="en-US" altLang="zh-CN" b="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MyStore.WebUI</a:t>
            </a:r>
            <a:r>
              <a:rPr lang="zh-CN" altLang="en-US" b="0" dirty="0" smtClean="0"/>
              <a:t>的</a:t>
            </a:r>
            <a:r>
              <a:rPr lang="en-US" altLang="zh-CN" b="0" dirty="0" smtClean="0"/>
              <a:t>Infrastructure\Binders</a:t>
            </a:r>
            <a:r>
              <a:rPr lang="zh-CN" altLang="en-US" b="0" dirty="0" smtClean="0"/>
              <a:t>中添加</a:t>
            </a:r>
            <a:r>
              <a:rPr lang="en-US" altLang="zh-CN" dirty="0" err="1" smtClean="0"/>
              <a:t>CustomerModelBinder.cs</a:t>
            </a:r>
            <a:endParaRPr lang="en-US" altLang="zh-CN" b="0" dirty="0" smtClean="0"/>
          </a:p>
        </p:txBody>
      </p:sp>
      <p:pic>
        <p:nvPicPr>
          <p:cNvPr id="12290" name="Picture 2"/>
          <p:cNvPicPr>
            <a:picLocks noChangeAspect="1" noChangeArrowheads="1"/>
          </p:cNvPicPr>
          <p:nvPr/>
        </p:nvPicPr>
        <p:blipFill>
          <a:blip r:embed="rId3"/>
          <a:srcRect/>
          <a:stretch>
            <a:fillRect/>
          </a:stretch>
        </p:blipFill>
        <p:spPr bwMode="auto">
          <a:xfrm>
            <a:off x="-1" y="1071546"/>
            <a:ext cx="5715443" cy="578645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MyStore.WebUI</a:t>
            </a:r>
            <a:r>
              <a:rPr lang="zh-CN" altLang="en-US" b="0" dirty="0" smtClean="0"/>
              <a:t>的</a:t>
            </a:r>
            <a:r>
              <a:rPr lang="en-US" altLang="zh-CN" b="0" dirty="0" err="1" smtClean="0"/>
              <a:t>Global.cs</a:t>
            </a:r>
            <a:r>
              <a:rPr lang="zh-CN" altLang="en-US" b="0" dirty="0" smtClean="0"/>
              <a:t>中修改代码如下。</a:t>
            </a:r>
            <a:endParaRPr lang="en-US" altLang="zh-CN" b="0" dirty="0" smtClean="0"/>
          </a:p>
          <a:p>
            <a:pPr algn="l">
              <a:spcAft>
                <a:spcPts val="1800"/>
              </a:spcAft>
            </a:pPr>
            <a:r>
              <a:rPr lang="zh-CN" altLang="en-US" b="0" dirty="0" smtClean="0"/>
              <a:t>在系统第一次运行时，在</a:t>
            </a:r>
            <a:r>
              <a:rPr lang="en-US" altLang="zh-CN" b="0" dirty="0" smtClean="0"/>
              <a:t>MVC</a:t>
            </a:r>
            <a:r>
              <a:rPr lang="zh-CN" altLang="en-US" b="0" dirty="0" smtClean="0"/>
              <a:t>框架中添加自定义的模型绑定器。</a:t>
            </a:r>
            <a:endParaRPr lang="en-US" altLang="zh-CN" b="0" dirty="0" smtClean="0"/>
          </a:p>
        </p:txBody>
      </p:sp>
      <p:pic>
        <p:nvPicPr>
          <p:cNvPr id="13314" name="Picture 2"/>
          <p:cNvPicPr>
            <a:picLocks noChangeAspect="1" noChangeArrowheads="1"/>
          </p:cNvPicPr>
          <p:nvPr/>
        </p:nvPicPr>
        <p:blipFill>
          <a:blip r:embed="rId3"/>
          <a:srcRect/>
          <a:stretch>
            <a:fillRect/>
          </a:stretch>
        </p:blipFill>
        <p:spPr bwMode="auto">
          <a:xfrm>
            <a:off x="0" y="1714488"/>
            <a:ext cx="8737148" cy="407196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测试运行客户登录，布局页上正常显示客户名称</a:t>
            </a:r>
            <a:endParaRPr lang="en-US" altLang="zh-CN" b="0" dirty="0" smtClean="0"/>
          </a:p>
        </p:txBody>
      </p:sp>
      <p:pic>
        <p:nvPicPr>
          <p:cNvPr id="14338" name="Picture 2"/>
          <p:cNvPicPr>
            <a:picLocks noChangeAspect="1" noChangeArrowheads="1"/>
          </p:cNvPicPr>
          <p:nvPr/>
        </p:nvPicPr>
        <p:blipFill>
          <a:blip r:embed="rId3"/>
          <a:srcRect/>
          <a:stretch>
            <a:fillRect/>
          </a:stretch>
        </p:blipFill>
        <p:spPr bwMode="auto">
          <a:xfrm>
            <a:off x="-1" y="1071546"/>
            <a:ext cx="5467239" cy="564360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23360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在前面的内容中，当用户下达订单后，系统仅仅是发了一份订单邮件，并没有在数据库中保存订单的内容。</a:t>
            </a:r>
            <a:endParaRPr lang="en-US" altLang="zh-CN" b="0" dirty="0" smtClean="0"/>
          </a:p>
          <a:p>
            <a:pPr algn="l">
              <a:spcAft>
                <a:spcPts val="1800"/>
              </a:spcAft>
            </a:pPr>
            <a:r>
              <a:rPr lang="zh-CN" altLang="en-US" b="0" dirty="0" smtClean="0"/>
              <a:t>完善订单主要分</a:t>
            </a:r>
            <a:r>
              <a:rPr lang="en-US" altLang="zh-CN" b="0" dirty="0" smtClean="0"/>
              <a:t>2</a:t>
            </a:r>
            <a:r>
              <a:rPr lang="zh-CN" altLang="en-US" b="0" dirty="0" smtClean="0"/>
              <a:t>个步骤：</a:t>
            </a:r>
            <a:endParaRPr lang="en-US" altLang="zh-CN" b="0" dirty="0" smtClean="0"/>
          </a:p>
          <a:p>
            <a:pPr algn="l">
              <a:spcAft>
                <a:spcPts val="1800"/>
              </a:spcAft>
            </a:pPr>
            <a:r>
              <a:rPr lang="en-US" altLang="zh-CN" b="0" dirty="0" smtClean="0"/>
              <a:t>1.</a:t>
            </a:r>
            <a:r>
              <a:rPr lang="zh-CN" altLang="en-US" b="0" dirty="0" smtClean="0"/>
              <a:t>完善数据库，增加客户表、订单表、订单明细表</a:t>
            </a:r>
            <a:endParaRPr lang="en-US" altLang="zh-CN" b="0" dirty="0" smtClean="0"/>
          </a:p>
          <a:p>
            <a:pPr algn="l">
              <a:spcAft>
                <a:spcPts val="1800"/>
              </a:spcAft>
            </a:pPr>
            <a:r>
              <a:rPr lang="en-US" altLang="zh-CN" b="0" dirty="0" smtClean="0"/>
              <a:t>2.</a:t>
            </a:r>
            <a:r>
              <a:rPr lang="zh-CN" altLang="en-US" b="0" dirty="0" smtClean="0"/>
              <a:t>完善订单处理过程，放弃</a:t>
            </a:r>
            <a:r>
              <a:rPr lang="en-US" altLang="zh-CN" b="0" dirty="0" err="1" smtClean="0"/>
              <a:t>EmailOrderProcessor</a:t>
            </a:r>
            <a:r>
              <a:rPr lang="zh-CN" altLang="en-US" b="0" dirty="0" smtClean="0"/>
              <a:t>，采用新的</a:t>
            </a:r>
            <a:r>
              <a:rPr lang="en-US" altLang="zh-CN" b="0" dirty="0" err="1" smtClean="0"/>
              <a:t>DatabaseOrderProcessor</a:t>
            </a:r>
            <a:endParaRPr lang="en-US" altLang="zh-CN" b="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7" name="TextBox 6"/>
          <p:cNvSpPr txBox="1"/>
          <p:nvPr/>
        </p:nvSpPr>
        <p:spPr>
          <a:xfrm>
            <a:off x="0" y="714356"/>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在前面订单 处理时：我们是临时固定</a:t>
            </a:r>
            <a:r>
              <a:rPr lang="en-US" altLang="zh-CN" b="0" dirty="0" smtClean="0"/>
              <a:t>id=1</a:t>
            </a:r>
            <a:r>
              <a:rPr lang="zh-CN" altLang="en-US" b="0" dirty="0" smtClean="0"/>
              <a:t>的客户，其他客户是无法下订单的。</a:t>
            </a:r>
            <a:endParaRPr lang="en-US" altLang="zh-CN" b="0" dirty="0" smtClean="0"/>
          </a:p>
          <a:p>
            <a:pPr algn="l">
              <a:spcAft>
                <a:spcPts val="1800"/>
              </a:spcAft>
            </a:pPr>
            <a:r>
              <a:rPr lang="zh-CN" altLang="en-US" b="0" dirty="0" smtClean="0"/>
              <a:t>现在客户登录已经完成，我们就可以完善</a:t>
            </a:r>
            <a:r>
              <a:rPr lang="en-US" altLang="zh-CN" dirty="0" err="1" smtClean="0"/>
              <a:t>CartController</a:t>
            </a:r>
            <a:r>
              <a:rPr lang="zh-CN" altLang="en-US" dirty="0" smtClean="0"/>
              <a:t>中处理</a:t>
            </a:r>
            <a:r>
              <a:rPr lang="en-US" altLang="zh-CN" dirty="0" smtClean="0"/>
              <a:t>POST</a:t>
            </a:r>
            <a:r>
              <a:rPr lang="zh-CN" altLang="en-US" dirty="0" smtClean="0"/>
              <a:t>请求的</a:t>
            </a:r>
            <a:r>
              <a:rPr lang="en-US" altLang="zh-CN" dirty="0" smtClean="0"/>
              <a:t>Checkout</a:t>
            </a:r>
            <a:r>
              <a:rPr lang="zh-CN" altLang="en-US" dirty="0" smtClean="0"/>
              <a:t>方法</a:t>
            </a:r>
            <a:endParaRPr lang="en-US" altLang="zh-CN" b="0" dirty="0" smtClean="0"/>
          </a:p>
        </p:txBody>
      </p:sp>
      <p:pic>
        <p:nvPicPr>
          <p:cNvPr id="15362" name="Picture 2"/>
          <p:cNvPicPr>
            <a:picLocks noChangeAspect="1" noChangeArrowheads="1"/>
          </p:cNvPicPr>
          <p:nvPr/>
        </p:nvPicPr>
        <p:blipFill>
          <a:blip r:embed="rId3"/>
          <a:srcRect/>
          <a:stretch>
            <a:fillRect/>
          </a:stretch>
        </p:blipFill>
        <p:spPr bwMode="auto">
          <a:xfrm>
            <a:off x="0" y="1714488"/>
            <a:ext cx="7286644" cy="1330396"/>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0" y="3357563"/>
            <a:ext cx="6600074" cy="35004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7" name="TextBox 6"/>
          <p:cNvSpPr txBox="1"/>
          <p:nvPr/>
        </p:nvSpPr>
        <p:spPr>
          <a:xfrm>
            <a:off x="0" y="714356"/>
            <a:ext cx="9144000" cy="14957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测试客户登录和订单下达</a:t>
            </a:r>
            <a:r>
              <a:rPr lang="en-US" altLang="zh-CN" b="0" dirty="0" smtClean="0"/>
              <a:t>2</a:t>
            </a:r>
            <a:r>
              <a:rPr lang="zh-CN" altLang="en-US" b="0" dirty="0" smtClean="0"/>
              <a:t>个模块，看看在不同情况下系统反应是否正常。</a:t>
            </a:r>
            <a:endParaRPr lang="en-US" altLang="zh-CN" b="0" dirty="0" smtClean="0"/>
          </a:p>
          <a:p>
            <a:pPr algn="l">
              <a:spcAft>
                <a:spcPts val="1800"/>
              </a:spcAft>
            </a:pPr>
            <a:endParaRPr lang="en-US" altLang="zh-CN" b="0" dirty="0" smtClean="0"/>
          </a:p>
          <a:p>
            <a:pPr algn="l">
              <a:spcAft>
                <a:spcPts val="1800"/>
              </a:spcAft>
            </a:pPr>
            <a:endParaRPr lang="en-US" altLang="zh-CN" b="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a:t>
            </a:r>
            <a:r>
              <a:rPr lang="en-US" altLang="zh-CN" b="0" dirty="0" err="1" smtClean="0"/>
              <a:t>MyStore</a:t>
            </a:r>
            <a:r>
              <a:rPr lang="zh-CN" altLang="en-US" b="0" dirty="0" smtClean="0"/>
              <a:t>数据库数据库中添加</a:t>
            </a:r>
            <a:r>
              <a:rPr lang="en-US" altLang="zh-CN" b="0" dirty="0" smtClean="0"/>
              <a:t>3</a:t>
            </a:r>
            <a:r>
              <a:rPr lang="zh-CN" altLang="en-US" b="0" dirty="0" smtClean="0"/>
              <a:t>张表，分别为客户表</a:t>
            </a:r>
            <a:r>
              <a:rPr lang="en-US" altLang="zh-CN" b="0" dirty="0" smtClean="0"/>
              <a:t>Customer</a:t>
            </a:r>
            <a:r>
              <a:rPr lang="zh-CN" altLang="en-US" b="0" dirty="0" smtClean="0"/>
              <a:t>，订单表</a:t>
            </a:r>
            <a:r>
              <a:rPr lang="en-US" altLang="zh-CN" b="0" dirty="0" smtClean="0"/>
              <a:t>Order</a:t>
            </a:r>
            <a:r>
              <a:rPr lang="zh-CN" altLang="en-US" b="0" dirty="0" smtClean="0"/>
              <a:t>，订单明细表</a:t>
            </a:r>
            <a:r>
              <a:rPr lang="en-US" altLang="zh-CN" b="0" dirty="0" err="1" smtClean="0"/>
              <a:t>OrderDetail</a:t>
            </a:r>
            <a:r>
              <a:rPr lang="zh-CN" altLang="en-US" b="0" dirty="0" smtClean="0"/>
              <a:t>。</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1357298"/>
            <a:ext cx="1924738" cy="19050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3286124"/>
            <a:ext cx="3654810" cy="3286148"/>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786182" y="3571876"/>
            <a:ext cx="3114426" cy="1785950"/>
          </a:xfrm>
          <a:prstGeom prst="rect">
            <a:avLst/>
          </a:prstGeom>
          <a:noFill/>
          <a:ln w="9525">
            <a:noFill/>
            <a:miter lim="800000"/>
            <a:headEnd/>
            <a:tailEnd/>
          </a:ln>
          <a:effectLst/>
        </p:spPr>
      </p:pic>
      <p:sp>
        <p:nvSpPr>
          <p:cNvPr id="8" name="TextBox 7"/>
          <p:cNvSpPr txBox="1"/>
          <p:nvPr/>
        </p:nvSpPr>
        <p:spPr>
          <a:xfrm>
            <a:off x="4071934" y="5500702"/>
            <a:ext cx="3143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这</a:t>
            </a:r>
            <a:r>
              <a:rPr lang="en-US" altLang="zh-CN" b="0" dirty="0" smtClean="0"/>
              <a:t>3</a:t>
            </a:r>
            <a:r>
              <a:rPr lang="zh-CN" altLang="en-US" b="0" dirty="0" smtClean="0"/>
              <a:t>张表的主键</a:t>
            </a:r>
            <a:r>
              <a:rPr lang="en-US" altLang="zh-CN" b="0" dirty="0" smtClean="0"/>
              <a:t>Id</a:t>
            </a:r>
            <a:r>
              <a:rPr lang="zh-CN" altLang="en-US" b="0" dirty="0" smtClean="0"/>
              <a:t>都是自增型。</a:t>
            </a:r>
            <a:endParaRPr lang="en-US" altLang="zh-CN" b="0" dirty="0" smtClean="0"/>
          </a:p>
        </p:txBody>
      </p:sp>
      <p:pic>
        <p:nvPicPr>
          <p:cNvPr id="1030" name="Picture 6"/>
          <p:cNvPicPr>
            <a:picLocks noChangeAspect="1" noChangeArrowheads="1"/>
          </p:cNvPicPr>
          <p:nvPr/>
        </p:nvPicPr>
        <p:blipFill>
          <a:blip r:embed="rId6"/>
          <a:srcRect/>
          <a:stretch>
            <a:fillRect/>
          </a:stretch>
        </p:blipFill>
        <p:spPr bwMode="auto">
          <a:xfrm>
            <a:off x="4857752" y="5932323"/>
            <a:ext cx="1935922" cy="785818"/>
          </a:xfrm>
          <a:prstGeom prst="rect">
            <a:avLst/>
          </a:prstGeom>
          <a:noFill/>
          <a:ln w="9525">
            <a:noFill/>
            <a:miter lim="800000"/>
            <a:headEnd/>
            <a:tailEnd/>
          </a:ln>
          <a:effectLst/>
        </p:spPr>
      </p:pic>
      <p:pic>
        <p:nvPicPr>
          <p:cNvPr id="5123" name="Picture 3"/>
          <p:cNvPicPr>
            <a:picLocks noChangeAspect="1" noChangeArrowheads="1"/>
          </p:cNvPicPr>
          <p:nvPr/>
        </p:nvPicPr>
        <p:blipFill>
          <a:blip r:embed="rId7"/>
          <a:srcRect/>
          <a:stretch>
            <a:fillRect/>
          </a:stretch>
        </p:blipFill>
        <p:spPr bwMode="auto">
          <a:xfrm>
            <a:off x="3357554" y="1428736"/>
            <a:ext cx="3728589" cy="200026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23267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数据库设计完成，接下来需要更新“</a:t>
            </a:r>
            <a:r>
              <a:rPr lang="en-US" altLang="zh-CN" b="0" dirty="0" err="1" smtClean="0"/>
              <a:t>MyStore.Domain</a:t>
            </a:r>
            <a:r>
              <a:rPr lang="zh-CN" altLang="en-US" b="0" dirty="0" smtClean="0"/>
              <a:t>”项目中的域模型。</a:t>
            </a:r>
            <a:endParaRPr lang="en-US" altLang="zh-CN" b="0" dirty="0" smtClean="0"/>
          </a:p>
          <a:p>
            <a:pPr algn="l">
              <a:spcAft>
                <a:spcPts val="1800"/>
              </a:spcAft>
            </a:pPr>
            <a:r>
              <a:rPr lang="zh-CN" altLang="en-US" b="0" dirty="0" smtClean="0"/>
              <a:t>在更新“</a:t>
            </a:r>
            <a:r>
              <a:rPr lang="en-US" altLang="zh-CN" b="0" dirty="0" err="1" smtClean="0"/>
              <a:t>MyStore.Domain</a:t>
            </a:r>
            <a:r>
              <a:rPr lang="zh-CN" altLang="en-US" b="0" dirty="0" smtClean="0"/>
              <a:t>”项目中的域模型后，系统会重新生成域模型中的代码。主要是以下</a:t>
            </a:r>
            <a:r>
              <a:rPr lang="en-US" altLang="zh-CN" b="0" dirty="0" smtClean="0"/>
              <a:t>3</a:t>
            </a:r>
            <a:r>
              <a:rPr lang="zh-CN" altLang="en-US" b="0" dirty="0" smtClean="0"/>
              <a:t>个类文件</a:t>
            </a:r>
            <a:r>
              <a:rPr lang="en-US" altLang="zh-CN" b="0" dirty="0" err="1" smtClean="0"/>
              <a:t>MyStore.Context.cs</a:t>
            </a:r>
            <a:r>
              <a:rPr lang="en-US" altLang="zh-CN" b="0" dirty="0" smtClean="0"/>
              <a:t> </a:t>
            </a:r>
            <a:r>
              <a:rPr lang="zh-CN" altLang="en-US" b="0" dirty="0" smtClean="0"/>
              <a:t>、</a:t>
            </a:r>
            <a:r>
              <a:rPr lang="en-US" altLang="zh-CN" b="0" dirty="0" smtClean="0"/>
              <a:t> Category .</a:t>
            </a:r>
            <a:r>
              <a:rPr lang="en-US" altLang="zh-CN" b="0" dirty="0" err="1" smtClean="0"/>
              <a:t>cs</a:t>
            </a:r>
            <a:r>
              <a:rPr lang="zh-CN" altLang="en-US" b="0" dirty="0" smtClean="0"/>
              <a:t>、</a:t>
            </a:r>
            <a:r>
              <a:rPr lang="en-US" altLang="zh-CN" b="0" dirty="0" err="1" smtClean="0"/>
              <a:t>Product.cs</a:t>
            </a:r>
            <a:r>
              <a:rPr lang="zh-CN" altLang="en-US" b="0" dirty="0" smtClean="0"/>
              <a:t>。</a:t>
            </a:r>
            <a:endParaRPr lang="en-US" altLang="zh-CN" b="0" dirty="0" smtClean="0"/>
          </a:p>
          <a:p>
            <a:pPr algn="l">
              <a:spcAft>
                <a:spcPts val="1800"/>
              </a:spcAft>
            </a:pPr>
            <a:r>
              <a:rPr lang="zh-CN" altLang="en-US" b="0" dirty="0" smtClean="0"/>
              <a:t>其中</a:t>
            </a:r>
            <a:r>
              <a:rPr lang="en-US" altLang="zh-CN" b="0" dirty="0" err="1" smtClean="0"/>
              <a:t>MyStore.Context.cs</a:t>
            </a:r>
            <a:r>
              <a:rPr lang="zh-CN" altLang="en-US" b="0" dirty="0" smtClean="0"/>
              <a:t>和</a:t>
            </a:r>
            <a:r>
              <a:rPr lang="en-US" altLang="zh-CN" b="0" dirty="0" err="1" smtClean="0"/>
              <a:t>Product.cs</a:t>
            </a:r>
            <a:r>
              <a:rPr lang="zh-CN" altLang="en-US" b="0" dirty="0" smtClean="0"/>
              <a:t>文件我们都手工修改过，所以在更新域模型前，我们需要备份这</a:t>
            </a:r>
            <a:r>
              <a:rPr lang="en-US" altLang="zh-CN" b="0" dirty="0" smtClean="0"/>
              <a:t>2</a:t>
            </a:r>
            <a:r>
              <a:rPr lang="zh-CN" altLang="en-US" b="0" dirty="0" smtClean="0"/>
              <a:t>个文件。请在</a:t>
            </a:r>
            <a:r>
              <a:rPr lang="en-US" altLang="zh-CN" b="0" dirty="0" smtClean="0"/>
              <a:t>D:\</a:t>
            </a:r>
            <a:r>
              <a:rPr lang="zh-CN" altLang="en-US" b="0" dirty="0" smtClean="0"/>
              <a:t>建立一个名称为“域模型代码备份”的文件夹，然后把这</a:t>
            </a:r>
            <a:r>
              <a:rPr lang="en-US" altLang="zh-CN" b="0" dirty="0" smtClean="0"/>
              <a:t>2</a:t>
            </a:r>
            <a:r>
              <a:rPr lang="zh-CN" altLang="en-US" b="0" dirty="0" smtClean="0"/>
              <a:t>个文件复制一份到此新建的文件夹。</a:t>
            </a:r>
            <a:endParaRPr lang="en-US" altLang="zh-CN" b="0" dirty="0" smtClean="0"/>
          </a:p>
        </p:txBody>
      </p:sp>
      <p:pic>
        <p:nvPicPr>
          <p:cNvPr id="5122" name="Picture 2"/>
          <p:cNvPicPr>
            <a:picLocks noChangeAspect="1" noChangeArrowheads="1"/>
          </p:cNvPicPr>
          <p:nvPr/>
        </p:nvPicPr>
        <p:blipFill>
          <a:blip r:embed="rId3"/>
          <a:srcRect/>
          <a:stretch>
            <a:fillRect/>
          </a:stretch>
        </p:blipFill>
        <p:spPr bwMode="auto">
          <a:xfrm>
            <a:off x="5488727" y="3571876"/>
            <a:ext cx="3655273" cy="30718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3143248"/>
            <a:ext cx="2626657" cy="2093921"/>
          </a:xfrm>
          <a:prstGeom prst="rect">
            <a:avLst/>
          </a:prstGeom>
          <a:noFill/>
          <a:ln w="9525">
            <a:noFill/>
            <a:miter lim="800000"/>
            <a:headEnd/>
            <a:tailEnd/>
          </a:ln>
          <a:effectLst/>
        </p:spPr>
      </p:pic>
      <p:cxnSp>
        <p:nvCxnSpPr>
          <p:cNvPr id="12" name="直接箭头连接符 11"/>
          <p:cNvCxnSpPr>
            <a:endCxn id="5122" idx="0"/>
          </p:cNvCxnSpPr>
          <p:nvPr/>
        </p:nvCxnSpPr>
        <p:spPr>
          <a:xfrm rot="16200000" flipH="1">
            <a:off x="5801306" y="2056818"/>
            <a:ext cx="2500330" cy="529786"/>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pic>
        <p:nvPicPr>
          <p:cNvPr id="5124" name="Picture 4"/>
          <p:cNvPicPr>
            <a:picLocks noChangeAspect="1" noChangeArrowheads="1"/>
          </p:cNvPicPr>
          <p:nvPr/>
        </p:nvPicPr>
        <p:blipFill>
          <a:blip r:embed="rId5"/>
          <a:srcRect/>
          <a:stretch>
            <a:fillRect/>
          </a:stretch>
        </p:blipFill>
        <p:spPr bwMode="auto">
          <a:xfrm>
            <a:off x="1357290" y="5286388"/>
            <a:ext cx="3250488" cy="142876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MyStore.Domain</a:t>
            </a:r>
            <a:r>
              <a:rPr lang="zh-CN" altLang="en-US" b="0" dirty="0" smtClean="0"/>
              <a:t>的“</a:t>
            </a:r>
            <a:r>
              <a:rPr lang="en-US" altLang="zh-CN" b="0" dirty="0" smtClean="0"/>
              <a:t>Concrete</a:t>
            </a:r>
            <a:r>
              <a:rPr lang="zh-CN" altLang="en-US" b="0" dirty="0" smtClean="0"/>
              <a:t>”文件夹里双击“</a:t>
            </a:r>
            <a:r>
              <a:rPr lang="en-US" altLang="zh-CN" b="0" dirty="0" err="1" smtClean="0"/>
              <a:t>MyStore.edmx</a:t>
            </a:r>
            <a:r>
              <a:rPr lang="zh-CN" altLang="en-US" b="0" dirty="0" smtClean="0"/>
              <a:t>”域模型文件。</a:t>
            </a:r>
            <a:endParaRPr lang="en-US" altLang="zh-CN" b="0" dirty="0" smtClean="0"/>
          </a:p>
          <a:p>
            <a:pPr algn="l">
              <a:spcAft>
                <a:spcPts val="1800"/>
              </a:spcAft>
            </a:pPr>
            <a:r>
              <a:rPr lang="zh-CN" altLang="en-US" b="0" dirty="0" smtClean="0"/>
              <a:t>在域模型图的空白处，右击，选择“从数据库更新模型”</a:t>
            </a:r>
            <a:endParaRPr lang="en-US" altLang="zh-CN" b="0" dirty="0" smtClean="0"/>
          </a:p>
        </p:txBody>
      </p:sp>
      <p:pic>
        <p:nvPicPr>
          <p:cNvPr id="2050" name="Picture 2"/>
          <p:cNvPicPr>
            <a:picLocks noChangeAspect="1" noChangeArrowheads="1"/>
          </p:cNvPicPr>
          <p:nvPr/>
        </p:nvPicPr>
        <p:blipFill>
          <a:blip r:embed="rId3"/>
          <a:srcRect/>
          <a:stretch>
            <a:fillRect/>
          </a:stretch>
        </p:blipFill>
        <p:spPr bwMode="auto">
          <a:xfrm>
            <a:off x="0" y="1643050"/>
            <a:ext cx="5922989" cy="50261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在更新向导界面中，选中“表”，然后点击完成</a:t>
            </a:r>
            <a:endParaRPr lang="en-US" altLang="zh-CN" b="0" dirty="0" smtClean="0"/>
          </a:p>
        </p:txBody>
      </p:sp>
      <p:pic>
        <p:nvPicPr>
          <p:cNvPr id="3074" name="Picture 2"/>
          <p:cNvPicPr>
            <a:picLocks noChangeAspect="1" noChangeArrowheads="1"/>
          </p:cNvPicPr>
          <p:nvPr/>
        </p:nvPicPr>
        <p:blipFill>
          <a:blip r:embed="rId3"/>
          <a:srcRect/>
          <a:stretch>
            <a:fillRect/>
          </a:stretch>
        </p:blipFill>
        <p:spPr bwMode="auto">
          <a:xfrm>
            <a:off x="0" y="1079186"/>
            <a:ext cx="5613497" cy="51435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域模型更新完成，快捷键“</a:t>
            </a:r>
            <a:r>
              <a:rPr lang="en-US" altLang="zh-CN" b="0" dirty="0" smtClean="0"/>
              <a:t>Ctrl + S</a:t>
            </a:r>
            <a:r>
              <a:rPr lang="zh-CN" altLang="en-US" b="0" dirty="0" smtClean="0"/>
              <a:t>”，保存域模型。保存成功后，系统自动重新生成域模型代码。</a:t>
            </a:r>
            <a:endParaRPr lang="en-US" altLang="zh-CN" b="0" dirty="0" smtClean="0"/>
          </a:p>
        </p:txBody>
      </p:sp>
      <p:pic>
        <p:nvPicPr>
          <p:cNvPr id="4099" name="Picture 3"/>
          <p:cNvPicPr>
            <a:picLocks noChangeAspect="1" noChangeArrowheads="1"/>
          </p:cNvPicPr>
          <p:nvPr/>
        </p:nvPicPr>
        <p:blipFill>
          <a:blip r:embed="rId3"/>
          <a:srcRect/>
          <a:stretch>
            <a:fillRect/>
          </a:stretch>
        </p:blipFill>
        <p:spPr bwMode="auto">
          <a:xfrm>
            <a:off x="5929322" y="2500306"/>
            <a:ext cx="3084729" cy="2714644"/>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0" y="1357298"/>
            <a:ext cx="4740275" cy="47164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MyStore.Context.cs</a:t>
            </a:r>
            <a:r>
              <a:rPr lang="zh-CN" altLang="en-US" b="0" dirty="0" smtClean="0"/>
              <a:t>”</a:t>
            </a:r>
            <a:endParaRPr lang="en-US" altLang="zh-CN" b="0" dirty="0" smtClean="0"/>
          </a:p>
        </p:txBody>
      </p:sp>
      <p:pic>
        <p:nvPicPr>
          <p:cNvPr id="6146" name="Picture 2"/>
          <p:cNvPicPr>
            <a:picLocks noChangeAspect="1" noChangeArrowheads="1"/>
          </p:cNvPicPr>
          <p:nvPr/>
        </p:nvPicPr>
        <p:blipFill>
          <a:blip r:embed="rId3"/>
          <a:srcRect/>
          <a:stretch>
            <a:fillRect/>
          </a:stretch>
        </p:blipFill>
        <p:spPr bwMode="auto">
          <a:xfrm>
            <a:off x="6496253" y="1071546"/>
            <a:ext cx="2647747" cy="25003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1089819"/>
            <a:ext cx="6462713" cy="4229100"/>
          </a:xfrm>
          <a:prstGeom prst="rect">
            <a:avLst/>
          </a:prstGeom>
          <a:noFill/>
          <a:ln w="9525">
            <a:noFill/>
            <a:miter lim="800000"/>
            <a:headEnd/>
            <a:tailEnd/>
          </a:ln>
          <a:effectLst/>
        </p:spPr>
      </p:pic>
      <p:sp>
        <p:nvSpPr>
          <p:cNvPr id="8" name="TextBox 7"/>
          <p:cNvSpPr txBox="1"/>
          <p:nvPr/>
        </p:nvSpPr>
        <p:spPr>
          <a:xfrm>
            <a:off x="0" y="5857892"/>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可以从前面“域模型代码备份”中获取这句代码。</a:t>
            </a:r>
            <a:endParaRPr lang="en-US" altLang="zh-CN" b="0" dirty="0" smtClean="0"/>
          </a:p>
        </p:txBody>
      </p:sp>
    </p:spTree>
  </p:cSld>
  <p:clrMapOvr>
    <a:masterClrMapping/>
  </p:clrMapOvr>
</p:sld>
</file>

<file path=ppt/theme/theme1.xml><?xml version="1.0" encoding="utf-8"?>
<a:theme xmlns:a="http://schemas.openxmlformats.org/drawingml/2006/main" name="第4章  流程控制">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第4章  流程控制">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第4章  流程控制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_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E:\ppt\第4章  流程控制.ppt</Template>
  <TotalTime>4984</TotalTime>
  <Words>1125</Words>
  <Application>Microsoft Office PowerPoint</Application>
  <PresentationFormat>全屏显示(4:3)</PresentationFormat>
  <Paragraphs>116</Paragraphs>
  <Slides>31</Slides>
  <Notes>31</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第4章  流程控制</vt:lpstr>
      <vt:lpstr>ppt_2011</vt:lpstr>
      <vt:lpstr>I have a pen </vt:lpstr>
      <vt:lpstr>主要内容</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完善订单</vt:lpstr>
      <vt:lpstr>完善订单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Java概述</dc:title>
  <dc:creator>*</dc:creator>
  <cp:lastModifiedBy>jsj310</cp:lastModifiedBy>
  <cp:revision>426</cp:revision>
  <dcterms:created xsi:type="dcterms:W3CDTF">2010-01-27T01:12:54Z</dcterms:created>
  <dcterms:modified xsi:type="dcterms:W3CDTF">2016-11-02T05:34:03Z</dcterms:modified>
</cp:coreProperties>
</file>