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99FF"/>
    <a:srgbClr val="0099FF"/>
    <a:srgbClr val="0099CC"/>
    <a:srgbClr val="000099"/>
    <a:srgbClr val="3333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36" autoAdjust="0"/>
  </p:normalViewPr>
  <p:slideViewPr>
    <p:cSldViewPr>
      <p:cViewPr varScale="1">
        <p:scale>
          <a:sx n="98" d="100"/>
          <a:sy n="98" d="100"/>
        </p:scale>
        <p:origin x="197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668C9-C45F-0CE8-E5B3-B3090FAA20D3}"/>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F756254-706C-362E-105A-9E7D5DCD1EB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27903A0-5FF7-263F-6BA3-022B1DAA7F85}"/>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2F0368E2-B694-8AF3-A6B9-708B4385C6EC}"/>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C871D465-FD92-B304-7B79-753C5A76E9BB}"/>
              </a:ext>
            </a:extLst>
          </p:cNvPr>
          <p:cNvSpPr>
            <a:spLocks noGrp="1"/>
          </p:cNvSpPr>
          <p:nvPr>
            <p:ph type="sldNum" sz="quarter" idx="12"/>
          </p:nvPr>
        </p:nvSpPr>
        <p:spPr/>
        <p:txBody>
          <a:bodyPr/>
          <a:lstStyle>
            <a:lvl1pPr>
              <a:defRPr/>
            </a:lvl1pPr>
          </a:lstStyle>
          <a:p>
            <a:fld id="{295ABFDD-E491-463F-B2AF-086515B798AA}" type="slidenum">
              <a:rPr lang="pt-BR" altLang="pt-BR"/>
              <a:pPr/>
              <a:t>‹nº›</a:t>
            </a:fld>
            <a:endParaRPr lang="pt-BR" altLang="pt-BR"/>
          </a:p>
        </p:txBody>
      </p:sp>
    </p:spTree>
    <p:extLst>
      <p:ext uri="{BB962C8B-B14F-4D97-AF65-F5344CB8AC3E}">
        <p14:creationId xmlns:p14="http://schemas.microsoft.com/office/powerpoint/2010/main" val="275814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93107F-EC53-95AB-E676-7C7F642340D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34ABB71-5F7F-9DCC-0FBA-336209A8004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D9834A4-CC76-1007-E7A5-76BEAF87AB86}"/>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3ABFDB1E-BBF5-1151-84B7-B98419DC84B8}"/>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02B96B0F-021D-F69E-C179-8D95415556E0}"/>
              </a:ext>
            </a:extLst>
          </p:cNvPr>
          <p:cNvSpPr>
            <a:spLocks noGrp="1"/>
          </p:cNvSpPr>
          <p:nvPr>
            <p:ph type="sldNum" sz="quarter" idx="12"/>
          </p:nvPr>
        </p:nvSpPr>
        <p:spPr/>
        <p:txBody>
          <a:bodyPr/>
          <a:lstStyle>
            <a:lvl1pPr>
              <a:defRPr/>
            </a:lvl1pPr>
          </a:lstStyle>
          <a:p>
            <a:fld id="{8E6DFECF-BB00-4AE7-810E-24FACE38D2C3}" type="slidenum">
              <a:rPr lang="pt-BR" altLang="pt-BR"/>
              <a:pPr/>
              <a:t>‹nº›</a:t>
            </a:fld>
            <a:endParaRPr lang="pt-BR" altLang="pt-BR"/>
          </a:p>
        </p:txBody>
      </p:sp>
    </p:spTree>
    <p:extLst>
      <p:ext uri="{BB962C8B-B14F-4D97-AF65-F5344CB8AC3E}">
        <p14:creationId xmlns:p14="http://schemas.microsoft.com/office/powerpoint/2010/main" val="292404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AAEA321-29FA-398F-9962-C8CDC2AD7148}"/>
              </a:ext>
            </a:extLst>
          </p:cNvPr>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DE379DD-306E-E09B-4393-65E291B6F553}"/>
              </a:ext>
            </a:extLst>
          </p:cNvPr>
          <p:cNvSpPr>
            <a:spLocks noGrp="1"/>
          </p:cNvSpPr>
          <p:nvPr>
            <p:ph type="body" orient="vert" idx="1"/>
          </p:nvPr>
        </p:nvSpPr>
        <p:spPr>
          <a:xfrm>
            <a:off x="457200" y="274638"/>
            <a:ext cx="6019800" cy="58515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8B9721F-BA73-4B49-B63F-4EA8975E82EE}"/>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B080EAF0-D806-ABC9-E3B5-7C9547639847}"/>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8D4EB982-FE01-264D-AD85-111F8569EA79}"/>
              </a:ext>
            </a:extLst>
          </p:cNvPr>
          <p:cNvSpPr>
            <a:spLocks noGrp="1"/>
          </p:cNvSpPr>
          <p:nvPr>
            <p:ph type="sldNum" sz="quarter" idx="12"/>
          </p:nvPr>
        </p:nvSpPr>
        <p:spPr/>
        <p:txBody>
          <a:bodyPr/>
          <a:lstStyle>
            <a:lvl1pPr>
              <a:defRPr/>
            </a:lvl1pPr>
          </a:lstStyle>
          <a:p>
            <a:fld id="{C7C3D9A9-E12F-4FC4-983B-F7AA57387F25}" type="slidenum">
              <a:rPr lang="pt-BR" altLang="pt-BR"/>
              <a:pPr/>
              <a:t>‹nº›</a:t>
            </a:fld>
            <a:endParaRPr lang="pt-BR" altLang="pt-BR"/>
          </a:p>
        </p:txBody>
      </p:sp>
    </p:spTree>
    <p:extLst>
      <p:ext uri="{BB962C8B-B14F-4D97-AF65-F5344CB8AC3E}">
        <p14:creationId xmlns:p14="http://schemas.microsoft.com/office/powerpoint/2010/main" val="205571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2BB487-54EE-862B-3A00-D34CAB2B7B9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A7EF788-37E0-E7BF-5306-4B5249C03B8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A7B2322-6277-DCC8-2577-7D571394F447}"/>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B0A3D804-AFF3-A0E4-7F8B-D9D1781E2084}"/>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B6FD5825-2C53-A6A3-32DE-62C48F9C4B81}"/>
              </a:ext>
            </a:extLst>
          </p:cNvPr>
          <p:cNvSpPr>
            <a:spLocks noGrp="1"/>
          </p:cNvSpPr>
          <p:nvPr>
            <p:ph type="sldNum" sz="quarter" idx="12"/>
          </p:nvPr>
        </p:nvSpPr>
        <p:spPr/>
        <p:txBody>
          <a:bodyPr/>
          <a:lstStyle>
            <a:lvl1pPr>
              <a:defRPr/>
            </a:lvl1pPr>
          </a:lstStyle>
          <a:p>
            <a:fld id="{B8D5D605-17D9-4BA4-B68C-DC0EEE2EB158}" type="slidenum">
              <a:rPr lang="pt-BR" altLang="pt-BR"/>
              <a:pPr/>
              <a:t>‹nº›</a:t>
            </a:fld>
            <a:endParaRPr lang="pt-BR" altLang="pt-BR"/>
          </a:p>
        </p:txBody>
      </p:sp>
    </p:spTree>
    <p:extLst>
      <p:ext uri="{BB962C8B-B14F-4D97-AF65-F5344CB8AC3E}">
        <p14:creationId xmlns:p14="http://schemas.microsoft.com/office/powerpoint/2010/main" val="315975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F50BF1-E870-8635-8F2F-0FC6A87A8810}"/>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752B33A-3868-95F5-48C5-03E696689D2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EDBDC89-F8CD-D656-9A6D-4129B1F6FE58}"/>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54A8A13D-4AD4-5A4D-9A66-DE612CE81D6C}"/>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A715064B-81E0-A918-84D6-9F1A511DE1DF}"/>
              </a:ext>
            </a:extLst>
          </p:cNvPr>
          <p:cNvSpPr>
            <a:spLocks noGrp="1"/>
          </p:cNvSpPr>
          <p:nvPr>
            <p:ph type="sldNum" sz="quarter" idx="12"/>
          </p:nvPr>
        </p:nvSpPr>
        <p:spPr/>
        <p:txBody>
          <a:bodyPr/>
          <a:lstStyle>
            <a:lvl1pPr>
              <a:defRPr/>
            </a:lvl1pPr>
          </a:lstStyle>
          <a:p>
            <a:fld id="{51C6F61D-6DD8-4613-AE1A-927BCC464F20}" type="slidenum">
              <a:rPr lang="pt-BR" altLang="pt-BR"/>
              <a:pPr/>
              <a:t>‹nº›</a:t>
            </a:fld>
            <a:endParaRPr lang="pt-BR" altLang="pt-BR"/>
          </a:p>
        </p:txBody>
      </p:sp>
    </p:spTree>
    <p:extLst>
      <p:ext uri="{BB962C8B-B14F-4D97-AF65-F5344CB8AC3E}">
        <p14:creationId xmlns:p14="http://schemas.microsoft.com/office/powerpoint/2010/main" val="426445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9831B-30BE-1734-AE81-D779E89F333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7FB4520-888B-B836-BAA3-064C34069061}"/>
              </a:ext>
            </a:extLst>
          </p:cNvPr>
          <p:cNvSpPr>
            <a:spLocks noGrp="1"/>
          </p:cNvSpPr>
          <p:nvPr>
            <p:ph sz="half" idx="1"/>
          </p:nvPr>
        </p:nvSpPr>
        <p:spPr>
          <a:xfrm>
            <a:off x="457200" y="1600200"/>
            <a:ext cx="4038600" cy="452596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1C257A5-8A4C-06C8-A659-C4FEC4BAF919}"/>
              </a:ext>
            </a:extLst>
          </p:cNvPr>
          <p:cNvSpPr>
            <a:spLocks noGrp="1"/>
          </p:cNvSpPr>
          <p:nvPr>
            <p:ph sz="half" idx="2"/>
          </p:nvPr>
        </p:nvSpPr>
        <p:spPr>
          <a:xfrm>
            <a:off x="4648200" y="1600200"/>
            <a:ext cx="4038600" cy="452596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C8EF1FD-81B5-9A63-1720-A4963CDD398F}"/>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7FD6EEC9-2D8B-A31E-90B8-E19BFA1164D9}"/>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46BA00C5-E595-E17B-F6A1-E31497D18038}"/>
              </a:ext>
            </a:extLst>
          </p:cNvPr>
          <p:cNvSpPr>
            <a:spLocks noGrp="1"/>
          </p:cNvSpPr>
          <p:nvPr>
            <p:ph type="sldNum" sz="quarter" idx="12"/>
          </p:nvPr>
        </p:nvSpPr>
        <p:spPr/>
        <p:txBody>
          <a:bodyPr/>
          <a:lstStyle>
            <a:lvl1pPr>
              <a:defRPr/>
            </a:lvl1pPr>
          </a:lstStyle>
          <a:p>
            <a:fld id="{B52D728D-16E5-4F35-9560-26DA04B755C2}" type="slidenum">
              <a:rPr lang="pt-BR" altLang="pt-BR"/>
              <a:pPr/>
              <a:t>‹nº›</a:t>
            </a:fld>
            <a:endParaRPr lang="pt-BR" altLang="pt-BR"/>
          </a:p>
        </p:txBody>
      </p:sp>
    </p:spTree>
    <p:extLst>
      <p:ext uri="{BB962C8B-B14F-4D97-AF65-F5344CB8AC3E}">
        <p14:creationId xmlns:p14="http://schemas.microsoft.com/office/powerpoint/2010/main" val="90619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BF1E3-332F-BE33-D771-A6B9E1136D9C}"/>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9F45658-41EF-95C2-546A-7926D03300C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1E42F94-C1C4-4AE0-39CA-650CB2FA1859}"/>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0350163-1941-23A4-150C-CBF59A12AC1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D4C9F73-FB9F-7D9C-50DE-1F9772D0EB07}"/>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3F7579C-C5D0-1A59-08F8-FEDB794EEDC2}"/>
              </a:ext>
            </a:extLst>
          </p:cNvPr>
          <p:cNvSpPr>
            <a:spLocks noGrp="1"/>
          </p:cNvSpPr>
          <p:nvPr>
            <p:ph type="dt" sz="half" idx="10"/>
          </p:nvPr>
        </p:nvSpPr>
        <p:spPr/>
        <p:txBody>
          <a:bodyPr/>
          <a:lstStyle>
            <a:lvl1pPr>
              <a:defRPr/>
            </a:lvl1pPr>
          </a:lstStyle>
          <a:p>
            <a:endParaRPr lang="pt-BR" altLang="pt-BR"/>
          </a:p>
        </p:txBody>
      </p:sp>
      <p:sp>
        <p:nvSpPr>
          <p:cNvPr id="8" name="Espaço Reservado para Rodapé 7">
            <a:extLst>
              <a:ext uri="{FF2B5EF4-FFF2-40B4-BE49-F238E27FC236}">
                <a16:creationId xmlns:a16="http://schemas.microsoft.com/office/drawing/2014/main" id="{4E1A20F9-B87C-8037-A85A-F78969C9A8D9}"/>
              </a:ext>
            </a:extLst>
          </p:cNvPr>
          <p:cNvSpPr>
            <a:spLocks noGrp="1"/>
          </p:cNvSpPr>
          <p:nvPr>
            <p:ph type="ftr" sz="quarter" idx="11"/>
          </p:nvPr>
        </p:nvSpPr>
        <p:spPr/>
        <p:txBody>
          <a:bodyPr/>
          <a:lstStyle>
            <a:lvl1pPr>
              <a:defRPr/>
            </a:lvl1pPr>
          </a:lstStyle>
          <a:p>
            <a:endParaRPr lang="pt-BR" altLang="pt-BR"/>
          </a:p>
        </p:txBody>
      </p:sp>
      <p:sp>
        <p:nvSpPr>
          <p:cNvPr id="9" name="Espaço Reservado para Número de Slide 8">
            <a:extLst>
              <a:ext uri="{FF2B5EF4-FFF2-40B4-BE49-F238E27FC236}">
                <a16:creationId xmlns:a16="http://schemas.microsoft.com/office/drawing/2014/main" id="{9284F514-45C0-ABF5-C27D-AC8358A7AA8C}"/>
              </a:ext>
            </a:extLst>
          </p:cNvPr>
          <p:cNvSpPr>
            <a:spLocks noGrp="1"/>
          </p:cNvSpPr>
          <p:nvPr>
            <p:ph type="sldNum" sz="quarter" idx="12"/>
          </p:nvPr>
        </p:nvSpPr>
        <p:spPr/>
        <p:txBody>
          <a:bodyPr/>
          <a:lstStyle>
            <a:lvl1pPr>
              <a:defRPr/>
            </a:lvl1pPr>
          </a:lstStyle>
          <a:p>
            <a:fld id="{6AA4E7EA-6537-4467-B416-CEFD7A914234}" type="slidenum">
              <a:rPr lang="pt-BR" altLang="pt-BR"/>
              <a:pPr/>
              <a:t>‹nº›</a:t>
            </a:fld>
            <a:endParaRPr lang="pt-BR" altLang="pt-BR"/>
          </a:p>
        </p:txBody>
      </p:sp>
    </p:spTree>
    <p:extLst>
      <p:ext uri="{BB962C8B-B14F-4D97-AF65-F5344CB8AC3E}">
        <p14:creationId xmlns:p14="http://schemas.microsoft.com/office/powerpoint/2010/main" val="298812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4B045-5B54-13E6-C55E-043074CB5DE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9B6DBFA-81A6-BA1C-7053-E61A6630506F}"/>
              </a:ext>
            </a:extLst>
          </p:cNvPr>
          <p:cNvSpPr>
            <a:spLocks noGrp="1"/>
          </p:cNvSpPr>
          <p:nvPr>
            <p:ph type="dt" sz="half" idx="10"/>
          </p:nvPr>
        </p:nvSpPr>
        <p:spPr/>
        <p:txBody>
          <a:bodyPr/>
          <a:lstStyle>
            <a:lvl1pPr>
              <a:defRPr/>
            </a:lvl1pPr>
          </a:lstStyle>
          <a:p>
            <a:endParaRPr lang="pt-BR" altLang="pt-BR"/>
          </a:p>
        </p:txBody>
      </p:sp>
      <p:sp>
        <p:nvSpPr>
          <p:cNvPr id="4" name="Espaço Reservado para Rodapé 3">
            <a:extLst>
              <a:ext uri="{FF2B5EF4-FFF2-40B4-BE49-F238E27FC236}">
                <a16:creationId xmlns:a16="http://schemas.microsoft.com/office/drawing/2014/main" id="{22D6C656-F9BA-92F4-3FA2-74CCDB9F12D1}"/>
              </a:ext>
            </a:extLst>
          </p:cNvPr>
          <p:cNvSpPr>
            <a:spLocks noGrp="1"/>
          </p:cNvSpPr>
          <p:nvPr>
            <p:ph type="ftr" sz="quarter" idx="11"/>
          </p:nvPr>
        </p:nvSpPr>
        <p:spPr/>
        <p:txBody>
          <a:bodyPr/>
          <a:lstStyle>
            <a:lvl1pPr>
              <a:defRPr/>
            </a:lvl1pPr>
          </a:lstStyle>
          <a:p>
            <a:endParaRPr lang="pt-BR" altLang="pt-BR"/>
          </a:p>
        </p:txBody>
      </p:sp>
      <p:sp>
        <p:nvSpPr>
          <p:cNvPr id="5" name="Espaço Reservado para Número de Slide 4">
            <a:extLst>
              <a:ext uri="{FF2B5EF4-FFF2-40B4-BE49-F238E27FC236}">
                <a16:creationId xmlns:a16="http://schemas.microsoft.com/office/drawing/2014/main" id="{EF360F9A-7DAD-F259-A2BB-FAA3458748F5}"/>
              </a:ext>
            </a:extLst>
          </p:cNvPr>
          <p:cNvSpPr>
            <a:spLocks noGrp="1"/>
          </p:cNvSpPr>
          <p:nvPr>
            <p:ph type="sldNum" sz="quarter" idx="12"/>
          </p:nvPr>
        </p:nvSpPr>
        <p:spPr/>
        <p:txBody>
          <a:bodyPr/>
          <a:lstStyle>
            <a:lvl1pPr>
              <a:defRPr/>
            </a:lvl1pPr>
          </a:lstStyle>
          <a:p>
            <a:fld id="{4E943CA2-A31F-4F31-A622-23B6604E4C15}" type="slidenum">
              <a:rPr lang="pt-BR" altLang="pt-BR"/>
              <a:pPr/>
              <a:t>‹nº›</a:t>
            </a:fld>
            <a:endParaRPr lang="pt-BR" altLang="pt-BR"/>
          </a:p>
        </p:txBody>
      </p:sp>
    </p:spTree>
    <p:extLst>
      <p:ext uri="{BB962C8B-B14F-4D97-AF65-F5344CB8AC3E}">
        <p14:creationId xmlns:p14="http://schemas.microsoft.com/office/powerpoint/2010/main" val="38670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7B83CC7-58A1-A13A-4448-D3C42439225A}"/>
              </a:ext>
            </a:extLst>
          </p:cNvPr>
          <p:cNvSpPr>
            <a:spLocks noGrp="1"/>
          </p:cNvSpPr>
          <p:nvPr>
            <p:ph type="dt" sz="half" idx="10"/>
          </p:nvPr>
        </p:nvSpPr>
        <p:spPr/>
        <p:txBody>
          <a:bodyPr/>
          <a:lstStyle>
            <a:lvl1pPr>
              <a:defRPr/>
            </a:lvl1pPr>
          </a:lstStyle>
          <a:p>
            <a:endParaRPr lang="pt-BR" altLang="pt-BR"/>
          </a:p>
        </p:txBody>
      </p:sp>
      <p:sp>
        <p:nvSpPr>
          <p:cNvPr id="3" name="Espaço Reservado para Rodapé 2">
            <a:extLst>
              <a:ext uri="{FF2B5EF4-FFF2-40B4-BE49-F238E27FC236}">
                <a16:creationId xmlns:a16="http://schemas.microsoft.com/office/drawing/2014/main" id="{B372767B-A1E0-8856-F962-9DAD7BAA84EF}"/>
              </a:ext>
            </a:extLst>
          </p:cNvPr>
          <p:cNvSpPr>
            <a:spLocks noGrp="1"/>
          </p:cNvSpPr>
          <p:nvPr>
            <p:ph type="ftr" sz="quarter" idx="11"/>
          </p:nvPr>
        </p:nvSpPr>
        <p:spPr/>
        <p:txBody>
          <a:bodyPr/>
          <a:lstStyle>
            <a:lvl1pPr>
              <a:defRPr/>
            </a:lvl1pPr>
          </a:lstStyle>
          <a:p>
            <a:endParaRPr lang="pt-BR" altLang="pt-BR"/>
          </a:p>
        </p:txBody>
      </p:sp>
      <p:sp>
        <p:nvSpPr>
          <p:cNvPr id="4" name="Espaço Reservado para Número de Slide 3">
            <a:extLst>
              <a:ext uri="{FF2B5EF4-FFF2-40B4-BE49-F238E27FC236}">
                <a16:creationId xmlns:a16="http://schemas.microsoft.com/office/drawing/2014/main" id="{0E21AF86-985E-C25D-57AE-95F491FD67B2}"/>
              </a:ext>
            </a:extLst>
          </p:cNvPr>
          <p:cNvSpPr>
            <a:spLocks noGrp="1"/>
          </p:cNvSpPr>
          <p:nvPr>
            <p:ph type="sldNum" sz="quarter" idx="12"/>
          </p:nvPr>
        </p:nvSpPr>
        <p:spPr/>
        <p:txBody>
          <a:bodyPr/>
          <a:lstStyle>
            <a:lvl1pPr>
              <a:defRPr/>
            </a:lvl1pPr>
          </a:lstStyle>
          <a:p>
            <a:fld id="{85BDFB70-BA37-4135-8D9C-616AB00C7A9D}" type="slidenum">
              <a:rPr lang="pt-BR" altLang="pt-BR"/>
              <a:pPr/>
              <a:t>‹nº›</a:t>
            </a:fld>
            <a:endParaRPr lang="pt-BR" altLang="pt-BR"/>
          </a:p>
        </p:txBody>
      </p:sp>
    </p:spTree>
    <p:extLst>
      <p:ext uri="{BB962C8B-B14F-4D97-AF65-F5344CB8AC3E}">
        <p14:creationId xmlns:p14="http://schemas.microsoft.com/office/powerpoint/2010/main" val="129607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A2B77-CF6D-7095-5720-615E4C2235DF}"/>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1730B65-1D64-FF0E-A100-37A0770D7A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888E8E0-D2CD-58DC-279B-D2C2EDB18D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F9C574F-317E-339D-053C-B83DBAEF3F50}"/>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70189549-B85B-7738-D803-3724D5A473DC}"/>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BDE37956-7A6E-99B9-C6FD-B3494C68B8DB}"/>
              </a:ext>
            </a:extLst>
          </p:cNvPr>
          <p:cNvSpPr>
            <a:spLocks noGrp="1"/>
          </p:cNvSpPr>
          <p:nvPr>
            <p:ph type="sldNum" sz="quarter" idx="12"/>
          </p:nvPr>
        </p:nvSpPr>
        <p:spPr/>
        <p:txBody>
          <a:bodyPr/>
          <a:lstStyle>
            <a:lvl1pPr>
              <a:defRPr/>
            </a:lvl1pPr>
          </a:lstStyle>
          <a:p>
            <a:fld id="{A19A70E1-5347-46C5-A4C4-F6218430AF1D}" type="slidenum">
              <a:rPr lang="pt-BR" altLang="pt-BR"/>
              <a:pPr/>
              <a:t>‹nº›</a:t>
            </a:fld>
            <a:endParaRPr lang="pt-BR" altLang="pt-BR"/>
          </a:p>
        </p:txBody>
      </p:sp>
    </p:spTree>
    <p:extLst>
      <p:ext uri="{BB962C8B-B14F-4D97-AF65-F5344CB8AC3E}">
        <p14:creationId xmlns:p14="http://schemas.microsoft.com/office/powerpoint/2010/main" val="210844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09850-7EAE-F511-797E-B99464171537}"/>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13B196E-B0C7-9F39-C7C6-EC3121A23D5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2ABE03D-A9F0-02B7-A45C-9734C126E7C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1921C48-E765-EB27-18B6-ABCE3DEADA14}"/>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0A0A80F5-18F5-544F-CCF0-FC61665C7E6A}"/>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F9647592-00E0-7ACD-C454-7CD464537587}"/>
              </a:ext>
            </a:extLst>
          </p:cNvPr>
          <p:cNvSpPr>
            <a:spLocks noGrp="1"/>
          </p:cNvSpPr>
          <p:nvPr>
            <p:ph type="sldNum" sz="quarter" idx="12"/>
          </p:nvPr>
        </p:nvSpPr>
        <p:spPr/>
        <p:txBody>
          <a:bodyPr/>
          <a:lstStyle>
            <a:lvl1pPr>
              <a:defRPr/>
            </a:lvl1pPr>
          </a:lstStyle>
          <a:p>
            <a:fld id="{FEB14595-61F6-425E-A1D6-395BDA88B5EF}" type="slidenum">
              <a:rPr lang="pt-BR" altLang="pt-BR"/>
              <a:pPr/>
              <a:t>‹nº›</a:t>
            </a:fld>
            <a:endParaRPr lang="pt-BR" altLang="pt-BR"/>
          </a:p>
        </p:txBody>
      </p:sp>
    </p:spTree>
    <p:extLst>
      <p:ext uri="{BB962C8B-B14F-4D97-AF65-F5344CB8AC3E}">
        <p14:creationId xmlns:p14="http://schemas.microsoft.com/office/powerpoint/2010/main" val="334034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FCE22C4-8E9C-39B9-4D8A-3FFCC2015E90}"/>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a:extLst>
              <a:ext uri="{FF2B5EF4-FFF2-40B4-BE49-F238E27FC236}">
                <a16:creationId xmlns:a16="http://schemas.microsoft.com/office/drawing/2014/main" id="{91247974-36E3-483B-C41A-1A6DD704284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028" name="Rectangle 4">
            <a:extLst>
              <a:ext uri="{FF2B5EF4-FFF2-40B4-BE49-F238E27FC236}">
                <a16:creationId xmlns:a16="http://schemas.microsoft.com/office/drawing/2014/main" id="{2F7AC9E4-B728-149E-CF2A-86940A8156F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pt-BR" altLang="pt-BR"/>
          </a:p>
        </p:txBody>
      </p:sp>
      <p:sp>
        <p:nvSpPr>
          <p:cNvPr id="1029" name="Rectangle 5">
            <a:extLst>
              <a:ext uri="{FF2B5EF4-FFF2-40B4-BE49-F238E27FC236}">
                <a16:creationId xmlns:a16="http://schemas.microsoft.com/office/drawing/2014/main" id="{27FC4EAD-8FC7-562F-AA17-80FD437C9B6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pt-BR" altLang="pt-BR"/>
          </a:p>
        </p:txBody>
      </p:sp>
      <p:sp>
        <p:nvSpPr>
          <p:cNvPr id="1030" name="Rectangle 6">
            <a:extLst>
              <a:ext uri="{FF2B5EF4-FFF2-40B4-BE49-F238E27FC236}">
                <a16:creationId xmlns:a16="http://schemas.microsoft.com/office/drawing/2014/main" id="{1F86596B-0409-89A7-89E1-45CADC78912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1F52D84-155B-40C9-A2D3-687AE075CEEA}"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03AD363-F0B4-19B8-A385-1D9C683B9E10}"/>
              </a:ext>
            </a:extLst>
          </p:cNvPr>
          <p:cNvSpPr>
            <a:spLocks noGrp="1" noChangeArrowheads="1"/>
          </p:cNvSpPr>
          <p:nvPr>
            <p:ph type="ctrTitle"/>
          </p:nvPr>
        </p:nvSpPr>
        <p:spPr>
          <a:xfrm>
            <a:off x="685800" y="476250"/>
            <a:ext cx="7772400" cy="1081088"/>
          </a:xfrm>
        </p:spPr>
        <p:txBody>
          <a:bodyPr anchor="ctr"/>
          <a:lstStyle/>
          <a:p>
            <a:r>
              <a:rPr lang="pt-BR" altLang="pt-BR" sz="4000"/>
              <a:t> </a:t>
            </a:r>
            <a:br>
              <a:rPr lang="pt-BR" altLang="pt-BR" sz="4000"/>
            </a:br>
            <a:br>
              <a:rPr lang="pt-BR" altLang="pt-BR" sz="4000"/>
            </a:br>
            <a:r>
              <a:rPr lang="pt-BR" altLang="pt-BR" sz="4400" b="1"/>
              <a:t>ADMINISTRAÇÃO E CIÊNCIA</a:t>
            </a:r>
            <a:br>
              <a:rPr lang="pt-BR" altLang="pt-BR" sz="4000" b="1">
                <a:solidFill>
                  <a:srgbClr val="3399FF"/>
                </a:solidFill>
              </a:rPr>
            </a:br>
            <a:endParaRPr lang="pt-BR" altLang="pt-BR" sz="4000" b="1">
              <a:solidFill>
                <a:srgbClr val="3399FF"/>
              </a:solidFill>
            </a:endParaRPr>
          </a:p>
        </p:txBody>
      </p:sp>
      <p:sp>
        <p:nvSpPr>
          <p:cNvPr id="2051" name="Rectangle 3">
            <a:extLst>
              <a:ext uri="{FF2B5EF4-FFF2-40B4-BE49-F238E27FC236}">
                <a16:creationId xmlns:a16="http://schemas.microsoft.com/office/drawing/2014/main" id="{2E19AC58-6C86-02D0-40DC-A963ACB606AF}"/>
              </a:ext>
            </a:extLst>
          </p:cNvPr>
          <p:cNvSpPr>
            <a:spLocks noGrp="1" noChangeArrowheads="1"/>
          </p:cNvSpPr>
          <p:nvPr>
            <p:ph type="subTitle" idx="1"/>
          </p:nvPr>
        </p:nvSpPr>
        <p:spPr>
          <a:xfrm>
            <a:off x="1258888" y="3213100"/>
            <a:ext cx="7016750" cy="1655763"/>
          </a:xfrm>
        </p:spPr>
        <p:txBody>
          <a:bodyPr/>
          <a:lstStyle/>
          <a:p>
            <a:endParaRPr lang="pt-BR" altLang="pt-BR" sz="3200"/>
          </a:p>
          <a:p>
            <a:r>
              <a:rPr lang="pt-BR" altLang="pt-BR" sz="3200"/>
              <a:t>                  </a:t>
            </a:r>
            <a:r>
              <a:rPr lang="pt-BR" altLang="pt-BR"/>
              <a:t>PROF. J. A. DELLA NEGRA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47AD20A-405C-F3CF-20AA-2F849662D8DE}"/>
              </a:ext>
            </a:extLst>
          </p:cNvPr>
          <p:cNvSpPr>
            <a:spLocks noGrp="1" noChangeArrowheads="1"/>
          </p:cNvSpPr>
          <p:nvPr>
            <p:ph type="title"/>
          </p:nvPr>
        </p:nvSpPr>
        <p:spPr/>
        <p:txBody>
          <a:bodyPr/>
          <a:lstStyle/>
          <a:p>
            <a:r>
              <a:rPr lang="pt-BR" altLang="pt-BR" b="1"/>
              <a:t>ADMINISTRAÇÃO E CIÊNCIA</a:t>
            </a:r>
          </a:p>
        </p:txBody>
      </p:sp>
      <p:sp>
        <p:nvSpPr>
          <p:cNvPr id="11267" name="Rectangle 3">
            <a:extLst>
              <a:ext uri="{FF2B5EF4-FFF2-40B4-BE49-F238E27FC236}">
                <a16:creationId xmlns:a16="http://schemas.microsoft.com/office/drawing/2014/main" id="{C43A549B-E933-4891-825A-5D12D059A6B0}"/>
              </a:ext>
            </a:extLst>
          </p:cNvPr>
          <p:cNvSpPr>
            <a:spLocks noGrp="1" noChangeArrowheads="1"/>
          </p:cNvSpPr>
          <p:nvPr>
            <p:ph type="body" idx="1"/>
          </p:nvPr>
        </p:nvSpPr>
        <p:spPr>
          <a:xfrm>
            <a:off x="250825" y="1341438"/>
            <a:ext cx="8893175" cy="5327650"/>
          </a:xfrm>
        </p:spPr>
        <p:txBody>
          <a:bodyPr/>
          <a:lstStyle/>
          <a:p>
            <a:pPr algn="ctr">
              <a:buFontTx/>
              <a:buNone/>
            </a:pPr>
            <a:r>
              <a:rPr lang="pt-BR" altLang="pt-BR" sz="2800"/>
              <a:t>   </a:t>
            </a:r>
            <a:r>
              <a:rPr lang="pt-BR" altLang="pt-BR" sz="2800" b="1"/>
              <a:t>TEORIA DO CONHECIMENTO DE FRANCIS BACON </a:t>
            </a:r>
            <a:br>
              <a:rPr lang="pt-BR" altLang="pt-BR" sz="2800"/>
            </a:br>
            <a:br>
              <a:rPr lang="pt-BR" altLang="pt-BR" sz="2800"/>
            </a:br>
            <a:r>
              <a:rPr lang="pt-BR" altLang="pt-BR" sz="2800"/>
              <a:t>Em sua teoria do conhecimento, Francis Bacon propõe um novo método indutivo, o qual ofereceu uma profunda contribuição aos métodos de investigação da natureza. </a:t>
            </a:r>
            <a:br>
              <a:rPr lang="pt-BR" altLang="pt-BR" sz="2800"/>
            </a:br>
            <a:br>
              <a:rPr lang="pt-BR" altLang="pt-BR" sz="2800"/>
            </a:br>
            <a:r>
              <a:rPr lang="pt-BR" altLang="pt-BR" sz="2800"/>
              <a:t>Alem das contundentes críticas aos filósofos clássicos, rompeu com uma tradição filosófica de mais de dois mil anos e com a religião da época.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C72E2AF-218B-38AD-1F40-7A7EB0ADDCBB}"/>
              </a:ext>
            </a:extLst>
          </p:cNvPr>
          <p:cNvSpPr>
            <a:spLocks noGrp="1" noChangeArrowheads="1"/>
          </p:cNvSpPr>
          <p:nvPr>
            <p:ph type="title"/>
          </p:nvPr>
        </p:nvSpPr>
        <p:spPr/>
        <p:txBody>
          <a:bodyPr/>
          <a:lstStyle/>
          <a:p>
            <a:r>
              <a:rPr lang="pt-BR" altLang="pt-BR" b="1"/>
              <a:t>ADMINISTRAÇÃO E CIÊNCIA</a:t>
            </a:r>
          </a:p>
        </p:txBody>
      </p:sp>
      <p:sp>
        <p:nvSpPr>
          <p:cNvPr id="12291" name="Rectangle 3">
            <a:extLst>
              <a:ext uri="{FF2B5EF4-FFF2-40B4-BE49-F238E27FC236}">
                <a16:creationId xmlns:a16="http://schemas.microsoft.com/office/drawing/2014/main" id="{6DAAD4C3-251C-2FED-0157-F678900F001D}"/>
              </a:ext>
            </a:extLst>
          </p:cNvPr>
          <p:cNvSpPr>
            <a:spLocks noGrp="1" noChangeArrowheads="1"/>
          </p:cNvSpPr>
          <p:nvPr>
            <p:ph type="body" idx="1"/>
          </p:nvPr>
        </p:nvSpPr>
        <p:spPr>
          <a:xfrm>
            <a:off x="179388" y="2133600"/>
            <a:ext cx="8856662" cy="4391025"/>
          </a:xfrm>
        </p:spPr>
        <p:txBody>
          <a:bodyPr/>
          <a:lstStyle/>
          <a:p>
            <a:pPr algn="ctr">
              <a:lnSpc>
                <a:spcPct val="80000"/>
              </a:lnSpc>
              <a:buFontTx/>
              <a:buNone/>
            </a:pPr>
            <a:r>
              <a:rPr lang="pt-BR" altLang="pt-BR" sz="2400"/>
              <a:t>    </a:t>
            </a:r>
            <a:r>
              <a:rPr lang="pt-BR" altLang="pt-BR" sz="2400" b="1"/>
              <a:t>Acreditava numa filosofia que favorecesse a humanidade com seus métodos experimentais, era totalmente a favor de ciência moderna que libertasse o homem de seus ídolos. </a:t>
            </a:r>
            <a:br>
              <a:rPr lang="pt-BR" altLang="pt-BR" sz="2400" b="1"/>
            </a:br>
            <a:br>
              <a:rPr lang="pt-BR" altLang="pt-BR" sz="2400" b="1"/>
            </a:br>
            <a:r>
              <a:rPr lang="pt-BR" altLang="pt-BR" sz="2400" b="1"/>
              <a:t>Bacon diz que para se conseguir o conhecimento correto da natureza e descobrir os meios de torná-lo eficaz seria necessário ao investigador libertar-se daquilo que ele chama "Ídolos" ou engodos que levam as noções falsas. Existem quatro tipos de ídolos para Bacon em sua teoria que são: </a:t>
            </a:r>
            <a:br>
              <a:rPr lang="pt-BR" altLang="pt-BR" sz="2400" b="1"/>
            </a:br>
            <a:br>
              <a:rPr lang="pt-BR" altLang="pt-BR" sz="2400" b="1"/>
            </a:br>
            <a:r>
              <a:rPr lang="pt-BR" altLang="pt-BR" sz="12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E7E52BC-F381-CDF3-D720-C4F678A15EF7}"/>
              </a:ext>
            </a:extLst>
          </p:cNvPr>
          <p:cNvSpPr>
            <a:spLocks noGrp="1" noChangeArrowheads="1"/>
          </p:cNvSpPr>
          <p:nvPr>
            <p:ph type="title"/>
          </p:nvPr>
        </p:nvSpPr>
        <p:spPr/>
        <p:txBody>
          <a:bodyPr/>
          <a:lstStyle/>
          <a:p>
            <a:r>
              <a:rPr lang="pt-BR" altLang="pt-BR" b="1"/>
              <a:t>ADMINISTRAÇÃO E CIÊNCIA</a:t>
            </a:r>
          </a:p>
        </p:txBody>
      </p:sp>
      <p:sp>
        <p:nvSpPr>
          <p:cNvPr id="13315" name="Rectangle 3">
            <a:extLst>
              <a:ext uri="{FF2B5EF4-FFF2-40B4-BE49-F238E27FC236}">
                <a16:creationId xmlns:a16="http://schemas.microsoft.com/office/drawing/2014/main" id="{39BA9986-8271-9612-1AB4-B28A8B3A492B}"/>
              </a:ext>
            </a:extLst>
          </p:cNvPr>
          <p:cNvSpPr>
            <a:spLocks noGrp="1" noChangeArrowheads="1"/>
          </p:cNvSpPr>
          <p:nvPr>
            <p:ph type="body" idx="1"/>
          </p:nvPr>
        </p:nvSpPr>
        <p:spPr>
          <a:xfrm>
            <a:off x="457200" y="1268413"/>
            <a:ext cx="8229600" cy="4857750"/>
          </a:xfrm>
        </p:spPr>
        <p:txBody>
          <a:bodyPr/>
          <a:lstStyle/>
          <a:p>
            <a:pPr algn="ctr">
              <a:lnSpc>
                <a:spcPct val="80000"/>
              </a:lnSpc>
              <a:buFontTx/>
              <a:buNone/>
            </a:pPr>
            <a:r>
              <a:rPr lang="pt-BR" altLang="pt-BR" sz="1800"/>
              <a:t>     </a:t>
            </a:r>
          </a:p>
          <a:p>
            <a:pPr algn="ctr">
              <a:lnSpc>
                <a:spcPct val="80000"/>
              </a:lnSpc>
              <a:buFontTx/>
              <a:buNone/>
            </a:pPr>
            <a:r>
              <a:rPr lang="pt-BR" altLang="pt-BR" sz="1800"/>
              <a:t> </a:t>
            </a:r>
            <a:r>
              <a:rPr lang="pt-BR" altLang="pt-BR" b="1"/>
              <a:t>Ídolos da Tribo</a:t>
            </a:r>
            <a:endParaRPr lang="pt-BR" altLang="pt-BR"/>
          </a:p>
          <a:p>
            <a:pPr algn="ctr">
              <a:lnSpc>
                <a:spcPct val="80000"/>
              </a:lnSpc>
              <a:buFontTx/>
              <a:buNone/>
            </a:pPr>
            <a:r>
              <a:rPr lang="pt-BR" altLang="pt-BR"/>
              <a:t>“se alicerçam na própria natureza humana e na própria família humana ou tribo”. Os ídolos da tribo tem sua origem no próprio intelecto humano que mistura a natureza das coisas. Desta forma há uma confusão mental que segundo Bacon ocorre quando o intelecto sofre influência da nossa vontade e dos afetos, de forma a confundir a natureza das coisas com aquilo que projetamos delas.  </a:t>
            </a:r>
            <a:br>
              <a:rPr lang="pt-BR" altLang="pt-BR"/>
            </a:br>
            <a:br>
              <a:rPr lang="pt-BR" altLang="pt-BR" u="sng"/>
            </a:br>
            <a:endParaRPr lang="pt-BR" altLang="pt-BR" u="sn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0112A84-0C2B-7260-F3FA-7D3F4FEBDB2F}"/>
              </a:ext>
            </a:extLst>
          </p:cNvPr>
          <p:cNvSpPr>
            <a:spLocks noGrp="1" noChangeArrowheads="1"/>
          </p:cNvSpPr>
          <p:nvPr>
            <p:ph type="title"/>
          </p:nvPr>
        </p:nvSpPr>
        <p:spPr/>
        <p:txBody>
          <a:bodyPr/>
          <a:lstStyle/>
          <a:p>
            <a:r>
              <a:rPr lang="pt-BR" altLang="pt-BR" b="1"/>
              <a:t>ADMINISTRAÇÃO E CIÊNCIA</a:t>
            </a:r>
          </a:p>
        </p:txBody>
      </p:sp>
      <p:sp>
        <p:nvSpPr>
          <p:cNvPr id="14339" name="Rectangle 3">
            <a:extLst>
              <a:ext uri="{FF2B5EF4-FFF2-40B4-BE49-F238E27FC236}">
                <a16:creationId xmlns:a16="http://schemas.microsoft.com/office/drawing/2014/main" id="{41068C22-9059-CD8A-2B27-FA5AEEC39AA7}"/>
              </a:ext>
            </a:extLst>
          </p:cNvPr>
          <p:cNvSpPr>
            <a:spLocks noGrp="1" noChangeArrowheads="1"/>
          </p:cNvSpPr>
          <p:nvPr>
            <p:ph type="body" idx="1"/>
          </p:nvPr>
        </p:nvSpPr>
        <p:spPr>
          <a:xfrm>
            <a:off x="468313" y="1268413"/>
            <a:ext cx="8229600" cy="4929187"/>
          </a:xfrm>
        </p:spPr>
        <p:txBody>
          <a:bodyPr/>
          <a:lstStyle/>
          <a:p>
            <a:pPr algn="ctr">
              <a:lnSpc>
                <a:spcPct val="80000"/>
              </a:lnSpc>
              <a:buFontTx/>
              <a:buNone/>
            </a:pPr>
            <a:r>
              <a:rPr lang="pt-BR" altLang="pt-BR" sz="1800"/>
              <a:t>   </a:t>
            </a:r>
          </a:p>
          <a:p>
            <a:pPr algn="ctr">
              <a:lnSpc>
                <a:spcPct val="80000"/>
              </a:lnSpc>
              <a:buFontTx/>
              <a:buNone/>
            </a:pPr>
            <a:r>
              <a:rPr lang="pt-BR" altLang="pt-BR" sz="1800"/>
              <a:t> </a:t>
            </a:r>
            <a:r>
              <a:rPr lang="pt-BR" altLang="pt-BR" sz="2800" b="1"/>
              <a:t>Ídolos da Caverna</a:t>
            </a:r>
          </a:p>
          <a:p>
            <a:pPr algn="ctr">
              <a:lnSpc>
                <a:spcPct val="80000"/>
              </a:lnSpc>
              <a:buFontTx/>
              <a:buNone/>
            </a:pPr>
            <a:endParaRPr lang="pt-BR" altLang="pt-BR" sz="2800" b="1"/>
          </a:p>
          <a:p>
            <a:pPr algn="ctr">
              <a:lnSpc>
                <a:spcPct val="80000"/>
              </a:lnSpc>
              <a:buFontTx/>
              <a:buNone/>
            </a:pPr>
            <a:r>
              <a:rPr lang="pt-BR" altLang="pt-BR" sz="2400"/>
              <a:t> </a:t>
            </a:r>
            <a:r>
              <a:rPr lang="pt-BR" altLang="pt-BR" sz="2800"/>
              <a:t>São advindos de cada indivíduo quando preso a uma espécie de caverna pessoal. Isso se deve pois, os homens procuram as ciências em seus pequenos mundos, não no mundo maior, que é idêntico para todos os homens. Portanto, os ídolos da caverna perturbam o conhecimento, uma vez que mantém o homem preso em preconceitos e singularidades. </a:t>
            </a:r>
            <a:r>
              <a:rPr lang="pt-BR" altLang="pt-BR" sz="2400"/>
              <a:t> </a:t>
            </a:r>
            <a:br>
              <a:rPr lang="pt-BR" altLang="pt-BR" sz="2400"/>
            </a:br>
            <a:br>
              <a:rPr lang="pt-BR" altLang="pt-BR" sz="2400"/>
            </a:br>
            <a:endParaRPr lang="pt-BR" altLang="pt-B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3F37919-74CF-4D03-14FD-FF3D4F7C18DC}"/>
              </a:ext>
            </a:extLst>
          </p:cNvPr>
          <p:cNvSpPr>
            <a:spLocks noGrp="1" noChangeArrowheads="1"/>
          </p:cNvSpPr>
          <p:nvPr>
            <p:ph type="title"/>
          </p:nvPr>
        </p:nvSpPr>
        <p:spPr/>
        <p:txBody>
          <a:bodyPr/>
          <a:lstStyle/>
          <a:p>
            <a:r>
              <a:rPr lang="pt-BR" altLang="pt-BR" b="1"/>
              <a:t>ADMINISTRAÇÃO E CIÊNCIA</a:t>
            </a:r>
          </a:p>
        </p:txBody>
      </p:sp>
      <p:sp>
        <p:nvSpPr>
          <p:cNvPr id="15363" name="Rectangle 3">
            <a:extLst>
              <a:ext uri="{FF2B5EF4-FFF2-40B4-BE49-F238E27FC236}">
                <a16:creationId xmlns:a16="http://schemas.microsoft.com/office/drawing/2014/main" id="{21559A73-B2D7-F26B-5D1D-8C9778434DD7}"/>
              </a:ext>
            </a:extLst>
          </p:cNvPr>
          <p:cNvSpPr>
            <a:spLocks noGrp="1" noChangeArrowheads="1"/>
          </p:cNvSpPr>
          <p:nvPr>
            <p:ph type="body" idx="1"/>
          </p:nvPr>
        </p:nvSpPr>
        <p:spPr>
          <a:xfrm>
            <a:off x="179388" y="1196975"/>
            <a:ext cx="8785225" cy="5472113"/>
          </a:xfrm>
        </p:spPr>
        <p:txBody>
          <a:bodyPr/>
          <a:lstStyle/>
          <a:p>
            <a:pPr algn="ctr">
              <a:lnSpc>
                <a:spcPct val="90000"/>
              </a:lnSpc>
              <a:buFontTx/>
              <a:buNone/>
            </a:pPr>
            <a:r>
              <a:rPr lang="pt-BR" altLang="pt-BR" sz="2400"/>
              <a:t>   </a:t>
            </a:r>
          </a:p>
          <a:p>
            <a:pPr algn="ctr">
              <a:lnSpc>
                <a:spcPct val="90000"/>
              </a:lnSpc>
              <a:buFontTx/>
              <a:buNone/>
            </a:pPr>
            <a:r>
              <a:rPr lang="pt-BR" altLang="pt-BR" sz="2400"/>
              <a:t> </a:t>
            </a:r>
            <a:r>
              <a:rPr lang="pt-BR" altLang="pt-BR" b="1"/>
              <a:t>Ídolos do Fórum, ou do Mercado.</a:t>
            </a:r>
          </a:p>
          <a:p>
            <a:pPr algn="ctr">
              <a:lnSpc>
                <a:spcPct val="90000"/>
              </a:lnSpc>
              <a:buFontTx/>
              <a:buNone/>
            </a:pPr>
            <a:endParaRPr lang="pt-BR" altLang="pt-BR" b="1"/>
          </a:p>
          <a:p>
            <a:pPr algn="ctr">
              <a:lnSpc>
                <a:spcPct val="90000"/>
              </a:lnSpc>
              <a:buFontTx/>
              <a:buNone/>
            </a:pPr>
            <a:r>
              <a:rPr lang="pt-BR" altLang="pt-BR" sz="2800"/>
              <a:t>São ídolos, que através das palavras, penetram no intelecto. Provenientes do intercâmbio entre os homens, os ídolos do mercado, existem devido o mau uso da fala. Como essa troca entre os homens se dá por meio da linguagem, os ídolos do mercado existem devido a uma inadequada atribuição aos nomes.</a:t>
            </a:r>
            <a:r>
              <a:rPr lang="pt-BR" altLang="pt-BR"/>
              <a:t> </a:t>
            </a:r>
            <a:br>
              <a:rPr lang="pt-BR" altLang="pt-BR"/>
            </a:br>
            <a:br>
              <a:rPr lang="pt-BR" altLang="pt-BR"/>
            </a:br>
            <a:endParaRPr lang="pt-BR" altLang="pt-B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77DEA04-FBD1-650C-2904-BBD4100D92FD}"/>
              </a:ext>
            </a:extLst>
          </p:cNvPr>
          <p:cNvSpPr>
            <a:spLocks noGrp="1" noChangeArrowheads="1"/>
          </p:cNvSpPr>
          <p:nvPr>
            <p:ph type="title"/>
          </p:nvPr>
        </p:nvSpPr>
        <p:spPr/>
        <p:txBody>
          <a:bodyPr/>
          <a:lstStyle/>
          <a:p>
            <a:r>
              <a:rPr lang="pt-BR" altLang="pt-BR" b="1"/>
              <a:t>ADMINISTRAÇÃO E CIÊNCIA</a:t>
            </a:r>
          </a:p>
        </p:txBody>
      </p:sp>
      <p:sp>
        <p:nvSpPr>
          <p:cNvPr id="16387" name="Rectangle 3">
            <a:extLst>
              <a:ext uri="{FF2B5EF4-FFF2-40B4-BE49-F238E27FC236}">
                <a16:creationId xmlns:a16="http://schemas.microsoft.com/office/drawing/2014/main" id="{2DCB64C8-C8A5-A22F-B232-0A0FADAC96D0}"/>
              </a:ext>
            </a:extLst>
          </p:cNvPr>
          <p:cNvSpPr>
            <a:spLocks noGrp="1" noChangeArrowheads="1"/>
          </p:cNvSpPr>
          <p:nvPr>
            <p:ph type="body" idx="1"/>
          </p:nvPr>
        </p:nvSpPr>
        <p:spPr>
          <a:xfrm>
            <a:off x="457200" y="1341438"/>
            <a:ext cx="8229600" cy="4784725"/>
          </a:xfrm>
        </p:spPr>
        <p:txBody>
          <a:bodyPr/>
          <a:lstStyle/>
          <a:p>
            <a:pPr algn="ctr">
              <a:lnSpc>
                <a:spcPct val="80000"/>
              </a:lnSpc>
              <a:buFontTx/>
              <a:buNone/>
            </a:pPr>
            <a:r>
              <a:rPr lang="pt-BR" altLang="pt-BR" sz="2400"/>
              <a:t>    </a:t>
            </a:r>
            <a:r>
              <a:rPr lang="pt-BR" altLang="pt-BR" sz="3600" b="1"/>
              <a:t>Ídolos do Teatro</a:t>
            </a:r>
          </a:p>
          <a:p>
            <a:pPr algn="ctr">
              <a:lnSpc>
                <a:spcPct val="80000"/>
              </a:lnSpc>
              <a:buFontTx/>
              <a:buNone/>
            </a:pPr>
            <a:r>
              <a:rPr lang="pt-BR" altLang="pt-BR" sz="3600"/>
              <a:t> </a:t>
            </a:r>
            <a:r>
              <a:rPr lang="pt-BR" altLang="pt-BR" sz="2800"/>
              <a:t>Ocorrem pela adesão a diversas doutrinas filosóficas e por causa das péssimas regras de demonstração delas. Bacon chama de ídolos do teatro porque considera que sistemas filosóficos foram preparados para serem representados em um palco. No entanto, esses sistemas estão aquem de conseguir atingir a verdade, e se manter preso a eles é distanciar-se da verdade. Para isso é necessário um novo método, deixando de permanecer nesse teatro que nos mantém longe da verdade universal. </a:t>
            </a:r>
            <a:r>
              <a:rPr lang="pt-BR" altLang="pt-BR" sz="360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2BF530C-03FB-2164-BFE3-91E1A21D5F46}"/>
              </a:ext>
            </a:extLst>
          </p:cNvPr>
          <p:cNvSpPr>
            <a:spLocks noGrp="1" noChangeArrowheads="1"/>
          </p:cNvSpPr>
          <p:nvPr>
            <p:ph type="title"/>
          </p:nvPr>
        </p:nvSpPr>
        <p:spPr/>
        <p:txBody>
          <a:bodyPr/>
          <a:lstStyle/>
          <a:p>
            <a:r>
              <a:rPr lang="pt-BR" altLang="pt-BR" b="1"/>
              <a:t>ADMINISTRAÇÃO E CIÊNCIA</a:t>
            </a:r>
          </a:p>
        </p:txBody>
      </p:sp>
      <p:sp>
        <p:nvSpPr>
          <p:cNvPr id="17411" name="Rectangle 3">
            <a:extLst>
              <a:ext uri="{FF2B5EF4-FFF2-40B4-BE49-F238E27FC236}">
                <a16:creationId xmlns:a16="http://schemas.microsoft.com/office/drawing/2014/main" id="{5E22DEF8-D69D-0090-C2BB-42ABE57E9264}"/>
              </a:ext>
            </a:extLst>
          </p:cNvPr>
          <p:cNvSpPr>
            <a:spLocks noGrp="1" noChangeArrowheads="1"/>
          </p:cNvSpPr>
          <p:nvPr>
            <p:ph type="body" idx="1"/>
          </p:nvPr>
        </p:nvSpPr>
        <p:spPr>
          <a:xfrm>
            <a:off x="179388" y="1600200"/>
            <a:ext cx="8856662" cy="4997450"/>
          </a:xfrm>
        </p:spPr>
        <p:txBody>
          <a:bodyPr/>
          <a:lstStyle/>
          <a:p>
            <a:pPr algn="ctr">
              <a:buFontTx/>
              <a:buNone/>
            </a:pPr>
            <a:r>
              <a:rPr lang="pt-BR" altLang="pt-BR" sz="4400"/>
              <a:t>   </a:t>
            </a:r>
          </a:p>
          <a:p>
            <a:pPr algn="ctr">
              <a:buFontTx/>
              <a:buNone/>
            </a:pPr>
            <a:r>
              <a:rPr lang="pt-BR" altLang="pt-BR" sz="4400"/>
              <a:t> </a:t>
            </a:r>
            <a:r>
              <a:rPr lang="pt-BR" altLang="pt-BR"/>
              <a:t>Para Bacon o avanço dos conhecimentos e das técnicas, as mudanças sociais e políticas e o desenvolvimento da ciência e da filosofia levaria a uma grande reforma do conhecimento humano e na vida humana</a:t>
            </a:r>
            <a:r>
              <a:rPr lang="pt-BR" altLang="pt-BR" sz="440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ECEC8E5-8855-0841-D8F4-3BA5E4E4A63C}"/>
              </a:ext>
            </a:extLst>
          </p:cNvPr>
          <p:cNvSpPr>
            <a:spLocks noGrp="1" noChangeArrowheads="1"/>
          </p:cNvSpPr>
          <p:nvPr>
            <p:ph type="title"/>
          </p:nvPr>
        </p:nvSpPr>
        <p:spPr>
          <a:xfrm>
            <a:off x="468313" y="260350"/>
            <a:ext cx="8229600" cy="1143000"/>
          </a:xfrm>
        </p:spPr>
        <p:txBody>
          <a:bodyPr/>
          <a:lstStyle/>
          <a:p>
            <a:r>
              <a:rPr lang="pt-BR" altLang="pt-BR" b="1"/>
              <a:t>ADMINISTRAÇÃO E CIÊNCIA</a:t>
            </a:r>
          </a:p>
        </p:txBody>
      </p:sp>
      <p:sp>
        <p:nvSpPr>
          <p:cNvPr id="18435" name="Rectangle 3">
            <a:extLst>
              <a:ext uri="{FF2B5EF4-FFF2-40B4-BE49-F238E27FC236}">
                <a16:creationId xmlns:a16="http://schemas.microsoft.com/office/drawing/2014/main" id="{7CF17214-917B-0078-A4DB-3457257D7774}"/>
              </a:ext>
            </a:extLst>
          </p:cNvPr>
          <p:cNvSpPr>
            <a:spLocks noGrp="1" noChangeArrowheads="1"/>
          </p:cNvSpPr>
          <p:nvPr>
            <p:ph type="body" idx="1"/>
          </p:nvPr>
        </p:nvSpPr>
        <p:spPr>
          <a:xfrm>
            <a:off x="179388" y="1412875"/>
            <a:ext cx="8785225" cy="5111750"/>
          </a:xfrm>
        </p:spPr>
        <p:txBody>
          <a:bodyPr/>
          <a:lstStyle/>
          <a:p>
            <a:pPr algn="ctr">
              <a:lnSpc>
                <a:spcPct val="80000"/>
              </a:lnSpc>
              <a:buFontTx/>
              <a:buNone/>
            </a:pPr>
            <a:r>
              <a:rPr lang="pt-BR" altLang="pt-BR" sz="2000"/>
              <a:t>   </a:t>
            </a:r>
          </a:p>
          <a:p>
            <a:pPr algn="ctr">
              <a:lnSpc>
                <a:spcPct val="80000"/>
              </a:lnSpc>
              <a:buFontTx/>
              <a:buNone/>
            </a:pPr>
            <a:r>
              <a:rPr lang="pt-BR" altLang="pt-BR" sz="2400"/>
              <a:t>Com Bacon o antigo caráter religioso ou metafísico do conhecimento foi substituído pela objetividade da ciência experimental, algo até então desconhecido. A ciência passou a representar um meio em busca de um fim, qual seja, o domínio do homem sobre a natureza. O desejo de Bacon de promover uma reorganização do domínio do conhecimento humano, baseando-se não no antigo conhecimento escolástico, mas no novo conhecimento científico foi partilhado por educadores, filósofos e estadistas de seu tempo. </a:t>
            </a:r>
          </a:p>
          <a:p>
            <a:pPr algn="ctr">
              <a:lnSpc>
                <a:spcPct val="80000"/>
              </a:lnSpc>
              <a:buFontTx/>
              <a:buNone/>
            </a:pPr>
            <a:endParaRPr lang="pt-BR" altLang="pt-BR" sz="2400"/>
          </a:p>
          <a:p>
            <a:pPr algn="ctr">
              <a:lnSpc>
                <a:spcPct val="80000"/>
              </a:lnSpc>
              <a:buFontTx/>
              <a:buNone/>
            </a:pPr>
            <a:r>
              <a:rPr lang="pt-BR" altLang="pt-BR" sz="2400" b="1"/>
              <a:t>À educação escolar caberia assegurar a disseminação deste novo conhecimento que, devidamente unificado, estaria ao alcance de todas as crianças.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A1576F7-9749-093D-BDA3-182AFDA4D455}"/>
              </a:ext>
            </a:extLst>
          </p:cNvPr>
          <p:cNvSpPr>
            <a:spLocks noGrp="1" noChangeArrowheads="1"/>
          </p:cNvSpPr>
          <p:nvPr>
            <p:ph type="title"/>
          </p:nvPr>
        </p:nvSpPr>
        <p:spPr/>
        <p:txBody>
          <a:bodyPr/>
          <a:lstStyle/>
          <a:p>
            <a:r>
              <a:rPr lang="pt-BR" altLang="pt-BR" b="1"/>
              <a:t>ADMINISTRAÇÃO E CIÊNCIA</a:t>
            </a:r>
          </a:p>
        </p:txBody>
      </p:sp>
      <p:sp>
        <p:nvSpPr>
          <p:cNvPr id="19459" name="Rectangle 3">
            <a:extLst>
              <a:ext uri="{FF2B5EF4-FFF2-40B4-BE49-F238E27FC236}">
                <a16:creationId xmlns:a16="http://schemas.microsoft.com/office/drawing/2014/main" id="{9A20187F-9A1A-07FA-C334-E1B3A6030B43}"/>
              </a:ext>
            </a:extLst>
          </p:cNvPr>
          <p:cNvSpPr>
            <a:spLocks noGrp="1" noChangeArrowheads="1"/>
          </p:cNvSpPr>
          <p:nvPr>
            <p:ph type="body" idx="1"/>
          </p:nvPr>
        </p:nvSpPr>
        <p:spPr>
          <a:xfrm>
            <a:off x="179388" y="1600200"/>
            <a:ext cx="8785225" cy="4525963"/>
          </a:xfrm>
        </p:spPr>
        <p:txBody>
          <a:bodyPr/>
          <a:lstStyle/>
          <a:p>
            <a:pPr algn="ctr">
              <a:buFontTx/>
              <a:buNone/>
            </a:pPr>
            <a:r>
              <a:rPr lang="pt-BR" altLang="pt-BR"/>
              <a:t>     </a:t>
            </a:r>
            <a:r>
              <a:rPr lang="pt-BR" altLang="pt-BR" b="1"/>
              <a:t>Francis Bacon</a:t>
            </a:r>
            <a:r>
              <a:rPr lang="pt-BR" altLang="pt-BR"/>
              <a:t> foi um dos mais conhecidos e influentes rosa cruzes e também um alquimista, tendo ocupado o posto mais elevado da Ordem Rosa cruz, o de Imperator. Estudiosos apontam como sendo o real autor dos famosos manifestos rosa-cruzes, Fama Fraternitatis (1614), Confessio Fraternitatis (1615) e Núpcias Alquímicas de Christian Rozenkreuz (1616)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3BFA9E3-16AD-C571-A430-4F60F987D6DD}"/>
              </a:ext>
            </a:extLst>
          </p:cNvPr>
          <p:cNvSpPr>
            <a:spLocks noGrp="1" noChangeArrowheads="1"/>
          </p:cNvSpPr>
          <p:nvPr>
            <p:ph type="title"/>
          </p:nvPr>
        </p:nvSpPr>
        <p:spPr/>
        <p:txBody>
          <a:bodyPr/>
          <a:lstStyle/>
          <a:p>
            <a:r>
              <a:rPr lang="pt-BR" altLang="pt-BR" b="1"/>
              <a:t>ADMINISTRAÇÃO E CIÊNCIA</a:t>
            </a:r>
          </a:p>
        </p:txBody>
      </p:sp>
      <p:sp>
        <p:nvSpPr>
          <p:cNvPr id="20483" name="Rectangle 3">
            <a:extLst>
              <a:ext uri="{FF2B5EF4-FFF2-40B4-BE49-F238E27FC236}">
                <a16:creationId xmlns:a16="http://schemas.microsoft.com/office/drawing/2014/main" id="{73D2BDD3-CE21-6051-2564-E9BBF0A061FD}"/>
              </a:ext>
            </a:extLst>
          </p:cNvPr>
          <p:cNvSpPr>
            <a:spLocks noGrp="1" noChangeArrowheads="1"/>
          </p:cNvSpPr>
          <p:nvPr>
            <p:ph type="body" idx="1"/>
          </p:nvPr>
        </p:nvSpPr>
        <p:spPr>
          <a:xfrm>
            <a:off x="250825" y="1268413"/>
            <a:ext cx="8642350" cy="5589587"/>
          </a:xfrm>
        </p:spPr>
        <p:txBody>
          <a:bodyPr/>
          <a:lstStyle/>
          <a:p>
            <a:pPr>
              <a:buFontTx/>
              <a:buNone/>
            </a:pPr>
            <a:r>
              <a:rPr lang="pt-BR" altLang="pt-BR"/>
              <a:t>     </a:t>
            </a:r>
          </a:p>
          <a:p>
            <a:pPr>
              <a:buFontTx/>
              <a:buNone/>
            </a:pPr>
            <a:r>
              <a:rPr lang="pt-BR" altLang="pt-BR"/>
              <a:t>         Outros filósofos:</a:t>
            </a:r>
          </a:p>
          <a:p>
            <a:pPr>
              <a:buFontTx/>
              <a:buNone/>
            </a:pPr>
            <a:r>
              <a:rPr lang="pt-BR" altLang="pt-BR"/>
              <a:t>	</a:t>
            </a:r>
          </a:p>
          <a:p>
            <a:pPr>
              <a:buFontTx/>
              <a:buNone/>
            </a:pPr>
            <a:r>
              <a:rPr lang="pt-BR" altLang="pt-BR"/>
              <a:t>         </a:t>
            </a:r>
            <a:r>
              <a:rPr lang="pt-BR" altLang="pt-BR" b="1"/>
              <a:t>René Descartes (1596 – 1650)</a:t>
            </a:r>
            <a:r>
              <a:rPr lang="pt-BR" altLang="pt-BR"/>
              <a:t> </a:t>
            </a:r>
          </a:p>
          <a:p>
            <a:pPr>
              <a:buFontTx/>
              <a:buNone/>
            </a:pPr>
            <a:r>
              <a:rPr lang="pt-BR" altLang="pt-BR"/>
              <a:t>		 </a:t>
            </a:r>
            <a:r>
              <a:rPr lang="pt-BR" altLang="pt-BR" b="1"/>
              <a:t>Thomas Hobes (1588 – 1679)</a:t>
            </a:r>
            <a:r>
              <a:rPr lang="pt-BR" altLang="pt-BR"/>
              <a:t> </a:t>
            </a:r>
          </a:p>
          <a:p>
            <a:pPr>
              <a:buFontTx/>
              <a:buNone/>
            </a:pPr>
            <a:r>
              <a:rPr lang="pt-BR" altLang="pt-BR"/>
              <a:t>		 </a:t>
            </a:r>
            <a:r>
              <a:rPr lang="pt-BR" altLang="pt-BR" b="1"/>
              <a:t>Jean-Jacques Rosseau (1727-1778)</a:t>
            </a:r>
          </a:p>
          <a:p>
            <a:pPr>
              <a:buFontTx/>
              <a:buNone/>
            </a:pPr>
            <a:r>
              <a:rPr lang="pt-BR" altLang="pt-BR" b="1"/>
              <a:t>         Nicolau Maquiavel (1469 – 1527)</a:t>
            </a:r>
            <a:r>
              <a:rPr lang="pt-BR" altLang="pt-B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361FB45-D017-4644-5A0E-26C9FF154B54}"/>
              </a:ext>
            </a:extLst>
          </p:cNvPr>
          <p:cNvSpPr>
            <a:spLocks noGrp="1" noChangeArrowheads="1"/>
          </p:cNvSpPr>
          <p:nvPr>
            <p:ph type="title"/>
          </p:nvPr>
        </p:nvSpPr>
        <p:spPr/>
        <p:txBody>
          <a:bodyPr/>
          <a:lstStyle/>
          <a:p>
            <a:r>
              <a:rPr lang="pt-BR" altLang="pt-BR" b="1"/>
              <a:t>ADMINISTRAÇÃO E CIÊNCIA</a:t>
            </a:r>
          </a:p>
        </p:txBody>
      </p:sp>
      <p:sp>
        <p:nvSpPr>
          <p:cNvPr id="3075" name="Rectangle 3">
            <a:extLst>
              <a:ext uri="{FF2B5EF4-FFF2-40B4-BE49-F238E27FC236}">
                <a16:creationId xmlns:a16="http://schemas.microsoft.com/office/drawing/2014/main" id="{68F14892-5240-C122-F370-49A7CF7DA871}"/>
              </a:ext>
            </a:extLst>
          </p:cNvPr>
          <p:cNvSpPr>
            <a:spLocks noGrp="1" noChangeArrowheads="1"/>
          </p:cNvSpPr>
          <p:nvPr>
            <p:ph type="body" idx="1"/>
          </p:nvPr>
        </p:nvSpPr>
        <p:spPr/>
        <p:txBody>
          <a:bodyPr/>
          <a:lstStyle/>
          <a:p>
            <a:pPr algn="ctr">
              <a:buFontTx/>
              <a:buNone/>
            </a:pPr>
            <a:r>
              <a:rPr lang="pt-BR" altLang="pt-BR"/>
              <a:t>   </a:t>
            </a:r>
            <a:r>
              <a:rPr lang="pt-BR" altLang="pt-BR" b="1"/>
              <a:t>O pensamento administrativo foi fortemente influenciado pelos filósofos gregos, como Platão (429 a. C. – 347 a. C.),   discípulo de Sócrates,   e Aristóteles (384 a. C. – 322 a. C.), discípulo de Platão. (CHIAVENATO,2007, P.30)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D499C57-4435-DB9F-EAF7-A5F1CF3404CC}"/>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21507" name="Rectangle 3">
            <a:extLst>
              <a:ext uri="{FF2B5EF4-FFF2-40B4-BE49-F238E27FC236}">
                <a16:creationId xmlns:a16="http://schemas.microsoft.com/office/drawing/2014/main" id="{359FDE52-1DAE-B534-8862-33117379580C}"/>
              </a:ext>
            </a:extLst>
          </p:cNvPr>
          <p:cNvSpPr>
            <a:spLocks noGrp="1" noChangeArrowheads="1"/>
          </p:cNvSpPr>
          <p:nvPr>
            <p:ph type="body" idx="1"/>
          </p:nvPr>
        </p:nvSpPr>
        <p:spPr>
          <a:xfrm>
            <a:off x="179388" y="1600200"/>
            <a:ext cx="8785225" cy="4997450"/>
          </a:xfrm>
        </p:spPr>
        <p:txBody>
          <a:bodyPr/>
          <a:lstStyle/>
          <a:p>
            <a:pPr>
              <a:buFontTx/>
              <a:buNone/>
            </a:pPr>
            <a:r>
              <a:rPr lang="pt-BR" altLang="pt-BR" sz="2800"/>
              <a:t>   Da outra parte, quando conseguimos aperfeiçoar-nos na rápida identificação das manifestações típicas dos três estados do ego - tanto da nossa parte, como da parte dos outros, não é tão difícil melhorar o nosso desempenho no relacionamento com os outros. Em outras palavras, quando recebemos um estímulo transacional, poderemos responder com qualquer um dos estados do ego (P-A-C).</a:t>
            </a:r>
          </a:p>
          <a:p>
            <a:pPr>
              <a:buFontTx/>
              <a:buNone/>
            </a:pPr>
            <a:r>
              <a:rPr lang="pt-BR" altLang="pt-BR" sz="2800"/>
              <a:t>   Para termos tais respostas produtivas, basta que consigamos controlá-las </a:t>
            </a:r>
            <a:r>
              <a:rPr lang="pt-BR" altLang="pt-BR" sz="2800" u="sng"/>
              <a:t>através</a:t>
            </a:r>
            <a:r>
              <a:rPr lang="pt-BR" altLang="pt-BR" sz="2800"/>
              <a:t> do Adulto.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38D73FD-E981-6E8E-582B-94A83EE72256}"/>
              </a:ext>
            </a:extLst>
          </p:cNvPr>
          <p:cNvSpPr>
            <a:spLocks noGrp="1" noChangeArrowheads="1"/>
          </p:cNvSpPr>
          <p:nvPr>
            <p:ph type="title"/>
          </p:nvPr>
        </p:nvSpPr>
        <p:spPr/>
        <p:txBody>
          <a:bodyPr/>
          <a:lstStyle/>
          <a:p>
            <a:r>
              <a:rPr lang="pt-BR" altLang="pt-BR" b="1"/>
              <a:t>ADMINISTRAÇÃO E CIÊNCIA</a:t>
            </a:r>
          </a:p>
        </p:txBody>
      </p:sp>
      <p:sp>
        <p:nvSpPr>
          <p:cNvPr id="22531" name="Rectangle 3">
            <a:extLst>
              <a:ext uri="{FF2B5EF4-FFF2-40B4-BE49-F238E27FC236}">
                <a16:creationId xmlns:a16="http://schemas.microsoft.com/office/drawing/2014/main" id="{12553F14-3DB3-3711-5DD9-6F85D348E6ED}"/>
              </a:ext>
            </a:extLst>
          </p:cNvPr>
          <p:cNvSpPr>
            <a:spLocks noGrp="1" noChangeArrowheads="1"/>
          </p:cNvSpPr>
          <p:nvPr>
            <p:ph type="body" idx="1"/>
          </p:nvPr>
        </p:nvSpPr>
        <p:spPr>
          <a:xfrm>
            <a:off x="179388" y="1600200"/>
            <a:ext cx="8785225" cy="4924425"/>
          </a:xfrm>
        </p:spPr>
        <p:txBody>
          <a:bodyPr/>
          <a:lstStyle/>
          <a:p>
            <a:pPr>
              <a:buFontTx/>
              <a:buNone/>
            </a:pPr>
            <a:r>
              <a:rPr lang="pt-BR" altLang="pt-BR" sz="2800"/>
              <a:t>   Todos nós sabemos que as manifestações do Pai e da Criança são reais e necessárias. Não podemos, nem devemos tentar reagir a todas as situações </a:t>
            </a:r>
            <a:r>
              <a:rPr lang="pt-BR" altLang="pt-BR" sz="2800" u="sng"/>
              <a:t>unicamente</a:t>
            </a:r>
            <a:r>
              <a:rPr lang="pt-BR" altLang="pt-BR" sz="2800"/>
              <a:t> através do nosso Adulto. No entanto, é preciso ter em mente que as reações do Pai e da Criança quando compulsivas (automáticas ou excessivamente espontâneas), podem ser inconvenientes ou perigosas.</a:t>
            </a:r>
          </a:p>
          <a:p>
            <a:pPr>
              <a:buFontTx/>
              <a:buNone/>
            </a:pPr>
            <a:r>
              <a:rPr lang="pt-BR" altLang="pt-BR" sz="2800"/>
              <a:t>   O Adulto precisa estar respondendo pelo controle da situação, comandando os outros estados do ego.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4949D07-DDE1-A07D-BAD1-CCE4BBE94947}"/>
              </a:ext>
            </a:extLst>
          </p:cNvPr>
          <p:cNvSpPr>
            <a:spLocks noGrp="1" noChangeArrowheads="1"/>
          </p:cNvSpPr>
          <p:nvPr>
            <p:ph type="title"/>
          </p:nvPr>
        </p:nvSpPr>
        <p:spPr/>
        <p:txBody>
          <a:bodyPr/>
          <a:lstStyle/>
          <a:p>
            <a:r>
              <a:rPr lang="pt-BR" altLang="pt-BR" b="1"/>
              <a:t>ADMINISTRAÇÃO E CIÊNCIA</a:t>
            </a:r>
          </a:p>
        </p:txBody>
      </p:sp>
      <p:sp>
        <p:nvSpPr>
          <p:cNvPr id="23555" name="Rectangle 3">
            <a:extLst>
              <a:ext uri="{FF2B5EF4-FFF2-40B4-BE49-F238E27FC236}">
                <a16:creationId xmlns:a16="http://schemas.microsoft.com/office/drawing/2014/main" id="{A80084B7-B0E2-7454-EA58-60F9A73ABF64}"/>
              </a:ext>
            </a:extLst>
          </p:cNvPr>
          <p:cNvSpPr>
            <a:spLocks noGrp="1" noChangeArrowheads="1"/>
          </p:cNvSpPr>
          <p:nvPr>
            <p:ph type="body" idx="1"/>
          </p:nvPr>
        </p:nvSpPr>
        <p:spPr>
          <a:xfrm>
            <a:off x="0" y="1412875"/>
            <a:ext cx="9036050" cy="5184775"/>
          </a:xfrm>
        </p:spPr>
        <p:txBody>
          <a:bodyPr/>
          <a:lstStyle/>
          <a:p>
            <a:pPr>
              <a:lnSpc>
                <a:spcPct val="80000"/>
              </a:lnSpc>
              <a:buFontTx/>
              <a:buNone/>
            </a:pPr>
            <a:r>
              <a:rPr lang="pt-BR" altLang="pt-BR" sz="2400"/>
              <a:t>    Isso  implica admitir que há ocasiões em que temos que analisar fatos e decidir (A), outras em que a nossa Criança deve ter liberdade para agir espontaneamente (C), outras ainda em que a nossa espontaneidade  deve respeitar os limites impostos pelas regras sociais  (P).</a:t>
            </a:r>
          </a:p>
          <a:p>
            <a:pPr>
              <a:lnSpc>
                <a:spcPct val="80000"/>
              </a:lnSpc>
              <a:buFontTx/>
              <a:buNone/>
            </a:pPr>
            <a:endParaRPr lang="pt-BR" altLang="pt-BR" sz="2400"/>
          </a:p>
          <a:p>
            <a:pPr>
              <a:lnSpc>
                <a:spcPct val="80000"/>
              </a:lnSpc>
              <a:buFontTx/>
              <a:buNone/>
            </a:pPr>
            <a:r>
              <a:rPr lang="pt-BR" altLang="pt-BR" sz="2400"/>
              <a:t>    Através desse sistema, portanto, podemos manter </a:t>
            </a:r>
            <a:r>
              <a:rPr lang="pt-BR" altLang="pt-BR" sz="2400" u="sng"/>
              <a:t>atualizado</a:t>
            </a:r>
            <a:r>
              <a:rPr lang="pt-BR" altLang="pt-BR" sz="2400"/>
              <a:t>: Nosso estado do ego de Pai, assimilando as mudanças sociais e culturais do nosso meio ambiente; podemos também </a:t>
            </a:r>
            <a:r>
              <a:rPr lang="pt-BR" altLang="pt-BR" sz="2400" u="sng"/>
              <a:t>reforçar</a:t>
            </a:r>
            <a:r>
              <a:rPr lang="pt-BR" altLang="pt-BR" sz="2400"/>
              <a:t> o estado do nosso ego de Adulto, tornando-o um “executivo da personalidade” que levante e analise dados da realidade, contínua e sistematicamente; podemos </a:t>
            </a:r>
            <a:r>
              <a:rPr lang="pt-BR" altLang="pt-BR" sz="2400" u="sng"/>
              <a:t>educar</a:t>
            </a:r>
            <a:r>
              <a:rPr lang="pt-BR" altLang="pt-BR" sz="2400"/>
              <a:t> o nosso estado do ego de Criança, evitando os excessos de espontaneidade, rebeldia e agressividade. Enfim, podemos ter relacionamento interpessoal eficiente, saudável, produtivo e duradouro.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F7D8D84-13BD-224F-C269-59B8CEA8A922}"/>
              </a:ext>
            </a:extLst>
          </p:cNvPr>
          <p:cNvSpPr>
            <a:spLocks noGrp="1" noChangeArrowheads="1"/>
          </p:cNvSpPr>
          <p:nvPr>
            <p:ph type="title"/>
          </p:nvPr>
        </p:nvSpPr>
        <p:spPr/>
        <p:txBody>
          <a:bodyPr/>
          <a:lstStyle/>
          <a:p>
            <a:r>
              <a:rPr lang="pt-BR" altLang="pt-BR" b="1"/>
              <a:t>ADMINISTRAÇÃO E CIÊNCIA</a:t>
            </a:r>
          </a:p>
        </p:txBody>
      </p:sp>
      <p:sp>
        <p:nvSpPr>
          <p:cNvPr id="24579" name="Rectangle 3">
            <a:extLst>
              <a:ext uri="{FF2B5EF4-FFF2-40B4-BE49-F238E27FC236}">
                <a16:creationId xmlns:a16="http://schemas.microsoft.com/office/drawing/2014/main" id="{ED7D76F0-F2DB-CE37-0E4C-A2E0396B41DE}"/>
              </a:ext>
            </a:extLst>
          </p:cNvPr>
          <p:cNvSpPr>
            <a:spLocks noGrp="1" noChangeArrowheads="1"/>
          </p:cNvSpPr>
          <p:nvPr>
            <p:ph type="body" idx="1"/>
          </p:nvPr>
        </p:nvSpPr>
        <p:spPr>
          <a:xfrm>
            <a:off x="179388" y="1268413"/>
            <a:ext cx="8785225" cy="5589587"/>
          </a:xfrm>
        </p:spPr>
        <p:txBody>
          <a:bodyPr/>
          <a:lstStyle/>
          <a:p>
            <a:pPr algn="ctr">
              <a:lnSpc>
                <a:spcPct val="80000"/>
              </a:lnSpc>
              <a:buFontTx/>
              <a:buNone/>
            </a:pPr>
            <a:r>
              <a:rPr lang="pt-BR" altLang="pt-BR" sz="2400" u="sng"/>
              <a:t>Posições de Vida</a:t>
            </a:r>
          </a:p>
          <a:p>
            <a:pPr algn="ctr">
              <a:lnSpc>
                <a:spcPct val="80000"/>
              </a:lnSpc>
              <a:buFontTx/>
              <a:buNone/>
            </a:pPr>
            <a:endParaRPr lang="pt-BR" altLang="pt-BR" sz="2400"/>
          </a:p>
          <a:p>
            <a:pPr>
              <a:lnSpc>
                <a:spcPct val="80000"/>
              </a:lnSpc>
              <a:buFontTx/>
              <a:buNone/>
            </a:pPr>
            <a:r>
              <a:rPr lang="pt-BR" altLang="pt-BR" sz="2400"/>
              <a:t>     O relacionamento interpessoal constitui a evidência concreta do estado em que se encontra o nosso sistema    P-A-C.</a:t>
            </a:r>
          </a:p>
          <a:p>
            <a:pPr>
              <a:lnSpc>
                <a:spcPct val="80000"/>
              </a:lnSpc>
              <a:buFontTx/>
              <a:buNone/>
            </a:pPr>
            <a:r>
              <a:rPr lang="pt-BR" altLang="pt-BR" sz="2400"/>
              <a:t>    Todas as pessoas efetivam os seus relacionamentos de acordo com a sua forma de entender o mundo em que vivem e a si mesmas, Tanto elas próprias como os outros devem ter um sentido; cada um de nós percebe o mundo real e a si mesmo de uma forma peculiar, de acordo com a maneira em que se posiciona perante a vida. As  experiências passadas, tudo o quanto foi registrado no sistema P-A-C (estrutura da personalidade), os papéis que são desempenhados, nosso sistema de valores, nossos contatos físicos e psicológicos, tudo isso pode ser sintetizado e agrupado na posição de vida (ou posição existencial) que assumimos .Todas as pessoas assumem uma posição de vida predominante durante a maior parte do tempo.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2D7AFBF-BCE3-F668-147D-0EE4B00E555D}"/>
              </a:ext>
            </a:extLst>
          </p:cNvPr>
          <p:cNvSpPr>
            <a:spLocks noGrp="1" noChangeArrowheads="1"/>
          </p:cNvSpPr>
          <p:nvPr>
            <p:ph type="title"/>
          </p:nvPr>
        </p:nvSpPr>
        <p:spPr/>
        <p:txBody>
          <a:bodyPr/>
          <a:lstStyle/>
          <a:p>
            <a:r>
              <a:rPr lang="pt-BR" altLang="pt-BR" b="1"/>
              <a:t>ADMINISTRAÇÃO E CIÊNCIA</a:t>
            </a:r>
          </a:p>
        </p:txBody>
      </p:sp>
      <p:sp>
        <p:nvSpPr>
          <p:cNvPr id="25603" name="Rectangle 3">
            <a:extLst>
              <a:ext uri="{FF2B5EF4-FFF2-40B4-BE49-F238E27FC236}">
                <a16:creationId xmlns:a16="http://schemas.microsoft.com/office/drawing/2014/main" id="{D024CEDF-3959-8374-E7C7-E9572D637452}"/>
              </a:ext>
            </a:extLst>
          </p:cNvPr>
          <p:cNvSpPr>
            <a:spLocks noGrp="1" noChangeArrowheads="1"/>
          </p:cNvSpPr>
          <p:nvPr>
            <p:ph type="body" idx="1"/>
          </p:nvPr>
        </p:nvSpPr>
        <p:spPr>
          <a:xfrm>
            <a:off x="0" y="1600200"/>
            <a:ext cx="8893175" cy="4525963"/>
          </a:xfrm>
        </p:spPr>
        <p:txBody>
          <a:bodyPr/>
          <a:lstStyle/>
          <a:p>
            <a:pPr>
              <a:buFontTx/>
              <a:buNone/>
            </a:pPr>
            <a:r>
              <a:rPr lang="pt-BR" altLang="pt-BR"/>
              <a:t>        Há quatro posições de vida básicas:</a:t>
            </a:r>
          </a:p>
          <a:p>
            <a:pPr>
              <a:buFontTx/>
              <a:buNone/>
            </a:pPr>
            <a:endParaRPr lang="pt-BR" altLang="pt-BR"/>
          </a:p>
          <a:p>
            <a:pPr>
              <a:buFontTx/>
              <a:buNone/>
            </a:pPr>
            <a:r>
              <a:rPr lang="pt-BR" altLang="pt-BR"/>
              <a:t>    1. Eu não sou OK   -   Você é OK (-/+)  </a:t>
            </a:r>
          </a:p>
          <a:p>
            <a:pPr>
              <a:buFontTx/>
              <a:buNone/>
            </a:pPr>
            <a:r>
              <a:rPr lang="pt-BR" altLang="pt-BR"/>
              <a:t>    2. Eu não sou OK   -   Você não é OK(-/-)</a:t>
            </a:r>
          </a:p>
          <a:p>
            <a:pPr>
              <a:buFontTx/>
              <a:buNone/>
            </a:pPr>
            <a:r>
              <a:rPr lang="pt-BR" altLang="pt-BR"/>
              <a:t>    3. Eu sou OK          -   Você  Não  é  OK (+/-)   </a:t>
            </a:r>
          </a:p>
          <a:p>
            <a:pPr>
              <a:buFontTx/>
              <a:buNone/>
            </a:pPr>
            <a:r>
              <a:rPr lang="pt-BR" altLang="pt-BR"/>
              <a:t>    4. Eu sou OK          -   Você  é  OK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9C3D9C9-8F13-67C6-B804-2471A4ED37A8}"/>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26627" name="Rectangle 3">
            <a:extLst>
              <a:ext uri="{FF2B5EF4-FFF2-40B4-BE49-F238E27FC236}">
                <a16:creationId xmlns:a16="http://schemas.microsoft.com/office/drawing/2014/main" id="{ACFAA0ED-5459-440B-92EE-08149424C1DF}"/>
              </a:ext>
            </a:extLst>
          </p:cNvPr>
          <p:cNvSpPr>
            <a:spLocks noGrp="1" noChangeArrowheads="1"/>
          </p:cNvSpPr>
          <p:nvPr>
            <p:ph type="body" idx="1"/>
          </p:nvPr>
        </p:nvSpPr>
        <p:spPr>
          <a:xfrm>
            <a:off x="179388" y="1341438"/>
            <a:ext cx="8785225" cy="5256212"/>
          </a:xfrm>
        </p:spPr>
        <p:txBody>
          <a:bodyPr/>
          <a:lstStyle/>
          <a:p>
            <a:pPr>
              <a:lnSpc>
                <a:spcPct val="80000"/>
              </a:lnSpc>
              <a:buFontTx/>
              <a:buNone/>
            </a:pPr>
            <a:r>
              <a:rPr lang="pt-BR" altLang="pt-BR" sz="2400"/>
              <a:t>    Devido à total dependência de seus pais, muito cedo na vida toda criança conclui, “Eu não sou  OK”. Cedo chega também a uma conclusão a respeito de seus pais : “Vocês são OK”. Esta é a primeira coisa que ela entende naquilo que será a sua perpétua tentativa de dar um sentido a si  próprio e ao mundo em que vive. Esta posição, “Eu não sou OK- você é OK”, é a decisão mais influente em sua vida . Ë registrada permanentemente e afetará tudo o que faça. Mas por ser uma decisão, ela pode ser modificada por uma nova decisão, desde que seja compreendida.</a:t>
            </a:r>
          </a:p>
          <a:p>
            <a:pPr>
              <a:lnSpc>
                <a:spcPct val="80000"/>
              </a:lnSpc>
              <a:buFontTx/>
              <a:buNone/>
            </a:pPr>
            <a:endParaRPr lang="pt-BR" altLang="pt-BR" sz="2400"/>
          </a:p>
          <a:p>
            <a:pPr>
              <a:lnSpc>
                <a:spcPct val="80000"/>
              </a:lnSpc>
              <a:buFontTx/>
              <a:buNone/>
            </a:pPr>
            <a:r>
              <a:rPr lang="pt-BR" altLang="pt-BR" sz="2400"/>
              <a:t>    É conveniente recordar aqui que o cérebro desempenha  três funções:</a:t>
            </a:r>
          </a:p>
          <a:p>
            <a:pPr>
              <a:lnSpc>
                <a:spcPct val="80000"/>
              </a:lnSpc>
              <a:buFontTx/>
              <a:buNone/>
            </a:pPr>
            <a:r>
              <a:rPr lang="pt-BR" altLang="pt-BR" sz="2400"/>
              <a:t>                                             1)  Gravar</a:t>
            </a:r>
          </a:p>
          <a:p>
            <a:pPr>
              <a:lnSpc>
                <a:spcPct val="80000"/>
              </a:lnSpc>
              <a:buFontTx/>
              <a:buNone/>
            </a:pPr>
            <a:r>
              <a:rPr lang="pt-BR" altLang="pt-BR" sz="2400"/>
              <a:t>                                             2)  Recordar</a:t>
            </a:r>
          </a:p>
          <a:p>
            <a:pPr>
              <a:lnSpc>
                <a:spcPct val="80000"/>
              </a:lnSpc>
              <a:buFontTx/>
              <a:buNone/>
            </a:pPr>
            <a:r>
              <a:rPr lang="pt-BR" altLang="pt-BR" sz="2400"/>
              <a:t>                                             3)  Reviver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8FF586F-BFA0-4799-3E05-5BF1332810DE}"/>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27651" name="Rectangle 3">
            <a:extLst>
              <a:ext uri="{FF2B5EF4-FFF2-40B4-BE49-F238E27FC236}">
                <a16:creationId xmlns:a16="http://schemas.microsoft.com/office/drawing/2014/main" id="{9587A255-BB93-9983-7D14-3747C3BD49AF}"/>
              </a:ext>
            </a:extLst>
          </p:cNvPr>
          <p:cNvSpPr>
            <a:spLocks noGrp="1" noChangeArrowheads="1"/>
          </p:cNvSpPr>
          <p:nvPr>
            <p:ph type="body" idx="1"/>
          </p:nvPr>
        </p:nvSpPr>
        <p:spPr>
          <a:xfrm>
            <a:off x="0" y="1600200"/>
            <a:ext cx="9144000" cy="5257800"/>
          </a:xfrm>
        </p:spPr>
        <p:txBody>
          <a:bodyPr/>
          <a:lstStyle/>
          <a:p>
            <a:pPr>
              <a:lnSpc>
                <a:spcPct val="90000"/>
              </a:lnSpc>
              <a:buFontTx/>
              <a:buNone/>
            </a:pPr>
            <a:r>
              <a:rPr lang="pt-BR" altLang="pt-BR" sz="2800"/>
              <a:t>    Mesmo que a recordação do período inicial da vida não seja possível , há provas de que se pode reviver as primeiras experiências através da volta ao estado emocional da Criança recém - nascida . Não podendo usar palavras , as reações são exprimidas por sensações, sentimentos e fantasias vagas e remotas (antigas). Os sentimentos podem ser manifestados pelo choro e posições corporais que indicam aflição ou bem estar. As sensações e fantasias , em sonhos na vida posterior. O material dos sonhos evidencia que as nossas primeiras experiências, embora não traduzíveis em palavras , são gravadas e reproduzidas no presente.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F87613B-9B8C-A248-943D-958756E37360}"/>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28675" name="Rectangle 3">
            <a:extLst>
              <a:ext uri="{FF2B5EF4-FFF2-40B4-BE49-F238E27FC236}">
                <a16:creationId xmlns:a16="http://schemas.microsoft.com/office/drawing/2014/main" id="{D1349EB3-0346-C44D-8DDA-44FA0FA4E4B3}"/>
              </a:ext>
            </a:extLst>
          </p:cNvPr>
          <p:cNvSpPr>
            <a:spLocks noGrp="1" noChangeArrowheads="1"/>
          </p:cNvSpPr>
          <p:nvPr>
            <p:ph type="body" idx="1"/>
          </p:nvPr>
        </p:nvSpPr>
        <p:spPr>
          <a:xfrm>
            <a:off x="457200" y="1600200"/>
            <a:ext cx="8229600" cy="5068888"/>
          </a:xfrm>
        </p:spPr>
        <p:txBody>
          <a:bodyPr/>
          <a:lstStyle/>
          <a:p>
            <a:pPr>
              <a:buFontTx/>
              <a:buNone/>
            </a:pPr>
            <a:r>
              <a:rPr lang="pt-BR" altLang="pt-BR" sz="2800"/>
              <a:t>         </a:t>
            </a:r>
            <a:r>
              <a:rPr lang="pt-BR" altLang="pt-BR" sz="2800" b="1"/>
              <a:t>1. Eu não sou OK, Você é OK(-/+)</a:t>
            </a:r>
          </a:p>
          <a:p>
            <a:pPr>
              <a:buFontTx/>
              <a:buNone/>
            </a:pPr>
            <a:endParaRPr lang="pt-BR" altLang="pt-BR" sz="2800" b="1"/>
          </a:p>
          <a:p>
            <a:pPr>
              <a:buFontTx/>
              <a:buNone/>
            </a:pPr>
            <a:r>
              <a:rPr lang="pt-BR" altLang="pt-BR" sz="2800"/>
              <a:t>   Esta é uma posição universal da primeira infância, sendo a conclusão lógico do bebê da situação de dependência e incapacidade em relação aos pais e outros adultos; nessa época a criança não tem condições de obter nada sozinho. A pessoa nessa posição sente-se à mercê dos outros, com uma enorme necessidade de contato (toques).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B2FC1D1-9ABE-02B0-FF5B-CDBAF1E608C5}"/>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29699" name="Rectangle 3">
            <a:extLst>
              <a:ext uri="{FF2B5EF4-FFF2-40B4-BE49-F238E27FC236}">
                <a16:creationId xmlns:a16="http://schemas.microsoft.com/office/drawing/2014/main" id="{7BE2CB53-156D-5114-864C-5A717C0DB0F4}"/>
              </a:ext>
            </a:extLst>
          </p:cNvPr>
          <p:cNvSpPr>
            <a:spLocks noGrp="1" noChangeArrowheads="1"/>
          </p:cNvSpPr>
          <p:nvPr>
            <p:ph type="body" idx="1"/>
          </p:nvPr>
        </p:nvSpPr>
        <p:spPr>
          <a:xfrm>
            <a:off x="0" y="1268413"/>
            <a:ext cx="9144000" cy="5589587"/>
          </a:xfrm>
        </p:spPr>
        <p:txBody>
          <a:bodyPr/>
          <a:lstStyle/>
          <a:p>
            <a:pPr>
              <a:lnSpc>
                <a:spcPct val="80000"/>
              </a:lnSpc>
              <a:buFontTx/>
              <a:buNone/>
            </a:pPr>
            <a:r>
              <a:rPr lang="pt-BR" altLang="pt-BR" sz="2400"/>
              <a:t>               </a:t>
            </a:r>
            <a:r>
              <a:rPr lang="pt-BR" altLang="pt-BR" sz="2400" b="1"/>
              <a:t>2. Eu não sou OK - Você não é OK (-/-)</a:t>
            </a:r>
          </a:p>
          <a:p>
            <a:pPr>
              <a:lnSpc>
                <a:spcPct val="80000"/>
              </a:lnSpc>
              <a:buFontTx/>
              <a:buNone/>
            </a:pPr>
            <a:endParaRPr lang="pt-BR" altLang="pt-BR" sz="2400" b="1"/>
          </a:p>
          <a:p>
            <a:pPr>
              <a:lnSpc>
                <a:spcPct val="80000"/>
              </a:lnSpc>
              <a:buFontTx/>
              <a:buNone/>
            </a:pPr>
            <a:r>
              <a:rPr lang="pt-BR" altLang="pt-BR" sz="2400"/>
              <a:t>     Aproximadamente  no final do primeiro  ano de vida da criança há duas modificações altamente marcantes: ela aprende a andar e a se comunicar verbalmente . O contato físico anteriormente indispensável diminui muito ou até cessa. Além disso , por causa dessas conquistas, o sistema de recompensas e punições (estas normalmente mais frequentes e significativas) começa a ser efetivado a partir do início da aquisição da mobilidade autônoma e da fala.</a:t>
            </a:r>
          </a:p>
          <a:p>
            <a:pPr>
              <a:lnSpc>
                <a:spcPct val="80000"/>
              </a:lnSpc>
              <a:buFontTx/>
              <a:buNone/>
            </a:pPr>
            <a:r>
              <a:rPr lang="pt-BR" altLang="pt-BR" sz="2400"/>
              <a:t>     Quando essa falta de contato continua durante o segundo ano de vida, a criança pode sofrer conseqüência desastrosas de natureza quase irreversível. Em estados menos graves, a sensação de abandono e solidão por falta de contatos positivos desenvolve uma atitude que poderia ser interpretada como : “eu não sou ok porque sou fraco, mas você também não é ok porque me abandona quando preciso de você, portanto dane-se que eu cuidarei unicamente de mim mesmo”.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3083160-2FF3-EA22-EDFE-96B7A37933DE}"/>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30723" name="Rectangle 3">
            <a:extLst>
              <a:ext uri="{FF2B5EF4-FFF2-40B4-BE49-F238E27FC236}">
                <a16:creationId xmlns:a16="http://schemas.microsoft.com/office/drawing/2014/main" id="{7D799EA4-3E58-BD9A-C6B3-FEC33560D671}"/>
              </a:ext>
            </a:extLst>
          </p:cNvPr>
          <p:cNvSpPr>
            <a:spLocks noGrp="1" noChangeArrowheads="1"/>
          </p:cNvSpPr>
          <p:nvPr>
            <p:ph type="body" idx="1"/>
          </p:nvPr>
        </p:nvSpPr>
        <p:spPr>
          <a:xfrm>
            <a:off x="0" y="1268413"/>
            <a:ext cx="9144000" cy="5400675"/>
          </a:xfrm>
        </p:spPr>
        <p:txBody>
          <a:bodyPr/>
          <a:lstStyle/>
          <a:p>
            <a:pPr>
              <a:lnSpc>
                <a:spcPct val="80000"/>
              </a:lnSpc>
              <a:buFontTx/>
              <a:buNone/>
            </a:pPr>
            <a:r>
              <a:rPr lang="pt-BR" altLang="pt-BR" sz="2400"/>
              <a:t>                          </a:t>
            </a:r>
            <a:r>
              <a:rPr lang="pt-BR" altLang="pt-BR" sz="2400" b="1"/>
              <a:t>3. Eu sou OK -  Você não é OK (+/-)</a:t>
            </a:r>
          </a:p>
          <a:p>
            <a:pPr>
              <a:lnSpc>
                <a:spcPct val="80000"/>
              </a:lnSpc>
              <a:buFontTx/>
              <a:buNone/>
            </a:pPr>
            <a:endParaRPr lang="pt-BR" altLang="pt-BR" sz="2400" b="1"/>
          </a:p>
          <a:p>
            <a:pPr>
              <a:lnSpc>
                <a:spcPct val="80000"/>
              </a:lnSpc>
              <a:buFontTx/>
              <a:buNone/>
            </a:pPr>
            <a:r>
              <a:rPr lang="pt-BR" altLang="pt-BR" sz="2400"/>
              <a:t>     A pessoa nesta posição sofre de privação de carinho ou estímulo positivo: “Estes carinhos são tão bons , e não há ninguém para fazê-los”. </a:t>
            </a:r>
          </a:p>
          <a:p>
            <a:pPr>
              <a:lnSpc>
                <a:spcPct val="80000"/>
              </a:lnSpc>
              <a:buFontTx/>
              <a:buNone/>
            </a:pPr>
            <a:r>
              <a:rPr lang="pt-BR" altLang="pt-BR" sz="2400"/>
              <a:t>     Esta posição é adotada no segundo ou terceiro ano de vida. A decisão “Você não é OK” é causada freqüentemente pela agressão dos pais à criança. Quando esta é perseguida, parece desenvolver uma espécie de medo dos adultos, dos quais procura afastar-se. Neste tipo de situação parece haver um mecanismo de compensação e defesa para as punições que os outros lhe impõem, que levaria a criança a defender-se como “eu sou OK”. </a:t>
            </a:r>
          </a:p>
          <a:p>
            <a:pPr>
              <a:lnSpc>
                <a:spcPct val="80000"/>
              </a:lnSpc>
              <a:buFontTx/>
              <a:buNone/>
            </a:pPr>
            <a:r>
              <a:rPr lang="pt-BR" altLang="pt-BR" sz="2400"/>
              <a:t>     Nesta posição, as posições negativas e adversas são atribuídas aos outros, “o mundo é  culpado dos meus problemas”(Você não é 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6FF86BE-5DF8-3B47-95DA-0D9BA0669900}"/>
              </a:ext>
            </a:extLst>
          </p:cNvPr>
          <p:cNvSpPr>
            <a:spLocks noGrp="1" noChangeArrowheads="1"/>
          </p:cNvSpPr>
          <p:nvPr>
            <p:ph type="title"/>
          </p:nvPr>
        </p:nvSpPr>
        <p:spPr/>
        <p:txBody>
          <a:bodyPr/>
          <a:lstStyle/>
          <a:p>
            <a:r>
              <a:rPr lang="pt-BR" altLang="pt-BR" b="1"/>
              <a:t>ADMINISTRAÇÃO E CIÊNCIA</a:t>
            </a:r>
          </a:p>
        </p:txBody>
      </p:sp>
      <p:sp>
        <p:nvSpPr>
          <p:cNvPr id="4099" name="Rectangle 3">
            <a:extLst>
              <a:ext uri="{FF2B5EF4-FFF2-40B4-BE49-F238E27FC236}">
                <a16:creationId xmlns:a16="http://schemas.microsoft.com/office/drawing/2014/main" id="{9297B56A-1CD6-8278-CDCF-55DF06D47702}"/>
              </a:ext>
            </a:extLst>
          </p:cNvPr>
          <p:cNvSpPr>
            <a:spLocks noGrp="1" noChangeArrowheads="1"/>
          </p:cNvSpPr>
          <p:nvPr>
            <p:ph type="body" idx="1"/>
          </p:nvPr>
        </p:nvSpPr>
        <p:spPr/>
        <p:txBody>
          <a:bodyPr/>
          <a:lstStyle/>
          <a:p>
            <a:pPr algn="ctr">
              <a:lnSpc>
                <a:spcPct val="80000"/>
              </a:lnSpc>
              <a:buFontTx/>
              <a:buNone/>
            </a:pPr>
            <a:r>
              <a:rPr lang="pt-BR" altLang="pt-BR" sz="2800"/>
              <a:t> Os três filósofos tiveram contribuições muito importantes para o pensamento administrativo do Século XX.</a:t>
            </a:r>
          </a:p>
          <a:p>
            <a:pPr algn="ctr">
              <a:lnSpc>
                <a:spcPct val="80000"/>
              </a:lnSpc>
              <a:buFontTx/>
              <a:buNone/>
            </a:pPr>
            <a:r>
              <a:rPr lang="pt-BR" altLang="pt-BR" sz="2800"/>
              <a:t>O principal discípulo de Sócrates, </a:t>
            </a:r>
            <a:r>
              <a:rPr lang="pt-BR" altLang="pt-BR" sz="2800" b="1"/>
              <a:t>Platão</a:t>
            </a:r>
            <a:r>
              <a:rPr lang="pt-BR" altLang="pt-BR" sz="2800"/>
              <a:t>, preocupou-se com aspectos deficientes e problemáticos referentes à natureza política e sociocultural relacionados ao desenvolvimento da comunidade grega.</a:t>
            </a:r>
          </a:p>
          <a:p>
            <a:pPr algn="ctr">
              <a:lnSpc>
                <a:spcPct val="80000"/>
              </a:lnSpc>
              <a:buFontTx/>
              <a:buNone/>
            </a:pPr>
            <a:r>
              <a:rPr lang="pt-BR" altLang="pt-BR" sz="2800"/>
              <a:t>Marcadamente questionador, foi corajoso, em sua obra </a:t>
            </a:r>
            <a:r>
              <a:rPr lang="pt-BR" altLang="pt-BR" sz="2800" b="1" i="1"/>
              <a:t>A República</a:t>
            </a:r>
            <a:r>
              <a:rPr lang="pt-BR" altLang="pt-BR" sz="2800"/>
              <a:t>,  onde propõe um movimento de democracia administrativa, inclusive das contas e impostos públicos.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4093EA6-35B3-9B5C-FC8D-E161949C9D62}"/>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31747" name="Rectangle 3">
            <a:extLst>
              <a:ext uri="{FF2B5EF4-FFF2-40B4-BE49-F238E27FC236}">
                <a16:creationId xmlns:a16="http://schemas.microsoft.com/office/drawing/2014/main" id="{FBFDAAEC-CA3A-6F0F-71E2-81224B702A64}"/>
              </a:ext>
            </a:extLst>
          </p:cNvPr>
          <p:cNvSpPr>
            <a:spLocks noGrp="1" noChangeArrowheads="1"/>
          </p:cNvSpPr>
          <p:nvPr>
            <p:ph type="body" idx="1"/>
          </p:nvPr>
        </p:nvSpPr>
        <p:spPr>
          <a:xfrm>
            <a:off x="-107950" y="1268413"/>
            <a:ext cx="9072563" cy="5589587"/>
          </a:xfrm>
        </p:spPr>
        <p:txBody>
          <a:bodyPr/>
          <a:lstStyle/>
          <a:p>
            <a:pPr>
              <a:lnSpc>
                <a:spcPct val="80000"/>
              </a:lnSpc>
              <a:buFontTx/>
              <a:buNone/>
            </a:pPr>
            <a:r>
              <a:rPr lang="pt-BR" altLang="pt-BR" sz="1800"/>
              <a:t>                                                  </a:t>
            </a:r>
            <a:r>
              <a:rPr lang="pt-BR" altLang="pt-BR" sz="2000" b="1"/>
              <a:t>4. Eu sou OK - Você é OK (+/-)</a:t>
            </a:r>
          </a:p>
          <a:p>
            <a:pPr>
              <a:lnSpc>
                <a:spcPct val="80000"/>
              </a:lnSpc>
              <a:buFontTx/>
              <a:buNone/>
            </a:pPr>
            <a:endParaRPr lang="pt-BR" altLang="pt-BR" sz="2000" b="1"/>
          </a:p>
          <a:p>
            <a:pPr>
              <a:lnSpc>
                <a:spcPct val="80000"/>
              </a:lnSpc>
              <a:buFontTx/>
              <a:buNone/>
            </a:pPr>
            <a:r>
              <a:rPr lang="pt-BR" altLang="pt-BR" sz="1800"/>
              <a:t>      Esta posição é obviamente a mais saudável de todas . É importante salientar que há uma diferença qualitativa entre as três primeiras posições e esta: as três primeiras são inconscientes, tendo sido tomadas muito cedo na vida . A quarta posição, Eu sou OK- Você é OK, </a:t>
            </a:r>
            <a:r>
              <a:rPr lang="pt-BR" altLang="pt-BR" sz="1800" u="sng"/>
              <a:t>é uma decisão verbal e consciente</a:t>
            </a:r>
            <a:r>
              <a:rPr lang="pt-BR" altLang="pt-BR" sz="1800"/>
              <a:t>. As três primeiras são baseadas em sentimentos, a quarta é baseada no pensamento, na confiança e na aceitação de riscos da ação.</a:t>
            </a:r>
          </a:p>
          <a:p>
            <a:pPr>
              <a:lnSpc>
                <a:spcPct val="80000"/>
              </a:lnSpc>
              <a:buFontTx/>
              <a:buNone/>
            </a:pPr>
            <a:r>
              <a:rPr lang="pt-BR" altLang="pt-BR" sz="1800"/>
              <a:t>      Esta posição inclui - normalmente - uma quantidade enorme de </a:t>
            </a:r>
            <a:r>
              <a:rPr lang="pt-BR" altLang="pt-BR" sz="1800" u="sng"/>
              <a:t>informações</a:t>
            </a:r>
            <a:r>
              <a:rPr lang="pt-BR" altLang="pt-BR" sz="1800"/>
              <a:t> a respeito da pessoa e dos outros, e não unicamente de dados antigos e remotos (Pai) ou sentimento (Criança). Pode também incorporar possibilidades ainda não experimentadas em diversas áreas do pensamento e da filosofia de vida.</a:t>
            </a:r>
          </a:p>
          <a:p>
            <a:pPr>
              <a:lnSpc>
                <a:spcPct val="80000"/>
              </a:lnSpc>
              <a:buFontTx/>
              <a:buNone/>
            </a:pPr>
            <a:r>
              <a:rPr lang="pt-BR" altLang="pt-BR" sz="1800"/>
              <a:t>      No entanto, achar que tudo é maravilhoso (eu sou maravilhoso, você é maravilhoso, o mundo é maravilhoso) é uma posição tão radical como qualquer uma das anteriores. Por conseguinte, a forma mais saudável de posicionar-se seria : “Eu </a:t>
            </a:r>
            <a:r>
              <a:rPr lang="pt-BR" altLang="pt-BR" sz="1800" u="sng"/>
              <a:t>sou</a:t>
            </a:r>
            <a:r>
              <a:rPr lang="pt-BR" altLang="pt-BR" sz="1800"/>
              <a:t>  OK, você </a:t>
            </a:r>
            <a:r>
              <a:rPr lang="pt-BR" altLang="pt-BR" sz="1800" u="sng"/>
              <a:t>é</a:t>
            </a:r>
            <a:r>
              <a:rPr lang="pt-BR" altLang="pt-BR" sz="1800"/>
              <a:t> OK, muito embora eu/ou você possamos </a:t>
            </a:r>
            <a:r>
              <a:rPr lang="pt-BR" altLang="pt-BR" sz="1800" u="sng"/>
              <a:t>não estar</a:t>
            </a:r>
            <a:r>
              <a:rPr lang="pt-BR" altLang="pt-BR" sz="1800"/>
              <a:t> OK algumas vezes.</a:t>
            </a:r>
          </a:p>
          <a:p>
            <a:pPr>
              <a:lnSpc>
                <a:spcPct val="80000"/>
              </a:lnSpc>
              <a:buFontTx/>
              <a:buNone/>
            </a:pPr>
            <a:r>
              <a:rPr lang="pt-BR" altLang="pt-BR" sz="1800"/>
              <a:t>      Isso significa reconhecer que tanto nós como as outras pessoas temos aspectos, positivos,que devem ser ressaltados e aplicados, bem como aspectos negativos que precisam ser controlados.</a:t>
            </a:r>
          </a:p>
          <a:p>
            <a:pPr>
              <a:lnSpc>
                <a:spcPct val="80000"/>
              </a:lnSpc>
              <a:buFontTx/>
              <a:buNone/>
            </a:pPr>
            <a:r>
              <a:rPr lang="pt-BR" altLang="pt-BR" sz="1800"/>
              <a:t>      Uma pessoa nesta posição é capaz de buscar e experimentar em toda a sua intensidade relacionamentos paralelos nos três estados do ego (Pai, Adulto, Criança) , </a:t>
            </a:r>
            <a:r>
              <a:rPr lang="pt-BR" altLang="pt-BR" sz="1800" u="sng"/>
              <a:t>sob o controle do Adulto.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F1E73AB-6931-E0ED-1287-F1FA742864CA}"/>
              </a:ext>
            </a:extLst>
          </p:cNvPr>
          <p:cNvSpPr>
            <a:spLocks noGrp="1" noChangeArrowheads="1"/>
          </p:cNvSpPr>
          <p:nvPr>
            <p:ph type="title"/>
          </p:nvPr>
        </p:nvSpPr>
        <p:spPr/>
        <p:txBody>
          <a:bodyPr/>
          <a:lstStyle/>
          <a:p>
            <a:r>
              <a:rPr lang="pt-BR" altLang="pt-BR" sz="4000" b="1">
                <a:solidFill>
                  <a:srgbClr val="3399FF"/>
                </a:solidFill>
              </a:rPr>
              <a:t>ANALISE TRANSACIONAL</a:t>
            </a:r>
            <a:br>
              <a:rPr lang="pt-BR" altLang="pt-BR" sz="4000" b="1">
                <a:solidFill>
                  <a:srgbClr val="3399FF"/>
                </a:solidFill>
              </a:rPr>
            </a:br>
            <a:endParaRPr lang="pt-BR" altLang="pt-BR" sz="4000" b="1">
              <a:solidFill>
                <a:srgbClr val="3399FF"/>
              </a:solidFill>
            </a:endParaRPr>
          </a:p>
        </p:txBody>
      </p:sp>
      <p:sp>
        <p:nvSpPr>
          <p:cNvPr id="32771" name="Rectangle 3">
            <a:extLst>
              <a:ext uri="{FF2B5EF4-FFF2-40B4-BE49-F238E27FC236}">
                <a16:creationId xmlns:a16="http://schemas.microsoft.com/office/drawing/2014/main" id="{527AF758-3162-AC27-0E35-8F2B27B01343}"/>
              </a:ext>
            </a:extLst>
          </p:cNvPr>
          <p:cNvSpPr>
            <a:spLocks noGrp="1" noChangeArrowheads="1"/>
          </p:cNvSpPr>
          <p:nvPr>
            <p:ph type="body" idx="1"/>
          </p:nvPr>
        </p:nvSpPr>
        <p:spPr>
          <a:xfrm>
            <a:off x="0" y="1125538"/>
            <a:ext cx="9144000" cy="5472112"/>
          </a:xfrm>
        </p:spPr>
        <p:txBody>
          <a:bodyPr/>
          <a:lstStyle/>
          <a:p>
            <a:pPr>
              <a:lnSpc>
                <a:spcPct val="80000"/>
              </a:lnSpc>
              <a:buFontTx/>
              <a:buNone/>
            </a:pPr>
            <a:r>
              <a:rPr lang="pt-BR" altLang="pt-BR" sz="1800"/>
              <a:t>     Em resumo, um Adulto forte, bem equilibrado e portanto apto para relações humanas saudáveis e produtivas é constituído da forma seguinte:</a:t>
            </a:r>
          </a:p>
          <a:p>
            <a:pPr>
              <a:lnSpc>
                <a:spcPct val="80000"/>
              </a:lnSpc>
            </a:pPr>
            <a:endParaRPr lang="pt-BR" altLang="pt-BR" sz="1800" b="1"/>
          </a:p>
          <a:p>
            <a:pPr>
              <a:lnSpc>
                <a:spcPct val="80000"/>
              </a:lnSpc>
              <a:buFontTx/>
              <a:buNone/>
            </a:pPr>
            <a:r>
              <a:rPr lang="pt-BR" altLang="pt-BR" sz="2000" b="1">
                <a:solidFill>
                  <a:srgbClr val="000099"/>
                </a:solidFill>
              </a:rPr>
              <a:t>1.  Aprende a reconhecer a </a:t>
            </a:r>
            <a:r>
              <a:rPr lang="pt-BR" altLang="pt-BR" sz="2000" b="1" u="sng">
                <a:solidFill>
                  <a:srgbClr val="000099"/>
                </a:solidFill>
              </a:rPr>
              <a:t>sua Criança</a:t>
            </a:r>
            <a:r>
              <a:rPr lang="pt-BR" altLang="pt-BR" sz="2000" b="1">
                <a:solidFill>
                  <a:srgbClr val="000099"/>
                </a:solidFill>
              </a:rPr>
              <a:t>, as suas vulnerabilidades, os seus métodos principais de expressar esses sentimentos.</a:t>
            </a:r>
          </a:p>
          <a:p>
            <a:pPr>
              <a:lnSpc>
                <a:spcPct val="80000"/>
              </a:lnSpc>
              <a:buFontTx/>
              <a:buNone/>
            </a:pPr>
            <a:r>
              <a:rPr lang="pt-BR" altLang="pt-BR" sz="2000" b="1">
                <a:solidFill>
                  <a:srgbClr val="000099"/>
                </a:solidFill>
              </a:rPr>
              <a:t>2.  Aprende a reconhecer o </a:t>
            </a:r>
            <a:r>
              <a:rPr lang="pt-BR" altLang="pt-BR" sz="2000" b="1" u="sng">
                <a:solidFill>
                  <a:srgbClr val="000099"/>
                </a:solidFill>
              </a:rPr>
              <a:t>seu Pai</a:t>
            </a:r>
            <a:r>
              <a:rPr lang="pt-BR" altLang="pt-BR" sz="2000" b="1">
                <a:solidFill>
                  <a:srgbClr val="000099"/>
                </a:solidFill>
              </a:rPr>
              <a:t>, as suas  “broncas”, os seus modelos ( “tapes”), as suas posições rígidas e os seus  principais modos de expressar tudo isso.</a:t>
            </a:r>
          </a:p>
          <a:p>
            <a:pPr>
              <a:lnSpc>
                <a:spcPct val="80000"/>
              </a:lnSpc>
              <a:buFontTx/>
              <a:buNone/>
            </a:pPr>
            <a:r>
              <a:rPr lang="pt-BR" altLang="pt-BR" sz="2000" b="1">
                <a:solidFill>
                  <a:srgbClr val="000099"/>
                </a:solidFill>
              </a:rPr>
              <a:t>3.  Torna -se sensível à Criança existente nos outros, fala com ela, estimula - a carinhosa e positivamente, protege-a e leva em conta as suas necessidades de expressão criativa, assim como o fardo do NÃO OK que ela carrega.</a:t>
            </a:r>
          </a:p>
          <a:p>
            <a:pPr>
              <a:lnSpc>
                <a:spcPct val="80000"/>
              </a:lnSpc>
              <a:buFontTx/>
              <a:buNone/>
            </a:pPr>
            <a:r>
              <a:rPr lang="pt-BR" altLang="pt-BR" sz="2000" b="1">
                <a:solidFill>
                  <a:srgbClr val="000099"/>
                </a:solidFill>
              </a:rPr>
              <a:t>4. “Conta até dez”, se necessário, afim de dar ao Adulto tempo para processar os dados que entram no “computador” e para distinguir o Pai e a  Criança da realidade.</a:t>
            </a:r>
          </a:p>
          <a:p>
            <a:pPr>
              <a:lnSpc>
                <a:spcPct val="80000"/>
              </a:lnSpc>
              <a:buFontTx/>
              <a:buNone/>
            </a:pPr>
            <a:r>
              <a:rPr lang="pt-BR" altLang="pt-BR" sz="2000" b="1">
                <a:solidFill>
                  <a:srgbClr val="000099"/>
                </a:solidFill>
              </a:rPr>
              <a:t>5.  Trabalha um sistema de valores até defini-lo . Não se pode tomar decisões sem que se disponha  de uma estrutura ética.</a:t>
            </a:r>
          </a:p>
          <a:p>
            <a:pPr>
              <a:lnSpc>
                <a:spcPct val="80000"/>
              </a:lnSpc>
              <a:buFontTx/>
              <a:buNone/>
            </a:pPr>
            <a:r>
              <a:rPr lang="pt-BR" altLang="pt-BR" sz="2000" b="1">
                <a:solidFill>
                  <a:srgbClr val="000099"/>
                </a:solidFill>
              </a:rPr>
              <a:t>6.  Em caso de dúvida, aguarda até ter informações suficientes para tomar uma decisão racional.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6B67D85-A5E8-EF90-AC40-84A80035D41A}"/>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33795" name="Rectangle 3">
            <a:extLst>
              <a:ext uri="{FF2B5EF4-FFF2-40B4-BE49-F238E27FC236}">
                <a16:creationId xmlns:a16="http://schemas.microsoft.com/office/drawing/2014/main" id="{3BA80B18-DB6E-EB60-6A76-328465F9D2EB}"/>
              </a:ext>
            </a:extLst>
          </p:cNvPr>
          <p:cNvSpPr>
            <a:spLocks noGrp="1" noChangeArrowheads="1"/>
          </p:cNvSpPr>
          <p:nvPr>
            <p:ph type="body" idx="1"/>
          </p:nvPr>
        </p:nvSpPr>
        <p:spPr>
          <a:xfrm>
            <a:off x="0" y="1341438"/>
            <a:ext cx="9144000" cy="5759450"/>
          </a:xfrm>
        </p:spPr>
        <p:txBody>
          <a:bodyPr/>
          <a:lstStyle/>
          <a:p>
            <a:pPr algn="ctr">
              <a:lnSpc>
                <a:spcPct val="80000"/>
              </a:lnSpc>
              <a:buFontTx/>
              <a:buNone/>
            </a:pPr>
            <a:r>
              <a:rPr lang="pt-BR" altLang="pt-BR" sz="2000"/>
              <a:t>     </a:t>
            </a:r>
            <a:r>
              <a:rPr lang="pt-BR" altLang="pt-BR" sz="2400" b="1" u="sng"/>
              <a:t>Contatos (Toques)</a:t>
            </a:r>
          </a:p>
          <a:p>
            <a:pPr algn="ctr">
              <a:lnSpc>
                <a:spcPct val="80000"/>
              </a:lnSpc>
              <a:buFontTx/>
              <a:buNone/>
            </a:pPr>
            <a:endParaRPr lang="pt-BR" altLang="pt-BR" sz="2400" b="1"/>
          </a:p>
          <a:p>
            <a:pPr>
              <a:lnSpc>
                <a:spcPct val="80000"/>
              </a:lnSpc>
              <a:buFontTx/>
              <a:buNone/>
            </a:pPr>
            <a:r>
              <a:rPr lang="pt-BR" altLang="pt-BR" sz="2000"/>
              <a:t>     Um elemento importante para entender como se processa o relacionamento humano é o contato com os outros. </a:t>
            </a:r>
          </a:p>
          <a:p>
            <a:pPr>
              <a:lnSpc>
                <a:spcPct val="80000"/>
              </a:lnSpc>
              <a:buFontTx/>
              <a:buNone/>
            </a:pPr>
            <a:r>
              <a:rPr lang="pt-BR" altLang="pt-BR" sz="2000"/>
              <a:t>     </a:t>
            </a:r>
          </a:p>
          <a:p>
            <a:pPr>
              <a:lnSpc>
                <a:spcPct val="80000"/>
              </a:lnSpc>
              <a:buFontTx/>
              <a:buNone/>
            </a:pPr>
            <a:r>
              <a:rPr lang="pt-BR" altLang="pt-BR" sz="2000"/>
              <a:t>     Esse contato (ou toque) pode ser físico ou psicológico. Evidentemente que nem todos os nossos contatos são positivos - quer sejam físicos ou psicológicos  - pois há também os que têm uma característica negativa ou desagradável.</a:t>
            </a:r>
          </a:p>
          <a:p>
            <a:pPr>
              <a:lnSpc>
                <a:spcPct val="80000"/>
              </a:lnSpc>
              <a:buFontTx/>
              <a:buNone/>
            </a:pPr>
            <a:r>
              <a:rPr lang="pt-BR" altLang="pt-BR" sz="2000"/>
              <a:t>     Os contatos físicos podem ser tão simples como um tapinha nas costas ou um aperto de mão . Os contatos  psicológicos têm muitas formas de apresentar-se : uma palavra, um ruído (como pigarrear), um olhar, um gesto (como franzir as sobrancelhas) , um movimento, e outras muitas . </a:t>
            </a:r>
          </a:p>
          <a:p>
            <a:pPr>
              <a:lnSpc>
                <a:spcPct val="80000"/>
              </a:lnSpc>
              <a:buFontTx/>
              <a:buNone/>
            </a:pPr>
            <a:r>
              <a:rPr lang="pt-BR" altLang="pt-BR" sz="2000"/>
              <a:t>     Todas as pessoas, em qualquer estágio do desenvolvimento da personalidade, mas especialmente as crianças e os velhos precisam dessa estimulação que denominamos “toques”. Esses toques constituem, na verdade, o reconhecimento da existência da pessoa com quem nos relacionamos . Ë algo vital para qualquer pessoa e, neste sentido, mesmo a estimulação negativa é melhor do que nenhuma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1C4A72C-834E-6084-DC35-5213A1FD3A7E}"/>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34819" name="Rectangle 3">
            <a:extLst>
              <a:ext uri="{FF2B5EF4-FFF2-40B4-BE49-F238E27FC236}">
                <a16:creationId xmlns:a16="http://schemas.microsoft.com/office/drawing/2014/main" id="{1D6B78F1-83C9-768A-8702-8A2F0A6CE8A9}"/>
              </a:ext>
            </a:extLst>
          </p:cNvPr>
          <p:cNvSpPr>
            <a:spLocks noGrp="1" noChangeArrowheads="1"/>
          </p:cNvSpPr>
          <p:nvPr>
            <p:ph type="body" idx="1"/>
          </p:nvPr>
        </p:nvSpPr>
        <p:spPr>
          <a:xfrm>
            <a:off x="0" y="1600200"/>
            <a:ext cx="9144000" cy="4525963"/>
          </a:xfrm>
        </p:spPr>
        <p:txBody>
          <a:bodyPr/>
          <a:lstStyle/>
          <a:p>
            <a:pPr>
              <a:lnSpc>
                <a:spcPct val="80000"/>
              </a:lnSpc>
              <a:buFontTx/>
              <a:buNone/>
            </a:pPr>
            <a:r>
              <a:rPr lang="pt-BR" altLang="pt-BR" sz="2000"/>
              <a:t>     </a:t>
            </a:r>
            <a:r>
              <a:rPr lang="pt-BR" altLang="pt-BR" sz="1800"/>
              <a:t>Para explicar melhor como podemos classificar os contatos ou toques, examine o quadro abaixo:</a:t>
            </a:r>
          </a:p>
          <a:p>
            <a:pPr>
              <a:lnSpc>
                <a:spcPct val="80000"/>
              </a:lnSpc>
              <a:buFontTx/>
              <a:buNone/>
            </a:pPr>
            <a:endParaRPr lang="pt-BR" altLang="pt-BR" sz="1800"/>
          </a:p>
          <a:p>
            <a:pPr>
              <a:lnSpc>
                <a:spcPct val="80000"/>
              </a:lnSpc>
              <a:buFontTx/>
              <a:buNone/>
            </a:pPr>
            <a:r>
              <a:rPr lang="pt-BR" altLang="pt-BR" sz="2000"/>
              <a:t>                          Tipo de Estímulo Físico e/ou Psicológico.</a:t>
            </a:r>
          </a:p>
          <a:p>
            <a:pPr>
              <a:lnSpc>
                <a:spcPct val="80000"/>
              </a:lnSpc>
              <a:buFontTx/>
              <a:buNone/>
            </a:pPr>
            <a:r>
              <a:rPr lang="pt-BR" altLang="pt-BR" sz="2000"/>
              <a:t>   </a:t>
            </a:r>
          </a:p>
          <a:p>
            <a:pPr>
              <a:lnSpc>
                <a:spcPct val="80000"/>
              </a:lnSpc>
              <a:buFontTx/>
              <a:buNone/>
            </a:pPr>
            <a:r>
              <a:rPr lang="pt-BR" altLang="pt-BR" sz="2000"/>
              <a:t>    </a:t>
            </a:r>
            <a:r>
              <a:rPr lang="pt-BR" altLang="pt-BR" sz="2000" u="sng"/>
              <a:t>Positivo Condicionais   </a:t>
            </a:r>
            <a:r>
              <a:rPr lang="pt-BR" altLang="pt-BR" sz="2000"/>
              <a:t>:   Um abraço  pelo  seu aniversário.</a:t>
            </a:r>
          </a:p>
          <a:p>
            <a:pPr>
              <a:lnSpc>
                <a:spcPct val="80000"/>
              </a:lnSpc>
              <a:buFontTx/>
              <a:buNone/>
            </a:pPr>
            <a:r>
              <a:rPr lang="pt-BR" altLang="pt-BR" sz="2000"/>
              <a:t>    </a:t>
            </a:r>
            <a:r>
              <a:rPr lang="pt-BR" altLang="pt-BR" sz="2000" u="sng"/>
              <a:t>Positivo Incondicionais </a:t>
            </a:r>
            <a:r>
              <a:rPr lang="pt-BR" altLang="pt-BR" sz="2000"/>
              <a:t>:   Que bom te ver.</a:t>
            </a:r>
          </a:p>
          <a:p>
            <a:pPr>
              <a:lnSpc>
                <a:spcPct val="80000"/>
              </a:lnSpc>
              <a:buFontTx/>
              <a:buNone/>
            </a:pPr>
            <a:endParaRPr lang="pt-BR" altLang="pt-BR" sz="2000"/>
          </a:p>
          <a:p>
            <a:pPr>
              <a:lnSpc>
                <a:spcPct val="80000"/>
              </a:lnSpc>
              <a:buFontTx/>
              <a:buNone/>
            </a:pPr>
            <a:r>
              <a:rPr lang="pt-BR" altLang="pt-BR" sz="2000"/>
              <a:t>    </a:t>
            </a:r>
            <a:r>
              <a:rPr lang="pt-BR" altLang="pt-BR" sz="2000" u="sng"/>
              <a:t>Negativo Condicionais</a:t>
            </a:r>
            <a:r>
              <a:rPr lang="pt-BR" altLang="pt-BR" sz="2000"/>
              <a:t>  :   Se não fosse a barba sua imagem seria melhor.</a:t>
            </a:r>
          </a:p>
          <a:p>
            <a:pPr>
              <a:lnSpc>
                <a:spcPct val="80000"/>
              </a:lnSpc>
              <a:buFontTx/>
              <a:buNone/>
            </a:pPr>
            <a:r>
              <a:rPr lang="pt-BR" altLang="pt-BR" sz="2000"/>
              <a:t>    </a:t>
            </a:r>
            <a:r>
              <a:rPr lang="pt-BR" altLang="pt-BR" sz="2000" u="sng"/>
              <a:t>Negativo Incondicionais</a:t>
            </a:r>
            <a:r>
              <a:rPr lang="pt-BR" altLang="pt-BR" sz="2000"/>
              <a:t>:   Não suporto esse cara.</a:t>
            </a:r>
          </a:p>
          <a:p>
            <a:pPr>
              <a:lnSpc>
                <a:spcPct val="80000"/>
              </a:lnSpc>
              <a:buFontTx/>
              <a:buNone/>
            </a:pPr>
            <a:r>
              <a:rPr lang="pt-BR" altLang="pt-BR" sz="2000"/>
              <a:t>                                           </a:t>
            </a:r>
          </a:p>
          <a:p>
            <a:pPr>
              <a:lnSpc>
                <a:spcPct val="80000"/>
              </a:lnSpc>
              <a:buFontTx/>
              <a:buNone/>
            </a:pPr>
            <a:r>
              <a:rPr lang="pt-BR" altLang="pt-BR" sz="2000"/>
              <a:t>    </a:t>
            </a:r>
            <a:r>
              <a:rPr lang="pt-BR" altLang="pt-BR" sz="2000" u="sng"/>
              <a:t>Lástima Condicionais   </a:t>
            </a:r>
            <a:r>
              <a:rPr lang="pt-BR" altLang="pt-BR" sz="2000"/>
              <a:t>:    Você nunca valoriza o meu trabalho.</a:t>
            </a:r>
          </a:p>
          <a:p>
            <a:pPr>
              <a:lnSpc>
                <a:spcPct val="80000"/>
              </a:lnSpc>
              <a:buFontTx/>
              <a:buNone/>
            </a:pPr>
            <a:r>
              <a:rPr lang="pt-BR" altLang="pt-BR" sz="2000"/>
              <a:t>    </a:t>
            </a:r>
            <a:r>
              <a:rPr lang="pt-BR" altLang="pt-BR" sz="2000" u="sng"/>
              <a:t>Lastima Incondicionais </a:t>
            </a:r>
            <a:r>
              <a:rPr lang="pt-BR" altLang="pt-BR" sz="2000"/>
              <a:t>:    Comigo nada dá certo.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4B17627-7E8B-7C02-A41F-D5134754CFDE}"/>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35843" name="Rectangle 3">
            <a:extLst>
              <a:ext uri="{FF2B5EF4-FFF2-40B4-BE49-F238E27FC236}">
                <a16:creationId xmlns:a16="http://schemas.microsoft.com/office/drawing/2014/main" id="{963333AE-10E2-BBCD-F7E4-6536EEEBB770}"/>
              </a:ext>
            </a:extLst>
          </p:cNvPr>
          <p:cNvSpPr>
            <a:spLocks noGrp="1" noChangeArrowheads="1"/>
          </p:cNvSpPr>
          <p:nvPr>
            <p:ph type="body" idx="1"/>
          </p:nvPr>
        </p:nvSpPr>
        <p:spPr>
          <a:xfrm>
            <a:off x="0" y="1700213"/>
            <a:ext cx="9251950" cy="4321175"/>
          </a:xfrm>
        </p:spPr>
        <p:txBody>
          <a:bodyPr/>
          <a:lstStyle/>
          <a:p>
            <a:pPr>
              <a:lnSpc>
                <a:spcPct val="80000"/>
              </a:lnSpc>
              <a:buFontTx/>
              <a:buNone/>
            </a:pPr>
            <a:r>
              <a:rPr lang="pt-BR" altLang="pt-BR" sz="2000"/>
              <a:t>    Pode -se dizer, portanto, que além de positivos e negativos, os toques físicos e psicológicos podem ser condicionais  e incondicionais . </a:t>
            </a:r>
          </a:p>
          <a:p>
            <a:pPr>
              <a:lnSpc>
                <a:spcPct val="80000"/>
              </a:lnSpc>
              <a:buFontTx/>
              <a:buNone/>
            </a:pPr>
            <a:endParaRPr lang="pt-BR" altLang="pt-BR" sz="2000"/>
          </a:p>
          <a:p>
            <a:pPr>
              <a:lnSpc>
                <a:spcPct val="80000"/>
              </a:lnSpc>
              <a:buFontTx/>
              <a:buNone/>
            </a:pPr>
            <a:r>
              <a:rPr lang="pt-BR" altLang="pt-BR" sz="2000"/>
              <a:t>    O toque incondicional é aquele que a pessoa dá pelo que a outra pessoa é , sem se importar com o que ela faça. </a:t>
            </a:r>
          </a:p>
          <a:p>
            <a:pPr>
              <a:lnSpc>
                <a:spcPct val="80000"/>
              </a:lnSpc>
              <a:buFontTx/>
              <a:buNone/>
            </a:pPr>
            <a:r>
              <a:rPr lang="pt-BR" altLang="pt-BR" sz="2000"/>
              <a:t>    </a:t>
            </a:r>
          </a:p>
          <a:p>
            <a:pPr>
              <a:lnSpc>
                <a:spcPct val="80000"/>
              </a:lnSpc>
              <a:buFontTx/>
              <a:buNone/>
            </a:pPr>
            <a:r>
              <a:rPr lang="pt-BR" altLang="pt-BR" sz="2000"/>
              <a:t>    É típico, por exemplo, da mão que protege e perdoa o filho, faça o que fizer, porque é seu filho . </a:t>
            </a:r>
          </a:p>
          <a:p>
            <a:pPr>
              <a:lnSpc>
                <a:spcPct val="80000"/>
              </a:lnSpc>
              <a:buFontTx/>
              <a:buNone/>
            </a:pPr>
            <a:endParaRPr lang="pt-BR" altLang="pt-BR" sz="2000"/>
          </a:p>
          <a:p>
            <a:pPr>
              <a:lnSpc>
                <a:spcPct val="80000"/>
              </a:lnSpc>
              <a:buFontTx/>
              <a:buNone/>
            </a:pPr>
            <a:r>
              <a:rPr lang="pt-BR" altLang="pt-BR" sz="2000"/>
              <a:t>     Ao contrário, os toques condicionais obedecem a um critério inverso: algo deve ser feito para que a estimulação seja concedida, que não apenas o fato da outra pessoa existir.</a:t>
            </a:r>
          </a:p>
          <a:p>
            <a:pPr>
              <a:lnSpc>
                <a:spcPct val="80000"/>
              </a:lnSpc>
              <a:buFontTx/>
              <a:buNone/>
            </a:pPr>
            <a:endParaRPr lang="pt-BR" altLang="pt-BR" sz="2000"/>
          </a:p>
          <a:p>
            <a:pPr>
              <a:lnSpc>
                <a:spcPct val="80000"/>
              </a:lnSpc>
              <a:buFontTx/>
              <a:buNone/>
            </a:pPr>
            <a:r>
              <a:rPr lang="pt-BR" altLang="pt-BR" sz="200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7D67A35-D4F1-FA87-BF53-9696558627EC}"/>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36867" name="Rectangle 3">
            <a:extLst>
              <a:ext uri="{FF2B5EF4-FFF2-40B4-BE49-F238E27FC236}">
                <a16:creationId xmlns:a16="http://schemas.microsoft.com/office/drawing/2014/main" id="{DC38E330-E414-5A2D-9D88-DBC83306F9D7}"/>
              </a:ext>
            </a:extLst>
          </p:cNvPr>
          <p:cNvSpPr>
            <a:spLocks noGrp="1" noChangeArrowheads="1"/>
          </p:cNvSpPr>
          <p:nvPr>
            <p:ph type="body" idx="1"/>
          </p:nvPr>
        </p:nvSpPr>
        <p:spPr>
          <a:xfrm>
            <a:off x="0" y="1412875"/>
            <a:ext cx="9036050" cy="5040313"/>
          </a:xfrm>
        </p:spPr>
        <p:txBody>
          <a:bodyPr/>
          <a:lstStyle/>
          <a:p>
            <a:pPr>
              <a:lnSpc>
                <a:spcPct val="80000"/>
              </a:lnSpc>
              <a:buFontTx/>
              <a:buNone/>
            </a:pPr>
            <a:r>
              <a:rPr lang="pt-BR" altLang="pt-BR" sz="1800"/>
              <a:t>     Por exemplo:</a:t>
            </a:r>
          </a:p>
          <a:p>
            <a:pPr>
              <a:lnSpc>
                <a:spcPct val="80000"/>
              </a:lnSpc>
              <a:buFontTx/>
              <a:buNone/>
            </a:pPr>
            <a:endParaRPr lang="pt-BR" altLang="pt-BR" sz="1800"/>
          </a:p>
          <a:p>
            <a:pPr>
              <a:lnSpc>
                <a:spcPct val="80000"/>
              </a:lnSpc>
              <a:buFontTx/>
              <a:buNone/>
            </a:pPr>
            <a:r>
              <a:rPr lang="pt-BR" altLang="pt-BR" sz="1800"/>
              <a:t>     O chefe para o subordinado:</a:t>
            </a:r>
          </a:p>
          <a:p>
            <a:pPr>
              <a:lnSpc>
                <a:spcPct val="80000"/>
              </a:lnSpc>
              <a:buFontTx/>
              <a:buNone/>
            </a:pPr>
            <a:endParaRPr lang="pt-BR" altLang="pt-BR" sz="1800"/>
          </a:p>
          <a:p>
            <a:pPr>
              <a:lnSpc>
                <a:spcPct val="80000"/>
              </a:lnSpc>
              <a:buFontTx/>
              <a:buNone/>
            </a:pPr>
            <a:r>
              <a:rPr lang="pt-BR" altLang="pt-BR" sz="1800"/>
              <a:t>     “Parabéns, é um ótimo trabalho”. ( Positivo- Condicional)</a:t>
            </a:r>
          </a:p>
          <a:p>
            <a:pPr>
              <a:lnSpc>
                <a:spcPct val="80000"/>
              </a:lnSpc>
              <a:buFontTx/>
              <a:buNone/>
            </a:pPr>
            <a:r>
              <a:rPr lang="pt-BR" altLang="pt-BR" sz="1800"/>
              <a:t>     “Você tem condições para fazer um trabalho melhor do que este “ (Negativo – </a:t>
            </a:r>
          </a:p>
          <a:p>
            <a:pPr>
              <a:lnSpc>
                <a:spcPct val="80000"/>
              </a:lnSpc>
              <a:buFontTx/>
              <a:buNone/>
            </a:pPr>
            <a:r>
              <a:rPr lang="pt-BR" altLang="pt-BR" sz="1800"/>
              <a:t>      Condicional)</a:t>
            </a:r>
          </a:p>
          <a:p>
            <a:pPr>
              <a:lnSpc>
                <a:spcPct val="80000"/>
              </a:lnSpc>
              <a:buFontTx/>
              <a:buNone/>
            </a:pPr>
            <a:endParaRPr lang="pt-BR" altLang="pt-BR" sz="1800"/>
          </a:p>
          <a:p>
            <a:pPr>
              <a:lnSpc>
                <a:spcPct val="80000"/>
              </a:lnSpc>
              <a:buFontTx/>
              <a:buNone/>
            </a:pPr>
            <a:r>
              <a:rPr lang="pt-BR" altLang="pt-BR" sz="1800"/>
              <a:t>      A análise até aqui desenvolvida constitui um instrumento para entendermos melhor os aspectos fundamentais do relacionamento interpessoal.</a:t>
            </a:r>
          </a:p>
          <a:p>
            <a:pPr>
              <a:lnSpc>
                <a:spcPct val="80000"/>
              </a:lnSpc>
              <a:buFontTx/>
              <a:buNone/>
            </a:pPr>
            <a:endParaRPr lang="pt-BR" altLang="pt-BR" sz="1800"/>
          </a:p>
          <a:p>
            <a:pPr>
              <a:lnSpc>
                <a:spcPct val="80000"/>
              </a:lnSpc>
              <a:buFontTx/>
              <a:buNone/>
            </a:pPr>
            <a:r>
              <a:rPr lang="pt-BR" altLang="pt-BR" sz="1800"/>
              <a:t>      Há um fato crucial que salientamos neste ponto: não é apenas a análise teórica (isoladamente), que poderá efetivar um relacionamento humano saudável e produtivo, mas especialmente a decisão consciente e voluntária das pessoas envolvidas, para alcançar os objetivos individuais do grupo.                                                                                                    </a:t>
            </a:r>
          </a:p>
          <a:p>
            <a:pPr>
              <a:lnSpc>
                <a:spcPct val="80000"/>
              </a:lnSpc>
              <a:buFontTx/>
              <a:buNone/>
            </a:pPr>
            <a:r>
              <a:rPr lang="pt-BR" altLang="pt-BR" sz="1800"/>
              <a:t>      O relacionamento humano adequado ou inadequado depende da atuação dos participantes para fazer uma opção e operacionalizá-la: depender unicamente dos sentimentos, da intuição e da tradição ou decidir conscientemente, de forma adulta, que papel nos propomos a desempenhar nos grupos em que participamos.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476A9B5-A31F-3897-03F0-4E6F6241FE79}"/>
              </a:ext>
            </a:extLst>
          </p:cNvPr>
          <p:cNvSpPr>
            <a:spLocks noGrp="1" noChangeArrowheads="1"/>
          </p:cNvSpPr>
          <p:nvPr>
            <p:ph type="title"/>
          </p:nvPr>
        </p:nvSpPr>
        <p:spPr/>
        <p:txBody>
          <a:bodyPr/>
          <a:lstStyle/>
          <a:p>
            <a:r>
              <a:rPr lang="pt-BR" altLang="pt-BR" b="1">
                <a:solidFill>
                  <a:srgbClr val="3399FF"/>
                </a:solidFill>
              </a:rPr>
              <a:t>ANALISE TRANSACIONAL</a:t>
            </a:r>
          </a:p>
        </p:txBody>
      </p:sp>
      <p:sp>
        <p:nvSpPr>
          <p:cNvPr id="37891" name="Rectangle 3">
            <a:extLst>
              <a:ext uri="{FF2B5EF4-FFF2-40B4-BE49-F238E27FC236}">
                <a16:creationId xmlns:a16="http://schemas.microsoft.com/office/drawing/2014/main" id="{0BC146E2-E0C7-FA6C-4E80-764DCEFACA0F}"/>
              </a:ext>
            </a:extLst>
          </p:cNvPr>
          <p:cNvSpPr>
            <a:spLocks noGrp="1" noChangeArrowheads="1"/>
          </p:cNvSpPr>
          <p:nvPr>
            <p:ph type="body" idx="1"/>
          </p:nvPr>
        </p:nvSpPr>
        <p:spPr/>
        <p:txBody>
          <a:bodyPr/>
          <a:lstStyle/>
          <a:p>
            <a:endParaRPr lang="pt-BR" altLang="pt-BR"/>
          </a:p>
          <a:p>
            <a:endParaRPr lang="pt-BR" altLang="pt-BR"/>
          </a:p>
          <a:p>
            <a:endParaRPr lang="pt-BR" altLang="pt-BR"/>
          </a:p>
          <a:p>
            <a:pPr>
              <a:buFontTx/>
              <a:buNone/>
            </a:pPr>
            <a:r>
              <a:rPr lang="pt-BR" altLang="pt-BR"/>
              <a:t>                              fim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62C8889-6B8C-DE4F-3441-D2E33E122C0E}"/>
              </a:ext>
            </a:extLst>
          </p:cNvPr>
          <p:cNvSpPr>
            <a:spLocks noGrp="1" noChangeArrowheads="1"/>
          </p:cNvSpPr>
          <p:nvPr>
            <p:ph type="title"/>
          </p:nvPr>
        </p:nvSpPr>
        <p:spPr/>
        <p:txBody>
          <a:bodyPr/>
          <a:lstStyle/>
          <a:p>
            <a:r>
              <a:rPr lang="pt-BR" altLang="pt-BR" b="1"/>
              <a:t>ADMINISTRAÇÃO E CIÊNCIA</a:t>
            </a:r>
          </a:p>
        </p:txBody>
      </p:sp>
      <p:sp>
        <p:nvSpPr>
          <p:cNvPr id="5123" name="Rectangle 3">
            <a:extLst>
              <a:ext uri="{FF2B5EF4-FFF2-40B4-BE49-F238E27FC236}">
                <a16:creationId xmlns:a16="http://schemas.microsoft.com/office/drawing/2014/main" id="{FBC04C06-13D2-3799-8942-8167FD43862D}"/>
              </a:ext>
            </a:extLst>
          </p:cNvPr>
          <p:cNvSpPr>
            <a:spLocks noGrp="1" noChangeArrowheads="1"/>
          </p:cNvSpPr>
          <p:nvPr>
            <p:ph type="body" idx="1"/>
          </p:nvPr>
        </p:nvSpPr>
        <p:spPr>
          <a:xfrm>
            <a:off x="468313" y="1484313"/>
            <a:ext cx="8229600" cy="5175250"/>
          </a:xfrm>
        </p:spPr>
        <p:txBody>
          <a:bodyPr/>
          <a:lstStyle/>
          <a:p>
            <a:pPr algn="ctr">
              <a:lnSpc>
                <a:spcPct val="90000"/>
              </a:lnSpc>
              <a:buFontTx/>
              <a:buNone/>
            </a:pPr>
            <a:r>
              <a:rPr lang="pt-BR" altLang="pt-BR" b="1" i="1"/>
              <a:t>Trechos de “A República”  de  Platão.</a:t>
            </a:r>
            <a:endParaRPr lang="pt-BR" altLang="pt-BR" sz="2800"/>
          </a:p>
          <a:p>
            <a:pPr algn="ctr">
              <a:lnSpc>
                <a:spcPct val="90000"/>
              </a:lnSpc>
              <a:buFontTx/>
              <a:buNone/>
            </a:pPr>
            <a:endParaRPr lang="pt-BR" altLang="pt-BR" sz="2800"/>
          </a:p>
          <a:p>
            <a:pPr algn="ctr">
              <a:lnSpc>
                <a:spcPct val="90000"/>
              </a:lnSpc>
              <a:buFontTx/>
              <a:buNone/>
            </a:pPr>
            <a:endParaRPr lang="pt-BR" altLang="pt-BR" sz="2800"/>
          </a:p>
          <a:p>
            <a:pPr algn="ctr">
              <a:lnSpc>
                <a:spcPct val="90000"/>
              </a:lnSpc>
              <a:buFontTx/>
              <a:buNone/>
            </a:pPr>
            <a:r>
              <a:rPr lang="pt-BR" altLang="pt-BR" sz="2800"/>
              <a:t>   </a:t>
            </a:r>
            <a:r>
              <a:rPr lang="pt-BR" altLang="pt-BR" b="1" i="1"/>
              <a:t>“A democracia... é uma constituição agradável, anárquica e variada, distribuidora de igualdade indiferentemente a iguais e a desiguais.”</a:t>
            </a:r>
          </a:p>
          <a:p>
            <a:pPr algn="ctr">
              <a:lnSpc>
                <a:spcPct val="90000"/>
              </a:lnSpc>
              <a:buFontTx/>
              <a:buNone/>
            </a:pPr>
            <a:endParaRPr lang="pt-BR" altLang="pt-BR" b="1" i="1"/>
          </a:p>
          <a:p>
            <a:pPr algn="ctr">
              <a:lnSpc>
                <a:spcPct val="90000"/>
              </a:lnSpc>
              <a:buFontTx/>
              <a:buNone/>
            </a:pPr>
            <a:r>
              <a:rPr lang="pt-BR" altLang="pt-BR" b="1" i="1"/>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39A408E-BAC1-B4E1-C3D0-21DDB219D196}"/>
              </a:ext>
            </a:extLst>
          </p:cNvPr>
          <p:cNvSpPr>
            <a:spLocks noGrp="1" noChangeArrowheads="1"/>
          </p:cNvSpPr>
          <p:nvPr>
            <p:ph type="title"/>
          </p:nvPr>
        </p:nvSpPr>
        <p:spPr/>
        <p:txBody>
          <a:bodyPr/>
          <a:lstStyle/>
          <a:p>
            <a:r>
              <a:rPr lang="pt-BR" altLang="pt-BR" b="1"/>
              <a:t>ADMINISTRAÇÃO E CIÊNCIA</a:t>
            </a:r>
          </a:p>
        </p:txBody>
      </p:sp>
      <p:sp>
        <p:nvSpPr>
          <p:cNvPr id="6147" name="Rectangle 3">
            <a:extLst>
              <a:ext uri="{FF2B5EF4-FFF2-40B4-BE49-F238E27FC236}">
                <a16:creationId xmlns:a16="http://schemas.microsoft.com/office/drawing/2014/main" id="{66921963-38C4-D417-ADED-03240A1C3DD0}"/>
              </a:ext>
            </a:extLst>
          </p:cNvPr>
          <p:cNvSpPr>
            <a:spLocks noGrp="1" noChangeArrowheads="1"/>
          </p:cNvSpPr>
          <p:nvPr>
            <p:ph type="body" idx="1"/>
          </p:nvPr>
        </p:nvSpPr>
        <p:spPr/>
        <p:txBody>
          <a:bodyPr/>
          <a:lstStyle/>
          <a:p>
            <a:pPr>
              <a:buFontTx/>
              <a:buNone/>
            </a:pPr>
            <a:r>
              <a:rPr lang="pt-BR" altLang="pt-BR"/>
              <a:t> </a:t>
            </a:r>
          </a:p>
          <a:p>
            <a:pPr>
              <a:buFontTx/>
              <a:buNone/>
            </a:pPr>
            <a:endParaRPr lang="pt-BR" altLang="pt-BR"/>
          </a:p>
          <a:p>
            <a:pPr>
              <a:buFontTx/>
              <a:buNone/>
            </a:pPr>
            <a:r>
              <a:rPr lang="pt-BR" altLang="pt-BR" sz="3600" b="1" i="1"/>
              <a:t>“No imposto profissional o justo paga mais e o injusto menos, sobre o mesmo rendimento.”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0251315-3689-32DB-3641-C1782925998D}"/>
              </a:ext>
            </a:extLst>
          </p:cNvPr>
          <p:cNvSpPr>
            <a:spLocks noGrp="1" noChangeArrowheads="1"/>
          </p:cNvSpPr>
          <p:nvPr>
            <p:ph type="title"/>
          </p:nvPr>
        </p:nvSpPr>
        <p:spPr/>
        <p:txBody>
          <a:bodyPr/>
          <a:lstStyle/>
          <a:p>
            <a:r>
              <a:rPr lang="pt-BR" altLang="pt-BR" b="1"/>
              <a:t>ADMINISTRAÇÃO E CIÊNCIA</a:t>
            </a:r>
          </a:p>
        </p:txBody>
      </p:sp>
      <p:sp>
        <p:nvSpPr>
          <p:cNvPr id="7171" name="Rectangle 3">
            <a:extLst>
              <a:ext uri="{FF2B5EF4-FFF2-40B4-BE49-F238E27FC236}">
                <a16:creationId xmlns:a16="http://schemas.microsoft.com/office/drawing/2014/main" id="{DC817692-DDBC-F835-8F18-F55637EA15B3}"/>
              </a:ext>
            </a:extLst>
          </p:cNvPr>
          <p:cNvSpPr>
            <a:spLocks noGrp="1" noChangeArrowheads="1"/>
          </p:cNvSpPr>
          <p:nvPr>
            <p:ph type="body" idx="1"/>
          </p:nvPr>
        </p:nvSpPr>
        <p:spPr/>
        <p:txBody>
          <a:bodyPr/>
          <a:lstStyle/>
          <a:p>
            <a:pPr algn="ctr">
              <a:lnSpc>
                <a:spcPct val="90000"/>
              </a:lnSpc>
              <a:buFontTx/>
              <a:buNone/>
            </a:pPr>
            <a:r>
              <a:rPr lang="pt-BR" altLang="pt-BR"/>
              <a:t> Por sua vez, </a:t>
            </a:r>
            <a:r>
              <a:rPr lang="pt-BR" altLang="pt-BR" b="1"/>
              <a:t>Aristóteles</a:t>
            </a:r>
            <a:r>
              <a:rPr lang="pt-BR" altLang="pt-BR"/>
              <a:t>, discípulo de </a:t>
            </a:r>
            <a:r>
              <a:rPr lang="pt-BR" altLang="pt-BR" b="1"/>
              <a:t>Platão</a:t>
            </a:r>
            <a:r>
              <a:rPr lang="pt-BR" altLang="pt-BR"/>
              <a:t>, teve papel importante na história do pensamento administrativo ao impulsionar o pensamento da Filosofia, Cosmologia, Nosologia, Metafísica, Lógica e Ciências Naturais,  (CHIAVENATO,2007, P.31), possibilitando as perspectivas consideradas de vanguarda do conhecimento humano.</a:t>
            </a:r>
            <a:r>
              <a:rPr lang="pt-BR" altLang="pt-BR" sz="360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22D391-60E7-099D-76BC-98D98F5BF871}"/>
              </a:ext>
            </a:extLst>
          </p:cNvPr>
          <p:cNvSpPr>
            <a:spLocks noGrp="1" noChangeArrowheads="1"/>
          </p:cNvSpPr>
          <p:nvPr>
            <p:ph type="title"/>
          </p:nvPr>
        </p:nvSpPr>
        <p:spPr/>
        <p:txBody>
          <a:bodyPr/>
          <a:lstStyle/>
          <a:p>
            <a:r>
              <a:rPr lang="pt-BR" altLang="pt-BR" b="1"/>
              <a:t>ADMINISTRAÇÃO E CIÊNCIA</a:t>
            </a:r>
            <a:endParaRPr lang="pt-BR" altLang="pt-BR" b="1">
              <a:solidFill>
                <a:srgbClr val="3399FF"/>
              </a:solidFill>
            </a:endParaRPr>
          </a:p>
        </p:txBody>
      </p:sp>
      <p:sp>
        <p:nvSpPr>
          <p:cNvPr id="8195" name="Rectangle 3">
            <a:extLst>
              <a:ext uri="{FF2B5EF4-FFF2-40B4-BE49-F238E27FC236}">
                <a16:creationId xmlns:a16="http://schemas.microsoft.com/office/drawing/2014/main" id="{1C6BB3F6-5D8C-7F00-50A4-19BD7ABA83C7}"/>
              </a:ext>
            </a:extLst>
          </p:cNvPr>
          <p:cNvSpPr>
            <a:spLocks noGrp="1" noChangeArrowheads="1"/>
          </p:cNvSpPr>
          <p:nvPr>
            <p:ph type="body" idx="1"/>
          </p:nvPr>
        </p:nvSpPr>
        <p:spPr/>
        <p:txBody>
          <a:bodyPr/>
          <a:lstStyle/>
          <a:p>
            <a:pPr>
              <a:buFontTx/>
              <a:buNone/>
            </a:pPr>
            <a:r>
              <a:rPr lang="pt-BR" altLang="pt-BR" sz="1800"/>
              <a:t>Em sua principal obra Polítia, </a:t>
            </a:r>
            <a:r>
              <a:rPr lang="pt-BR" altLang="pt-BR" sz="1800" b="1"/>
              <a:t>Aristóteles</a:t>
            </a:r>
            <a:r>
              <a:rPr lang="pt-BR" altLang="pt-BR" sz="1800"/>
              <a:t> estudou a organização do Estado, diferenciando as três formas      de administração pública:</a:t>
            </a:r>
          </a:p>
          <a:p>
            <a:endParaRPr lang="pt-BR" altLang="pt-BR" sz="1800"/>
          </a:p>
          <a:p>
            <a:pPr lvl="4" algn="ctr">
              <a:buFontTx/>
              <a:buNone/>
            </a:pPr>
            <a:endParaRPr lang="pt-BR" altLang="pt-BR"/>
          </a:p>
        </p:txBody>
      </p:sp>
      <p:sp>
        <p:nvSpPr>
          <p:cNvPr id="8197" name="Rectangle 5">
            <a:extLst>
              <a:ext uri="{FF2B5EF4-FFF2-40B4-BE49-F238E27FC236}">
                <a16:creationId xmlns:a16="http://schemas.microsoft.com/office/drawing/2014/main" id="{48E41B2C-9660-C38C-3AD9-DF3E5365837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pt-BR"/>
          </a:p>
        </p:txBody>
      </p:sp>
      <p:pic>
        <p:nvPicPr>
          <p:cNvPr id="8198" name="Picture 6">
            <a:extLst>
              <a:ext uri="{FF2B5EF4-FFF2-40B4-BE49-F238E27FC236}">
                <a16:creationId xmlns:a16="http://schemas.microsoft.com/office/drawing/2014/main" id="{3B2612B8-2B30-622F-1AD4-DA7C4C3A5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184400"/>
            <a:ext cx="4897437" cy="4184650"/>
          </a:xfrm>
          <a:prstGeom prst="rect">
            <a:avLst/>
          </a:prstGeom>
          <a:noFill/>
          <a:extLst>
            <a:ext uri="{909E8E84-426E-40DD-AFC4-6F175D3DCCD1}">
              <a14:hiddenFill xmlns:a14="http://schemas.microsoft.com/office/drawing/2010/main">
                <a:solidFill>
                  <a:srgbClr val="FFFFFF"/>
                </a:solidFill>
              </a14:hiddenFill>
            </a:ext>
          </a:extLst>
        </p:spPr>
      </p:pic>
      <p:sp>
        <p:nvSpPr>
          <p:cNvPr id="8200" name="Rectangle 8">
            <a:extLst>
              <a:ext uri="{FF2B5EF4-FFF2-40B4-BE49-F238E27FC236}">
                <a16:creationId xmlns:a16="http://schemas.microsoft.com/office/drawing/2014/main" id="{7E951E0C-77EC-28BE-89F7-F9E18758B539}"/>
              </a:ext>
            </a:extLst>
          </p:cNvPr>
          <p:cNvSpPr>
            <a:spLocks noChangeArrowheads="1"/>
          </p:cNvSpPr>
          <p:nvPr/>
        </p:nvSpPr>
        <p:spPr bwMode="auto">
          <a:xfrm>
            <a:off x="107950" y="41830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pt-BR" altLang="pt-B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D00BD1-4E6B-BFD6-1FEE-EC163B58C58D}"/>
              </a:ext>
            </a:extLst>
          </p:cNvPr>
          <p:cNvSpPr>
            <a:spLocks noGrp="1" noChangeArrowheads="1"/>
          </p:cNvSpPr>
          <p:nvPr>
            <p:ph type="title"/>
          </p:nvPr>
        </p:nvSpPr>
        <p:spPr/>
        <p:txBody>
          <a:bodyPr/>
          <a:lstStyle/>
          <a:p>
            <a:r>
              <a:rPr lang="pt-BR" altLang="pt-BR" b="1"/>
              <a:t>ADMINISTRAÇÃO E CIÊNCIA</a:t>
            </a:r>
          </a:p>
        </p:txBody>
      </p:sp>
      <p:sp>
        <p:nvSpPr>
          <p:cNvPr id="9219" name="Rectangle 3">
            <a:extLst>
              <a:ext uri="{FF2B5EF4-FFF2-40B4-BE49-F238E27FC236}">
                <a16:creationId xmlns:a16="http://schemas.microsoft.com/office/drawing/2014/main" id="{AF5830D9-3120-8F0D-B77A-A75C83D8096F}"/>
              </a:ext>
            </a:extLst>
          </p:cNvPr>
          <p:cNvSpPr>
            <a:spLocks noGrp="1" noChangeArrowheads="1"/>
          </p:cNvSpPr>
          <p:nvPr>
            <p:ph type="body" idx="1"/>
          </p:nvPr>
        </p:nvSpPr>
        <p:spPr/>
        <p:txBody>
          <a:bodyPr/>
          <a:lstStyle/>
          <a:p>
            <a:pPr algn="ctr">
              <a:buFontTx/>
              <a:buNone/>
            </a:pPr>
            <a:r>
              <a:rPr lang="pt-BR" altLang="pt-BR" sz="2800"/>
              <a:t>  Durante os séculos que vão da antiguidade ao início da idade média, a filosofia </a:t>
            </a:r>
          </a:p>
          <a:p>
            <a:pPr algn="ctr">
              <a:buFontTx/>
              <a:buNone/>
            </a:pPr>
            <a:r>
              <a:rPr lang="pt-BR" altLang="pt-BR" sz="2800"/>
              <a:t>voltou-se para um leque variado de questionamentos e problemas e, assim, afastando-se do pensamento e problemas de ordem administrativa. </a:t>
            </a:r>
          </a:p>
          <a:p>
            <a:pPr algn="ctr">
              <a:buFontTx/>
              <a:buNone/>
            </a:pPr>
            <a:r>
              <a:rPr lang="pt-BR" altLang="pt-BR" sz="2800"/>
              <a:t>Porém, outros filósofos, não menos notáveis, nos legaram importantes  contribuições para a formação do pensamento administrativo.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54403F1-3581-385B-EB27-C446CCB6B05E}"/>
              </a:ext>
            </a:extLst>
          </p:cNvPr>
          <p:cNvSpPr>
            <a:spLocks noGrp="1" noChangeArrowheads="1"/>
          </p:cNvSpPr>
          <p:nvPr>
            <p:ph type="title"/>
          </p:nvPr>
        </p:nvSpPr>
        <p:spPr/>
        <p:txBody>
          <a:bodyPr/>
          <a:lstStyle/>
          <a:p>
            <a:r>
              <a:rPr lang="pt-BR" altLang="pt-BR" b="1"/>
              <a:t>ADMINISTRAÇÃO E CIÊNCIA</a:t>
            </a:r>
          </a:p>
        </p:txBody>
      </p:sp>
      <p:sp>
        <p:nvSpPr>
          <p:cNvPr id="10243" name="Rectangle 3">
            <a:extLst>
              <a:ext uri="{FF2B5EF4-FFF2-40B4-BE49-F238E27FC236}">
                <a16:creationId xmlns:a16="http://schemas.microsoft.com/office/drawing/2014/main" id="{8DAFF01B-72EC-D401-B4C9-C60068295840}"/>
              </a:ext>
            </a:extLst>
          </p:cNvPr>
          <p:cNvSpPr>
            <a:spLocks noGrp="1" noChangeArrowheads="1"/>
          </p:cNvSpPr>
          <p:nvPr>
            <p:ph type="body" idx="1"/>
          </p:nvPr>
        </p:nvSpPr>
        <p:spPr>
          <a:xfrm>
            <a:off x="395288" y="1700213"/>
            <a:ext cx="8280400" cy="4383087"/>
          </a:xfrm>
        </p:spPr>
        <p:txBody>
          <a:bodyPr/>
          <a:lstStyle/>
          <a:p>
            <a:pPr lvl="4">
              <a:buFontTx/>
              <a:buNone/>
            </a:pPr>
            <a:r>
              <a:rPr lang="pt-BR" altLang="pt-BR" b="1"/>
              <a:t>   Francis Bacon (1561 – 1626): </a:t>
            </a:r>
            <a:r>
              <a:rPr lang="pt-BR" altLang="pt-BR"/>
              <a:t>filósofo e estadista inglês, considerado um dos pioneiros do pensamento científico moderno, fundador da Lógica Moderna baseada no método experimental e indutivo (do específico para o geral) CHIAVENATO (1983, p.32).</a:t>
            </a:r>
          </a:p>
          <a:p>
            <a:pPr lvl="4">
              <a:buFontTx/>
              <a:buNone/>
            </a:pPr>
            <a:endParaRPr lang="pt-BR" altLang="pt-BR"/>
          </a:p>
          <a:p>
            <a:pPr lvl="4">
              <a:buFontTx/>
              <a:buNone/>
            </a:pPr>
            <a:r>
              <a:rPr lang="pt-BR" altLang="pt-BR"/>
              <a:t>   Bacon ocupa-se em mostrar a prática da separação do método experimental e indutivo, demonstrando preocupação à importância da separação experimental do que é acidental ou acessório. Bacon foi pioneiro ao antecipar o princípio da Administração “prevalência do principal sobre o acessório”.</a:t>
            </a:r>
          </a:p>
        </p:txBody>
      </p:sp>
      <p:sp>
        <p:nvSpPr>
          <p:cNvPr id="10245" name="Rectangle 5">
            <a:extLst>
              <a:ext uri="{FF2B5EF4-FFF2-40B4-BE49-F238E27FC236}">
                <a16:creationId xmlns:a16="http://schemas.microsoft.com/office/drawing/2014/main" id="{B637460F-89BA-0065-1D95-A24F86ED391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pt-BR"/>
          </a:p>
        </p:txBody>
      </p:sp>
      <p:pic>
        <p:nvPicPr>
          <p:cNvPr id="10246" name="Picture 6">
            <a:extLst>
              <a:ext uri="{FF2B5EF4-FFF2-40B4-BE49-F238E27FC236}">
                <a16:creationId xmlns:a16="http://schemas.microsoft.com/office/drawing/2014/main" id="{6D8CBDE6-0DCB-8EB2-F612-FFF676581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924175"/>
            <a:ext cx="2087563"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F7583216BF8764A8E8083D7499D03E1" ma:contentTypeVersion="4" ma:contentTypeDescription="Crie um novo documento." ma:contentTypeScope="" ma:versionID="54df72f593a30545665cd7e3b0f7ccf6">
  <xsd:schema xmlns:xsd="http://www.w3.org/2001/XMLSchema" xmlns:xs="http://www.w3.org/2001/XMLSchema" xmlns:p="http://schemas.microsoft.com/office/2006/metadata/properties" xmlns:ns2="f860a209-d8cc-4364-bd5a-3ae04ee797a3" targetNamespace="http://schemas.microsoft.com/office/2006/metadata/properties" ma:root="true" ma:fieldsID="907b6a571575402edd52fff4c74b88e3" ns2:_="">
    <xsd:import namespace="f860a209-d8cc-4364-bd5a-3ae04ee797a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60a209-d8cc-4364-bd5a-3ae04ee797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D531C1-579B-41F3-9A69-66C6F63EB5CF}">
  <ds:schemaRefs>
    <ds:schemaRef ds:uri="http://schemas.microsoft.com/sharepoint/v3/contenttype/forms"/>
  </ds:schemaRefs>
</ds:datastoreItem>
</file>

<file path=customXml/itemProps2.xml><?xml version="1.0" encoding="utf-8"?>
<ds:datastoreItem xmlns:ds="http://schemas.openxmlformats.org/officeDocument/2006/customXml" ds:itemID="{49A0FDCE-D5F7-4E37-B49B-BCEC8B15D2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60a209-d8cc-4364-bd5a-3ae04ee797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69A2CE-89A2-430C-B7BF-97C38099491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342</TotalTime>
  <Words>3439</Words>
  <Application>Microsoft Office PowerPoint</Application>
  <PresentationFormat>Apresentação na tela (4:3)</PresentationFormat>
  <Paragraphs>183</Paragraphs>
  <Slides>36</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36</vt:i4>
      </vt:variant>
    </vt:vector>
  </HeadingPairs>
  <TitlesOfParts>
    <vt:vector size="38" baseType="lpstr">
      <vt:lpstr>Arial</vt:lpstr>
      <vt:lpstr>Design padrão</vt:lpstr>
      <vt:lpstr>   ADMINISTRAÇÃO E CIÊNCIA </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ADMINISTRAÇÃO E CIÊNCIA</vt:lpstr>
      <vt:lpstr>ANALISE TRANSACIONAL</vt:lpstr>
      <vt:lpstr>ADMINISTRAÇÃO E CIÊNCIA</vt:lpstr>
      <vt:lpstr>ADMINISTRAÇÃO E CIÊNCIA</vt:lpstr>
      <vt:lpstr>ADMINISTRAÇÃO E CIÊNCIA</vt:lpstr>
      <vt:lpstr>ADMINISTRAÇÃO E CIÊNCIA</vt:lpstr>
      <vt:lpstr>ANALISE TRANSACIONAL</vt:lpstr>
      <vt:lpstr>ANALISE TRANSACIONAL</vt:lpstr>
      <vt:lpstr>ANALISE TRANSACIONAL</vt:lpstr>
      <vt:lpstr>ANALISE TRANSACIONAL</vt:lpstr>
      <vt:lpstr>ANALISE TRANSACIONAL</vt:lpstr>
      <vt:lpstr>ANALISE TRANSACIONAL</vt:lpstr>
      <vt:lpstr>ANALISE TRANSACIONAL </vt:lpstr>
      <vt:lpstr>ANALISE TRANSACIONAL</vt:lpstr>
      <vt:lpstr>ANALISE TRANSACIONAL</vt:lpstr>
      <vt:lpstr>ANALISE TRANSACIONAL</vt:lpstr>
      <vt:lpstr>ANALISE TRANSACIONAL</vt:lpstr>
      <vt:lpstr>ANALISE TRANSACIONAL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ANALISE TRANSACIONAL (ERIC BERNE) </dc:title>
  <dc:creator>User</dc:creator>
  <cp:lastModifiedBy>Hadston Nunes</cp:lastModifiedBy>
  <cp:revision>8</cp:revision>
  <dcterms:created xsi:type="dcterms:W3CDTF">2018-05-24T17:01:51Z</dcterms:created>
  <dcterms:modified xsi:type="dcterms:W3CDTF">2023-12-02T21:45:09Z</dcterms:modified>
</cp:coreProperties>
</file>