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6" r:id="rId46"/>
    <p:sldId id="307" r:id="rId47"/>
    <p:sldId id="308" r:id="rId48"/>
    <p:sldId id="309" r:id="rId49"/>
    <p:sldId id="310" r:id="rId50"/>
    <p:sldId id="311" r:id="rId51"/>
    <p:sldId id="312" r:id="rId52"/>
    <p:sldId id="313" r:id="rId53"/>
    <p:sldId id="315" r:id="rId54"/>
    <p:sldId id="316" r:id="rId55"/>
    <p:sldId id="317" r:id="rId56"/>
    <p:sldId id="318" r:id="rId57"/>
    <p:sldId id="319" r:id="rId58"/>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0066FF"/>
    <a:srgbClr val="A50021"/>
    <a:srgbClr val="F0F5A9"/>
    <a:srgbClr val="333399"/>
    <a:srgbClr val="FF0000"/>
    <a:srgbClr val="3366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59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E8FCD-CCCE-6627-71A7-47AC527D14B6}"/>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C0BA1A9-16F2-BB65-FF39-2363DA39F51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C848EC8-09CD-3518-C491-F4287EB2FD3D}"/>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CD063100-E736-EDED-C56F-8982FC169176}"/>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60522682-94D2-5298-B835-7D4F904FCEDC}"/>
              </a:ext>
            </a:extLst>
          </p:cNvPr>
          <p:cNvSpPr>
            <a:spLocks noGrp="1"/>
          </p:cNvSpPr>
          <p:nvPr>
            <p:ph type="sldNum" sz="quarter" idx="12"/>
          </p:nvPr>
        </p:nvSpPr>
        <p:spPr/>
        <p:txBody>
          <a:bodyPr/>
          <a:lstStyle>
            <a:lvl1pPr>
              <a:defRPr/>
            </a:lvl1pPr>
          </a:lstStyle>
          <a:p>
            <a:fld id="{C1EE821E-5B0E-48F5-B896-E8DA4D68C2AF}" type="slidenum">
              <a:rPr lang="pt-BR" altLang="pt-BR"/>
              <a:pPr/>
              <a:t>‹nº›</a:t>
            </a:fld>
            <a:endParaRPr lang="pt-BR" altLang="pt-BR"/>
          </a:p>
        </p:txBody>
      </p:sp>
    </p:spTree>
    <p:extLst>
      <p:ext uri="{BB962C8B-B14F-4D97-AF65-F5344CB8AC3E}">
        <p14:creationId xmlns:p14="http://schemas.microsoft.com/office/powerpoint/2010/main" val="194671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0C0D4-A11B-03D8-2459-B9EE91C4F00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9C2FB40-F95B-755C-786C-30E6623AAC0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DC68939-0215-E64B-13A9-D1BC7EE310E5}"/>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8CAEB138-9F5A-40C4-8372-C92D6CA8B150}"/>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BE616B23-3598-9A87-37B0-1D643D94E2EE}"/>
              </a:ext>
            </a:extLst>
          </p:cNvPr>
          <p:cNvSpPr>
            <a:spLocks noGrp="1"/>
          </p:cNvSpPr>
          <p:nvPr>
            <p:ph type="sldNum" sz="quarter" idx="12"/>
          </p:nvPr>
        </p:nvSpPr>
        <p:spPr/>
        <p:txBody>
          <a:bodyPr/>
          <a:lstStyle>
            <a:lvl1pPr>
              <a:defRPr/>
            </a:lvl1pPr>
          </a:lstStyle>
          <a:p>
            <a:fld id="{70C9062C-ACEF-4B64-8954-559C47622A15}" type="slidenum">
              <a:rPr lang="pt-BR" altLang="pt-BR"/>
              <a:pPr/>
              <a:t>‹nº›</a:t>
            </a:fld>
            <a:endParaRPr lang="pt-BR" altLang="pt-BR"/>
          </a:p>
        </p:txBody>
      </p:sp>
    </p:spTree>
    <p:extLst>
      <p:ext uri="{BB962C8B-B14F-4D97-AF65-F5344CB8AC3E}">
        <p14:creationId xmlns:p14="http://schemas.microsoft.com/office/powerpoint/2010/main" val="296646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2851277-7F97-7BDC-9243-E0AB7889DB2C}"/>
              </a:ext>
            </a:extLst>
          </p:cNvPr>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6ED2523-05F9-8489-B6F1-CADCB0066735}"/>
              </a:ext>
            </a:extLst>
          </p:cNvPr>
          <p:cNvSpPr>
            <a:spLocks noGrp="1"/>
          </p:cNvSpPr>
          <p:nvPr>
            <p:ph type="body" orient="vert" idx="1"/>
          </p:nvPr>
        </p:nvSpPr>
        <p:spPr>
          <a:xfrm>
            <a:off x="457200" y="274638"/>
            <a:ext cx="6019800" cy="58515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36C0A52-D5F3-503B-B7FD-508B11E70A7B}"/>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2A7BF5E0-6C58-F022-13FD-239E9CE6F934}"/>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52FFB70F-AE7F-A993-26C0-BA71E436402A}"/>
              </a:ext>
            </a:extLst>
          </p:cNvPr>
          <p:cNvSpPr>
            <a:spLocks noGrp="1"/>
          </p:cNvSpPr>
          <p:nvPr>
            <p:ph type="sldNum" sz="quarter" idx="12"/>
          </p:nvPr>
        </p:nvSpPr>
        <p:spPr/>
        <p:txBody>
          <a:bodyPr/>
          <a:lstStyle>
            <a:lvl1pPr>
              <a:defRPr/>
            </a:lvl1pPr>
          </a:lstStyle>
          <a:p>
            <a:fld id="{67B80EEA-3543-44F4-BF5A-991083AF5BB3}" type="slidenum">
              <a:rPr lang="pt-BR" altLang="pt-BR"/>
              <a:pPr/>
              <a:t>‹nº›</a:t>
            </a:fld>
            <a:endParaRPr lang="pt-BR" altLang="pt-BR"/>
          </a:p>
        </p:txBody>
      </p:sp>
    </p:spTree>
    <p:extLst>
      <p:ext uri="{BB962C8B-B14F-4D97-AF65-F5344CB8AC3E}">
        <p14:creationId xmlns:p14="http://schemas.microsoft.com/office/powerpoint/2010/main" val="298916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A5C13-7EE5-B116-195F-161EF3617A1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ADBCABA-14A6-F958-C74F-9459D11D5D7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F25624-AB73-315A-B750-337EFF7A531C}"/>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308F8B3D-6427-9FA8-A7DB-B2385822823A}"/>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1AA8D75C-6C2D-DDC1-5DAE-1D3213A23E26}"/>
              </a:ext>
            </a:extLst>
          </p:cNvPr>
          <p:cNvSpPr>
            <a:spLocks noGrp="1"/>
          </p:cNvSpPr>
          <p:nvPr>
            <p:ph type="sldNum" sz="quarter" idx="12"/>
          </p:nvPr>
        </p:nvSpPr>
        <p:spPr/>
        <p:txBody>
          <a:bodyPr/>
          <a:lstStyle>
            <a:lvl1pPr>
              <a:defRPr/>
            </a:lvl1pPr>
          </a:lstStyle>
          <a:p>
            <a:fld id="{13F9FACE-403E-44C1-8F3C-FCDF010705CD}" type="slidenum">
              <a:rPr lang="pt-BR" altLang="pt-BR"/>
              <a:pPr/>
              <a:t>‹nº›</a:t>
            </a:fld>
            <a:endParaRPr lang="pt-BR" altLang="pt-BR"/>
          </a:p>
        </p:txBody>
      </p:sp>
    </p:spTree>
    <p:extLst>
      <p:ext uri="{BB962C8B-B14F-4D97-AF65-F5344CB8AC3E}">
        <p14:creationId xmlns:p14="http://schemas.microsoft.com/office/powerpoint/2010/main" val="200644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FAC14-D165-7BC0-A55B-296A65BC5720}"/>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4DC996E-ED94-424F-2BE3-71DD7BD3663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61342C9-A4A0-252B-2B09-EB3FBB637680}"/>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F75D5171-8FA7-2C65-0279-523BE21AEC9B}"/>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A475D9B2-D67E-FAC0-A765-7CD39C62785C}"/>
              </a:ext>
            </a:extLst>
          </p:cNvPr>
          <p:cNvSpPr>
            <a:spLocks noGrp="1"/>
          </p:cNvSpPr>
          <p:nvPr>
            <p:ph type="sldNum" sz="quarter" idx="12"/>
          </p:nvPr>
        </p:nvSpPr>
        <p:spPr/>
        <p:txBody>
          <a:bodyPr/>
          <a:lstStyle>
            <a:lvl1pPr>
              <a:defRPr/>
            </a:lvl1pPr>
          </a:lstStyle>
          <a:p>
            <a:fld id="{641F95D0-1FD0-4691-AE8D-7FCCD4276394}" type="slidenum">
              <a:rPr lang="pt-BR" altLang="pt-BR"/>
              <a:pPr/>
              <a:t>‹nº›</a:t>
            </a:fld>
            <a:endParaRPr lang="pt-BR" altLang="pt-BR"/>
          </a:p>
        </p:txBody>
      </p:sp>
    </p:spTree>
    <p:extLst>
      <p:ext uri="{BB962C8B-B14F-4D97-AF65-F5344CB8AC3E}">
        <p14:creationId xmlns:p14="http://schemas.microsoft.com/office/powerpoint/2010/main" val="373224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55235-8891-472E-9122-608258DC1FF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CC77FA-95FE-3BBC-30AF-E254682A5D28}"/>
              </a:ext>
            </a:extLst>
          </p:cNvPr>
          <p:cNvSpPr>
            <a:spLocks noGrp="1"/>
          </p:cNvSpPr>
          <p:nvPr>
            <p:ph sz="half" idx="1"/>
          </p:nvPr>
        </p:nvSpPr>
        <p:spPr>
          <a:xfrm>
            <a:off x="457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ABB88A0-EEC9-E080-D601-F8CF92BF7028}"/>
              </a:ext>
            </a:extLst>
          </p:cNvPr>
          <p:cNvSpPr>
            <a:spLocks noGrp="1"/>
          </p:cNvSpPr>
          <p:nvPr>
            <p:ph sz="half" idx="2"/>
          </p:nvPr>
        </p:nvSpPr>
        <p:spPr>
          <a:xfrm>
            <a:off x="4648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AD185E7-610F-88E1-584E-57B080821B39}"/>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BF1D4899-E234-7CF5-E231-774BB369DD6E}"/>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131C156D-20A0-69E7-15AD-87A1E942ED14}"/>
              </a:ext>
            </a:extLst>
          </p:cNvPr>
          <p:cNvSpPr>
            <a:spLocks noGrp="1"/>
          </p:cNvSpPr>
          <p:nvPr>
            <p:ph type="sldNum" sz="quarter" idx="12"/>
          </p:nvPr>
        </p:nvSpPr>
        <p:spPr/>
        <p:txBody>
          <a:bodyPr/>
          <a:lstStyle>
            <a:lvl1pPr>
              <a:defRPr/>
            </a:lvl1pPr>
          </a:lstStyle>
          <a:p>
            <a:fld id="{6904ED53-B22B-42E2-B683-1365A1E2F7DF}" type="slidenum">
              <a:rPr lang="pt-BR" altLang="pt-BR"/>
              <a:pPr/>
              <a:t>‹nº›</a:t>
            </a:fld>
            <a:endParaRPr lang="pt-BR" altLang="pt-BR"/>
          </a:p>
        </p:txBody>
      </p:sp>
    </p:spTree>
    <p:extLst>
      <p:ext uri="{BB962C8B-B14F-4D97-AF65-F5344CB8AC3E}">
        <p14:creationId xmlns:p14="http://schemas.microsoft.com/office/powerpoint/2010/main" val="285389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D0B50-AECA-3D84-93A6-FE7FA24E4958}"/>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F4CBEBA-B76C-9717-698E-E109D9FFC4B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56CBF63-96A5-21CD-1CAA-307D9A2BC4B3}"/>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4366E4F-AACF-E301-67C0-E8133E218CE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5E1C8DC-D1A7-2CFD-073F-8668A28FFC5D}"/>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FD2B21B-F14B-516C-1953-C26AC7A29EA1}"/>
              </a:ext>
            </a:extLst>
          </p:cNvPr>
          <p:cNvSpPr>
            <a:spLocks noGrp="1"/>
          </p:cNvSpPr>
          <p:nvPr>
            <p:ph type="dt" sz="half" idx="10"/>
          </p:nvPr>
        </p:nvSpPr>
        <p:spPr/>
        <p:txBody>
          <a:bodyPr/>
          <a:lstStyle>
            <a:lvl1pPr>
              <a:defRPr/>
            </a:lvl1pPr>
          </a:lstStyle>
          <a:p>
            <a:endParaRPr lang="pt-BR" altLang="pt-BR"/>
          </a:p>
        </p:txBody>
      </p:sp>
      <p:sp>
        <p:nvSpPr>
          <p:cNvPr id="8" name="Espaço Reservado para Rodapé 7">
            <a:extLst>
              <a:ext uri="{FF2B5EF4-FFF2-40B4-BE49-F238E27FC236}">
                <a16:creationId xmlns:a16="http://schemas.microsoft.com/office/drawing/2014/main" id="{FD7A59D1-0215-41AC-2769-5035FB414110}"/>
              </a:ext>
            </a:extLst>
          </p:cNvPr>
          <p:cNvSpPr>
            <a:spLocks noGrp="1"/>
          </p:cNvSpPr>
          <p:nvPr>
            <p:ph type="ftr" sz="quarter" idx="11"/>
          </p:nvPr>
        </p:nvSpPr>
        <p:spPr/>
        <p:txBody>
          <a:bodyPr/>
          <a:lstStyle>
            <a:lvl1pPr>
              <a:defRPr/>
            </a:lvl1pPr>
          </a:lstStyle>
          <a:p>
            <a:endParaRPr lang="pt-BR" altLang="pt-BR"/>
          </a:p>
        </p:txBody>
      </p:sp>
      <p:sp>
        <p:nvSpPr>
          <p:cNvPr id="9" name="Espaço Reservado para Número de Slide 8">
            <a:extLst>
              <a:ext uri="{FF2B5EF4-FFF2-40B4-BE49-F238E27FC236}">
                <a16:creationId xmlns:a16="http://schemas.microsoft.com/office/drawing/2014/main" id="{31B48470-D35D-098B-C90A-5207809F5724}"/>
              </a:ext>
            </a:extLst>
          </p:cNvPr>
          <p:cNvSpPr>
            <a:spLocks noGrp="1"/>
          </p:cNvSpPr>
          <p:nvPr>
            <p:ph type="sldNum" sz="quarter" idx="12"/>
          </p:nvPr>
        </p:nvSpPr>
        <p:spPr/>
        <p:txBody>
          <a:bodyPr/>
          <a:lstStyle>
            <a:lvl1pPr>
              <a:defRPr/>
            </a:lvl1pPr>
          </a:lstStyle>
          <a:p>
            <a:fld id="{55F03243-DF53-46A7-A9A9-492470A24E48}" type="slidenum">
              <a:rPr lang="pt-BR" altLang="pt-BR"/>
              <a:pPr/>
              <a:t>‹nº›</a:t>
            </a:fld>
            <a:endParaRPr lang="pt-BR" altLang="pt-BR"/>
          </a:p>
        </p:txBody>
      </p:sp>
    </p:spTree>
    <p:extLst>
      <p:ext uri="{BB962C8B-B14F-4D97-AF65-F5344CB8AC3E}">
        <p14:creationId xmlns:p14="http://schemas.microsoft.com/office/powerpoint/2010/main" val="38161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488DF-97AD-3141-9AA2-42E6B86EA7A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67F91B4-D3D1-5D0F-8BD8-6854FAA95091}"/>
              </a:ext>
            </a:extLst>
          </p:cNvPr>
          <p:cNvSpPr>
            <a:spLocks noGrp="1"/>
          </p:cNvSpPr>
          <p:nvPr>
            <p:ph type="dt" sz="half" idx="10"/>
          </p:nvPr>
        </p:nvSpPr>
        <p:spPr/>
        <p:txBody>
          <a:bodyPr/>
          <a:lstStyle>
            <a:lvl1pPr>
              <a:defRPr/>
            </a:lvl1pPr>
          </a:lstStyle>
          <a:p>
            <a:endParaRPr lang="pt-BR" altLang="pt-BR"/>
          </a:p>
        </p:txBody>
      </p:sp>
      <p:sp>
        <p:nvSpPr>
          <p:cNvPr id="4" name="Espaço Reservado para Rodapé 3">
            <a:extLst>
              <a:ext uri="{FF2B5EF4-FFF2-40B4-BE49-F238E27FC236}">
                <a16:creationId xmlns:a16="http://schemas.microsoft.com/office/drawing/2014/main" id="{AF43F66E-8381-70F4-C0F6-B215962A0387}"/>
              </a:ext>
            </a:extLst>
          </p:cNvPr>
          <p:cNvSpPr>
            <a:spLocks noGrp="1"/>
          </p:cNvSpPr>
          <p:nvPr>
            <p:ph type="ftr" sz="quarter" idx="11"/>
          </p:nvPr>
        </p:nvSpPr>
        <p:spPr/>
        <p:txBody>
          <a:bodyPr/>
          <a:lstStyle>
            <a:lvl1pPr>
              <a:defRPr/>
            </a:lvl1pPr>
          </a:lstStyle>
          <a:p>
            <a:endParaRPr lang="pt-BR" altLang="pt-BR"/>
          </a:p>
        </p:txBody>
      </p:sp>
      <p:sp>
        <p:nvSpPr>
          <p:cNvPr id="5" name="Espaço Reservado para Número de Slide 4">
            <a:extLst>
              <a:ext uri="{FF2B5EF4-FFF2-40B4-BE49-F238E27FC236}">
                <a16:creationId xmlns:a16="http://schemas.microsoft.com/office/drawing/2014/main" id="{DAED89A5-1451-7BB7-F582-5AE70941D923}"/>
              </a:ext>
            </a:extLst>
          </p:cNvPr>
          <p:cNvSpPr>
            <a:spLocks noGrp="1"/>
          </p:cNvSpPr>
          <p:nvPr>
            <p:ph type="sldNum" sz="quarter" idx="12"/>
          </p:nvPr>
        </p:nvSpPr>
        <p:spPr/>
        <p:txBody>
          <a:bodyPr/>
          <a:lstStyle>
            <a:lvl1pPr>
              <a:defRPr/>
            </a:lvl1pPr>
          </a:lstStyle>
          <a:p>
            <a:fld id="{9BA49AEE-2F50-4C3D-86A8-C8EEC58796D8}" type="slidenum">
              <a:rPr lang="pt-BR" altLang="pt-BR"/>
              <a:pPr/>
              <a:t>‹nº›</a:t>
            </a:fld>
            <a:endParaRPr lang="pt-BR" altLang="pt-BR"/>
          </a:p>
        </p:txBody>
      </p:sp>
    </p:spTree>
    <p:extLst>
      <p:ext uri="{BB962C8B-B14F-4D97-AF65-F5344CB8AC3E}">
        <p14:creationId xmlns:p14="http://schemas.microsoft.com/office/powerpoint/2010/main" val="283634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17D88B3-54FD-8886-6F01-1DD576145302}"/>
              </a:ext>
            </a:extLst>
          </p:cNvPr>
          <p:cNvSpPr>
            <a:spLocks noGrp="1"/>
          </p:cNvSpPr>
          <p:nvPr>
            <p:ph type="dt" sz="half" idx="10"/>
          </p:nvPr>
        </p:nvSpPr>
        <p:spPr/>
        <p:txBody>
          <a:bodyPr/>
          <a:lstStyle>
            <a:lvl1pPr>
              <a:defRPr/>
            </a:lvl1pPr>
          </a:lstStyle>
          <a:p>
            <a:endParaRPr lang="pt-BR" altLang="pt-BR"/>
          </a:p>
        </p:txBody>
      </p:sp>
      <p:sp>
        <p:nvSpPr>
          <p:cNvPr id="3" name="Espaço Reservado para Rodapé 2">
            <a:extLst>
              <a:ext uri="{FF2B5EF4-FFF2-40B4-BE49-F238E27FC236}">
                <a16:creationId xmlns:a16="http://schemas.microsoft.com/office/drawing/2014/main" id="{564B5F2A-0E19-F64E-6F95-EB9EB52F8647}"/>
              </a:ext>
            </a:extLst>
          </p:cNvPr>
          <p:cNvSpPr>
            <a:spLocks noGrp="1"/>
          </p:cNvSpPr>
          <p:nvPr>
            <p:ph type="ftr" sz="quarter" idx="11"/>
          </p:nvPr>
        </p:nvSpPr>
        <p:spPr/>
        <p:txBody>
          <a:bodyPr/>
          <a:lstStyle>
            <a:lvl1pPr>
              <a:defRPr/>
            </a:lvl1pPr>
          </a:lstStyle>
          <a:p>
            <a:endParaRPr lang="pt-BR" altLang="pt-BR"/>
          </a:p>
        </p:txBody>
      </p:sp>
      <p:sp>
        <p:nvSpPr>
          <p:cNvPr id="4" name="Espaço Reservado para Número de Slide 3">
            <a:extLst>
              <a:ext uri="{FF2B5EF4-FFF2-40B4-BE49-F238E27FC236}">
                <a16:creationId xmlns:a16="http://schemas.microsoft.com/office/drawing/2014/main" id="{1ABB3A08-99B8-2EC9-8FB5-1CE5F71161B9}"/>
              </a:ext>
            </a:extLst>
          </p:cNvPr>
          <p:cNvSpPr>
            <a:spLocks noGrp="1"/>
          </p:cNvSpPr>
          <p:nvPr>
            <p:ph type="sldNum" sz="quarter" idx="12"/>
          </p:nvPr>
        </p:nvSpPr>
        <p:spPr/>
        <p:txBody>
          <a:bodyPr/>
          <a:lstStyle>
            <a:lvl1pPr>
              <a:defRPr/>
            </a:lvl1pPr>
          </a:lstStyle>
          <a:p>
            <a:fld id="{F901ED18-C29B-4CFA-B1D7-5EF5B02C304D}" type="slidenum">
              <a:rPr lang="pt-BR" altLang="pt-BR"/>
              <a:pPr/>
              <a:t>‹nº›</a:t>
            </a:fld>
            <a:endParaRPr lang="pt-BR" altLang="pt-BR"/>
          </a:p>
        </p:txBody>
      </p:sp>
    </p:spTree>
    <p:extLst>
      <p:ext uri="{BB962C8B-B14F-4D97-AF65-F5344CB8AC3E}">
        <p14:creationId xmlns:p14="http://schemas.microsoft.com/office/powerpoint/2010/main" val="417095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23B54-B6BC-7922-8CB5-2EE3B445598F}"/>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458C28C-D0EB-4203-CA52-A20946B17DB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C4F42BE-EC97-5F0E-58F7-8C4C57D9846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04AB31E-CD1C-9F40-E15E-C6EFFADA2BB5}"/>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8E86FCE5-814C-DC99-7331-75BD8AB72A31}"/>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CD43DDE3-492C-D77D-0950-AA16A5F25CA6}"/>
              </a:ext>
            </a:extLst>
          </p:cNvPr>
          <p:cNvSpPr>
            <a:spLocks noGrp="1"/>
          </p:cNvSpPr>
          <p:nvPr>
            <p:ph type="sldNum" sz="quarter" idx="12"/>
          </p:nvPr>
        </p:nvSpPr>
        <p:spPr/>
        <p:txBody>
          <a:bodyPr/>
          <a:lstStyle>
            <a:lvl1pPr>
              <a:defRPr/>
            </a:lvl1pPr>
          </a:lstStyle>
          <a:p>
            <a:fld id="{9F942035-2A2F-4ED3-8B61-68AD72BD558E}" type="slidenum">
              <a:rPr lang="pt-BR" altLang="pt-BR"/>
              <a:pPr/>
              <a:t>‹nº›</a:t>
            </a:fld>
            <a:endParaRPr lang="pt-BR" altLang="pt-BR"/>
          </a:p>
        </p:txBody>
      </p:sp>
    </p:spTree>
    <p:extLst>
      <p:ext uri="{BB962C8B-B14F-4D97-AF65-F5344CB8AC3E}">
        <p14:creationId xmlns:p14="http://schemas.microsoft.com/office/powerpoint/2010/main" val="243922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3609C-863F-AEA8-0359-2AFC969421FB}"/>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BE0BFAE-89A9-67FD-2A30-1E3506D6DA4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6B72954-15AA-2ECA-7A7E-44932B297BC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2FFAD2A-2CCA-E167-C6CA-5BD7459B7449}"/>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78A87A14-86A8-C962-2B02-E8CAFBA16D2D}"/>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4FB78244-1E89-2325-862A-C1BE55CDBCA9}"/>
              </a:ext>
            </a:extLst>
          </p:cNvPr>
          <p:cNvSpPr>
            <a:spLocks noGrp="1"/>
          </p:cNvSpPr>
          <p:nvPr>
            <p:ph type="sldNum" sz="quarter" idx="12"/>
          </p:nvPr>
        </p:nvSpPr>
        <p:spPr/>
        <p:txBody>
          <a:bodyPr/>
          <a:lstStyle>
            <a:lvl1pPr>
              <a:defRPr/>
            </a:lvl1pPr>
          </a:lstStyle>
          <a:p>
            <a:fld id="{700CEEC4-8E10-4102-B5DF-6D68B0CAB5AD}" type="slidenum">
              <a:rPr lang="pt-BR" altLang="pt-BR"/>
              <a:pPr/>
              <a:t>‹nº›</a:t>
            </a:fld>
            <a:endParaRPr lang="pt-BR" altLang="pt-BR"/>
          </a:p>
        </p:txBody>
      </p:sp>
    </p:spTree>
    <p:extLst>
      <p:ext uri="{BB962C8B-B14F-4D97-AF65-F5344CB8AC3E}">
        <p14:creationId xmlns:p14="http://schemas.microsoft.com/office/powerpoint/2010/main" val="374783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969C3D-8656-F1F8-3D52-65141C864D92}"/>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51326EAD-B354-B32B-58C7-AE307E368DD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a:extLst>
              <a:ext uri="{FF2B5EF4-FFF2-40B4-BE49-F238E27FC236}">
                <a16:creationId xmlns:a16="http://schemas.microsoft.com/office/drawing/2014/main" id="{1E30C23A-2E69-41F5-7C58-222C05ECA8A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pt-BR" altLang="pt-BR"/>
          </a:p>
        </p:txBody>
      </p:sp>
      <p:sp>
        <p:nvSpPr>
          <p:cNvPr id="1029" name="Rectangle 5">
            <a:extLst>
              <a:ext uri="{FF2B5EF4-FFF2-40B4-BE49-F238E27FC236}">
                <a16:creationId xmlns:a16="http://schemas.microsoft.com/office/drawing/2014/main" id="{0F98C476-2366-E98A-3C40-FA4D307D700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pt-BR" altLang="pt-BR"/>
          </a:p>
        </p:txBody>
      </p:sp>
      <p:sp>
        <p:nvSpPr>
          <p:cNvPr id="1030" name="Rectangle 6">
            <a:extLst>
              <a:ext uri="{FF2B5EF4-FFF2-40B4-BE49-F238E27FC236}">
                <a16:creationId xmlns:a16="http://schemas.microsoft.com/office/drawing/2014/main" id="{3AF1751C-F35C-5B06-E92C-875327B184A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E0E5E47-DB5A-48F5-930C-5FD6BFFA84FE}"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EDD1803-3285-8E56-6567-7D2E67B2388B}"/>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74755" name="Rectangle 3">
            <a:extLst>
              <a:ext uri="{FF2B5EF4-FFF2-40B4-BE49-F238E27FC236}">
                <a16:creationId xmlns:a16="http://schemas.microsoft.com/office/drawing/2014/main" id="{FB60CEFB-0250-1572-D342-41C095DCA28B}"/>
              </a:ext>
            </a:extLst>
          </p:cNvPr>
          <p:cNvSpPr>
            <a:spLocks noGrp="1" noChangeArrowheads="1"/>
          </p:cNvSpPr>
          <p:nvPr>
            <p:ph type="body" idx="1"/>
          </p:nvPr>
        </p:nvSpPr>
        <p:spPr/>
        <p:txBody>
          <a:bodyPr/>
          <a:lstStyle/>
          <a:p>
            <a:endParaRPr lang="pt-BR" altLang="pt-BR"/>
          </a:p>
          <a:p>
            <a:pPr>
              <a:buFontTx/>
              <a:buNone/>
            </a:pPr>
            <a:r>
              <a:rPr lang="pt-BR" altLang="pt-BR"/>
              <a:t>   </a:t>
            </a:r>
          </a:p>
          <a:p>
            <a:pPr>
              <a:buFontTx/>
              <a:buNone/>
            </a:pPr>
            <a:r>
              <a:rPr lang="pt-BR" altLang="pt-BR"/>
              <a:t>                  </a:t>
            </a:r>
            <a:r>
              <a:rPr lang="pt-BR" altLang="pt-BR">
                <a:solidFill>
                  <a:srgbClr val="FF3300"/>
                </a:solidFill>
              </a:rPr>
              <a:t>Prof. J. A. Della Negra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3E98DFE-7632-70BE-4DAE-82563C065C28}"/>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3971" name="Rectangle 3">
            <a:extLst>
              <a:ext uri="{FF2B5EF4-FFF2-40B4-BE49-F238E27FC236}">
                <a16:creationId xmlns:a16="http://schemas.microsoft.com/office/drawing/2014/main" id="{FD7148B7-3066-8A14-359E-FC4531FE3D1C}"/>
              </a:ext>
            </a:extLst>
          </p:cNvPr>
          <p:cNvSpPr>
            <a:spLocks noGrp="1" noChangeArrowheads="1"/>
          </p:cNvSpPr>
          <p:nvPr>
            <p:ph type="body" idx="1"/>
          </p:nvPr>
        </p:nvSpPr>
        <p:spPr>
          <a:xfrm>
            <a:off x="0" y="1268413"/>
            <a:ext cx="8964613" cy="5400675"/>
          </a:xfrm>
        </p:spPr>
        <p:txBody>
          <a:bodyPr/>
          <a:lstStyle/>
          <a:p>
            <a:pPr algn="ctr">
              <a:lnSpc>
                <a:spcPct val="80000"/>
              </a:lnSpc>
              <a:buFontTx/>
              <a:buNone/>
            </a:pPr>
            <a:r>
              <a:rPr lang="pt-BR" altLang="pt-BR" sz="2800"/>
              <a:t>    </a:t>
            </a:r>
            <a:r>
              <a:rPr lang="pt-BR" altLang="pt-BR" sz="2800">
                <a:solidFill>
                  <a:srgbClr val="CC6600"/>
                </a:solidFill>
              </a:rPr>
              <a:t>O Japão da era Tokugawa era uma sociedade feudal rigidamente dividida em classes, pela ordem de importância: </a:t>
            </a:r>
            <a:r>
              <a:rPr lang="pt-BR" altLang="pt-BR" sz="2800" b="1">
                <a:solidFill>
                  <a:srgbClr val="CC6600"/>
                </a:solidFill>
              </a:rPr>
              <a:t>samurais, lavradores, artesãos e mercadores</a:t>
            </a:r>
            <a:r>
              <a:rPr lang="pt-BR" altLang="pt-BR" sz="2800">
                <a:solidFill>
                  <a:srgbClr val="CC6600"/>
                </a:solidFill>
              </a:rPr>
              <a:t>. Era uma nação praticamente isolada e preparada para a guerra, decidida a repelir qualquer tipo de dominação por parte das outras nações, em especial das nações européias.</a:t>
            </a:r>
          </a:p>
          <a:p>
            <a:pPr algn="ctr">
              <a:lnSpc>
                <a:spcPct val="80000"/>
              </a:lnSpc>
              <a:buFontTx/>
              <a:buNone/>
            </a:pPr>
            <a:r>
              <a:rPr lang="pt-BR" altLang="pt-BR" sz="2800">
                <a:solidFill>
                  <a:srgbClr val="CC6600"/>
                </a:solidFill>
              </a:rPr>
              <a:t> Porém, em 1853 os americanos invadiram a baía de Uraga (*)  e forçaram os japoneses a se abrir para o comércio com outras nações. A partir deste episódio seguiu-se um período de turbulência, envolvendo uma guerra civil interna e diversos confrontos com outros povos em  expansão. </a:t>
            </a:r>
          </a:p>
          <a:p>
            <a:pPr algn="ctr">
              <a:lnSpc>
                <a:spcPct val="80000"/>
              </a:lnSpc>
              <a:buFontTx/>
              <a:buNone/>
            </a:pPr>
            <a:r>
              <a:rPr lang="pt-BR" altLang="pt-BR" sz="2800">
                <a:solidFill>
                  <a:srgbClr val="CC6600"/>
                </a:solidFill>
              </a:rPr>
              <a:t>Os conflitos terminaram com a Revolução Meiji, que restaurou o império e unificou o país.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2B73611-10F3-7BEB-9113-DDB4ADCEE31C}"/>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4995" name="Rectangle 3">
            <a:extLst>
              <a:ext uri="{FF2B5EF4-FFF2-40B4-BE49-F238E27FC236}">
                <a16:creationId xmlns:a16="http://schemas.microsoft.com/office/drawing/2014/main" id="{4EAF85CE-1FA4-EECC-92AB-4E8878AE948D}"/>
              </a:ext>
            </a:extLst>
          </p:cNvPr>
          <p:cNvSpPr>
            <a:spLocks noGrp="1" noChangeArrowheads="1"/>
          </p:cNvSpPr>
          <p:nvPr>
            <p:ph type="body" idx="1"/>
          </p:nvPr>
        </p:nvSpPr>
        <p:spPr/>
        <p:txBody>
          <a:bodyPr/>
          <a:lstStyle/>
          <a:p>
            <a:pPr algn="ctr">
              <a:buFontTx/>
              <a:buNone/>
            </a:pPr>
            <a:endParaRPr lang="pt-BR" altLang="pt-BR"/>
          </a:p>
          <a:p>
            <a:pPr algn="ctr">
              <a:buFontTx/>
              <a:buNone/>
            </a:pPr>
            <a:r>
              <a:rPr lang="pt-BR" altLang="pt-BR">
                <a:solidFill>
                  <a:srgbClr val="CC6600"/>
                </a:solidFill>
              </a:rPr>
              <a:t>O período da Restauração Meiji inaugurou o processo de modernização do Japão, mantendo porém os valores da sociedade, o que pode ser bem refletido pela filosofia da época: espírito japonês, tecnologia ocidental”.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A40B98B-8656-D22D-F042-DDC710B86FD6}"/>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6019" name="Rectangle 3">
            <a:extLst>
              <a:ext uri="{FF2B5EF4-FFF2-40B4-BE49-F238E27FC236}">
                <a16:creationId xmlns:a16="http://schemas.microsoft.com/office/drawing/2014/main" id="{320B9455-9D1D-6AF6-1602-D0C6C1D96339}"/>
              </a:ext>
            </a:extLst>
          </p:cNvPr>
          <p:cNvSpPr>
            <a:spLocks noGrp="1" noChangeArrowheads="1"/>
          </p:cNvSpPr>
          <p:nvPr>
            <p:ph type="body" idx="1"/>
          </p:nvPr>
        </p:nvSpPr>
        <p:spPr>
          <a:xfrm>
            <a:off x="0" y="1600200"/>
            <a:ext cx="8964613" cy="5257800"/>
          </a:xfrm>
        </p:spPr>
        <p:txBody>
          <a:bodyPr/>
          <a:lstStyle/>
          <a:p>
            <a:pPr algn="ctr">
              <a:lnSpc>
                <a:spcPct val="80000"/>
              </a:lnSpc>
              <a:buFontTx/>
              <a:buNone/>
            </a:pPr>
            <a:r>
              <a:rPr lang="pt-BR" altLang="pt-BR" sz="2800">
                <a:solidFill>
                  <a:srgbClr val="CC6600"/>
                </a:solidFill>
              </a:rPr>
              <a:t>A revolução industrial no Japão durou cerca de 40 anos e teve como objetivo a defesa da nação contra o avanço dos colonizadores europeus. Daí o papel fundamental da indústria bélica no processo de modernização, contando com amplo subsídio do governo japonês e favorecendo a formação dos </a:t>
            </a:r>
            <a:r>
              <a:rPr lang="pt-BR" altLang="pt-BR" sz="2800" b="1">
                <a:solidFill>
                  <a:srgbClr val="CC6600"/>
                </a:solidFill>
              </a:rPr>
              <a:t>zaibatsu</a:t>
            </a:r>
            <a:r>
              <a:rPr lang="pt-BR" altLang="pt-BR" sz="2800">
                <a:solidFill>
                  <a:srgbClr val="CC6600"/>
                </a:solidFill>
              </a:rPr>
              <a:t>, assim denominadas as grandes corporações familiares que predominavam em diversos setores da economia. Apesar dos seus valores culturais, em termos de relações exteriores com seus vizinhos, o Japão adotou uma atitude imperialista predatória a partir da sua vitória nas guerras contra a China e contra a Rússia, no início do século.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4F4C702A-3BF6-6271-9A98-E73853B358B3}"/>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7043" name="Rectangle 3">
            <a:extLst>
              <a:ext uri="{FF2B5EF4-FFF2-40B4-BE49-F238E27FC236}">
                <a16:creationId xmlns:a16="http://schemas.microsoft.com/office/drawing/2014/main" id="{14C85EB5-4641-E5FD-5FDB-92B0DF693899}"/>
              </a:ext>
            </a:extLst>
          </p:cNvPr>
          <p:cNvSpPr>
            <a:spLocks noGrp="1" noChangeArrowheads="1"/>
          </p:cNvSpPr>
          <p:nvPr>
            <p:ph type="body" idx="1"/>
          </p:nvPr>
        </p:nvSpPr>
        <p:spPr/>
        <p:txBody>
          <a:bodyPr/>
          <a:lstStyle/>
          <a:p>
            <a:pPr algn="ctr">
              <a:lnSpc>
                <a:spcPct val="90000"/>
              </a:lnSpc>
              <a:buFontTx/>
              <a:buNone/>
            </a:pPr>
            <a:r>
              <a:rPr lang="pt-BR" altLang="pt-BR">
                <a:solidFill>
                  <a:srgbClr val="CC6600"/>
                </a:solidFill>
              </a:rPr>
              <a:t>Tal postura culminou com a Segunda Guerra Mundial, causando a destruição quase completa do país. Entretanto, seus valores seculares continuaram permeando o funcionamento da sociedade: </a:t>
            </a:r>
            <a:r>
              <a:rPr lang="pt-BR" altLang="pt-BR" b="1">
                <a:solidFill>
                  <a:srgbClr val="CC6600"/>
                </a:solidFill>
              </a:rPr>
              <a:t>compromisso com a educação, responsabilidade social, priorização do coletivo, autoridade e hierarquia, busca de harmonia, cooperação e consenso grupal.</a:t>
            </a:r>
            <a:r>
              <a:rPr lang="pt-BR" altLang="pt-B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428E7D3-6610-5D82-F0C8-387C032626E9}"/>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8067" name="Rectangle 3">
            <a:extLst>
              <a:ext uri="{FF2B5EF4-FFF2-40B4-BE49-F238E27FC236}">
                <a16:creationId xmlns:a16="http://schemas.microsoft.com/office/drawing/2014/main" id="{9166FB83-7A57-E9DA-256B-644E1BA71A65}"/>
              </a:ext>
            </a:extLst>
          </p:cNvPr>
          <p:cNvSpPr>
            <a:spLocks noGrp="1" noChangeArrowheads="1"/>
          </p:cNvSpPr>
          <p:nvPr>
            <p:ph type="body" idx="1"/>
          </p:nvPr>
        </p:nvSpPr>
        <p:spPr>
          <a:xfrm>
            <a:off x="179388" y="1600200"/>
            <a:ext cx="8785225" cy="5257800"/>
          </a:xfrm>
        </p:spPr>
        <p:txBody>
          <a:bodyPr/>
          <a:lstStyle/>
          <a:p>
            <a:pPr algn="ctr">
              <a:buFontTx/>
              <a:buNone/>
            </a:pPr>
            <a:r>
              <a:rPr lang="pt-BR" altLang="pt-BR" sz="2800" b="1">
                <a:solidFill>
                  <a:srgbClr val="CC6600"/>
                </a:solidFill>
              </a:rPr>
              <a:t>OS “KEIRETSU”</a:t>
            </a:r>
            <a:endParaRPr lang="pt-BR" altLang="pt-BR" sz="2800">
              <a:solidFill>
                <a:srgbClr val="CC6600"/>
              </a:solidFill>
            </a:endParaRPr>
          </a:p>
          <a:p>
            <a:pPr algn="ctr">
              <a:buFontTx/>
              <a:buNone/>
            </a:pPr>
            <a:r>
              <a:rPr lang="pt-BR" altLang="pt-BR" sz="2800">
                <a:solidFill>
                  <a:srgbClr val="CC6600"/>
                </a:solidFill>
              </a:rPr>
              <a:t>Após a Segunda Guerra Mundial, encontramos um povo decidido a apagar as lembranças do período anterior e uma nação em busca da prosperidade. </a:t>
            </a:r>
          </a:p>
          <a:p>
            <a:pPr algn="ctr">
              <a:buFontTx/>
              <a:buNone/>
            </a:pPr>
            <a:r>
              <a:rPr lang="pt-BR" altLang="pt-BR" sz="2800">
                <a:solidFill>
                  <a:srgbClr val="CC6600"/>
                </a:solidFill>
              </a:rPr>
              <a:t>Uma nova visão de poder se instala: não mais a expansão através do poderio militar, mas através do poder econômico. </a:t>
            </a:r>
          </a:p>
          <a:p>
            <a:pPr algn="ctr">
              <a:buFontTx/>
              <a:buNone/>
            </a:pPr>
            <a:r>
              <a:rPr lang="pt-BR" altLang="pt-BR" sz="2800">
                <a:solidFill>
                  <a:srgbClr val="CC6600"/>
                </a:solidFill>
              </a:rPr>
              <a:t>No período que sucede a guerra o Japão conta com os investimentos e a intervenção dos EUA para a reconstrução econômica do país e desmobilização da máquina de guerra.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455492D-CF45-783C-7C8C-E620CD4BA80C}"/>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9091" name="Rectangle 3">
            <a:extLst>
              <a:ext uri="{FF2B5EF4-FFF2-40B4-BE49-F238E27FC236}">
                <a16:creationId xmlns:a16="http://schemas.microsoft.com/office/drawing/2014/main" id="{DFB9F968-0F13-D5FA-0314-43E570E75185}"/>
              </a:ext>
            </a:extLst>
          </p:cNvPr>
          <p:cNvSpPr>
            <a:spLocks noGrp="1" noChangeArrowheads="1"/>
          </p:cNvSpPr>
          <p:nvPr>
            <p:ph type="body" idx="1"/>
          </p:nvPr>
        </p:nvSpPr>
        <p:spPr/>
        <p:txBody>
          <a:bodyPr/>
          <a:lstStyle/>
          <a:p>
            <a:pPr algn="ctr">
              <a:buFontTx/>
              <a:buNone/>
            </a:pPr>
            <a:r>
              <a:rPr lang="pt-BR" altLang="pt-BR">
                <a:solidFill>
                  <a:srgbClr val="CC6600"/>
                </a:solidFill>
              </a:rPr>
              <a:t>Enquanto nos moldes americanos as empresas deveriam se desenvolver por si mesmas, no Japão as empresas estavam apoiadas no poder político compromissado com sua prosperidade, disposto a proteger sua indústria e fortalecê-la, antes de abrir o país ao comércio internacional.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1C3CAD0-F7D9-9CFA-8068-C9491517EF0F}"/>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90115" name="Rectangle 3">
            <a:extLst>
              <a:ext uri="{FF2B5EF4-FFF2-40B4-BE49-F238E27FC236}">
                <a16:creationId xmlns:a16="http://schemas.microsoft.com/office/drawing/2014/main" id="{EEAEA37E-B4DF-0AE3-E090-E3044D742C23}"/>
              </a:ext>
            </a:extLst>
          </p:cNvPr>
          <p:cNvSpPr>
            <a:spLocks noGrp="1" noChangeArrowheads="1"/>
          </p:cNvSpPr>
          <p:nvPr>
            <p:ph type="body" idx="1"/>
          </p:nvPr>
        </p:nvSpPr>
        <p:spPr>
          <a:xfrm>
            <a:off x="179388" y="1600200"/>
            <a:ext cx="8785225" cy="5257800"/>
          </a:xfrm>
        </p:spPr>
        <p:txBody>
          <a:bodyPr/>
          <a:lstStyle/>
          <a:p>
            <a:pPr algn="ctr">
              <a:lnSpc>
                <a:spcPct val="80000"/>
              </a:lnSpc>
              <a:buFontTx/>
              <a:buNone/>
            </a:pPr>
            <a:r>
              <a:rPr lang="pt-BR" altLang="pt-BR" sz="2800">
                <a:solidFill>
                  <a:srgbClr val="CC6600"/>
                </a:solidFill>
              </a:rPr>
              <a:t>Este período pós-guerra caracteriza-se por uma crise generalizada, que cede com a consolidação do que se considera os três pilares da recuperação do país em pouco mais de duas décadas: </a:t>
            </a:r>
            <a:r>
              <a:rPr lang="pt-BR" altLang="pt-BR" sz="2800" b="1">
                <a:solidFill>
                  <a:srgbClr val="CC6600"/>
                </a:solidFill>
              </a:rPr>
              <a:t>um partido político forte e consolidado no poder</a:t>
            </a:r>
            <a:r>
              <a:rPr lang="pt-BR" altLang="pt-BR" sz="2800">
                <a:solidFill>
                  <a:srgbClr val="CC6600"/>
                </a:solidFill>
              </a:rPr>
              <a:t>, </a:t>
            </a:r>
            <a:r>
              <a:rPr lang="pt-BR" altLang="pt-BR" sz="2800" b="1">
                <a:solidFill>
                  <a:srgbClr val="CC6600"/>
                </a:solidFill>
              </a:rPr>
              <a:t>paz trabalhista</a:t>
            </a:r>
            <a:r>
              <a:rPr lang="pt-BR" altLang="pt-BR" sz="2800">
                <a:solidFill>
                  <a:srgbClr val="CC6600"/>
                </a:solidFill>
              </a:rPr>
              <a:t> e </a:t>
            </a:r>
            <a:r>
              <a:rPr lang="pt-BR" altLang="pt-BR" sz="2800" b="1">
                <a:solidFill>
                  <a:srgbClr val="CC6600"/>
                </a:solidFill>
              </a:rPr>
              <a:t>unificação do povo</a:t>
            </a:r>
            <a:r>
              <a:rPr lang="pt-BR" altLang="pt-BR" sz="2800">
                <a:solidFill>
                  <a:srgbClr val="CC6600"/>
                </a:solidFill>
              </a:rPr>
              <a:t>. Some-se a isso o compromisso do governo com a educação, além da valorização cultural da instrução; uma alta taxa de poupança interna; a ampla utilização dos serviços de consultoria para o desenvolvimento empresarial; a compra de tecnologia e a manutenção da essência de valores culturais seculares, apesar do processo de ocidentalização do estilo de vida ocorrido a partir do início da restauração.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F794CC0-4B6D-BEDC-76F4-322FD284AED3}"/>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91139" name="Rectangle 3">
            <a:extLst>
              <a:ext uri="{FF2B5EF4-FFF2-40B4-BE49-F238E27FC236}">
                <a16:creationId xmlns:a16="http://schemas.microsoft.com/office/drawing/2014/main" id="{8750D0EF-125C-6351-89D0-8805B36E2ED9}"/>
              </a:ext>
            </a:extLst>
          </p:cNvPr>
          <p:cNvSpPr>
            <a:spLocks noGrp="1" noChangeArrowheads="1"/>
          </p:cNvSpPr>
          <p:nvPr>
            <p:ph type="body" idx="1"/>
          </p:nvPr>
        </p:nvSpPr>
        <p:spPr>
          <a:xfrm>
            <a:off x="250825" y="1600200"/>
            <a:ext cx="8713788" cy="5068888"/>
          </a:xfrm>
        </p:spPr>
        <p:txBody>
          <a:bodyPr/>
          <a:lstStyle/>
          <a:p>
            <a:pPr algn="ctr">
              <a:buFontTx/>
              <a:buNone/>
            </a:pPr>
            <a:r>
              <a:rPr lang="pt-BR" altLang="pt-BR">
                <a:solidFill>
                  <a:srgbClr val="CC6600"/>
                </a:solidFill>
              </a:rPr>
              <a:t>Forma-se assim um amplo quadro de referência onde se insere a administração japonesa, que transformou o país numa máquina econômica ambiciosa e cujos métodos tornaram-se alvo da comunidade empresarial, buscando compreendê-los para adaptá-los e alcançar melhores condições na competição global.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D5D7ABF-679D-2668-D56A-8A5147374DA5}"/>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92163" name="Rectangle 3">
            <a:extLst>
              <a:ext uri="{FF2B5EF4-FFF2-40B4-BE49-F238E27FC236}">
                <a16:creationId xmlns:a16="http://schemas.microsoft.com/office/drawing/2014/main" id="{4B3F5622-B8B7-EFB9-A021-C6DD76BB023F}"/>
              </a:ext>
            </a:extLst>
          </p:cNvPr>
          <p:cNvSpPr>
            <a:spLocks noGrp="1" noChangeArrowheads="1"/>
          </p:cNvSpPr>
          <p:nvPr>
            <p:ph type="body" idx="1"/>
          </p:nvPr>
        </p:nvSpPr>
        <p:spPr>
          <a:xfrm>
            <a:off x="179388" y="1600200"/>
            <a:ext cx="8785225" cy="4997450"/>
          </a:xfrm>
        </p:spPr>
        <p:txBody>
          <a:bodyPr/>
          <a:lstStyle/>
          <a:p>
            <a:pPr algn="ctr">
              <a:lnSpc>
                <a:spcPct val="90000"/>
              </a:lnSpc>
              <a:buFontTx/>
              <a:buNone/>
            </a:pPr>
            <a:r>
              <a:rPr lang="pt-BR" altLang="pt-BR" sz="2400" b="1">
                <a:solidFill>
                  <a:srgbClr val="CC9900"/>
                </a:solidFill>
              </a:rPr>
              <a:t>O SISTEMA JAPONÊS DE ADMINISTRAÇÃO DA PRODUÇÃO</a:t>
            </a:r>
          </a:p>
          <a:p>
            <a:pPr algn="ctr">
              <a:lnSpc>
                <a:spcPct val="90000"/>
              </a:lnSpc>
              <a:buFontTx/>
              <a:buNone/>
            </a:pPr>
            <a:endParaRPr lang="pt-BR" altLang="pt-BR" sz="2400">
              <a:solidFill>
                <a:srgbClr val="CC9900"/>
              </a:solidFill>
            </a:endParaRPr>
          </a:p>
          <a:p>
            <a:pPr algn="ctr">
              <a:lnSpc>
                <a:spcPct val="90000"/>
              </a:lnSpc>
              <a:buFontTx/>
              <a:buNone/>
            </a:pPr>
            <a:r>
              <a:rPr lang="pt-BR" altLang="pt-BR" sz="2400">
                <a:solidFill>
                  <a:srgbClr val="CC6600"/>
                </a:solidFill>
              </a:rPr>
              <a:t>A administração japonesa nasceu no chão de fábrica, com a filosofia básica de evitar qualquer tipo de desperdício – </a:t>
            </a:r>
            <a:r>
              <a:rPr lang="pt-BR" altLang="pt-BR" sz="2400" b="1">
                <a:solidFill>
                  <a:srgbClr val="CC6600"/>
                </a:solidFill>
              </a:rPr>
              <a:t>muda</a:t>
            </a:r>
            <a:r>
              <a:rPr lang="pt-BR" altLang="pt-BR" sz="2400">
                <a:solidFill>
                  <a:srgbClr val="CC6600"/>
                </a:solidFill>
              </a:rPr>
              <a:t> – e de promover o melhoramento contínuo – </a:t>
            </a:r>
            <a:r>
              <a:rPr lang="pt-BR" altLang="pt-BR" sz="2400" b="1">
                <a:solidFill>
                  <a:srgbClr val="CC6600"/>
                </a:solidFill>
              </a:rPr>
              <a:t>kaisen</a:t>
            </a:r>
            <a:r>
              <a:rPr lang="pt-BR" altLang="pt-BR" sz="2400">
                <a:solidFill>
                  <a:srgbClr val="CC6600"/>
                </a:solidFill>
              </a:rPr>
              <a:t>. Com esta filosofia, agregada a permanente busca de conhecimentos e tecnologias avançadas de produção (controle estatístico de processos, planejamento de produção, engenharia de produtos) e aliados ao favorecimento da política econômica governamental, os produtos japoneses alcançaram um diferencial competitivo no mercado internacional.</a:t>
            </a:r>
            <a:r>
              <a:rPr lang="pt-BR" altLang="pt-BR" sz="24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F2096B3-9E2D-9957-1275-66656E291601}"/>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93187" name="Rectangle 3">
            <a:extLst>
              <a:ext uri="{FF2B5EF4-FFF2-40B4-BE49-F238E27FC236}">
                <a16:creationId xmlns:a16="http://schemas.microsoft.com/office/drawing/2014/main" id="{7A2233BD-0168-5E7C-EB29-6A130D3548F8}"/>
              </a:ext>
            </a:extLst>
          </p:cNvPr>
          <p:cNvSpPr>
            <a:spLocks noGrp="1" noChangeArrowheads="1"/>
          </p:cNvSpPr>
          <p:nvPr>
            <p:ph type="body" idx="1"/>
          </p:nvPr>
        </p:nvSpPr>
        <p:spPr>
          <a:xfrm>
            <a:off x="0" y="1412875"/>
            <a:ext cx="8686800" cy="5256213"/>
          </a:xfrm>
        </p:spPr>
        <p:txBody>
          <a:bodyPr/>
          <a:lstStyle/>
          <a:p>
            <a:pPr algn="ctr">
              <a:lnSpc>
                <a:spcPct val="80000"/>
              </a:lnSpc>
              <a:buFontTx/>
              <a:buNone/>
            </a:pPr>
            <a:r>
              <a:rPr lang="pt-BR" altLang="pt-BR" sz="2400">
                <a:solidFill>
                  <a:srgbClr val="CC6600"/>
                </a:solidFill>
              </a:rPr>
              <a:t>Foi esta diferenciação que resgatou o foco da comunidade empresarial à área de produção,  que até então era vista pelos outros setores na organização como um mistério insondável e desinteressante, barulhento, muitas vezes sujo, onde trabalhavam pessoas inexpressivas. A partir disso, a gestão da produção passou a ser novamente incluída na discussão das estratégias do negócio. Buscou-se, então, adaptar o sistema de produção japonês a outros ambientes, desprendendo-o de sua origem na manufatura, buscando implementá-lo amplamente em qualquer tipo de indústria e em outros setores. O sistema de produção japonês, tal como é estruturado atualmente, surgiu nos vinte e cinco anos seguintes à Segunda Guerra Mundial, na </a:t>
            </a:r>
            <a:r>
              <a:rPr lang="pt-BR" altLang="pt-BR" sz="2400" b="1">
                <a:solidFill>
                  <a:srgbClr val="CC6600"/>
                </a:solidFill>
              </a:rPr>
              <a:t>Toyota Motor Co</a:t>
            </a:r>
            <a:r>
              <a:rPr lang="pt-BR" altLang="pt-BR" sz="2400">
                <a:solidFill>
                  <a:srgbClr val="CC6600"/>
                </a:solidFill>
              </a:rPr>
              <a:t>. Seu maior idealizador foi o engenheiro Taiichi Ohno. Daí decorrem as duas outras denominações do método: Sistema Toyota de Produção ou Ohnoísmo. São características básicas do Ohnoísmo: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54CB77A-3B0B-42CE-FB42-7F69FE3507D4}"/>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75779" name="Rectangle 3">
            <a:extLst>
              <a:ext uri="{FF2B5EF4-FFF2-40B4-BE49-F238E27FC236}">
                <a16:creationId xmlns:a16="http://schemas.microsoft.com/office/drawing/2014/main" id="{570917AA-1A8E-0455-A8F8-91253770D242}"/>
              </a:ext>
            </a:extLst>
          </p:cNvPr>
          <p:cNvSpPr>
            <a:spLocks noGrp="1" noChangeArrowheads="1"/>
          </p:cNvSpPr>
          <p:nvPr>
            <p:ph type="body" idx="1"/>
          </p:nvPr>
        </p:nvSpPr>
        <p:spPr>
          <a:xfrm>
            <a:off x="457200" y="1341438"/>
            <a:ext cx="8229600" cy="4784725"/>
          </a:xfrm>
        </p:spPr>
        <p:txBody>
          <a:bodyPr/>
          <a:lstStyle/>
          <a:p>
            <a:pPr algn="ctr">
              <a:buFontTx/>
              <a:buNone/>
            </a:pPr>
            <a:r>
              <a:rPr lang="pt-BR" altLang="pt-BR" sz="2800" b="1">
                <a:solidFill>
                  <a:srgbClr val="CC6600"/>
                </a:solidFill>
              </a:rPr>
              <a:t>INTRODUÇÃO</a:t>
            </a:r>
            <a:endParaRPr lang="pt-BR" altLang="pt-BR" sz="2800">
              <a:solidFill>
                <a:srgbClr val="CC6600"/>
              </a:solidFill>
            </a:endParaRPr>
          </a:p>
          <a:p>
            <a:pPr algn="ctr">
              <a:buFontTx/>
              <a:buNone/>
            </a:pPr>
            <a:r>
              <a:rPr lang="pt-BR" altLang="pt-BR" sz="2800">
                <a:solidFill>
                  <a:srgbClr val="CC6600"/>
                </a:solidFill>
              </a:rPr>
              <a:t>    A administração japonesa poderia ser classificada como um modelo de gestão fortemente  embasado, mais na participação direta dos funcionários, em especial participação na produtividade e eficiência voltada para a tarefa, do que na linha gerencial das relações e desenvolvimento humano, desenvolvida e implementada principalmente pelos americanos.</a:t>
            </a:r>
            <a:r>
              <a:rPr lang="pt-BR" altLang="pt-BR" sz="280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788864A-64A2-2028-A31E-FEC65940CBB2}"/>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94211" name="Rectangle 3">
            <a:extLst>
              <a:ext uri="{FF2B5EF4-FFF2-40B4-BE49-F238E27FC236}">
                <a16:creationId xmlns:a16="http://schemas.microsoft.com/office/drawing/2014/main" id="{51953374-FFB9-D682-D054-F1B1B6F6E4F6}"/>
              </a:ext>
            </a:extLst>
          </p:cNvPr>
          <p:cNvSpPr>
            <a:spLocks noGrp="1" noChangeArrowheads="1"/>
          </p:cNvSpPr>
          <p:nvPr>
            <p:ph type="body" idx="1"/>
          </p:nvPr>
        </p:nvSpPr>
        <p:spPr>
          <a:xfrm>
            <a:off x="107950" y="1412875"/>
            <a:ext cx="8856663" cy="5256213"/>
          </a:xfrm>
        </p:spPr>
        <p:txBody>
          <a:bodyPr/>
          <a:lstStyle/>
          <a:p>
            <a:pPr>
              <a:lnSpc>
                <a:spcPct val="80000"/>
              </a:lnSpc>
              <a:buFontTx/>
              <a:buNone/>
            </a:pPr>
            <a:r>
              <a:rPr lang="pt-BR" altLang="pt-BR" sz="1800" b="1">
                <a:solidFill>
                  <a:srgbClr val="CC3300"/>
                </a:solidFill>
              </a:rPr>
              <a:t>JUST- IN-TIME</a:t>
            </a:r>
            <a:r>
              <a:rPr lang="pt-BR" altLang="pt-BR" sz="1800" b="1">
                <a:solidFill>
                  <a:srgbClr val="CC6600"/>
                </a:solidFill>
              </a:rPr>
              <a:t> </a:t>
            </a:r>
            <a:r>
              <a:rPr lang="pt-BR" altLang="pt-BR" sz="1800">
                <a:solidFill>
                  <a:srgbClr val="CC6600"/>
                </a:solidFill>
              </a:rPr>
              <a:t>– o sistema de just-in-time envolve uma tentativa de reduzir custos e melhorar o fluxo de trabalho através da programação de materiais que devem chegar a uma estação de trabalho no momento certo de seu uso. Permite cortar custos de manter estoque, maximizar o uso do espaço e contribuir para melhorar a qualidade dos resultados.</a:t>
            </a:r>
          </a:p>
          <a:p>
            <a:pPr algn="ctr">
              <a:lnSpc>
                <a:spcPct val="80000"/>
              </a:lnSpc>
              <a:buFontTx/>
              <a:buNone/>
            </a:pPr>
            <a:r>
              <a:rPr lang="pt-BR" altLang="pt-BR" sz="1800" b="1">
                <a:solidFill>
                  <a:srgbClr val="A50021"/>
                </a:solidFill>
              </a:rPr>
              <a:t>Os principais fatores de sucesso do JIT são</a:t>
            </a:r>
            <a:r>
              <a:rPr lang="pt-BR" altLang="pt-BR" sz="1800">
                <a:solidFill>
                  <a:srgbClr val="996633"/>
                </a:solidFill>
              </a:rPr>
              <a:t>:</a:t>
            </a:r>
          </a:p>
          <a:p>
            <a:pPr>
              <a:lnSpc>
                <a:spcPct val="80000"/>
              </a:lnSpc>
              <a:buFontTx/>
              <a:buNone/>
            </a:pPr>
            <a:r>
              <a:rPr lang="pt-BR" altLang="pt-BR" sz="1800" b="1">
                <a:solidFill>
                  <a:srgbClr val="FF3300"/>
                </a:solidFill>
              </a:rPr>
              <a:t>Alta qualidade de fornecimento</a:t>
            </a:r>
            <a:r>
              <a:rPr lang="pt-BR" altLang="pt-BR" sz="1800" b="1">
                <a:solidFill>
                  <a:srgbClr val="CC6600"/>
                </a:solidFill>
              </a:rPr>
              <a:t>: </a:t>
            </a:r>
            <a:r>
              <a:rPr lang="pt-BR" altLang="pt-BR" sz="1800">
                <a:solidFill>
                  <a:srgbClr val="CC6600"/>
                </a:solidFill>
              </a:rPr>
              <a:t>os usuários devem receber apenas bons materiais dos fornecedores. As relações devem ser construídas e mantidas com fornecedores confiáveis.</a:t>
            </a:r>
          </a:p>
          <a:p>
            <a:pPr>
              <a:lnSpc>
                <a:spcPct val="80000"/>
              </a:lnSpc>
              <a:buFontTx/>
              <a:buNone/>
            </a:pPr>
            <a:endParaRPr lang="pt-BR" altLang="pt-BR" sz="1800">
              <a:solidFill>
                <a:srgbClr val="CC6600"/>
              </a:solidFill>
            </a:endParaRPr>
          </a:p>
          <a:p>
            <a:pPr>
              <a:lnSpc>
                <a:spcPct val="80000"/>
              </a:lnSpc>
              <a:buFontTx/>
              <a:buNone/>
            </a:pPr>
            <a:r>
              <a:rPr lang="pt-BR" altLang="pt-BR" sz="1800" b="1">
                <a:solidFill>
                  <a:srgbClr val="FF3300"/>
                </a:solidFill>
              </a:rPr>
              <a:t>Cadeia de fornecedores</a:t>
            </a:r>
            <a:r>
              <a:rPr lang="pt-BR" altLang="pt-BR" sz="1800" b="1">
                <a:solidFill>
                  <a:srgbClr val="CC6600"/>
                </a:solidFill>
              </a:rPr>
              <a:t>: </a:t>
            </a:r>
            <a:r>
              <a:rPr lang="pt-BR" altLang="pt-BR" sz="1800">
                <a:solidFill>
                  <a:srgbClr val="CC6600"/>
                </a:solidFill>
              </a:rPr>
              <a:t>um número mínimo de fornecedores é melhor.</a:t>
            </a:r>
          </a:p>
          <a:p>
            <a:pPr>
              <a:lnSpc>
                <a:spcPct val="80000"/>
              </a:lnSpc>
              <a:buFontTx/>
              <a:buNone/>
            </a:pPr>
            <a:endParaRPr lang="pt-BR" altLang="pt-BR" sz="1800">
              <a:solidFill>
                <a:srgbClr val="CC6600"/>
              </a:solidFill>
            </a:endParaRPr>
          </a:p>
          <a:p>
            <a:pPr>
              <a:lnSpc>
                <a:spcPct val="80000"/>
              </a:lnSpc>
              <a:buFontTx/>
              <a:buNone/>
            </a:pPr>
            <a:r>
              <a:rPr lang="pt-BR" altLang="pt-BR" sz="1800" b="1">
                <a:solidFill>
                  <a:srgbClr val="FF3300"/>
                </a:solidFill>
              </a:rPr>
              <a:t>Concentração geográfica</a:t>
            </a:r>
            <a:r>
              <a:rPr lang="pt-BR" altLang="pt-BR" sz="1800" b="1">
                <a:solidFill>
                  <a:srgbClr val="CC6600"/>
                </a:solidFill>
              </a:rPr>
              <a:t>: </a:t>
            </a:r>
            <a:r>
              <a:rPr lang="pt-BR" altLang="pt-BR" sz="1800">
                <a:solidFill>
                  <a:srgbClr val="CC6600"/>
                </a:solidFill>
              </a:rPr>
              <a:t>tempos de trânsito e de transporte pequenos das fábricas do fornecedor para o cliente são necessários.</a:t>
            </a:r>
          </a:p>
          <a:p>
            <a:pPr>
              <a:lnSpc>
                <a:spcPct val="80000"/>
              </a:lnSpc>
              <a:buFontTx/>
              <a:buNone/>
            </a:pPr>
            <a:endParaRPr lang="pt-BR" altLang="pt-BR" sz="1800">
              <a:solidFill>
                <a:srgbClr val="CC6600"/>
              </a:solidFill>
            </a:endParaRPr>
          </a:p>
          <a:p>
            <a:pPr>
              <a:lnSpc>
                <a:spcPct val="80000"/>
              </a:lnSpc>
              <a:buFontTx/>
              <a:buNone/>
            </a:pPr>
            <a:r>
              <a:rPr lang="pt-BR" altLang="pt-BR" sz="1800" b="1">
                <a:solidFill>
                  <a:srgbClr val="FF3300"/>
                </a:solidFill>
              </a:rPr>
              <a:t>Transporte e manuseio de materiais eficientes</a:t>
            </a:r>
            <a:r>
              <a:rPr lang="pt-BR" altLang="pt-BR" sz="1800" b="1">
                <a:solidFill>
                  <a:srgbClr val="CC6600"/>
                </a:solidFill>
              </a:rPr>
              <a:t>: </a:t>
            </a:r>
            <a:r>
              <a:rPr lang="pt-BR" altLang="pt-BR" sz="1800">
                <a:solidFill>
                  <a:srgbClr val="CC6600"/>
                </a:solidFill>
              </a:rPr>
              <a:t>o transporte entre os fornecedores e os usuários deve ser confiável.</a:t>
            </a:r>
          </a:p>
          <a:p>
            <a:pPr>
              <a:lnSpc>
                <a:spcPct val="80000"/>
              </a:lnSpc>
              <a:buFontTx/>
              <a:buNone/>
            </a:pPr>
            <a:endParaRPr lang="pt-BR" altLang="pt-BR" sz="1800">
              <a:solidFill>
                <a:srgbClr val="CC6600"/>
              </a:solidFill>
            </a:endParaRPr>
          </a:p>
          <a:p>
            <a:pPr>
              <a:lnSpc>
                <a:spcPct val="80000"/>
              </a:lnSpc>
              <a:buFontTx/>
              <a:buNone/>
            </a:pPr>
            <a:r>
              <a:rPr lang="pt-BR" altLang="pt-BR" sz="1800" b="1">
                <a:solidFill>
                  <a:srgbClr val="FF3300"/>
                </a:solidFill>
              </a:rPr>
              <a:t>Forte compromisso da administração</a:t>
            </a:r>
            <a:r>
              <a:rPr lang="pt-BR" altLang="pt-BR" sz="1800" b="1">
                <a:solidFill>
                  <a:srgbClr val="CC6600"/>
                </a:solidFill>
              </a:rPr>
              <a:t>: </a:t>
            </a:r>
            <a:r>
              <a:rPr lang="pt-BR" altLang="pt-BR" sz="1800">
                <a:solidFill>
                  <a:srgbClr val="CC6600"/>
                </a:solidFill>
              </a:rPr>
              <a:t>a administração deve assumir suas ações e fazer os arranjos necessários para assegurar que o sistema funcione.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02B2D60-95EA-12BE-934E-4F49791D0E5D}"/>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95235" name="Rectangle 3">
            <a:extLst>
              <a:ext uri="{FF2B5EF4-FFF2-40B4-BE49-F238E27FC236}">
                <a16:creationId xmlns:a16="http://schemas.microsoft.com/office/drawing/2014/main" id="{12266958-B269-959D-61DD-993FB5616B51}"/>
              </a:ext>
            </a:extLst>
          </p:cNvPr>
          <p:cNvSpPr>
            <a:spLocks noGrp="1" noChangeArrowheads="1"/>
          </p:cNvSpPr>
          <p:nvPr>
            <p:ph type="body" idx="1"/>
          </p:nvPr>
        </p:nvSpPr>
        <p:spPr>
          <a:xfrm>
            <a:off x="0" y="1600200"/>
            <a:ext cx="9144000" cy="4997450"/>
          </a:xfrm>
        </p:spPr>
        <p:txBody>
          <a:bodyPr/>
          <a:lstStyle/>
          <a:p>
            <a:pPr>
              <a:lnSpc>
                <a:spcPct val="80000"/>
              </a:lnSpc>
              <a:buFontTx/>
              <a:buNone/>
            </a:pPr>
            <a:r>
              <a:rPr lang="pt-BR" altLang="pt-BR" sz="2400" b="1"/>
              <a:t>     </a:t>
            </a:r>
            <a:r>
              <a:rPr lang="pt-BR" altLang="pt-BR" sz="2400" b="1">
                <a:solidFill>
                  <a:srgbClr val="CC6600"/>
                </a:solidFill>
              </a:rPr>
              <a:t>KANBAN </a:t>
            </a:r>
            <a:r>
              <a:rPr lang="pt-BR" altLang="pt-BR" sz="2400">
                <a:solidFill>
                  <a:srgbClr val="CC6600"/>
                </a:solidFill>
              </a:rPr>
              <a:t>– é um método de autorização da produção e movimentação do material no sistema JIT. Na língua japonesa a palavra </a:t>
            </a:r>
            <a:r>
              <a:rPr lang="pt-BR" altLang="pt-BR" sz="2400" u="sng">
                <a:solidFill>
                  <a:srgbClr val="CC6600"/>
                </a:solidFill>
              </a:rPr>
              <a:t>Kanban</a:t>
            </a:r>
            <a:r>
              <a:rPr lang="pt-BR" altLang="pt-BR" sz="2400">
                <a:solidFill>
                  <a:srgbClr val="CC6600"/>
                </a:solidFill>
              </a:rPr>
              <a:t> significa um marcador (cartão, sinal ou placa) usado para controlar a ordem dos trabalhos em um processo seqüencial. O objetivo do sistema é assinalar a necessidade de mais material e assegurar que tais peças sejam produzidas e entregues a tempo de garantir a fabricação ou montagem subseqüentes.</a:t>
            </a:r>
          </a:p>
          <a:p>
            <a:pPr>
              <a:lnSpc>
                <a:spcPct val="80000"/>
              </a:lnSpc>
              <a:buFontTx/>
              <a:buNone/>
            </a:pPr>
            <a:endParaRPr lang="pt-BR" altLang="pt-BR" sz="2400">
              <a:solidFill>
                <a:srgbClr val="CC6600"/>
              </a:solidFill>
            </a:endParaRPr>
          </a:p>
          <a:p>
            <a:pPr>
              <a:lnSpc>
                <a:spcPct val="80000"/>
              </a:lnSpc>
              <a:buFontTx/>
              <a:buNone/>
            </a:pPr>
            <a:r>
              <a:rPr lang="pt-BR" altLang="pt-BR" sz="2400">
                <a:solidFill>
                  <a:srgbClr val="CC6600"/>
                </a:solidFill>
              </a:rPr>
              <a:t>     O sistema de controle da produção pelo sistema de kanban deve funcionar, através dos diversos centros produtivos da empresa, como se fosse uma corrente contínua fechada. O resultado será que todos os centros de fabricação do sistema produtivo receberão no momento exato as quantidades necessárias de itens para que se cumpram os objetivos do programa de produção.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677FBC7-E8B5-7696-0455-873D58DE0031}"/>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96259" name="Rectangle 3">
            <a:extLst>
              <a:ext uri="{FF2B5EF4-FFF2-40B4-BE49-F238E27FC236}">
                <a16:creationId xmlns:a16="http://schemas.microsoft.com/office/drawing/2014/main" id="{AB71BC08-8230-E73E-1943-5D7E2B630835}"/>
              </a:ext>
            </a:extLst>
          </p:cNvPr>
          <p:cNvSpPr>
            <a:spLocks noGrp="1" noChangeArrowheads="1"/>
          </p:cNvSpPr>
          <p:nvPr>
            <p:ph type="body" idx="1"/>
          </p:nvPr>
        </p:nvSpPr>
        <p:spPr>
          <a:xfrm>
            <a:off x="179388" y="1341438"/>
            <a:ext cx="8713787" cy="5256212"/>
          </a:xfrm>
        </p:spPr>
        <p:txBody>
          <a:bodyPr/>
          <a:lstStyle/>
          <a:p>
            <a:pPr>
              <a:lnSpc>
                <a:spcPct val="80000"/>
              </a:lnSpc>
              <a:buFontTx/>
              <a:buNone/>
            </a:pPr>
            <a:r>
              <a:rPr lang="pt-BR" altLang="pt-BR" sz="2800" b="1"/>
              <a:t>    </a:t>
            </a:r>
            <a:r>
              <a:rPr lang="pt-BR" altLang="pt-BR" sz="2800" b="1">
                <a:solidFill>
                  <a:srgbClr val="CC6600"/>
                </a:solidFill>
              </a:rPr>
              <a:t>MUDA </a:t>
            </a:r>
            <a:r>
              <a:rPr lang="pt-BR" altLang="pt-BR" sz="2800">
                <a:solidFill>
                  <a:srgbClr val="CC6600"/>
                </a:solidFill>
              </a:rPr>
              <a:t>– busca da eliminação total de qualquer tipo de desperdício. </a:t>
            </a:r>
          </a:p>
          <a:p>
            <a:pPr>
              <a:lnSpc>
                <a:spcPct val="80000"/>
              </a:lnSpc>
              <a:buFontTx/>
              <a:buNone/>
            </a:pPr>
            <a:endParaRPr lang="pt-BR" altLang="pt-BR" sz="2800" b="1">
              <a:solidFill>
                <a:srgbClr val="CC6600"/>
              </a:solidFill>
            </a:endParaRPr>
          </a:p>
          <a:p>
            <a:pPr>
              <a:lnSpc>
                <a:spcPct val="80000"/>
              </a:lnSpc>
              <a:buFontTx/>
              <a:buNone/>
            </a:pPr>
            <a:r>
              <a:rPr lang="pt-BR" altLang="pt-BR" sz="2800" b="1">
                <a:solidFill>
                  <a:srgbClr val="CC6600"/>
                </a:solidFill>
              </a:rPr>
              <a:t>    KAISEN </a:t>
            </a:r>
            <a:r>
              <a:rPr lang="pt-BR" altLang="pt-BR" sz="2800">
                <a:solidFill>
                  <a:srgbClr val="CC6600"/>
                </a:solidFill>
              </a:rPr>
              <a:t>– ênfase na qualidade através da melhoria contínua, onde cada pessoa é responsável pela qualidade e pela solução dos problemas em seu trabalho. Porém, a busca da melhoria não se limita aqui à esfera da produção mas constitui uma filosofia de vida e comportamento, dentro e fora da organização, envolvendo todos, inclusive executivos e operários. Esta filosofia assume que nossa forma de vida – seja nossa vida profissional, social ou pessoal – merece ser constantemente aperfeiçoada.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53C5C2BE-55A8-C57A-7B2F-0C48BBF49572}"/>
              </a:ext>
            </a:extLst>
          </p:cNvPr>
          <p:cNvSpPr>
            <a:spLocks noGrp="1" noChangeArrowheads="1"/>
          </p:cNvSpPr>
          <p:nvPr>
            <p:ph type="title"/>
          </p:nvPr>
        </p:nvSpPr>
        <p:spPr>
          <a:xfrm>
            <a:off x="468313" y="260350"/>
            <a:ext cx="8229600" cy="1143000"/>
          </a:xfrm>
        </p:spPr>
        <p:txBody>
          <a:bodyPr/>
          <a:lstStyle/>
          <a:p>
            <a:r>
              <a:rPr lang="pt-BR" altLang="pt-BR" b="1">
                <a:solidFill>
                  <a:srgbClr val="FF3300"/>
                </a:solidFill>
              </a:rPr>
              <a:t>Administração Japonesa</a:t>
            </a:r>
          </a:p>
        </p:txBody>
      </p:sp>
      <p:sp>
        <p:nvSpPr>
          <p:cNvPr id="137219" name="Rectangle 3">
            <a:extLst>
              <a:ext uri="{FF2B5EF4-FFF2-40B4-BE49-F238E27FC236}">
                <a16:creationId xmlns:a16="http://schemas.microsoft.com/office/drawing/2014/main" id="{4EB48C54-6AFF-8A7F-06E6-FC5D2107E8FD}"/>
              </a:ext>
            </a:extLst>
          </p:cNvPr>
          <p:cNvSpPr>
            <a:spLocks noGrp="1" noChangeArrowheads="1"/>
          </p:cNvSpPr>
          <p:nvPr>
            <p:ph type="body" idx="1"/>
          </p:nvPr>
        </p:nvSpPr>
        <p:spPr>
          <a:xfrm>
            <a:off x="0" y="1341438"/>
            <a:ext cx="9144000" cy="5516562"/>
          </a:xfrm>
        </p:spPr>
        <p:txBody>
          <a:bodyPr/>
          <a:lstStyle/>
          <a:p>
            <a:pPr>
              <a:lnSpc>
                <a:spcPct val="90000"/>
              </a:lnSpc>
              <a:buFontTx/>
              <a:buNone/>
            </a:pPr>
            <a:r>
              <a:rPr lang="pt-BR" altLang="pt-BR" sz="2400" b="1">
                <a:solidFill>
                  <a:srgbClr val="CC6600"/>
                </a:solidFill>
              </a:rPr>
              <a:t>    Qualidade e melhoria contínua - </a:t>
            </a:r>
            <a:r>
              <a:rPr lang="pt-BR" altLang="pt-BR" sz="2400">
                <a:solidFill>
                  <a:srgbClr val="CC6600"/>
                </a:solidFill>
              </a:rPr>
              <a:t>A ênfase na melhoria contínua reflete a tentativa de manter uma vantagem de qualidade ao longo do tempo, sempre buscando novos meios para melhorar incrementalmente o desempenho atual. A filosofia básica da melhoria contínua é que cada pessoa nunca deve estar satisfeita com o que faz, mas estar sempre na busca constante do aperfeiçoamento – Kaisen. Uma maneira de combinar o envolvimento das pessoas e a melhoria continua é a utilização do conceito de círculos de qualidade. O círculo de qualidade é um grupo de pessoas – não mais do que dez – que se reúnem regularmente para discutir meios de melhorar a qualidade de seus produtos ou serviços. É através dos círculos de qualidade que se realiza a melhoria contínua a partir das operações diárias.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45904654-DBD5-86BC-DE57-5CF5AD097682}"/>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38243" name="Rectangle 3">
            <a:extLst>
              <a:ext uri="{FF2B5EF4-FFF2-40B4-BE49-F238E27FC236}">
                <a16:creationId xmlns:a16="http://schemas.microsoft.com/office/drawing/2014/main" id="{BFB415BD-9C2E-3299-C7A8-FB82514A35F6}"/>
              </a:ext>
            </a:extLst>
          </p:cNvPr>
          <p:cNvSpPr>
            <a:spLocks noGrp="1" noChangeArrowheads="1"/>
          </p:cNvSpPr>
          <p:nvPr>
            <p:ph type="body" idx="1"/>
          </p:nvPr>
        </p:nvSpPr>
        <p:spPr>
          <a:xfrm>
            <a:off x="107950" y="1600200"/>
            <a:ext cx="9036050" cy="5257800"/>
          </a:xfrm>
        </p:spPr>
        <p:txBody>
          <a:bodyPr/>
          <a:lstStyle/>
          <a:p>
            <a:pPr algn="ctr">
              <a:buFontTx/>
              <a:buNone/>
            </a:pPr>
            <a:r>
              <a:rPr lang="pt-BR" altLang="pt-BR" sz="2800" b="1"/>
              <a:t>    </a:t>
            </a:r>
            <a:r>
              <a:rPr lang="pt-BR" altLang="pt-BR" sz="2400" b="1">
                <a:solidFill>
                  <a:srgbClr val="CC6600"/>
                </a:solidFill>
              </a:rPr>
              <a:t>CARACTERÍSTICAS GERAIS DA ADMINISTRAÇÃO JAPONESA</a:t>
            </a:r>
          </a:p>
          <a:p>
            <a:pPr>
              <a:buFontTx/>
              <a:buNone/>
            </a:pPr>
            <a:r>
              <a:rPr lang="pt-BR" altLang="pt-BR" sz="2800" b="1">
                <a:solidFill>
                  <a:srgbClr val="CC6600"/>
                </a:solidFill>
              </a:rPr>
              <a:t>    Administração Participativa </a:t>
            </a:r>
            <a:r>
              <a:rPr lang="pt-BR" altLang="pt-BR" sz="2800">
                <a:solidFill>
                  <a:srgbClr val="CC6600"/>
                </a:solidFill>
              </a:rPr>
              <a:t>– A administração japonesa se baseia na forma participativa de gestão, envolvendo a participação dos funcionários no processo decisório, negociação de metas, trabalho em grupo, controle exercido através de liderança, comunicação bilateral, participação nos resultados. Através dela, o subordinado compartilha um significativo grau de poder na tomada de decisões com seus superiores imediatos. O resultado é a obtenção de melhores decisões.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5E8EE22-8AA7-DA37-B72D-A17F2138D065}"/>
              </a:ext>
            </a:extLst>
          </p:cNvPr>
          <p:cNvSpPr>
            <a:spLocks noGrp="1" noChangeArrowheads="1"/>
          </p:cNvSpPr>
          <p:nvPr>
            <p:ph type="title"/>
          </p:nvPr>
        </p:nvSpPr>
        <p:spPr>
          <a:xfrm>
            <a:off x="468313" y="260350"/>
            <a:ext cx="8229600" cy="1143000"/>
          </a:xfrm>
        </p:spPr>
        <p:txBody>
          <a:bodyPr/>
          <a:lstStyle/>
          <a:p>
            <a:r>
              <a:rPr lang="pt-BR" altLang="pt-BR" sz="4000" b="1">
                <a:solidFill>
                  <a:srgbClr val="FF3300"/>
                </a:solidFill>
              </a:rPr>
              <a:t>Administração Japonesa</a:t>
            </a:r>
            <a:br>
              <a:rPr lang="pt-BR" altLang="pt-BR" sz="4000" b="1">
                <a:solidFill>
                  <a:srgbClr val="FF3300"/>
                </a:solidFill>
              </a:rPr>
            </a:br>
            <a:r>
              <a:rPr lang="pt-BR" altLang="pt-BR" sz="3200" b="1">
                <a:solidFill>
                  <a:srgbClr val="FF3300"/>
                </a:solidFill>
              </a:rPr>
              <a:t>(APG)</a:t>
            </a:r>
          </a:p>
        </p:txBody>
      </p:sp>
      <p:sp>
        <p:nvSpPr>
          <p:cNvPr id="139267" name="Rectangle 3">
            <a:extLst>
              <a:ext uri="{FF2B5EF4-FFF2-40B4-BE49-F238E27FC236}">
                <a16:creationId xmlns:a16="http://schemas.microsoft.com/office/drawing/2014/main" id="{D4D1A795-2CC8-86BE-7BE1-A00F1CC14889}"/>
              </a:ext>
            </a:extLst>
          </p:cNvPr>
          <p:cNvSpPr>
            <a:spLocks noGrp="1" noChangeArrowheads="1"/>
          </p:cNvSpPr>
          <p:nvPr>
            <p:ph type="body" idx="1"/>
          </p:nvPr>
        </p:nvSpPr>
        <p:spPr/>
        <p:txBody>
          <a:bodyPr/>
          <a:lstStyle/>
          <a:p>
            <a:pPr>
              <a:lnSpc>
                <a:spcPct val="80000"/>
              </a:lnSpc>
            </a:pPr>
            <a:r>
              <a:rPr lang="pt-BR" altLang="pt-BR" sz="1200" b="1">
                <a:solidFill>
                  <a:srgbClr val="0066FF"/>
                </a:solidFill>
              </a:rPr>
              <a:t>1º passo</a:t>
            </a:r>
          </a:p>
          <a:p>
            <a:pPr>
              <a:lnSpc>
                <a:spcPct val="80000"/>
              </a:lnSpc>
            </a:pPr>
            <a:r>
              <a:rPr lang="pt-BR" altLang="pt-BR" sz="1200" b="1">
                <a:solidFill>
                  <a:srgbClr val="0066FF"/>
                </a:solidFill>
              </a:rPr>
              <a:t>Escolher uma área</a:t>
            </a:r>
          </a:p>
          <a:p>
            <a:pPr>
              <a:lnSpc>
                <a:spcPct val="80000"/>
              </a:lnSpc>
            </a:pPr>
            <a:r>
              <a:rPr lang="pt-BR" altLang="pt-BR" sz="1200" b="1">
                <a:solidFill>
                  <a:srgbClr val="0066FF"/>
                </a:solidFill>
              </a:rPr>
              <a:t>de melhoria</a:t>
            </a:r>
          </a:p>
          <a:p>
            <a:pPr>
              <a:lnSpc>
                <a:spcPct val="80000"/>
              </a:lnSpc>
            </a:pPr>
            <a:r>
              <a:rPr lang="pt-BR" altLang="pt-BR" sz="1200" b="1">
                <a:solidFill>
                  <a:srgbClr val="0066FF"/>
                </a:solidFill>
              </a:rPr>
              <a:t>                              2º passo</a:t>
            </a:r>
          </a:p>
          <a:p>
            <a:pPr>
              <a:lnSpc>
                <a:spcPct val="80000"/>
              </a:lnSpc>
            </a:pPr>
            <a:r>
              <a:rPr lang="pt-BR" altLang="pt-BR" sz="1200" b="1">
                <a:solidFill>
                  <a:srgbClr val="0066FF"/>
                </a:solidFill>
              </a:rPr>
              <a:t>                              Organizar equipe </a:t>
            </a:r>
          </a:p>
          <a:p>
            <a:pPr>
              <a:lnSpc>
                <a:spcPct val="80000"/>
              </a:lnSpc>
            </a:pPr>
            <a:r>
              <a:rPr lang="pt-BR" altLang="pt-BR" sz="1200" b="1">
                <a:solidFill>
                  <a:srgbClr val="0066FF"/>
                </a:solidFill>
              </a:rPr>
              <a:t>                              de melhoria da</a:t>
            </a:r>
          </a:p>
          <a:p>
            <a:pPr>
              <a:lnSpc>
                <a:spcPct val="80000"/>
              </a:lnSpc>
            </a:pPr>
            <a:r>
              <a:rPr lang="pt-BR" altLang="pt-BR" sz="1200" b="1">
                <a:solidFill>
                  <a:srgbClr val="0066FF"/>
                </a:solidFill>
              </a:rPr>
              <a:t>                              qualidade</a:t>
            </a:r>
          </a:p>
          <a:p>
            <a:pPr>
              <a:lnSpc>
                <a:spcPct val="80000"/>
              </a:lnSpc>
            </a:pPr>
            <a:r>
              <a:rPr lang="pt-BR" altLang="pt-BR" sz="1200" b="1">
                <a:solidFill>
                  <a:srgbClr val="0066FF"/>
                </a:solidFill>
              </a:rPr>
              <a:t>                                                        3º passo  </a:t>
            </a:r>
          </a:p>
          <a:p>
            <a:pPr>
              <a:lnSpc>
                <a:spcPct val="80000"/>
              </a:lnSpc>
            </a:pPr>
            <a:r>
              <a:rPr lang="pt-BR" altLang="pt-BR" sz="1200" b="1">
                <a:solidFill>
                  <a:srgbClr val="0066FF"/>
                </a:solidFill>
              </a:rPr>
              <a:t>                                                        Identificar os</a:t>
            </a:r>
          </a:p>
          <a:p>
            <a:pPr>
              <a:lnSpc>
                <a:spcPct val="80000"/>
              </a:lnSpc>
            </a:pPr>
            <a:r>
              <a:rPr lang="pt-BR" altLang="pt-BR" sz="1200" b="1">
                <a:solidFill>
                  <a:srgbClr val="0066FF"/>
                </a:solidFill>
              </a:rPr>
              <a:t>                                                        Benchmarks</a:t>
            </a:r>
          </a:p>
          <a:p>
            <a:pPr>
              <a:lnSpc>
                <a:spcPct val="80000"/>
              </a:lnSpc>
            </a:pPr>
            <a:r>
              <a:rPr lang="pt-BR" altLang="pt-BR" sz="1200" b="1">
                <a:solidFill>
                  <a:srgbClr val="0066FF"/>
                </a:solidFill>
              </a:rPr>
              <a:t>                                                                               4º passo   </a:t>
            </a:r>
          </a:p>
          <a:p>
            <a:pPr>
              <a:lnSpc>
                <a:spcPct val="80000"/>
              </a:lnSpc>
            </a:pPr>
            <a:r>
              <a:rPr lang="pt-BR" altLang="pt-BR" sz="1200" b="1">
                <a:solidFill>
                  <a:srgbClr val="0066FF"/>
                </a:solidFill>
              </a:rPr>
              <a:t>                                                                               Analisar o</a:t>
            </a:r>
          </a:p>
          <a:p>
            <a:pPr>
              <a:lnSpc>
                <a:spcPct val="80000"/>
              </a:lnSpc>
            </a:pPr>
            <a:r>
              <a:rPr lang="pt-BR" altLang="pt-BR" sz="1200" b="1">
                <a:solidFill>
                  <a:srgbClr val="0066FF"/>
                </a:solidFill>
              </a:rPr>
              <a:t>                                                                               desempenho do</a:t>
            </a:r>
          </a:p>
          <a:p>
            <a:pPr>
              <a:lnSpc>
                <a:spcPct val="80000"/>
              </a:lnSpc>
            </a:pPr>
            <a:r>
              <a:rPr lang="pt-BR" altLang="pt-BR" sz="1200" b="1">
                <a:solidFill>
                  <a:srgbClr val="0066FF"/>
                </a:solidFill>
              </a:rPr>
              <a:t>                                                                               método atual</a:t>
            </a:r>
          </a:p>
          <a:p>
            <a:pPr>
              <a:lnSpc>
                <a:spcPct val="80000"/>
              </a:lnSpc>
            </a:pPr>
            <a:r>
              <a:rPr lang="pt-BR" altLang="pt-BR" sz="1200" b="1">
                <a:solidFill>
                  <a:srgbClr val="0066FF"/>
                </a:solidFill>
              </a:rPr>
              <a:t>                                </a:t>
            </a:r>
          </a:p>
          <a:p>
            <a:pPr>
              <a:lnSpc>
                <a:spcPct val="80000"/>
              </a:lnSpc>
            </a:pPr>
            <a:r>
              <a:rPr lang="pt-BR" altLang="pt-BR" sz="1200" b="1">
                <a:solidFill>
                  <a:srgbClr val="0066FF"/>
                </a:solidFill>
              </a:rPr>
              <a:t>                                                                                               5º Passo</a:t>
            </a:r>
          </a:p>
          <a:p>
            <a:pPr>
              <a:lnSpc>
                <a:spcPct val="80000"/>
              </a:lnSpc>
            </a:pPr>
            <a:r>
              <a:rPr lang="pt-BR" altLang="pt-BR" sz="1200" b="1">
                <a:solidFill>
                  <a:srgbClr val="0066FF"/>
                </a:solidFill>
              </a:rPr>
              <a:t>                                                                                               Desenvolver</a:t>
            </a:r>
          </a:p>
          <a:p>
            <a:pPr>
              <a:lnSpc>
                <a:spcPct val="80000"/>
              </a:lnSpc>
            </a:pPr>
            <a:r>
              <a:rPr lang="pt-BR" altLang="pt-BR" sz="1200" b="1">
                <a:solidFill>
                  <a:srgbClr val="0066FF"/>
                </a:solidFill>
              </a:rPr>
              <a:t>                                                                                                estudo piloto da</a:t>
            </a:r>
          </a:p>
          <a:p>
            <a:pPr>
              <a:lnSpc>
                <a:spcPct val="80000"/>
              </a:lnSpc>
            </a:pPr>
            <a:r>
              <a:rPr lang="pt-BR" altLang="pt-BR" sz="1200" b="1">
                <a:solidFill>
                  <a:srgbClr val="0066FF"/>
                </a:solidFill>
              </a:rPr>
              <a:t>                                                                                                melhoria</a:t>
            </a:r>
          </a:p>
          <a:p>
            <a:pPr>
              <a:lnSpc>
                <a:spcPct val="80000"/>
              </a:lnSpc>
            </a:pPr>
            <a:r>
              <a:rPr lang="pt-BR" altLang="pt-BR" sz="1200" b="1">
                <a:solidFill>
                  <a:srgbClr val="0066FF"/>
                </a:solidFill>
              </a:rPr>
              <a:t>                                                                                                                     6º Passo</a:t>
            </a:r>
          </a:p>
          <a:p>
            <a:pPr>
              <a:lnSpc>
                <a:spcPct val="80000"/>
              </a:lnSpc>
            </a:pPr>
            <a:r>
              <a:rPr lang="pt-BR" altLang="pt-BR" sz="1200" b="1">
                <a:solidFill>
                  <a:srgbClr val="0066FF"/>
                </a:solidFill>
              </a:rPr>
              <a:t>                                                                                                                     Administrar a</a:t>
            </a:r>
          </a:p>
          <a:p>
            <a:pPr>
              <a:lnSpc>
                <a:spcPct val="80000"/>
              </a:lnSpc>
            </a:pPr>
            <a:r>
              <a:rPr lang="pt-BR" altLang="pt-BR" sz="1200" b="1">
                <a:solidFill>
                  <a:srgbClr val="0066FF"/>
                </a:solidFill>
              </a:rPr>
              <a:t>                                                                                                                     implementação</a:t>
            </a:r>
          </a:p>
          <a:p>
            <a:pPr>
              <a:lnSpc>
                <a:spcPct val="80000"/>
              </a:lnSpc>
            </a:pPr>
            <a:r>
              <a:rPr lang="pt-BR" altLang="pt-BR" sz="1200" b="1">
                <a:solidFill>
                  <a:srgbClr val="0066FF"/>
                </a:solidFill>
              </a:rPr>
              <a:t>                                                                                                                     das melhorias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82326391-59B9-1B52-0B6D-F35CAE072666}"/>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0291" name="Rectangle 3">
            <a:extLst>
              <a:ext uri="{FF2B5EF4-FFF2-40B4-BE49-F238E27FC236}">
                <a16:creationId xmlns:a16="http://schemas.microsoft.com/office/drawing/2014/main" id="{D73E495E-1666-BEDF-3FF0-0386B529AE5A}"/>
              </a:ext>
            </a:extLst>
          </p:cNvPr>
          <p:cNvSpPr>
            <a:spLocks noGrp="1" noChangeArrowheads="1"/>
          </p:cNvSpPr>
          <p:nvPr>
            <p:ph type="body" idx="1"/>
          </p:nvPr>
        </p:nvSpPr>
        <p:spPr>
          <a:xfrm>
            <a:off x="0" y="1268413"/>
            <a:ext cx="9144000" cy="5589587"/>
          </a:xfrm>
        </p:spPr>
        <p:txBody>
          <a:bodyPr/>
          <a:lstStyle/>
          <a:p>
            <a:pPr>
              <a:lnSpc>
                <a:spcPct val="80000"/>
              </a:lnSpc>
              <a:buFontTx/>
              <a:buNone/>
            </a:pPr>
            <a:r>
              <a:rPr lang="pt-BR" altLang="pt-BR" sz="2400" b="1">
                <a:solidFill>
                  <a:srgbClr val="CC6600"/>
                </a:solidFill>
              </a:rPr>
              <a:t>    Prevalência do Planejamento Estratégico </a:t>
            </a:r>
            <a:r>
              <a:rPr lang="pt-BR" altLang="pt-BR" sz="2400">
                <a:solidFill>
                  <a:srgbClr val="CC6600"/>
                </a:solidFill>
              </a:rPr>
              <a:t>– O planejamento estratégico é um, processo organizacional compreensivo de adaptação através da aprovação, tomada de decisão e avaliação. Procura responder a questões básicas como: porque a organização existe, o que ela faz e como faz.</a:t>
            </a:r>
          </a:p>
          <a:p>
            <a:pPr>
              <a:lnSpc>
                <a:spcPct val="80000"/>
              </a:lnSpc>
              <a:buFontTx/>
              <a:buNone/>
            </a:pPr>
            <a:r>
              <a:rPr lang="pt-BR" altLang="pt-BR" sz="2400">
                <a:solidFill>
                  <a:srgbClr val="CC6600"/>
                </a:solidFill>
              </a:rPr>
              <a:t>     A falta de planejamento desperdiça mão-de-obra, recursos materiais e tempo, elevando os custos de produção, gerando perdas de mercado e desemprego. Através do estabelecimento de um planejamento estratégico a empresa ganha flexibilidade, utilizando seus pontos fortes para atender às necessidades de seus clientes e conquistar os clientes da concorrência. O planejamento estratégico se assenta sobre três parâmetros: </a:t>
            </a:r>
            <a:r>
              <a:rPr lang="pt-BR" altLang="pt-BR" sz="2400" b="1">
                <a:solidFill>
                  <a:srgbClr val="CC6600"/>
                </a:solidFill>
              </a:rPr>
              <a:t>a visão do futuro</a:t>
            </a:r>
            <a:r>
              <a:rPr lang="pt-BR" altLang="pt-BR" sz="2400">
                <a:solidFill>
                  <a:srgbClr val="CC6600"/>
                </a:solidFill>
              </a:rPr>
              <a:t>, </a:t>
            </a:r>
            <a:r>
              <a:rPr lang="pt-BR" altLang="pt-BR" sz="2400" b="1">
                <a:solidFill>
                  <a:srgbClr val="CC6600"/>
                </a:solidFill>
              </a:rPr>
              <a:t>os fatores ambientais externos</a:t>
            </a:r>
            <a:r>
              <a:rPr lang="pt-BR" altLang="pt-BR" sz="2400">
                <a:solidFill>
                  <a:srgbClr val="CC6600"/>
                </a:solidFill>
              </a:rPr>
              <a:t> e </a:t>
            </a:r>
            <a:r>
              <a:rPr lang="pt-BR" altLang="pt-BR" sz="2400" b="1">
                <a:solidFill>
                  <a:srgbClr val="CC6600"/>
                </a:solidFill>
              </a:rPr>
              <a:t>os fatores organizacionais internos</a:t>
            </a:r>
            <a:r>
              <a:rPr lang="pt-BR" altLang="pt-BR" sz="2400">
                <a:solidFill>
                  <a:srgbClr val="CC6600"/>
                </a:solidFill>
              </a:rPr>
              <a:t>. Começa com a construção do consenso sobre o futuro que se deseja: é a visão que descreve o mundo em um estado ideal. A partir daí, examinam-se as condições externas do ambiente e as condições internas da organização.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C795A8A-5506-A373-4AB2-692A43F71DC8}"/>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1315" name="Rectangle 3">
            <a:extLst>
              <a:ext uri="{FF2B5EF4-FFF2-40B4-BE49-F238E27FC236}">
                <a16:creationId xmlns:a16="http://schemas.microsoft.com/office/drawing/2014/main" id="{28B7FB5B-9F5F-516B-F34E-EEA6D2B9241E}"/>
              </a:ext>
            </a:extLst>
          </p:cNvPr>
          <p:cNvSpPr>
            <a:spLocks noGrp="1" noChangeArrowheads="1"/>
          </p:cNvSpPr>
          <p:nvPr>
            <p:ph type="body" idx="1"/>
          </p:nvPr>
        </p:nvSpPr>
        <p:spPr>
          <a:xfrm>
            <a:off x="179388" y="1484313"/>
            <a:ext cx="8785225" cy="5184775"/>
          </a:xfrm>
        </p:spPr>
        <p:txBody>
          <a:bodyPr/>
          <a:lstStyle/>
          <a:p>
            <a:pPr>
              <a:lnSpc>
                <a:spcPct val="80000"/>
              </a:lnSpc>
            </a:pPr>
            <a:r>
              <a:rPr lang="pt-BR" altLang="pt-BR" sz="1800" b="1">
                <a:solidFill>
                  <a:srgbClr val="CC6600"/>
                </a:solidFill>
              </a:rPr>
              <a:t>Visão Sistêmica</a:t>
            </a:r>
            <a:r>
              <a:rPr lang="pt-BR" altLang="pt-BR" sz="1600" b="1">
                <a:solidFill>
                  <a:srgbClr val="CC6600"/>
                </a:solidFill>
              </a:rPr>
              <a:t> </a:t>
            </a:r>
            <a:r>
              <a:rPr lang="pt-BR" altLang="pt-BR" sz="1600">
                <a:solidFill>
                  <a:srgbClr val="CC6600"/>
                </a:solidFill>
              </a:rPr>
              <a:t>– A empresa é um sistema, pressupondo o conhecimento das inter-relações de seus diversos componentes. O desempenho de cada componente do sistema deve ser considerado por sua contribuição ao objetivo do sistema. </a:t>
            </a:r>
          </a:p>
          <a:p>
            <a:pPr>
              <a:lnSpc>
                <a:spcPct val="80000"/>
              </a:lnSpc>
            </a:pPr>
            <a:endParaRPr lang="pt-BR" altLang="pt-BR" sz="1600" b="1">
              <a:solidFill>
                <a:srgbClr val="CC6600"/>
              </a:solidFill>
            </a:endParaRPr>
          </a:p>
          <a:p>
            <a:pPr>
              <a:lnSpc>
                <a:spcPct val="80000"/>
              </a:lnSpc>
            </a:pPr>
            <a:r>
              <a:rPr lang="pt-BR" altLang="pt-BR" sz="1600" b="1" u="sng">
                <a:solidFill>
                  <a:srgbClr val="CC6600"/>
                </a:solidFill>
              </a:rPr>
              <a:t>Viabilidade</a:t>
            </a:r>
          </a:p>
          <a:p>
            <a:pPr>
              <a:lnSpc>
                <a:spcPct val="80000"/>
              </a:lnSpc>
            </a:pPr>
            <a:r>
              <a:rPr lang="pt-BR" altLang="pt-BR" sz="1600" b="1" u="sng">
                <a:solidFill>
                  <a:srgbClr val="CC6600"/>
                </a:solidFill>
              </a:rPr>
              <a:t>Externa</a:t>
            </a:r>
            <a:r>
              <a:rPr lang="pt-BR" altLang="pt-BR" sz="1600" b="1">
                <a:solidFill>
                  <a:srgbClr val="CC6600"/>
                </a:solidFill>
              </a:rPr>
              <a:t>: O que é necessário e possível ?</a:t>
            </a:r>
            <a:endParaRPr lang="pt-BR" altLang="pt-BR" sz="1600">
              <a:solidFill>
                <a:srgbClr val="CC6600"/>
              </a:solidFill>
            </a:endParaRPr>
          </a:p>
          <a:p>
            <a:pPr>
              <a:lnSpc>
                <a:spcPct val="80000"/>
              </a:lnSpc>
            </a:pPr>
            <a:r>
              <a:rPr lang="pt-BR" altLang="pt-BR" sz="1600" b="1">
                <a:solidFill>
                  <a:srgbClr val="CC6600"/>
                </a:solidFill>
              </a:rPr>
              <a:t>		 </a:t>
            </a:r>
            <a:r>
              <a:rPr lang="pt-BR" altLang="pt-BR" sz="1600" b="1" u="sng">
                <a:solidFill>
                  <a:srgbClr val="CC6600"/>
                </a:solidFill>
              </a:rPr>
              <a:t>Capacidade </a:t>
            </a:r>
          </a:p>
          <a:p>
            <a:pPr>
              <a:lnSpc>
                <a:spcPct val="80000"/>
              </a:lnSpc>
            </a:pPr>
            <a:r>
              <a:rPr lang="pt-BR" altLang="pt-BR" sz="1600" b="1">
                <a:solidFill>
                  <a:srgbClr val="CC6600"/>
                </a:solidFill>
              </a:rPr>
              <a:t>                           </a:t>
            </a:r>
            <a:r>
              <a:rPr lang="pt-BR" altLang="pt-BR" sz="1600" b="1" u="sng">
                <a:solidFill>
                  <a:srgbClr val="CC6600"/>
                </a:solidFill>
              </a:rPr>
              <a:t>Interna</a:t>
            </a:r>
            <a:r>
              <a:rPr lang="pt-BR" altLang="pt-BR" sz="1600" b="1">
                <a:solidFill>
                  <a:srgbClr val="CC6600"/>
                </a:solidFill>
              </a:rPr>
              <a:t>: </a:t>
            </a:r>
            <a:r>
              <a:rPr lang="pt-BR" altLang="pt-BR" sz="1600">
                <a:solidFill>
                  <a:srgbClr val="CC6600"/>
                </a:solidFill>
              </a:rPr>
              <a:t>  </a:t>
            </a:r>
            <a:r>
              <a:rPr lang="pt-BR" altLang="pt-BR" sz="1600" b="1">
                <a:solidFill>
                  <a:srgbClr val="CC6600"/>
                </a:solidFill>
              </a:rPr>
              <a:t>O que a organização  é capaz de fazer?</a:t>
            </a:r>
          </a:p>
          <a:p>
            <a:pPr>
              <a:lnSpc>
                <a:spcPct val="80000"/>
              </a:lnSpc>
            </a:pPr>
            <a:r>
              <a:rPr lang="pt-BR" altLang="pt-BR" sz="1600" b="1">
                <a:solidFill>
                  <a:srgbClr val="CC6600"/>
                </a:solidFill>
              </a:rPr>
              <a:t>                                                                                                                                                             			</a:t>
            </a:r>
            <a:r>
              <a:rPr lang="pt-BR" altLang="pt-BR" sz="1600" b="1" u="sng">
                <a:solidFill>
                  <a:srgbClr val="CC6600"/>
                </a:solidFill>
              </a:rPr>
              <a:t>Visão compartilhada</a:t>
            </a:r>
            <a:r>
              <a:rPr lang="pt-BR" altLang="pt-BR" sz="1600" b="1">
                <a:solidFill>
                  <a:srgbClr val="CC6600"/>
                </a:solidFill>
              </a:rPr>
              <a:t>:  Qual é o futuro desejado ?</a:t>
            </a:r>
            <a:r>
              <a:rPr lang="pt-BR" altLang="pt-BR" sz="1600">
                <a:solidFill>
                  <a:srgbClr val="CC6600"/>
                </a:solidFill>
              </a:rPr>
              <a:t>                                            			</a:t>
            </a:r>
          </a:p>
          <a:p>
            <a:pPr>
              <a:lnSpc>
                <a:spcPct val="80000"/>
              </a:lnSpc>
            </a:pPr>
            <a:r>
              <a:rPr lang="pt-BR" altLang="pt-BR" sz="1600">
                <a:solidFill>
                  <a:srgbClr val="CC6600"/>
                </a:solidFill>
              </a:rPr>
              <a:t>Os objetivos propostos só podem ser atingidos eficientemente quando os membros da organização agem de forma eficiente. O trabalhador tem consciência de que se a empresa alcançar lucros maiores, ele terá benefícios diretos (melhorando seu nível de vida) e indiretos (participando dos resultados).</a:t>
            </a:r>
            <a:endParaRPr lang="pt-BR" altLang="pt-BR" sz="1600" b="1">
              <a:solidFill>
                <a:srgbClr val="CC6600"/>
              </a:solidFill>
            </a:endParaRPr>
          </a:p>
          <a:p>
            <a:pPr>
              <a:lnSpc>
                <a:spcPct val="80000"/>
              </a:lnSpc>
            </a:pPr>
            <a:endParaRPr lang="pt-BR" altLang="pt-BR" sz="1600" b="1">
              <a:solidFill>
                <a:srgbClr val="CC6600"/>
              </a:solidFill>
            </a:endParaRPr>
          </a:p>
          <a:p>
            <a:pPr>
              <a:lnSpc>
                <a:spcPct val="80000"/>
              </a:lnSpc>
            </a:pPr>
            <a:r>
              <a:rPr lang="pt-BR" altLang="pt-BR" sz="1800" b="1">
                <a:solidFill>
                  <a:srgbClr val="CC6600"/>
                </a:solidFill>
              </a:rPr>
              <a:t>Supremacia do Coletivo</a:t>
            </a:r>
            <a:r>
              <a:rPr lang="pt-BR" altLang="pt-BR" sz="1600" b="1">
                <a:solidFill>
                  <a:srgbClr val="CC6600"/>
                </a:solidFill>
              </a:rPr>
              <a:t> </a:t>
            </a:r>
            <a:r>
              <a:rPr lang="pt-BR" altLang="pt-BR" sz="1600">
                <a:solidFill>
                  <a:srgbClr val="CC6600"/>
                </a:solidFill>
              </a:rPr>
              <a:t>– O coletivo prevalece sobre o individual. O ser humano, visto como o bem mais valioso das organizações, deve ser estimulado a direcionar seu trabalho para as metas compartilhadas da empresa, preenchendo suas necessidades humanas e se auto-realizando através do trabalho. Satisfação e responsabilidades também passam a ser valores coletivos.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6CD80386-95D1-68AD-AEC2-BC30E2C149AF}"/>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2339" name="Rectangle 3">
            <a:extLst>
              <a:ext uri="{FF2B5EF4-FFF2-40B4-BE49-F238E27FC236}">
                <a16:creationId xmlns:a16="http://schemas.microsoft.com/office/drawing/2014/main" id="{39BDA21C-0F0D-AA3E-9103-669130177F72}"/>
              </a:ext>
            </a:extLst>
          </p:cNvPr>
          <p:cNvSpPr>
            <a:spLocks noGrp="1" noChangeArrowheads="1"/>
          </p:cNvSpPr>
          <p:nvPr>
            <p:ph type="body" idx="1"/>
          </p:nvPr>
        </p:nvSpPr>
        <p:spPr>
          <a:xfrm>
            <a:off x="0" y="1268413"/>
            <a:ext cx="9144000" cy="5589587"/>
          </a:xfrm>
        </p:spPr>
        <p:txBody>
          <a:bodyPr/>
          <a:lstStyle/>
          <a:p>
            <a:pPr>
              <a:lnSpc>
                <a:spcPct val="80000"/>
              </a:lnSpc>
              <a:buFontTx/>
              <a:buNone/>
            </a:pPr>
            <a:r>
              <a:rPr lang="pt-BR" altLang="pt-BR" sz="2400" b="1"/>
              <a:t>    </a:t>
            </a:r>
            <a:r>
              <a:rPr lang="pt-BR" altLang="pt-BR" sz="2400" b="1">
                <a:solidFill>
                  <a:srgbClr val="CC6600"/>
                </a:solidFill>
              </a:rPr>
              <a:t>Busca da Qualidade Total </a:t>
            </a:r>
            <a:r>
              <a:rPr lang="pt-BR" altLang="pt-BR" sz="2400">
                <a:solidFill>
                  <a:srgbClr val="CC6600"/>
                </a:solidFill>
              </a:rPr>
              <a:t>– A Qualidade total é uma filosofia de gestão que pressupõe o envolvimento de todos os membros de uma organização em uma constante busca de auto-superação e contínuo aperfeiçoamento – o envolvimento e participação de todas as pessoas em todos os níveis da organização e a busca da melhoria constante e contínua. </a:t>
            </a:r>
          </a:p>
          <a:p>
            <a:pPr>
              <a:lnSpc>
                <a:spcPct val="80000"/>
              </a:lnSpc>
            </a:pPr>
            <a:endParaRPr lang="pt-BR" altLang="pt-BR" sz="2400">
              <a:solidFill>
                <a:srgbClr val="CC6600"/>
              </a:solidFill>
            </a:endParaRPr>
          </a:p>
          <a:p>
            <a:pPr>
              <a:lnSpc>
                <a:spcPct val="80000"/>
              </a:lnSpc>
              <a:buFontTx/>
              <a:buNone/>
            </a:pPr>
            <a:r>
              <a:rPr lang="pt-BR" altLang="pt-BR" sz="2400">
                <a:solidFill>
                  <a:srgbClr val="CC6600"/>
                </a:solidFill>
              </a:rPr>
              <a:t>    O termo qualidade total é utilizado para descrever o processo de fazer com que os princípios de qualidade constituam parte dos objetivos estratégicos da organização, aplicando-os a todas as operações, juntamente com um melhoramento contínuo e focalizando as necessidades do cliente, para fazer as coisas certas na primeira vez. </a:t>
            </a:r>
          </a:p>
          <a:p>
            <a:pPr>
              <a:lnSpc>
                <a:spcPct val="80000"/>
              </a:lnSpc>
            </a:pPr>
            <a:endParaRPr lang="pt-BR" altLang="pt-BR" sz="2400">
              <a:solidFill>
                <a:srgbClr val="CC6600"/>
              </a:solidFill>
            </a:endParaRPr>
          </a:p>
          <a:p>
            <a:pPr>
              <a:lnSpc>
                <a:spcPct val="80000"/>
              </a:lnSpc>
              <a:buFontTx/>
              <a:buNone/>
            </a:pPr>
            <a:r>
              <a:rPr lang="pt-BR" altLang="pt-BR" sz="2400">
                <a:solidFill>
                  <a:srgbClr val="CC6600"/>
                </a:solidFill>
              </a:rPr>
              <a:t>    O movimento da qualidade total está associado ao trabalho de consultores pioneiros nos conceitos de qualidade como Deming e Juran.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0BD0B330-B8A0-6836-3DCE-D2EBF0233628}"/>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3363" name="Rectangle 3">
            <a:extLst>
              <a:ext uri="{FF2B5EF4-FFF2-40B4-BE49-F238E27FC236}">
                <a16:creationId xmlns:a16="http://schemas.microsoft.com/office/drawing/2014/main" id="{E5E8CFE3-2433-B9DE-8E0A-3FCB507473FB}"/>
              </a:ext>
            </a:extLst>
          </p:cNvPr>
          <p:cNvSpPr>
            <a:spLocks noGrp="1" noChangeArrowheads="1"/>
          </p:cNvSpPr>
          <p:nvPr>
            <p:ph type="body" idx="1"/>
          </p:nvPr>
        </p:nvSpPr>
        <p:spPr>
          <a:xfrm>
            <a:off x="250825" y="1600200"/>
            <a:ext cx="8642350" cy="4924425"/>
          </a:xfrm>
        </p:spPr>
        <p:txBody>
          <a:bodyPr/>
          <a:lstStyle/>
          <a:p>
            <a:pPr>
              <a:buFontTx/>
              <a:buNone/>
            </a:pPr>
            <a:r>
              <a:rPr lang="pt-BR" altLang="pt-BR" sz="2800"/>
              <a:t>    </a:t>
            </a:r>
            <a:r>
              <a:rPr lang="pt-BR" altLang="pt-BR" sz="2800">
                <a:solidFill>
                  <a:srgbClr val="CC6600"/>
                </a:solidFill>
              </a:rPr>
              <a:t>A Qualidade Total é assegurada pelo Controle de Qualidade Total – CQT, baseado em um sistema de métodos estatísticos, centralizado no melhoramento do desempenho administrativo. Seus resultados são garantia da qualidade, redução de custos, cumprimento dos programas de entrega, desenvolvimento de novos produtos e administração do fornecedor. A abrangência do CQT ultrapassa os limites físicos da empresa, começando com os esforços totais de treinamento de gerentes e operários.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BB46C14-1C4F-C0AE-40A2-7247178D83DF}"/>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76803" name="Rectangle 3">
            <a:extLst>
              <a:ext uri="{FF2B5EF4-FFF2-40B4-BE49-F238E27FC236}">
                <a16:creationId xmlns:a16="http://schemas.microsoft.com/office/drawing/2014/main" id="{7A0CB74E-B360-F40A-800D-AE38EF45B1DA}"/>
              </a:ext>
            </a:extLst>
          </p:cNvPr>
          <p:cNvSpPr>
            <a:spLocks noGrp="1" noChangeArrowheads="1"/>
          </p:cNvSpPr>
          <p:nvPr>
            <p:ph type="body" idx="1"/>
          </p:nvPr>
        </p:nvSpPr>
        <p:spPr>
          <a:xfrm>
            <a:off x="0" y="1412875"/>
            <a:ext cx="8686800" cy="5445125"/>
          </a:xfrm>
        </p:spPr>
        <p:txBody>
          <a:bodyPr/>
          <a:lstStyle/>
          <a:p>
            <a:pPr lvl="1" algn="ctr">
              <a:lnSpc>
                <a:spcPct val="90000"/>
              </a:lnSpc>
              <a:buFontTx/>
              <a:buNone/>
            </a:pPr>
            <a:r>
              <a:rPr lang="pt-BR" altLang="pt-BR"/>
              <a:t>   </a:t>
            </a:r>
            <a:r>
              <a:rPr lang="pt-BR" altLang="pt-BR">
                <a:solidFill>
                  <a:srgbClr val="CC6600"/>
                </a:solidFill>
              </a:rPr>
              <a:t>Porém, as peculiaridades da administração japonesa merecem uma discussão mais profunda porque os índices de produtividade japoneses superaram os da maioria dos países ocidentais, a partir da década de 70 e também porque a </a:t>
            </a:r>
            <a:r>
              <a:rPr lang="pt-BR" altLang="pt-BR" b="1">
                <a:solidFill>
                  <a:srgbClr val="CC6600"/>
                </a:solidFill>
              </a:rPr>
              <a:t>cultura oriental</a:t>
            </a:r>
            <a:r>
              <a:rPr lang="pt-BR" altLang="pt-BR">
                <a:solidFill>
                  <a:srgbClr val="CC6600"/>
                </a:solidFill>
              </a:rPr>
              <a:t> infiltrada no </a:t>
            </a:r>
            <a:r>
              <a:rPr lang="pt-BR" altLang="pt-BR" b="1">
                <a:solidFill>
                  <a:srgbClr val="CC6600"/>
                </a:solidFill>
              </a:rPr>
              <a:t>comportamento organizacional</a:t>
            </a:r>
            <a:r>
              <a:rPr lang="pt-BR" altLang="pt-BR">
                <a:solidFill>
                  <a:srgbClr val="CC6600"/>
                </a:solidFill>
              </a:rPr>
              <a:t>, sempre provoca polêmica e discussões sobre a importância do aspecto cultural, refletido no caráter obediente e disciplinado do trabalhador japonês, como fator condicionante do sucesso da administração e da aplicação das técnicas industriais japonesas.</a:t>
            </a:r>
            <a:r>
              <a:rPr lang="pt-BR" altLang="pt-B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1FD5CA85-578C-42BF-4A22-E3656760034A}"/>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4387" name="Rectangle 3">
            <a:extLst>
              <a:ext uri="{FF2B5EF4-FFF2-40B4-BE49-F238E27FC236}">
                <a16:creationId xmlns:a16="http://schemas.microsoft.com/office/drawing/2014/main" id="{7065889D-CFBD-3808-96B4-E927B4F0078F}"/>
              </a:ext>
            </a:extLst>
          </p:cNvPr>
          <p:cNvSpPr>
            <a:spLocks noGrp="1" noChangeArrowheads="1"/>
          </p:cNvSpPr>
          <p:nvPr>
            <p:ph type="body" idx="1"/>
          </p:nvPr>
        </p:nvSpPr>
        <p:spPr>
          <a:xfrm>
            <a:off x="0" y="1268413"/>
            <a:ext cx="9144000" cy="5473700"/>
          </a:xfrm>
        </p:spPr>
        <p:txBody>
          <a:bodyPr/>
          <a:lstStyle/>
          <a:p>
            <a:pPr>
              <a:lnSpc>
                <a:spcPct val="90000"/>
              </a:lnSpc>
              <a:buFontTx/>
              <a:buNone/>
            </a:pPr>
            <a:r>
              <a:rPr lang="pt-BR" altLang="pt-BR" sz="2400">
                <a:solidFill>
                  <a:srgbClr val="CC6600"/>
                </a:solidFill>
              </a:rPr>
              <a:t>Os quatro aspectos absolutos para a qualidade total:</a:t>
            </a:r>
          </a:p>
          <a:p>
            <a:pPr>
              <a:lnSpc>
                <a:spcPct val="90000"/>
              </a:lnSpc>
              <a:buFontTx/>
              <a:buNone/>
            </a:pPr>
            <a:endParaRPr lang="pt-BR" altLang="pt-BR" sz="2400">
              <a:solidFill>
                <a:srgbClr val="CC6600"/>
              </a:solidFill>
            </a:endParaRPr>
          </a:p>
          <a:p>
            <a:pPr>
              <a:lnSpc>
                <a:spcPct val="90000"/>
              </a:lnSpc>
              <a:buFontTx/>
              <a:buNone/>
            </a:pPr>
            <a:r>
              <a:rPr lang="pt-BR" altLang="pt-BR" sz="2400">
                <a:solidFill>
                  <a:srgbClr val="CC6600"/>
                </a:solidFill>
              </a:rPr>
              <a:t> </a:t>
            </a:r>
            <a:r>
              <a:rPr lang="pt-BR" altLang="pt-BR" sz="2400" b="1">
                <a:solidFill>
                  <a:srgbClr val="CC6600"/>
                </a:solidFill>
              </a:rPr>
              <a:t>Qualidade significa conformidade com os padrões: </a:t>
            </a:r>
            <a:r>
              <a:rPr lang="pt-BR" altLang="pt-BR" sz="2400">
                <a:solidFill>
                  <a:srgbClr val="CC6600"/>
                </a:solidFill>
              </a:rPr>
              <a:t>os funcionários devem saber exatamente quais os padrões de desempenho que se esperam deles. </a:t>
            </a:r>
          </a:p>
          <a:p>
            <a:pPr>
              <a:lnSpc>
                <a:spcPct val="90000"/>
              </a:lnSpc>
              <a:buFontTx/>
              <a:buNone/>
            </a:pPr>
            <a:r>
              <a:rPr lang="pt-BR" altLang="pt-BR" sz="2400">
                <a:solidFill>
                  <a:srgbClr val="CC6600"/>
                </a:solidFill>
              </a:rPr>
              <a:t> </a:t>
            </a:r>
            <a:r>
              <a:rPr lang="pt-BR" altLang="pt-BR" sz="2400" b="1">
                <a:solidFill>
                  <a:srgbClr val="CC6600"/>
                </a:solidFill>
              </a:rPr>
              <a:t>Qualidade decorre da prevenção de defeitos, e não da correção de defeitos:</a:t>
            </a:r>
            <a:endParaRPr lang="pt-BR" altLang="pt-BR" sz="2400">
              <a:solidFill>
                <a:srgbClr val="CC6600"/>
              </a:solidFill>
            </a:endParaRPr>
          </a:p>
          <a:p>
            <a:pPr>
              <a:lnSpc>
                <a:spcPct val="90000"/>
              </a:lnSpc>
              <a:buFontTx/>
              <a:buNone/>
            </a:pPr>
            <a:r>
              <a:rPr lang="pt-BR" altLang="pt-BR" sz="2400">
                <a:solidFill>
                  <a:srgbClr val="CC6600"/>
                </a:solidFill>
              </a:rPr>
              <a:t>a liderança, treinamento e disciplina devem prevenir os defeitos em primeiro lugar, e não somente cuidar da sua correção.</a:t>
            </a:r>
          </a:p>
          <a:p>
            <a:pPr>
              <a:lnSpc>
                <a:spcPct val="90000"/>
              </a:lnSpc>
              <a:buFontTx/>
              <a:buNone/>
            </a:pPr>
            <a:r>
              <a:rPr lang="pt-BR" altLang="pt-BR" sz="2400">
                <a:solidFill>
                  <a:srgbClr val="CC6600"/>
                </a:solidFill>
              </a:rPr>
              <a:t> </a:t>
            </a:r>
            <a:r>
              <a:rPr lang="pt-BR" altLang="pt-BR" sz="2400" b="1">
                <a:solidFill>
                  <a:srgbClr val="CC6600"/>
                </a:solidFill>
              </a:rPr>
              <a:t>Qualidade como um padrão de desempenho significa trabalho isento de defeitos: </a:t>
            </a:r>
            <a:r>
              <a:rPr lang="pt-BR" altLang="pt-BR" sz="2400">
                <a:solidFill>
                  <a:srgbClr val="CC6600"/>
                </a:solidFill>
              </a:rPr>
              <a:t>o único padrão aceitável de qualidade é o trabalho perfeito e sem defeitos.</a:t>
            </a:r>
          </a:p>
          <a:p>
            <a:pPr>
              <a:lnSpc>
                <a:spcPct val="90000"/>
              </a:lnSpc>
              <a:buFontTx/>
              <a:buNone/>
            </a:pPr>
            <a:r>
              <a:rPr lang="pt-BR" altLang="pt-BR" sz="2400">
                <a:solidFill>
                  <a:srgbClr val="CC6600"/>
                </a:solidFill>
              </a:rPr>
              <a:t> </a:t>
            </a:r>
            <a:r>
              <a:rPr lang="pt-BR" altLang="pt-BR" sz="2400" b="1">
                <a:solidFill>
                  <a:srgbClr val="CC6600"/>
                </a:solidFill>
              </a:rPr>
              <a:t>Qualidade economiza dinheiro: </a:t>
            </a:r>
            <a:r>
              <a:rPr lang="pt-BR" altLang="pt-BR" sz="2400">
                <a:solidFill>
                  <a:srgbClr val="CC6600"/>
                </a:solidFill>
              </a:rPr>
              <a:t>fazer as coisas certas da primeira vez economiza tempo e reduz o custo da correção do trabalho mal feito.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15CD24E-9A9C-7AEC-9EF2-820D801607D9}"/>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5411" name="Rectangle 3">
            <a:extLst>
              <a:ext uri="{FF2B5EF4-FFF2-40B4-BE49-F238E27FC236}">
                <a16:creationId xmlns:a16="http://schemas.microsoft.com/office/drawing/2014/main" id="{7DE8DADF-855B-717E-C39D-F82B8D87FBB6}"/>
              </a:ext>
            </a:extLst>
          </p:cNvPr>
          <p:cNvSpPr>
            <a:spLocks noGrp="1" noChangeArrowheads="1"/>
          </p:cNvSpPr>
          <p:nvPr>
            <p:ph type="body" idx="1"/>
          </p:nvPr>
        </p:nvSpPr>
        <p:spPr>
          <a:xfrm>
            <a:off x="179388" y="1268413"/>
            <a:ext cx="8785225" cy="5400675"/>
          </a:xfrm>
        </p:spPr>
        <p:txBody>
          <a:bodyPr/>
          <a:lstStyle/>
          <a:p>
            <a:pPr>
              <a:buFontTx/>
              <a:buNone/>
            </a:pPr>
            <a:r>
              <a:rPr lang="pt-BR" altLang="pt-BR" b="1"/>
              <a:t>         </a:t>
            </a:r>
            <a:r>
              <a:rPr lang="pt-BR" altLang="pt-BR" b="1" u="sng">
                <a:solidFill>
                  <a:srgbClr val="CC6600"/>
                </a:solidFill>
              </a:rPr>
              <a:t>TÉCNICAS DE QUALIDADE TOTAL</a:t>
            </a:r>
          </a:p>
          <a:p>
            <a:pPr algn="ctr">
              <a:buFontTx/>
              <a:buNone/>
            </a:pPr>
            <a:r>
              <a:rPr lang="pt-BR" altLang="pt-BR" b="1">
                <a:solidFill>
                  <a:srgbClr val="CC6600"/>
                </a:solidFill>
              </a:rPr>
              <a:t>   A filosofia básica da Qualidade total está voltada para a satisfação do cliente, os objetivos da organização e algumas considerações ambientais. </a:t>
            </a:r>
          </a:p>
          <a:p>
            <a:pPr algn="ctr">
              <a:buFontTx/>
              <a:buNone/>
            </a:pPr>
            <a:r>
              <a:rPr lang="pt-BR" altLang="pt-BR" b="1">
                <a:solidFill>
                  <a:srgbClr val="CC6600"/>
                </a:solidFill>
              </a:rPr>
              <a:t>A aplicação dos conceitos de QT implicam investimentos em pessoas e em tempo. </a:t>
            </a:r>
          </a:p>
          <a:p>
            <a:pPr algn="ctr">
              <a:buFontTx/>
              <a:buNone/>
            </a:pPr>
            <a:r>
              <a:rPr lang="pt-BR" altLang="pt-BR" b="1">
                <a:solidFill>
                  <a:srgbClr val="CC6600"/>
                </a:solidFill>
              </a:rPr>
              <a:t>De toda forma, a implementação da QT envolve o uso de muitas técnicas. </a:t>
            </a:r>
          </a:p>
          <a:p>
            <a:pPr algn="ctr">
              <a:buFontTx/>
              <a:buNone/>
            </a:pPr>
            <a:r>
              <a:rPr lang="pt-BR" altLang="pt-BR" b="1">
                <a:solidFill>
                  <a:srgbClr val="CC6600"/>
                </a:solidFill>
              </a:rPr>
              <a:t>As principais são: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6042EC6-D0EC-9429-F6A8-C17D747C5303}"/>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6435" name="Rectangle 3">
            <a:extLst>
              <a:ext uri="{FF2B5EF4-FFF2-40B4-BE49-F238E27FC236}">
                <a16:creationId xmlns:a16="http://schemas.microsoft.com/office/drawing/2014/main" id="{02D20E2E-8743-B960-7F67-E6F1A34374F4}"/>
              </a:ext>
            </a:extLst>
          </p:cNvPr>
          <p:cNvSpPr>
            <a:spLocks noGrp="1" noChangeArrowheads="1"/>
          </p:cNvSpPr>
          <p:nvPr>
            <p:ph type="body" idx="1"/>
          </p:nvPr>
        </p:nvSpPr>
        <p:spPr>
          <a:xfrm>
            <a:off x="0" y="1600200"/>
            <a:ext cx="8964613" cy="5068888"/>
          </a:xfrm>
        </p:spPr>
        <p:txBody>
          <a:bodyPr/>
          <a:lstStyle/>
          <a:p>
            <a:pPr>
              <a:lnSpc>
                <a:spcPct val="80000"/>
              </a:lnSpc>
              <a:buFontTx/>
              <a:buNone/>
            </a:pPr>
            <a:r>
              <a:rPr lang="pt-BR" altLang="pt-BR" sz="2800" b="1"/>
              <a:t>    </a:t>
            </a:r>
            <a:r>
              <a:rPr lang="pt-BR" altLang="pt-BR" sz="2800" b="1">
                <a:solidFill>
                  <a:srgbClr val="CC6600"/>
                </a:solidFill>
              </a:rPr>
              <a:t>Benchmarking </a:t>
            </a:r>
            <a:r>
              <a:rPr lang="pt-BR" altLang="pt-BR" sz="2800">
                <a:solidFill>
                  <a:srgbClr val="CC6600"/>
                </a:solidFill>
              </a:rPr>
              <a:t>– Ele foi introduzido em 1979 pela Xerox que, para se livrar de um enorme problema de concorrência no mercado fez comparações com as melhores empresas concorrentes a fim de melhorar seus próprios processos internos. O Benchmarking funciona como “o processo contínuo de avaliar produtos, serviços e práticas dos concorrentes mais fortes e daquelas empresas que são reconhecidas como líderes empresariais”. </a:t>
            </a:r>
          </a:p>
          <a:p>
            <a:pPr>
              <a:lnSpc>
                <a:spcPct val="80000"/>
              </a:lnSpc>
              <a:buFontTx/>
              <a:buNone/>
            </a:pPr>
            <a:r>
              <a:rPr lang="pt-BR" altLang="pt-BR" sz="2800">
                <a:solidFill>
                  <a:srgbClr val="CC6600"/>
                </a:solidFill>
              </a:rPr>
              <a:t>    Ele permite comparações de processos e práticas entre as organizações para identificar o “melhor do melhor” e alcançar um nível de superioridade ou de vantagem competitiva.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7EF731D-C54C-0994-1F92-D454BB286F90}"/>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7459" name="Rectangle 3">
            <a:extLst>
              <a:ext uri="{FF2B5EF4-FFF2-40B4-BE49-F238E27FC236}">
                <a16:creationId xmlns:a16="http://schemas.microsoft.com/office/drawing/2014/main" id="{6986FAFE-08A3-47F1-4B8C-396C8A2C5087}"/>
              </a:ext>
            </a:extLst>
          </p:cNvPr>
          <p:cNvSpPr>
            <a:spLocks noGrp="1" noChangeArrowheads="1"/>
          </p:cNvSpPr>
          <p:nvPr>
            <p:ph type="body" idx="1"/>
          </p:nvPr>
        </p:nvSpPr>
        <p:spPr>
          <a:xfrm>
            <a:off x="179388" y="981075"/>
            <a:ext cx="8964612" cy="5661025"/>
          </a:xfrm>
        </p:spPr>
        <p:txBody>
          <a:bodyPr/>
          <a:lstStyle/>
          <a:p>
            <a:pPr>
              <a:lnSpc>
                <a:spcPct val="80000"/>
              </a:lnSpc>
              <a:buFontTx/>
              <a:buNone/>
            </a:pPr>
            <a:endParaRPr lang="pt-BR" altLang="pt-BR" sz="1600">
              <a:solidFill>
                <a:srgbClr val="660066"/>
              </a:solidFill>
            </a:endParaRPr>
          </a:p>
          <a:p>
            <a:pPr>
              <a:lnSpc>
                <a:spcPct val="80000"/>
              </a:lnSpc>
              <a:buFontTx/>
              <a:buNone/>
            </a:pPr>
            <a:r>
              <a:rPr lang="pt-BR" altLang="pt-BR" sz="1600" b="1">
                <a:solidFill>
                  <a:srgbClr val="660066"/>
                </a:solidFill>
              </a:rPr>
              <a:t>                 Os 15 estágios do benchmarking:</a:t>
            </a:r>
          </a:p>
          <a:p>
            <a:pPr>
              <a:lnSpc>
                <a:spcPct val="80000"/>
              </a:lnSpc>
              <a:buFontTx/>
              <a:buNone/>
            </a:pPr>
            <a:r>
              <a:rPr lang="pt-BR" altLang="pt-BR" sz="1600" b="1">
                <a:solidFill>
                  <a:srgbClr val="660066"/>
                </a:solidFill>
              </a:rPr>
              <a:t>Planejar</a:t>
            </a:r>
            <a:endParaRPr lang="pt-BR" altLang="pt-BR" sz="1600">
              <a:solidFill>
                <a:srgbClr val="660066"/>
              </a:solidFill>
            </a:endParaRPr>
          </a:p>
          <a:p>
            <a:pPr>
              <a:lnSpc>
                <a:spcPct val="80000"/>
              </a:lnSpc>
              <a:buFontTx/>
              <a:buNone/>
            </a:pPr>
            <a:r>
              <a:rPr lang="pt-BR" altLang="pt-BR" sz="1600">
                <a:solidFill>
                  <a:srgbClr val="660066"/>
                </a:solidFill>
              </a:rPr>
              <a:t>1. Selecionar departamentos ou grupos de processos para avaliar.</a:t>
            </a:r>
          </a:p>
          <a:p>
            <a:pPr>
              <a:lnSpc>
                <a:spcPct val="80000"/>
              </a:lnSpc>
              <a:buFontTx/>
              <a:buNone/>
            </a:pPr>
            <a:r>
              <a:rPr lang="pt-BR" altLang="pt-BR" sz="1600">
                <a:solidFill>
                  <a:srgbClr val="660066"/>
                </a:solidFill>
              </a:rPr>
              <a:t>2. Identificar o melhor concorrente, utilizando informações de clientes ou analistas.</a:t>
            </a:r>
          </a:p>
          <a:p>
            <a:pPr>
              <a:lnSpc>
                <a:spcPct val="80000"/>
              </a:lnSpc>
              <a:buFontTx/>
              <a:buNone/>
            </a:pPr>
            <a:r>
              <a:rPr lang="pt-BR" altLang="pt-BR" sz="1600">
                <a:solidFill>
                  <a:srgbClr val="660066"/>
                </a:solidFill>
              </a:rPr>
              <a:t>3. Identificar os Benchmarks.</a:t>
            </a:r>
          </a:p>
          <a:p>
            <a:pPr>
              <a:lnSpc>
                <a:spcPct val="80000"/>
              </a:lnSpc>
              <a:buFontTx/>
              <a:buNone/>
            </a:pPr>
            <a:r>
              <a:rPr lang="pt-BR" altLang="pt-BR" sz="1600">
                <a:solidFill>
                  <a:srgbClr val="660066"/>
                </a:solidFill>
              </a:rPr>
              <a:t>4. Organizar o grupo de avaliação.</a:t>
            </a:r>
          </a:p>
          <a:p>
            <a:pPr>
              <a:lnSpc>
                <a:spcPct val="80000"/>
              </a:lnSpc>
              <a:buFontTx/>
              <a:buNone/>
            </a:pPr>
            <a:r>
              <a:rPr lang="pt-BR" altLang="pt-BR" sz="1600">
                <a:solidFill>
                  <a:srgbClr val="660066"/>
                </a:solidFill>
              </a:rPr>
              <a:t>5. Escolher a metodologia de coleta de informações e dados.</a:t>
            </a:r>
          </a:p>
          <a:p>
            <a:pPr>
              <a:lnSpc>
                <a:spcPct val="80000"/>
              </a:lnSpc>
              <a:buFontTx/>
              <a:buNone/>
            </a:pPr>
            <a:r>
              <a:rPr lang="pt-BR" altLang="pt-BR" sz="1600">
                <a:solidFill>
                  <a:srgbClr val="660066"/>
                </a:solidFill>
              </a:rPr>
              <a:t>6. Agendar visitas</a:t>
            </a:r>
          </a:p>
          <a:p>
            <a:pPr>
              <a:lnSpc>
                <a:spcPct val="80000"/>
              </a:lnSpc>
              <a:buFontTx/>
              <a:buNone/>
            </a:pPr>
            <a:r>
              <a:rPr lang="pt-BR" altLang="pt-BR" sz="1600">
                <a:solidFill>
                  <a:srgbClr val="660066"/>
                </a:solidFill>
              </a:rPr>
              <a:t>7. Utilizar a metodologia de coleta de dados.</a:t>
            </a:r>
            <a:endParaRPr lang="pt-BR" altLang="pt-BR" sz="1600" b="1">
              <a:solidFill>
                <a:srgbClr val="660066"/>
              </a:solidFill>
            </a:endParaRPr>
          </a:p>
          <a:p>
            <a:pPr>
              <a:lnSpc>
                <a:spcPct val="80000"/>
              </a:lnSpc>
              <a:buFontTx/>
              <a:buNone/>
            </a:pPr>
            <a:r>
              <a:rPr lang="pt-BR" altLang="pt-BR" sz="1600" b="1">
                <a:solidFill>
                  <a:srgbClr val="660066"/>
                </a:solidFill>
              </a:rPr>
              <a:t>Analisar</a:t>
            </a:r>
            <a:endParaRPr lang="pt-BR" altLang="pt-BR" sz="1600">
              <a:solidFill>
                <a:srgbClr val="660066"/>
              </a:solidFill>
            </a:endParaRPr>
          </a:p>
          <a:p>
            <a:pPr>
              <a:lnSpc>
                <a:spcPct val="80000"/>
              </a:lnSpc>
              <a:buFontTx/>
              <a:buNone/>
            </a:pPr>
            <a:r>
              <a:rPr lang="pt-BR" altLang="pt-BR" sz="1600">
                <a:solidFill>
                  <a:srgbClr val="660066"/>
                </a:solidFill>
              </a:rPr>
              <a:t>8. Comparar a organização com seus concorrentes, com os dados do benchmarking.</a:t>
            </a:r>
          </a:p>
          <a:p>
            <a:pPr>
              <a:lnSpc>
                <a:spcPct val="80000"/>
              </a:lnSpc>
              <a:buFontTx/>
              <a:buNone/>
            </a:pPr>
            <a:r>
              <a:rPr lang="pt-BR" altLang="pt-BR" sz="1600">
                <a:solidFill>
                  <a:srgbClr val="660066"/>
                </a:solidFill>
              </a:rPr>
              <a:t>9. Catalogar as informações e criar um centro de competência.</a:t>
            </a:r>
          </a:p>
          <a:p>
            <a:pPr>
              <a:lnSpc>
                <a:spcPct val="80000"/>
              </a:lnSpc>
              <a:buFontTx/>
              <a:buNone/>
            </a:pPr>
            <a:r>
              <a:rPr lang="pt-BR" altLang="pt-BR" sz="1600">
                <a:solidFill>
                  <a:srgbClr val="660066"/>
                </a:solidFill>
              </a:rPr>
              <a:t>10. Compreender os processos de realização e as medidas de desempenho.</a:t>
            </a:r>
            <a:endParaRPr lang="pt-BR" altLang="pt-BR" sz="1600" b="1">
              <a:solidFill>
                <a:srgbClr val="660066"/>
              </a:solidFill>
            </a:endParaRPr>
          </a:p>
          <a:p>
            <a:pPr>
              <a:lnSpc>
                <a:spcPct val="80000"/>
              </a:lnSpc>
              <a:buFontTx/>
              <a:buNone/>
            </a:pPr>
            <a:r>
              <a:rPr lang="pt-BR" altLang="pt-BR" sz="1600" b="1">
                <a:solidFill>
                  <a:srgbClr val="660066"/>
                </a:solidFill>
              </a:rPr>
              <a:t>Desenvolver</a:t>
            </a:r>
            <a:endParaRPr lang="pt-BR" altLang="pt-BR" sz="1600">
              <a:solidFill>
                <a:srgbClr val="660066"/>
              </a:solidFill>
            </a:endParaRPr>
          </a:p>
          <a:p>
            <a:pPr>
              <a:lnSpc>
                <a:spcPct val="80000"/>
              </a:lnSpc>
              <a:buFontTx/>
              <a:buNone/>
            </a:pPr>
            <a:r>
              <a:rPr lang="pt-BR" altLang="pt-BR" sz="1600">
                <a:solidFill>
                  <a:srgbClr val="660066"/>
                </a:solidFill>
              </a:rPr>
              <a:t>11. Estabelecer os objetivos/padrões do novo nível de desempenho.</a:t>
            </a:r>
          </a:p>
          <a:p>
            <a:pPr>
              <a:lnSpc>
                <a:spcPct val="80000"/>
              </a:lnSpc>
              <a:buFontTx/>
              <a:buNone/>
            </a:pPr>
            <a:r>
              <a:rPr lang="pt-BR" altLang="pt-BR" sz="1600">
                <a:solidFill>
                  <a:srgbClr val="660066"/>
                </a:solidFill>
              </a:rPr>
              <a:t>12. Desenvolver planos de ação para atingir as metas e integrá-las na organização.</a:t>
            </a:r>
            <a:endParaRPr lang="pt-BR" altLang="pt-BR" sz="1600" b="1">
              <a:solidFill>
                <a:srgbClr val="660066"/>
              </a:solidFill>
            </a:endParaRPr>
          </a:p>
          <a:p>
            <a:pPr>
              <a:lnSpc>
                <a:spcPct val="80000"/>
              </a:lnSpc>
              <a:buFontTx/>
              <a:buNone/>
            </a:pPr>
            <a:r>
              <a:rPr lang="pt-BR" altLang="pt-BR" sz="1600" b="1">
                <a:solidFill>
                  <a:srgbClr val="660066"/>
                </a:solidFill>
              </a:rPr>
              <a:t>Melhorar</a:t>
            </a:r>
            <a:endParaRPr lang="pt-BR" altLang="pt-BR" sz="1600">
              <a:solidFill>
                <a:srgbClr val="660066"/>
              </a:solidFill>
            </a:endParaRPr>
          </a:p>
          <a:p>
            <a:pPr>
              <a:lnSpc>
                <a:spcPct val="80000"/>
              </a:lnSpc>
              <a:buFontTx/>
              <a:buNone/>
            </a:pPr>
            <a:r>
              <a:rPr lang="pt-BR" altLang="pt-BR" sz="1600">
                <a:solidFill>
                  <a:srgbClr val="660066"/>
                </a:solidFill>
              </a:rPr>
              <a:t>13. Implementar ações específicas e integrá-las nos processos da organização.</a:t>
            </a:r>
            <a:endParaRPr lang="pt-BR" altLang="pt-BR" sz="1600" b="1">
              <a:solidFill>
                <a:srgbClr val="660066"/>
              </a:solidFill>
            </a:endParaRPr>
          </a:p>
          <a:p>
            <a:pPr>
              <a:lnSpc>
                <a:spcPct val="80000"/>
              </a:lnSpc>
              <a:buFontTx/>
              <a:buNone/>
            </a:pPr>
            <a:r>
              <a:rPr lang="pt-BR" altLang="pt-BR" sz="1600" b="1">
                <a:solidFill>
                  <a:srgbClr val="660066"/>
                </a:solidFill>
              </a:rPr>
              <a:t>Revisar</a:t>
            </a:r>
            <a:endParaRPr lang="pt-BR" altLang="pt-BR" sz="1600">
              <a:solidFill>
                <a:srgbClr val="660066"/>
              </a:solidFill>
            </a:endParaRPr>
          </a:p>
          <a:p>
            <a:pPr>
              <a:lnSpc>
                <a:spcPct val="80000"/>
              </a:lnSpc>
              <a:buFontTx/>
              <a:buNone/>
            </a:pPr>
            <a:r>
              <a:rPr lang="pt-BR" altLang="pt-BR" sz="1600">
                <a:solidFill>
                  <a:srgbClr val="660066"/>
                </a:solidFill>
              </a:rPr>
              <a:t>14. Monitorar os resultados e as melhorias.</a:t>
            </a:r>
          </a:p>
          <a:p>
            <a:pPr>
              <a:lnSpc>
                <a:spcPct val="80000"/>
              </a:lnSpc>
              <a:buFontTx/>
              <a:buNone/>
            </a:pPr>
            <a:r>
              <a:rPr lang="pt-BR" altLang="pt-BR" sz="1600">
                <a:solidFill>
                  <a:srgbClr val="660066"/>
                </a:solidFill>
              </a:rPr>
              <a:t>15. Revisar os benchmarks e as relações atuais com a organização de referência.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77ACFD73-23E9-C098-2562-A27600BB69BC}"/>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8483" name="Rectangle 3">
            <a:extLst>
              <a:ext uri="{FF2B5EF4-FFF2-40B4-BE49-F238E27FC236}">
                <a16:creationId xmlns:a16="http://schemas.microsoft.com/office/drawing/2014/main" id="{CC0D9A22-19E2-F5DD-C9D4-BB8A17938DC3}"/>
              </a:ext>
            </a:extLst>
          </p:cNvPr>
          <p:cNvSpPr>
            <a:spLocks noGrp="1" noChangeArrowheads="1"/>
          </p:cNvSpPr>
          <p:nvPr>
            <p:ph type="body" idx="1"/>
          </p:nvPr>
        </p:nvSpPr>
        <p:spPr/>
        <p:txBody>
          <a:bodyPr/>
          <a:lstStyle/>
          <a:p>
            <a:pPr>
              <a:buFontTx/>
              <a:buNone/>
            </a:pPr>
            <a:r>
              <a:rPr lang="pt-BR" altLang="pt-BR" b="1"/>
              <a:t>          </a:t>
            </a:r>
            <a:r>
              <a:rPr lang="pt-BR" altLang="pt-BR" b="1">
                <a:solidFill>
                  <a:srgbClr val="CC6600"/>
                </a:solidFill>
              </a:rPr>
              <a:t>Terceirização (Outsourcing) </a:t>
            </a:r>
            <a:endParaRPr lang="pt-BR" altLang="pt-BR">
              <a:solidFill>
                <a:srgbClr val="CC6600"/>
              </a:solidFill>
            </a:endParaRPr>
          </a:p>
          <a:p>
            <a:pPr>
              <a:buFontTx/>
              <a:buNone/>
            </a:pPr>
            <a:r>
              <a:rPr lang="pt-BR" altLang="pt-BR">
                <a:solidFill>
                  <a:srgbClr val="CC6600"/>
                </a:solidFill>
              </a:rPr>
              <a:t>  </a:t>
            </a:r>
          </a:p>
          <a:p>
            <a:pPr>
              <a:buFontTx/>
              <a:buNone/>
            </a:pPr>
            <a:r>
              <a:rPr lang="pt-BR" altLang="pt-BR">
                <a:solidFill>
                  <a:srgbClr val="CC6600"/>
                </a:solidFill>
              </a:rPr>
              <a:t>   A terceirização ocorre quando uma operação interna da organização é transferida para outra organização que consiga fazê-la com qualidade superior, no sentido de melhorar a qualidade e reduzir custos.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18582490-F271-DE34-30E7-64E1E42D73BB}"/>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49507" name="Rectangle 3">
            <a:extLst>
              <a:ext uri="{FF2B5EF4-FFF2-40B4-BE49-F238E27FC236}">
                <a16:creationId xmlns:a16="http://schemas.microsoft.com/office/drawing/2014/main" id="{732C4CF2-8673-6FE1-5AF7-49B66D562F89}"/>
              </a:ext>
            </a:extLst>
          </p:cNvPr>
          <p:cNvSpPr>
            <a:spLocks noGrp="1" noChangeArrowheads="1"/>
          </p:cNvSpPr>
          <p:nvPr>
            <p:ph type="body" idx="1"/>
          </p:nvPr>
        </p:nvSpPr>
        <p:spPr>
          <a:xfrm>
            <a:off x="107950" y="1600200"/>
            <a:ext cx="8928100" cy="4924425"/>
          </a:xfrm>
        </p:spPr>
        <p:txBody>
          <a:bodyPr/>
          <a:lstStyle/>
          <a:p>
            <a:pPr algn="ctr">
              <a:buFontTx/>
              <a:buNone/>
            </a:pPr>
            <a:r>
              <a:rPr lang="pt-BR" altLang="pt-BR" b="1"/>
              <a:t>   </a:t>
            </a:r>
            <a:r>
              <a:rPr lang="pt-BR" altLang="pt-BR" b="1">
                <a:solidFill>
                  <a:srgbClr val="CC6600"/>
                </a:solidFill>
              </a:rPr>
              <a:t>Flexibilidade </a:t>
            </a:r>
          </a:p>
          <a:p>
            <a:pPr algn="ctr">
              <a:buFontTx/>
              <a:buNone/>
            </a:pPr>
            <a:r>
              <a:rPr lang="pt-BR" altLang="pt-BR">
                <a:solidFill>
                  <a:srgbClr val="CC6600"/>
                </a:solidFill>
              </a:rPr>
              <a:t>    Para responder rapidamente às flutuações de mercado, a flexibilidade é refletida em vários aspectos: racionalização do espaço, equipamentos de utilidade geral e versáteis, lay-out celular, nivelamento e sequenciamento da produção em pequenos lotes, redução de estoques, quadro de trabalhadores qualificados e flexíveis.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7F65373-6736-2BFB-A3A7-1FF71867379E}"/>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0531" name="Rectangle 3">
            <a:extLst>
              <a:ext uri="{FF2B5EF4-FFF2-40B4-BE49-F238E27FC236}">
                <a16:creationId xmlns:a16="http://schemas.microsoft.com/office/drawing/2014/main" id="{F9D611CA-40FD-569E-D0E1-9C50297E481D}"/>
              </a:ext>
            </a:extLst>
          </p:cNvPr>
          <p:cNvSpPr>
            <a:spLocks noGrp="1" noChangeArrowheads="1"/>
          </p:cNvSpPr>
          <p:nvPr>
            <p:ph type="body" idx="1"/>
          </p:nvPr>
        </p:nvSpPr>
        <p:spPr>
          <a:xfrm>
            <a:off x="0" y="1196975"/>
            <a:ext cx="9144000" cy="5661025"/>
          </a:xfrm>
        </p:spPr>
        <p:txBody>
          <a:bodyPr/>
          <a:lstStyle/>
          <a:p>
            <a:pPr algn="ctr">
              <a:lnSpc>
                <a:spcPct val="80000"/>
              </a:lnSpc>
              <a:buFontTx/>
              <a:buNone/>
            </a:pPr>
            <a:r>
              <a:rPr lang="pt-BR" altLang="pt-BR" sz="2400" b="1"/>
              <a:t>     </a:t>
            </a:r>
            <a:r>
              <a:rPr lang="pt-BR" altLang="pt-BR" sz="2400" b="1">
                <a:solidFill>
                  <a:srgbClr val="CC6600"/>
                </a:solidFill>
              </a:rPr>
              <a:t>Redução do Ciclo de Tempo </a:t>
            </a:r>
          </a:p>
          <a:p>
            <a:pPr algn="ctr">
              <a:lnSpc>
                <a:spcPct val="80000"/>
              </a:lnSpc>
              <a:buFontTx/>
              <a:buNone/>
            </a:pPr>
            <a:endParaRPr lang="pt-BR" altLang="pt-BR" sz="2400" b="1">
              <a:solidFill>
                <a:srgbClr val="CC6600"/>
              </a:solidFill>
            </a:endParaRPr>
          </a:p>
          <a:p>
            <a:pPr algn="ctr">
              <a:lnSpc>
                <a:spcPct val="80000"/>
              </a:lnSpc>
              <a:buFontTx/>
              <a:buNone/>
            </a:pPr>
            <a:r>
              <a:rPr lang="pt-BR" altLang="pt-BR" sz="2400">
                <a:solidFill>
                  <a:srgbClr val="CC6600"/>
                </a:solidFill>
              </a:rPr>
              <a:t>Tempo de ciclo representa as etapas seguidas para completar um processo da organização. Cada atividade tem um ciclo de tempo: a produção de um produto, o desenvolvimento de um novo produto, o retorno do investimento efetuado. A redução ou simplificação de ciclos de trabalho, a remoção de barreiras entre departamentos situados entre as etapas do trabalho, a eliminação de etapas improdutivas no processo são os aspectos que permitem que a QT seja bem sucedida nas organizações. </a:t>
            </a:r>
          </a:p>
          <a:p>
            <a:pPr>
              <a:lnSpc>
                <a:spcPct val="80000"/>
              </a:lnSpc>
              <a:buFontTx/>
              <a:buNone/>
            </a:pPr>
            <a:endParaRPr lang="pt-BR" altLang="pt-BR" sz="2400">
              <a:solidFill>
                <a:srgbClr val="CC6600"/>
              </a:solidFill>
            </a:endParaRPr>
          </a:p>
          <a:p>
            <a:pPr algn="ctr">
              <a:lnSpc>
                <a:spcPct val="80000"/>
              </a:lnSpc>
              <a:buFontTx/>
              <a:buNone/>
            </a:pPr>
            <a:r>
              <a:rPr lang="pt-BR" altLang="pt-BR" sz="2400">
                <a:solidFill>
                  <a:srgbClr val="CC6600"/>
                </a:solidFill>
              </a:rPr>
              <a:t>    Por trás da redução do ciclo operacional, está a competição pelo tempo, o atendimento mais rápido do cliente, etapas da produção mais bem encadeadas entre si, queda de barreiras e obstáculos intermediários etc. A redução do ciclo de tempo melhora o desempenho global da empresa e se reflete diretamente na qualidade.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5D75B7B0-B220-AD42-190E-8D90201F1D54}"/>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1555" name="Rectangle 3">
            <a:extLst>
              <a:ext uri="{FF2B5EF4-FFF2-40B4-BE49-F238E27FC236}">
                <a16:creationId xmlns:a16="http://schemas.microsoft.com/office/drawing/2014/main" id="{2F173857-9A94-5AA6-2A10-35426E9D876A}"/>
              </a:ext>
            </a:extLst>
          </p:cNvPr>
          <p:cNvSpPr>
            <a:spLocks noGrp="1" noChangeArrowheads="1"/>
          </p:cNvSpPr>
          <p:nvPr>
            <p:ph type="body" idx="1"/>
          </p:nvPr>
        </p:nvSpPr>
        <p:spPr>
          <a:xfrm>
            <a:off x="0" y="1600200"/>
            <a:ext cx="9144000" cy="5257800"/>
          </a:xfrm>
        </p:spPr>
        <p:txBody>
          <a:bodyPr/>
          <a:lstStyle/>
          <a:p>
            <a:pPr algn="ctr">
              <a:lnSpc>
                <a:spcPct val="90000"/>
              </a:lnSpc>
              <a:buFontTx/>
              <a:buNone/>
            </a:pPr>
            <a:r>
              <a:rPr lang="pt-BR" altLang="pt-BR" sz="2800" b="1"/>
              <a:t>   </a:t>
            </a:r>
            <a:r>
              <a:rPr lang="pt-BR" altLang="pt-BR" sz="2800" b="1">
                <a:solidFill>
                  <a:srgbClr val="CC6600"/>
                </a:solidFill>
              </a:rPr>
              <a:t>Produtividade </a:t>
            </a:r>
          </a:p>
          <a:p>
            <a:pPr algn="ctr">
              <a:lnSpc>
                <a:spcPct val="90000"/>
              </a:lnSpc>
              <a:buFontTx/>
              <a:buNone/>
            </a:pPr>
            <a:r>
              <a:rPr lang="pt-BR" altLang="pt-BR" sz="2800">
                <a:solidFill>
                  <a:srgbClr val="CC6600"/>
                </a:solidFill>
              </a:rPr>
              <a:t> A administração japonesa propõe adotar uma visão cooperativa dos funcionários, incentivando o envolvimento de todos na consecução das metas da empresa, visando o aumento da produtividade. Além da participação nas decisões e da auto-realização profissional, as gratificações por níveis de produtividade são freqüentes nas organizações orientais. Apesar de calcar sua filosofia nos valores de realização pessoal dos funcionários, a empresa japonesa reconhece que o incentivo monetário é uma poderosa ferramenta na busca do comprometimento de seus membros com os objetivos empresariais</a:t>
            </a:r>
            <a:r>
              <a:rPr lang="pt-BR" altLang="pt-BR" sz="280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2F5EC55-6F1A-931E-CF23-0F0F9010D102}"/>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2579" name="Rectangle 3">
            <a:extLst>
              <a:ext uri="{FF2B5EF4-FFF2-40B4-BE49-F238E27FC236}">
                <a16:creationId xmlns:a16="http://schemas.microsoft.com/office/drawing/2014/main" id="{BB9BD44A-A7F3-0DE7-6169-504332B226A2}"/>
              </a:ext>
            </a:extLst>
          </p:cNvPr>
          <p:cNvSpPr>
            <a:spLocks noGrp="1" noChangeArrowheads="1"/>
          </p:cNvSpPr>
          <p:nvPr>
            <p:ph type="body" idx="1"/>
          </p:nvPr>
        </p:nvSpPr>
        <p:spPr>
          <a:xfrm>
            <a:off x="107950" y="1600200"/>
            <a:ext cx="8856663" cy="4525963"/>
          </a:xfrm>
        </p:spPr>
        <p:txBody>
          <a:bodyPr/>
          <a:lstStyle/>
          <a:p>
            <a:pPr algn="ctr">
              <a:lnSpc>
                <a:spcPct val="90000"/>
              </a:lnSpc>
              <a:buFontTx/>
              <a:buNone/>
            </a:pPr>
            <a:r>
              <a:rPr lang="pt-BR" altLang="pt-BR" b="1">
                <a:solidFill>
                  <a:srgbClr val="CC6600"/>
                </a:solidFill>
              </a:rPr>
              <a:t>Recursos Humanos</a:t>
            </a:r>
          </a:p>
          <a:p>
            <a:pPr algn="ctr">
              <a:lnSpc>
                <a:spcPct val="90000"/>
              </a:lnSpc>
              <a:buFontTx/>
              <a:buNone/>
            </a:pPr>
            <a:r>
              <a:rPr lang="pt-BR" altLang="pt-BR">
                <a:solidFill>
                  <a:srgbClr val="CC6600"/>
                </a:solidFill>
              </a:rPr>
              <a:t>A ênfase é no trabalho em grupo, na cooperação, no aproveitamento da potencialidade humana. Nas grandes empresas existe estabilidade no emprego, distribuição de bônus e outros benefícios. A ascensão na carreira é lenta.</a:t>
            </a:r>
          </a:p>
          <a:p>
            <a:pPr algn="ctr">
              <a:lnSpc>
                <a:spcPct val="90000"/>
              </a:lnSpc>
              <a:buFontTx/>
              <a:buNone/>
            </a:pPr>
            <a:r>
              <a:rPr lang="pt-BR" altLang="pt-BR">
                <a:solidFill>
                  <a:srgbClr val="CC6600"/>
                </a:solidFill>
              </a:rPr>
              <a:t> O treinamento é intenso e a estrutura de cargos é extremamente vaga.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7CFD9FC-28C5-D331-6B3F-FFCDDA7A11F7}"/>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3603" name="Rectangle 3">
            <a:extLst>
              <a:ext uri="{FF2B5EF4-FFF2-40B4-BE49-F238E27FC236}">
                <a16:creationId xmlns:a16="http://schemas.microsoft.com/office/drawing/2014/main" id="{73852FDF-EB5F-677B-4935-B69F8DD97C2D}"/>
              </a:ext>
            </a:extLst>
          </p:cNvPr>
          <p:cNvSpPr>
            <a:spLocks noGrp="1" noChangeArrowheads="1"/>
          </p:cNvSpPr>
          <p:nvPr>
            <p:ph type="body" idx="1"/>
          </p:nvPr>
        </p:nvSpPr>
        <p:spPr/>
        <p:txBody>
          <a:bodyPr/>
          <a:lstStyle/>
          <a:p>
            <a:pPr algn="ctr">
              <a:lnSpc>
                <a:spcPct val="90000"/>
              </a:lnSpc>
              <a:buFontTx/>
              <a:buNone/>
            </a:pPr>
            <a:r>
              <a:rPr lang="pt-BR" altLang="pt-BR" b="1">
                <a:solidFill>
                  <a:srgbClr val="CC6600"/>
                </a:solidFill>
              </a:rPr>
              <a:t>Tecnologia e Padronização </a:t>
            </a:r>
          </a:p>
          <a:p>
            <a:pPr algn="ctr">
              <a:lnSpc>
                <a:spcPct val="90000"/>
              </a:lnSpc>
              <a:buFontTx/>
              <a:buNone/>
            </a:pPr>
            <a:endParaRPr lang="pt-BR" altLang="pt-BR" b="1">
              <a:solidFill>
                <a:srgbClr val="CC6600"/>
              </a:solidFill>
            </a:endParaRPr>
          </a:p>
          <a:p>
            <a:pPr algn="ctr">
              <a:lnSpc>
                <a:spcPct val="90000"/>
              </a:lnSpc>
              <a:buFontTx/>
              <a:buNone/>
            </a:pPr>
            <a:r>
              <a:rPr lang="pt-BR" altLang="pt-BR">
                <a:solidFill>
                  <a:srgbClr val="CC6600"/>
                </a:solidFill>
              </a:rPr>
              <a:t> Busca-se a harmonia entre o homem, a maquina e o processo. O trabalho padronizado é tido como fundamental para garantir um fluxo contínuo de produção. Primeiro ocorre a racionalização do processo; depois, se conveniente, a automação.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8023924-BEBF-491C-C388-AF3D391615D4}"/>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77827" name="Rectangle 3">
            <a:extLst>
              <a:ext uri="{FF2B5EF4-FFF2-40B4-BE49-F238E27FC236}">
                <a16:creationId xmlns:a16="http://schemas.microsoft.com/office/drawing/2014/main" id="{2387F023-19FC-C3F0-4D34-156A08918DD2}"/>
              </a:ext>
            </a:extLst>
          </p:cNvPr>
          <p:cNvSpPr>
            <a:spLocks noGrp="1" noChangeArrowheads="1"/>
          </p:cNvSpPr>
          <p:nvPr>
            <p:ph type="body" idx="1"/>
          </p:nvPr>
        </p:nvSpPr>
        <p:spPr>
          <a:xfrm>
            <a:off x="0" y="1412875"/>
            <a:ext cx="8820150" cy="5761038"/>
          </a:xfrm>
        </p:spPr>
        <p:txBody>
          <a:bodyPr/>
          <a:lstStyle/>
          <a:p>
            <a:pPr lvl="1" algn="ctr">
              <a:buFontTx/>
              <a:buNone/>
            </a:pPr>
            <a:r>
              <a:rPr lang="pt-BR" altLang="pt-BR" sz="2400"/>
              <a:t>   </a:t>
            </a:r>
            <a:r>
              <a:rPr lang="pt-BR" altLang="pt-BR" sz="2400">
                <a:solidFill>
                  <a:srgbClr val="CC6600"/>
                </a:solidFill>
              </a:rPr>
              <a:t>O fato é que, apenas vinte e cinco anos após a derrota na Segunda Guerra Mundial, que deixou o país completamente destruído, o Japão começa a invadir o mercado internacional com seus produtos mais baratos, confiáveis, sem defeitos. As empresas ocidentais se viram despojadas dos mercados internacionais e dos seus mercados internos. Pela primeira vez uma nação oriental ameaçava e rompia com a hegemonia americana em alguns setores da indústria, particularmente nos setores de eletroeletrônicos e automobilístico, este último considerado a espinha dorsal do desenvolvimento da manufatura nos EUA, desde o lançamento do Modelo T da Ford.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A9CC0D76-217F-0436-92A0-A8EDD76706A1}"/>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4627" name="Rectangle 3">
            <a:extLst>
              <a:ext uri="{FF2B5EF4-FFF2-40B4-BE49-F238E27FC236}">
                <a16:creationId xmlns:a16="http://schemas.microsoft.com/office/drawing/2014/main" id="{49D346D3-449B-0034-30AC-95E6E68FDF29}"/>
              </a:ext>
            </a:extLst>
          </p:cNvPr>
          <p:cNvSpPr>
            <a:spLocks noGrp="1" noChangeArrowheads="1"/>
          </p:cNvSpPr>
          <p:nvPr>
            <p:ph type="body" idx="1"/>
          </p:nvPr>
        </p:nvSpPr>
        <p:spPr/>
        <p:txBody>
          <a:bodyPr/>
          <a:lstStyle/>
          <a:p>
            <a:pPr algn="ctr">
              <a:buFontTx/>
              <a:buNone/>
            </a:pPr>
            <a:r>
              <a:rPr lang="pt-BR" altLang="pt-BR" b="1">
                <a:solidFill>
                  <a:srgbClr val="CC6600"/>
                </a:solidFill>
              </a:rPr>
              <a:t>Manutenção</a:t>
            </a:r>
          </a:p>
          <a:p>
            <a:pPr algn="ctr">
              <a:buFontTx/>
              <a:buNone/>
            </a:pPr>
            <a:endParaRPr lang="pt-BR" altLang="pt-BR" b="1">
              <a:solidFill>
                <a:srgbClr val="CC6600"/>
              </a:solidFill>
            </a:endParaRPr>
          </a:p>
          <a:p>
            <a:pPr algn="ctr">
              <a:buFontTx/>
              <a:buNone/>
            </a:pPr>
            <a:r>
              <a:rPr lang="pt-BR" altLang="pt-BR">
                <a:solidFill>
                  <a:srgbClr val="CC6600"/>
                </a:solidFill>
              </a:rPr>
              <a:t>Os operadores são responsáveis pela manutenção básica, dispondo de enorme autonomia para interromper um processo errado. A manutenção preventiva também é privilegiada.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7D9D166-DE33-B94F-7171-8E1F3F392334}"/>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5651" name="Rectangle 3">
            <a:extLst>
              <a:ext uri="{FF2B5EF4-FFF2-40B4-BE49-F238E27FC236}">
                <a16:creationId xmlns:a16="http://schemas.microsoft.com/office/drawing/2014/main" id="{643FB440-2B93-540C-12CF-2EEA535A87C1}"/>
              </a:ext>
            </a:extLst>
          </p:cNvPr>
          <p:cNvSpPr>
            <a:spLocks noGrp="1" noChangeArrowheads="1"/>
          </p:cNvSpPr>
          <p:nvPr>
            <p:ph type="body" idx="1"/>
          </p:nvPr>
        </p:nvSpPr>
        <p:spPr>
          <a:xfrm>
            <a:off x="468313" y="1628775"/>
            <a:ext cx="8229600" cy="5040313"/>
          </a:xfrm>
        </p:spPr>
        <p:txBody>
          <a:bodyPr/>
          <a:lstStyle/>
          <a:p>
            <a:pPr algn="ctr">
              <a:buFontTx/>
              <a:buNone/>
            </a:pPr>
            <a:r>
              <a:rPr lang="pt-BR" altLang="pt-BR" b="1">
                <a:solidFill>
                  <a:srgbClr val="CC6600"/>
                </a:solidFill>
              </a:rPr>
              <a:t>Relação com Fornecedores e Distribuidores</a:t>
            </a:r>
          </a:p>
          <a:p>
            <a:pPr algn="ctr">
              <a:buFontTx/>
              <a:buNone/>
            </a:pPr>
            <a:r>
              <a:rPr lang="pt-BR" altLang="pt-BR">
                <a:solidFill>
                  <a:srgbClr val="CC6600"/>
                </a:solidFill>
              </a:rPr>
              <a:t>A subcontratação externa, prática antiga no Japão, mantém-se e é reforçada pela formação dos Keiretsu. Com o desenvolvimento do pós-guerra, ela evoluiu para uma relação de apoio técnico e financeiro, cooperação e confiança.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78E27456-CC20-A76D-2CAE-7298A73C947F}"/>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7699" name="Rectangle 3">
            <a:extLst>
              <a:ext uri="{FF2B5EF4-FFF2-40B4-BE49-F238E27FC236}">
                <a16:creationId xmlns:a16="http://schemas.microsoft.com/office/drawing/2014/main" id="{01F7E074-FB47-CA6F-16D5-DB9CE729534F}"/>
              </a:ext>
            </a:extLst>
          </p:cNvPr>
          <p:cNvSpPr>
            <a:spLocks noGrp="1" noChangeArrowheads="1"/>
          </p:cNvSpPr>
          <p:nvPr>
            <p:ph type="body" idx="1"/>
          </p:nvPr>
        </p:nvSpPr>
        <p:spPr/>
        <p:txBody>
          <a:bodyPr/>
          <a:lstStyle/>
          <a:p>
            <a:pPr algn="ctr">
              <a:buFontTx/>
              <a:buNone/>
            </a:pPr>
            <a:r>
              <a:rPr lang="pt-BR" altLang="pt-BR" b="1">
                <a:solidFill>
                  <a:srgbClr val="CC6600"/>
                </a:solidFill>
              </a:rPr>
              <a:t>Cultura Organizacional</a:t>
            </a:r>
          </a:p>
          <a:p>
            <a:pPr algn="ctr">
              <a:buFontTx/>
              <a:buNone/>
            </a:pPr>
            <a:endParaRPr lang="pt-BR" altLang="pt-BR" b="1">
              <a:solidFill>
                <a:srgbClr val="CC6600"/>
              </a:solidFill>
            </a:endParaRPr>
          </a:p>
          <a:p>
            <a:pPr algn="ctr">
              <a:buFontTx/>
              <a:buNone/>
            </a:pPr>
            <a:r>
              <a:rPr lang="pt-BR" altLang="pt-BR" b="1">
                <a:solidFill>
                  <a:srgbClr val="CC6600"/>
                </a:solidFill>
              </a:rPr>
              <a:t> </a:t>
            </a:r>
            <a:r>
              <a:rPr lang="pt-BR" altLang="pt-BR">
                <a:solidFill>
                  <a:srgbClr val="CC6600"/>
                </a:solidFill>
              </a:rPr>
              <a:t>Procura-se estabelecer um clima de confiança e responsabilidade, baseado no respeito à hierarquia, na participação das pessoas no desenvolvimento da tarefa, nas decisões consensuais e na harmonia das relações.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BA14039-7140-2BAC-695B-251EC67F0FA3}"/>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8723" name="Rectangle 3">
            <a:extLst>
              <a:ext uri="{FF2B5EF4-FFF2-40B4-BE49-F238E27FC236}">
                <a16:creationId xmlns:a16="http://schemas.microsoft.com/office/drawing/2014/main" id="{05BF068C-21E0-6059-3221-57376791F4B7}"/>
              </a:ext>
            </a:extLst>
          </p:cNvPr>
          <p:cNvSpPr>
            <a:spLocks noGrp="1" noChangeArrowheads="1"/>
          </p:cNvSpPr>
          <p:nvPr>
            <p:ph type="body" idx="1"/>
          </p:nvPr>
        </p:nvSpPr>
        <p:spPr>
          <a:xfrm>
            <a:off x="250825" y="1341438"/>
            <a:ext cx="8893175" cy="5516562"/>
          </a:xfrm>
        </p:spPr>
        <p:txBody>
          <a:bodyPr/>
          <a:lstStyle/>
          <a:p>
            <a:pPr>
              <a:lnSpc>
                <a:spcPct val="80000"/>
              </a:lnSpc>
              <a:buFontTx/>
              <a:buNone/>
            </a:pPr>
            <a:r>
              <a:rPr lang="pt-BR" altLang="pt-BR" sz="2000" b="1">
                <a:solidFill>
                  <a:srgbClr val="CC6600"/>
                </a:solidFill>
              </a:rPr>
              <a:t>Os cinco “S’s”</a:t>
            </a:r>
            <a:r>
              <a:rPr lang="pt-BR" altLang="pt-BR" sz="2000">
                <a:solidFill>
                  <a:srgbClr val="CC6600"/>
                </a:solidFill>
              </a:rPr>
              <a:t> - são as iniciais de cinco palavras japonesas que começam com “s”, tem por objetivo proporcionar melhor aproveitamento do espaço, eliminar as causas dos acidentes, desenvolver o espírito de equipe e assegurar boa aparência da organização. A implantação do programa dos cinco “S” nas empresas japonesas requer que todos os funcionários sejam pessoalmente responsáveis pelas seguintes atividades dentro da organização:</a:t>
            </a:r>
            <a:endParaRPr lang="pt-BR" altLang="pt-BR" sz="2000" b="1">
              <a:solidFill>
                <a:srgbClr val="CC6600"/>
              </a:solidFill>
            </a:endParaRPr>
          </a:p>
          <a:p>
            <a:pPr>
              <a:lnSpc>
                <a:spcPct val="80000"/>
              </a:lnSpc>
              <a:buFontTx/>
              <a:buNone/>
            </a:pPr>
            <a:r>
              <a:rPr lang="pt-BR" altLang="pt-BR" sz="2000" b="1">
                <a:solidFill>
                  <a:srgbClr val="CC6600"/>
                </a:solidFill>
              </a:rPr>
              <a:t>Seiri </a:t>
            </a:r>
            <a:r>
              <a:rPr lang="pt-BR" altLang="pt-BR" sz="2000">
                <a:solidFill>
                  <a:srgbClr val="CC6600"/>
                </a:solidFill>
              </a:rPr>
              <a:t>– eliminar o desnecessário </a:t>
            </a:r>
          </a:p>
          <a:p>
            <a:pPr>
              <a:lnSpc>
                <a:spcPct val="80000"/>
              </a:lnSpc>
              <a:buFontTx/>
              <a:buNone/>
            </a:pPr>
            <a:r>
              <a:rPr lang="pt-BR" altLang="pt-BR" sz="2000">
                <a:solidFill>
                  <a:srgbClr val="CC6600"/>
                </a:solidFill>
              </a:rPr>
              <a:t>     Estoque</a:t>
            </a:r>
          </a:p>
          <a:p>
            <a:pPr>
              <a:lnSpc>
                <a:spcPct val="80000"/>
              </a:lnSpc>
              <a:buFontTx/>
              <a:buNone/>
            </a:pPr>
            <a:r>
              <a:rPr lang="pt-BR" altLang="pt-BR" sz="2000">
                <a:solidFill>
                  <a:srgbClr val="CC6600"/>
                </a:solidFill>
              </a:rPr>
              <a:t>     Ferramentas não necessárias.</a:t>
            </a:r>
          </a:p>
          <a:p>
            <a:pPr>
              <a:lnSpc>
                <a:spcPct val="80000"/>
              </a:lnSpc>
              <a:buFontTx/>
              <a:buNone/>
            </a:pPr>
            <a:r>
              <a:rPr lang="pt-BR" altLang="pt-BR" sz="2000">
                <a:solidFill>
                  <a:srgbClr val="CC6600"/>
                </a:solidFill>
              </a:rPr>
              <a:t>     Máquinas não utilizadas</a:t>
            </a:r>
          </a:p>
          <a:p>
            <a:pPr>
              <a:lnSpc>
                <a:spcPct val="80000"/>
              </a:lnSpc>
              <a:buFontTx/>
              <a:buNone/>
            </a:pPr>
            <a:r>
              <a:rPr lang="pt-BR" altLang="pt-BR" sz="2000">
                <a:solidFill>
                  <a:srgbClr val="CC6600"/>
                </a:solidFill>
              </a:rPr>
              <a:t>     Produtos com defeito</a:t>
            </a:r>
            <a:endParaRPr lang="pt-BR" altLang="pt-BR" sz="2000" b="1">
              <a:solidFill>
                <a:srgbClr val="CC6600"/>
              </a:solidFill>
            </a:endParaRPr>
          </a:p>
          <a:p>
            <a:pPr>
              <a:lnSpc>
                <a:spcPct val="80000"/>
              </a:lnSpc>
              <a:buFontTx/>
              <a:buNone/>
            </a:pPr>
            <a:r>
              <a:rPr lang="pt-BR" altLang="pt-BR" sz="2000" b="1">
                <a:solidFill>
                  <a:srgbClr val="CC6600"/>
                </a:solidFill>
              </a:rPr>
              <a:t>Seiton </a:t>
            </a:r>
            <a:r>
              <a:rPr lang="pt-BR" altLang="pt-BR" sz="2000">
                <a:solidFill>
                  <a:srgbClr val="CC6600"/>
                </a:solidFill>
              </a:rPr>
              <a:t>– Organizar, colocar as coisas nos seus devidos lugares. As coisas precisam ser mantidas em ordem, para que estejam prontas quando necessário.</a:t>
            </a:r>
            <a:endParaRPr lang="pt-BR" altLang="pt-BR" sz="2000" b="1">
              <a:solidFill>
                <a:srgbClr val="CC6600"/>
              </a:solidFill>
            </a:endParaRPr>
          </a:p>
          <a:p>
            <a:pPr>
              <a:lnSpc>
                <a:spcPct val="80000"/>
              </a:lnSpc>
              <a:buFontTx/>
              <a:buNone/>
            </a:pPr>
            <a:r>
              <a:rPr lang="pt-BR" altLang="pt-BR" sz="2000" b="1">
                <a:solidFill>
                  <a:srgbClr val="CC6600"/>
                </a:solidFill>
              </a:rPr>
              <a:t>Seiso</a:t>
            </a:r>
            <a:r>
              <a:rPr lang="pt-BR" altLang="pt-BR" sz="2000">
                <a:solidFill>
                  <a:srgbClr val="CC6600"/>
                </a:solidFill>
              </a:rPr>
              <a:t>: limpar, manter o ambiente limpo e agradável.</a:t>
            </a:r>
            <a:endParaRPr lang="pt-BR" altLang="pt-BR" sz="2000" b="1">
              <a:solidFill>
                <a:srgbClr val="CC6600"/>
              </a:solidFill>
            </a:endParaRPr>
          </a:p>
          <a:p>
            <a:pPr>
              <a:lnSpc>
                <a:spcPct val="80000"/>
              </a:lnSpc>
              <a:buFontTx/>
              <a:buNone/>
            </a:pPr>
            <a:r>
              <a:rPr lang="pt-BR" altLang="pt-BR" sz="2000" b="1">
                <a:solidFill>
                  <a:srgbClr val="CC6600"/>
                </a:solidFill>
              </a:rPr>
              <a:t>Seiketsu</a:t>
            </a:r>
            <a:r>
              <a:rPr lang="pt-BR" altLang="pt-BR" sz="2000">
                <a:solidFill>
                  <a:srgbClr val="CC6600"/>
                </a:solidFill>
              </a:rPr>
              <a:t>: padronizar, simplificar as coisas.</a:t>
            </a:r>
            <a:endParaRPr lang="pt-BR" altLang="pt-BR" sz="2000" b="1">
              <a:solidFill>
                <a:srgbClr val="CC6600"/>
              </a:solidFill>
            </a:endParaRPr>
          </a:p>
          <a:p>
            <a:pPr>
              <a:lnSpc>
                <a:spcPct val="80000"/>
              </a:lnSpc>
              <a:buFontTx/>
              <a:buNone/>
            </a:pPr>
            <a:r>
              <a:rPr lang="pt-BR" altLang="pt-BR" sz="2000" b="1">
                <a:solidFill>
                  <a:srgbClr val="CC6600"/>
                </a:solidFill>
              </a:rPr>
              <a:t>Shitsuke</a:t>
            </a:r>
            <a:r>
              <a:rPr lang="pt-BR" altLang="pt-BR" sz="2000">
                <a:solidFill>
                  <a:srgbClr val="CC6600"/>
                </a:solidFill>
              </a:rPr>
              <a:t>: disciplinar, manter a ordem e os compromissos e obedecer as normas do local de trabalho.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24943BC8-4773-DF9C-2DB8-C042FCD5376F}"/>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59747" name="Rectangle 3">
            <a:extLst>
              <a:ext uri="{FF2B5EF4-FFF2-40B4-BE49-F238E27FC236}">
                <a16:creationId xmlns:a16="http://schemas.microsoft.com/office/drawing/2014/main" id="{297084EE-F043-0D3E-24BE-835DF09A663D}"/>
              </a:ext>
            </a:extLst>
          </p:cNvPr>
          <p:cNvSpPr>
            <a:spLocks noGrp="1" noChangeArrowheads="1"/>
          </p:cNvSpPr>
          <p:nvPr>
            <p:ph type="body" idx="1"/>
          </p:nvPr>
        </p:nvSpPr>
        <p:spPr>
          <a:xfrm>
            <a:off x="179388" y="1628775"/>
            <a:ext cx="8785225" cy="4852988"/>
          </a:xfrm>
        </p:spPr>
        <p:txBody>
          <a:bodyPr/>
          <a:lstStyle/>
          <a:p>
            <a:pPr>
              <a:lnSpc>
                <a:spcPct val="90000"/>
              </a:lnSpc>
              <a:buFontTx/>
              <a:buNone/>
            </a:pPr>
            <a:r>
              <a:rPr lang="pt-BR" altLang="pt-BR"/>
              <a:t>   </a:t>
            </a:r>
            <a:r>
              <a:rPr lang="pt-BR" altLang="pt-BR">
                <a:solidFill>
                  <a:srgbClr val="CC6600"/>
                </a:solidFill>
              </a:rPr>
              <a:t>Uma vez listadas as características do sistema de produção japonês, não fica difícil abstrair características genéricas do estilo de administração japonesa que podem ser aplicadas em outros ambientes culturais. Paralelamente, é possível articular melhor os temas afins, tais como terceirização, gestão da qualidade total e organização de células de produção, no sentido de facilitar a comunicação e não romper com a hierarquia.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EFF1BA1D-FE83-C63D-2608-E8EBC64C0813}"/>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0771" name="Rectangle 3">
            <a:extLst>
              <a:ext uri="{FF2B5EF4-FFF2-40B4-BE49-F238E27FC236}">
                <a16:creationId xmlns:a16="http://schemas.microsoft.com/office/drawing/2014/main" id="{4F43EA84-D629-DA14-5A0E-11B658734168}"/>
              </a:ext>
            </a:extLst>
          </p:cNvPr>
          <p:cNvSpPr>
            <a:spLocks noGrp="1" noChangeArrowheads="1"/>
          </p:cNvSpPr>
          <p:nvPr>
            <p:ph type="body" idx="1"/>
          </p:nvPr>
        </p:nvSpPr>
        <p:spPr>
          <a:xfrm>
            <a:off x="0" y="1600200"/>
            <a:ext cx="8964613" cy="4997450"/>
          </a:xfrm>
        </p:spPr>
        <p:txBody>
          <a:bodyPr/>
          <a:lstStyle/>
          <a:p>
            <a:pPr>
              <a:buFontTx/>
              <a:buNone/>
            </a:pPr>
            <a:r>
              <a:rPr lang="pt-BR" altLang="pt-BR" sz="2800" b="1"/>
              <a:t>   </a:t>
            </a:r>
            <a:r>
              <a:rPr lang="pt-BR" altLang="pt-BR" sz="2800" b="1">
                <a:solidFill>
                  <a:srgbClr val="3366FF"/>
                </a:solidFill>
              </a:rPr>
              <a:t>VULNERABILIDADES E PONTOS FORTES</a:t>
            </a:r>
          </a:p>
          <a:p>
            <a:pPr>
              <a:buFontTx/>
              <a:buNone/>
            </a:pPr>
            <a:endParaRPr lang="pt-BR" altLang="pt-BR" sz="2800">
              <a:solidFill>
                <a:srgbClr val="3366FF"/>
              </a:solidFill>
            </a:endParaRPr>
          </a:p>
          <a:p>
            <a:pPr>
              <a:buFontTx/>
              <a:buNone/>
            </a:pPr>
            <a:r>
              <a:rPr lang="pt-BR" altLang="pt-BR" sz="2800">
                <a:solidFill>
                  <a:srgbClr val="3366FF"/>
                </a:solidFill>
              </a:rPr>
              <a:t>   O sistema de produção japonês não é nenhum sistema perfeito. Dois pontos frágeis são bastante visíveis: </a:t>
            </a:r>
            <a:r>
              <a:rPr lang="pt-BR" altLang="pt-BR" sz="2800" b="1" i="1">
                <a:solidFill>
                  <a:srgbClr val="3366FF"/>
                </a:solidFill>
              </a:rPr>
              <a:t>depende da cooperação irrestrita das pessoas e é um sistema praticamente sem folgas</a:t>
            </a:r>
            <a:r>
              <a:rPr lang="pt-BR" altLang="pt-BR" sz="2800">
                <a:solidFill>
                  <a:srgbClr val="3366FF"/>
                </a:solidFill>
              </a:rPr>
              <a:t>. Sendo assim, qualquer erro gera graves repercussões em todo o processo. Ele depende basicamente das pessoas, da sua competência, exigindo portanto qualificação, treinamento e reciclagem constantes.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F83EB58-6B1F-CBF6-1C3E-CCA5B0997C15}"/>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1795" name="Rectangle 3">
            <a:extLst>
              <a:ext uri="{FF2B5EF4-FFF2-40B4-BE49-F238E27FC236}">
                <a16:creationId xmlns:a16="http://schemas.microsoft.com/office/drawing/2014/main" id="{9EC0D1B1-4B48-98B3-DAB3-381BF96E8A2A}"/>
              </a:ext>
            </a:extLst>
          </p:cNvPr>
          <p:cNvSpPr>
            <a:spLocks noGrp="1" noChangeArrowheads="1"/>
          </p:cNvSpPr>
          <p:nvPr>
            <p:ph type="body" idx="1"/>
          </p:nvPr>
        </p:nvSpPr>
        <p:spPr>
          <a:xfrm>
            <a:off x="0" y="1412875"/>
            <a:ext cx="8964613" cy="5256213"/>
          </a:xfrm>
        </p:spPr>
        <p:txBody>
          <a:bodyPr/>
          <a:lstStyle/>
          <a:p>
            <a:pPr>
              <a:lnSpc>
                <a:spcPct val="80000"/>
              </a:lnSpc>
              <a:buFontTx/>
              <a:buNone/>
            </a:pPr>
            <a:r>
              <a:rPr lang="pt-BR" altLang="pt-BR" sz="2400"/>
              <a:t>    </a:t>
            </a:r>
            <a:r>
              <a:rPr lang="pt-BR" altLang="pt-BR" sz="2400">
                <a:solidFill>
                  <a:srgbClr val="3366FF"/>
                </a:solidFill>
              </a:rPr>
              <a:t>Outros pontos vulneráveis poderiam ser inferidos. A busca de consenso e o emprego vitalício, por exemplo, podem favorecer a burocracia e a morosidade no processo decisório. A estabilidade no emprego implica no rigoroso planejamento das necessidades de pessoal, seu plano de carreira e critérios de avaliação, mas depende principalmente da relativa estabilidade do faturamento da empresa, que é cada vez mais influenciado pelas tendências e preferências de um mercado globalizado.</a:t>
            </a:r>
          </a:p>
          <a:p>
            <a:pPr>
              <a:lnSpc>
                <a:spcPct val="80000"/>
              </a:lnSpc>
            </a:pPr>
            <a:endParaRPr lang="pt-BR" altLang="pt-BR" sz="2400">
              <a:solidFill>
                <a:srgbClr val="3366FF"/>
              </a:solidFill>
            </a:endParaRPr>
          </a:p>
          <a:p>
            <a:pPr>
              <a:lnSpc>
                <a:spcPct val="80000"/>
              </a:lnSpc>
              <a:buFontTx/>
              <a:buNone/>
            </a:pPr>
            <a:r>
              <a:rPr lang="pt-BR" altLang="pt-BR" sz="2400">
                <a:solidFill>
                  <a:srgbClr val="3366FF"/>
                </a:solidFill>
              </a:rPr>
              <a:t>    Um outro aspecto vulnerável não tão explícito é a eficiência das atividades administrativas de apoio ao processo de produção. Apesar de terem criado a produção enxuta e deterem tecnologia à disposição, até recentemente os japoneses não haviam investido proporcionalmente na melhoria da produtividade desses processos.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BD387A72-2F34-0793-81F4-BEC21FB51F9C}"/>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2819" name="Rectangle 3">
            <a:extLst>
              <a:ext uri="{FF2B5EF4-FFF2-40B4-BE49-F238E27FC236}">
                <a16:creationId xmlns:a16="http://schemas.microsoft.com/office/drawing/2014/main" id="{0CA34D5C-778E-152B-F778-6FB2ED92CC49}"/>
              </a:ext>
            </a:extLst>
          </p:cNvPr>
          <p:cNvSpPr>
            <a:spLocks noGrp="1" noChangeArrowheads="1"/>
          </p:cNvSpPr>
          <p:nvPr>
            <p:ph type="body" idx="1"/>
          </p:nvPr>
        </p:nvSpPr>
        <p:spPr>
          <a:xfrm>
            <a:off x="179388" y="1600200"/>
            <a:ext cx="8785225" cy="5257800"/>
          </a:xfrm>
        </p:spPr>
        <p:txBody>
          <a:bodyPr/>
          <a:lstStyle/>
          <a:p>
            <a:pPr>
              <a:lnSpc>
                <a:spcPct val="80000"/>
              </a:lnSpc>
              <a:buFontTx/>
              <a:buNone/>
            </a:pPr>
            <a:r>
              <a:rPr lang="pt-BR" altLang="pt-BR" sz="2400"/>
              <a:t>    </a:t>
            </a:r>
            <a:r>
              <a:rPr lang="pt-BR" altLang="pt-BR" sz="2400">
                <a:solidFill>
                  <a:srgbClr val="3366FF"/>
                </a:solidFill>
              </a:rPr>
              <a:t>O crescimento excessivo do número de produtos, a diminuição do seu ciclo de vida, o desenvolvimento de um consumismo ambientalmente irresponsável e a concorrência predatória também podem ser ressaltados como pontos  vulneráveis do modelo. Enfim, desvantagens e vulnerabilidades que devem ser ponderadas frente aos fatores de sucesso.</a:t>
            </a:r>
          </a:p>
          <a:p>
            <a:pPr>
              <a:lnSpc>
                <a:spcPct val="80000"/>
              </a:lnSpc>
              <a:buFontTx/>
              <a:buNone/>
            </a:pPr>
            <a:endParaRPr lang="pt-BR" altLang="pt-BR" sz="2400">
              <a:solidFill>
                <a:srgbClr val="3366FF"/>
              </a:solidFill>
            </a:endParaRPr>
          </a:p>
          <a:p>
            <a:pPr>
              <a:lnSpc>
                <a:spcPct val="80000"/>
              </a:lnSpc>
              <a:buFontTx/>
              <a:buNone/>
            </a:pPr>
            <a:r>
              <a:rPr lang="pt-BR" altLang="pt-BR" sz="2400">
                <a:solidFill>
                  <a:srgbClr val="3366FF"/>
                </a:solidFill>
              </a:rPr>
              <a:t>    Um desses fatores, talvez não fique tão explícito na análise geral das características do sistema japonês: apesar da estrutura departamentalizada das empresas japonesas, é evidente a noção de conjunto, a priorização do processo acima da funcionalidade, o que para as empresas ocidentais só passou a despertar interesse em função do próprio sucesso japonês e apenas nos anos 90 foi exaustivamente enfatizado pela reengenharia.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5F2AABBF-63CD-D803-7634-DE3437A7D4D9}"/>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3843" name="Rectangle 3">
            <a:extLst>
              <a:ext uri="{FF2B5EF4-FFF2-40B4-BE49-F238E27FC236}">
                <a16:creationId xmlns:a16="http://schemas.microsoft.com/office/drawing/2014/main" id="{20033B2C-146F-ADAE-29D8-74A86318DE1F}"/>
              </a:ext>
            </a:extLst>
          </p:cNvPr>
          <p:cNvSpPr>
            <a:spLocks noGrp="1" noChangeArrowheads="1"/>
          </p:cNvSpPr>
          <p:nvPr>
            <p:ph type="body" idx="1"/>
          </p:nvPr>
        </p:nvSpPr>
        <p:spPr>
          <a:xfrm>
            <a:off x="0" y="1196975"/>
            <a:ext cx="8964613" cy="5472113"/>
          </a:xfrm>
        </p:spPr>
        <p:txBody>
          <a:bodyPr/>
          <a:lstStyle/>
          <a:p>
            <a:pPr>
              <a:lnSpc>
                <a:spcPct val="80000"/>
              </a:lnSpc>
              <a:buFontTx/>
              <a:buNone/>
            </a:pPr>
            <a:r>
              <a:rPr lang="pt-BR" altLang="pt-BR" sz="2400"/>
              <a:t>    </a:t>
            </a:r>
            <a:r>
              <a:rPr lang="pt-BR" altLang="pt-BR" sz="2400">
                <a:solidFill>
                  <a:srgbClr val="3366FF"/>
                </a:solidFill>
              </a:rPr>
              <a:t>Segundo Fritjof Capra, a visão do povo oriental tem como característica mais importante, até mesmo como essência a consciência da unidade e da inter-relação de todas as coisas e eventos. Ou seja, todas as coisas são encaradas como partes interdependentes e inseparáveis de um todo dinâmico. Assume-se a noção de que fluxo e mudança são características básicas da natureza. Mudanças são consideradas manifestações cíclicas da interação de pólos opostos, que devem ser mantidos em equilíbrio dinâmico. </a:t>
            </a:r>
          </a:p>
          <a:p>
            <a:pPr>
              <a:lnSpc>
                <a:spcPct val="80000"/>
              </a:lnSpc>
              <a:buFontTx/>
              <a:buNone/>
            </a:pPr>
            <a:endParaRPr lang="pt-BR" altLang="pt-BR" sz="2400">
              <a:solidFill>
                <a:srgbClr val="3366FF"/>
              </a:solidFill>
            </a:endParaRPr>
          </a:p>
          <a:p>
            <a:pPr>
              <a:lnSpc>
                <a:spcPct val="80000"/>
              </a:lnSpc>
              <a:buFontTx/>
              <a:buNone/>
            </a:pPr>
            <a:r>
              <a:rPr lang="pt-BR" altLang="pt-BR" sz="2400">
                <a:solidFill>
                  <a:srgbClr val="3366FF"/>
                </a:solidFill>
              </a:rPr>
              <a:t>    Ou seja, muito além de algumas características culturais como respeito aos mais velhos, segurança nos investimentos, priorização do coletivo, obediência à hierarquia, a cultura oriental permite maior flexibilidade de pensamentos e ações. Ela encara as mudanças como um fenômeno característico da natureza, ao contrário da cultura ocidental, herdeira do pensamento cartesiano.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7562DA9C-CFE8-9547-DF25-AE038A48630A}"/>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4867" name="Rectangle 3">
            <a:extLst>
              <a:ext uri="{FF2B5EF4-FFF2-40B4-BE49-F238E27FC236}">
                <a16:creationId xmlns:a16="http://schemas.microsoft.com/office/drawing/2014/main" id="{DBBDD275-20B6-20FC-DD4A-534850337951}"/>
              </a:ext>
            </a:extLst>
          </p:cNvPr>
          <p:cNvSpPr>
            <a:spLocks noGrp="1" noChangeArrowheads="1"/>
          </p:cNvSpPr>
          <p:nvPr>
            <p:ph type="body" idx="1"/>
          </p:nvPr>
        </p:nvSpPr>
        <p:spPr>
          <a:xfrm>
            <a:off x="179388" y="1600200"/>
            <a:ext cx="8785225" cy="5141913"/>
          </a:xfrm>
        </p:spPr>
        <p:txBody>
          <a:bodyPr/>
          <a:lstStyle/>
          <a:p>
            <a:pPr>
              <a:lnSpc>
                <a:spcPct val="80000"/>
              </a:lnSpc>
              <a:buFontTx/>
              <a:buNone/>
            </a:pPr>
            <a:r>
              <a:rPr lang="pt-BR" altLang="pt-BR" sz="2800"/>
              <a:t>    </a:t>
            </a:r>
            <a:r>
              <a:rPr lang="pt-BR" altLang="pt-BR" sz="2800">
                <a:solidFill>
                  <a:srgbClr val="3366FF"/>
                </a:solidFill>
              </a:rPr>
              <a:t>Entretanto, mesmo essa aparente vantagem do pensamento oriental não se mostra exclusiva, dado o sucesso que várias empresas ocidentais têm alcançado na adaptação do método japonês a seus ambientes.</a:t>
            </a:r>
          </a:p>
          <a:p>
            <a:pPr>
              <a:lnSpc>
                <a:spcPct val="80000"/>
              </a:lnSpc>
              <a:buFontTx/>
              <a:buNone/>
            </a:pPr>
            <a:r>
              <a:rPr lang="pt-BR" altLang="pt-BR" sz="2800">
                <a:solidFill>
                  <a:srgbClr val="3366FF"/>
                </a:solidFill>
              </a:rPr>
              <a:t>    Diante do exposto, a questão não se resume a implantar nas empresas ocidentais o modelo de administração japonês, tal e qual. Nosso contexto cultural, o quadro histórico em que vivemos, enfim, nosso macroambiente deve ser considerado. Tendo isso em conta, a adoção de conceitos do modelo japonês tem se mostrado não só conciliável mas extremamente bem-sucedida em nossas empresas ocidentais.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137EED8-E731-D209-7BA1-1C04BA5D8853}"/>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78851" name="Rectangle 3">
            <a:extLst>
              <a:ext uri="{FF2B5EF4-FFF2-40B4-BE49-F238E27FC236}">
                <a16:creationId xmlns:a16="http://schemas.microsoft.com/office/drawing/2014/main" id="{D2BDC52D-99A5-CF19-0C65-3DBA11977ABA}"/>
              </a:ext>
            </a:extLst>
          </p:cNvPr>
          <p:cNvSpPr>
            <a:spLocks noGrp="1" noChangeArrowheads="1"/>
          </p:cNvSpPr>
          <p:nvPr>
            <p:ph type="body" idx="1"/>
          </p:nvPr>
        </p:nvSpPr>
        <p:spPr>
          <a:xfrm>
            <a:off x="457200" y="1600200"/>
            <a:ext cx="8229600" cy="4852988"/>
          </a:xfrm>
        </p:spPr>
        <p:txBody>
          <a:bodyPr/>
          <a:lstStyle/>
          <a:p>
            <a:pPr algn="ctr">
              <a:lnSpc>
                <a:spcPct val="90000"/>
              </a:lnSpc>
              <a:buFontTx/>
              <a:buNone/>
            </a:pPr>
            <a:r>
              <a:rPr lang="pt-BR" altLang="pt-BR"/>
              <a:t>   </a:t>
            </a:r>
            <a:r>
              <a:rPr lang="pt-BR" altLang="pt-BR">
                <a:solidFill>
                  <a:srgbClr val="CC6600"/>
                </a:solidFill>
              </a:rPr>
              <a:t>Consultando a história do processo de industrialização do Japão, verificamos que o país buscou a transferência de tecnologias das nações ocidentais mais avançadas, particularmente dos EUA e Alemanha, tanto antes da Primeira Guerra Mundial no período da </a:t>
            </a:r>
            <a:r>
              <a:rPr lang="pt-BR" altLang="pt-BR" b="1">
                <a:solidFill>
                  <a:srgbClr val="CC6600"/>
                </a:solidFill>
              </a:rPr>
              <a:t>Revolução Meiji</a:t>
            </a:r>
            <a:r>
              <a:rPr lang="pt-BR" altLang="pt-BR">
                <a:solidFill>
                  <a:srgbClr val="CC6600"/>
                </a:solidFill>
              </a:rPr>
              <a:t>, quanto após a Segunda Guerra Mundial, durante o período de reconstrução promovido pelos EUA.</a:t>
            </a:r>
            <a:r>
              <a:rPr lang="pt-BR" altLang="pt-B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08EEDCF1-3930-BB0E-14EC-FD3CE19FCB72}"/>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6915" name="Rectangle 3">
            <a:extLst>
              <a:ext uri="{FF2B5EF4-FFF2-40B4-BE49-F238E27FC236}">
                <a16:creationId xmlns:a16="http://schemas.microsoft.com/office/drawing/2014/main" id="{1F9B3601-F67F-0C3B-A497-E759C1328CE5}"/>
              </a:ext>
            </a:extLst>
          </p:cNvPr>
          <p:cNvSpPr>
            <a:spLocks noGrp="1" noChangeArrowheads="1"/>
          </p:cNvSpPr>
          <p:nvPr>
            <p:ph type="body" idx="1"/>
          </p:nvPr>
        </p:nvSpPr>
        <p:spPr>
          <a:xfrm>
            <a:off x="0" y="1484313"/>
            <a:ext cx="8820150" cy="5373687"/>
          </a:xfrm>
        </p:spPr>
        <p:txBody>
          <a:bodyPr/>
          <a:lstStyle/>
          <a:p>
            <a:pPr>
              <a:lnSpc>
                <a:spcPct val="80000"/>
              </a:lnSpc>
              <a:buFontTx/>
              <a:buNone/>
            </a:pPr>
            <a:r>
              <a:rPr lang="pt-BR" altLang="pt-BR" sz="2800" b="1"/>
              <a:t>                              </a:t>
            </a:r>
            <a:r>
              <a:rPr lang="pt-BR" altLang="pt-BR" sz="2800" b="1">
                <a:solidFill>
                  <a:srgbClr val="3366FF"/>
                </a:solidFill>
              </a:rPr>
              <a:t>CONSIDERAÇÕES</a:t>
            </a:r>
            <a:endParaRPr lang="pt-BR" altLang="pt-BR" sz="2800">
              <a:solidFill>
                <a:srgbClr val="3366FF"/>
              </a:solidFill>
            </a:endParaRPr>
          </a:p>
          <a:p>
            <a:pPr>
              <a:lnSpc>
                <a:spcPct val="80000"/>
              </a:lnSpc>
              <a:buFontTx/>
              <a:buNone/>
            </a:pPr>
            <a:r>
              <a:rPr lang="pt-BR" altLang="pt-BR" sz="2800">
                <a:solidFill>
                  <a:srgbClr val="3366FF"/>
                </a:solidFill>
              </a:rPr>
              <a:t>    A crítica mais freqüente ao modelo de administração japonesa se dirige não ao modelo em si, mas à sua adoção por empresas que se encontram em um outro contexto cultural. A prevalência do coletivo sobre o individual, por exemplo, mostra-se de difícil aplicação em um ambiente cujos valores giram em torno da lei da vantagem e da concorrência individualista. A adoção do modelo em sua íntegra mostra-se então de pouca viabilidade. O que não impede que modelos alternativos que tentam conciliar estes pólos estejam sendo implantados em várias empresas, buscando a valorização do indivíduo através do trabalho em equipe.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A89B726F-4689-6A8B-1BE7-609865239E23}"/>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7939" name="Rectangle 3">
            <a:extLst>
              <a:ext uri="{FF2B5EF4-FFF2-40B4-BE49-F238E27FC236}">
                <a16:creationId xmlns:a16="http://schemas.microsoft.com/office/drawing/2014/main" id="{4877036C-892A-E719-49B3-19BB06B11CF9}"/>
              </a:ext>
            </a:extLst>
          </p:cNvPr>
          <p:cNvSpPr>
            <a:spLocks noGrp="1" noChangeArrowheads="1"/>
          </p:cNvSpPr>
          <p:nvPr>
            <p:ph type="body" idx="1"/>
          </p:nvPr>
        </p:nvSpPr>
        <p:spPr>
          <a:xfrm>
            <a:off x="179388" y="1268413"/>
            <a:ext cx="8856662" cy="5329237"/>
          </a:xfrm>
        </p:spPr>
        <p:txBody>
          <a:bodyPr/>
          <a:lstStyle/>
          <a:p>
            <a:pPr>
              <a:lnSpc>
                <a:spcPct val="80000"/>
              </a:lnSpc>
              <a:buFontTx/>
              <a:buNone/>
            </a:pPr>
            <a:r>
              <a:rPr lang="pt-BR" altLang="pt-BR" sz="2800"/>
              <a:t>    </a:t>
            </a:r>
            <a:r>
              <a:rPr lang="pt-BR" altLang="pt-BR" sz="2800">
                <a:solidFill>
                  <a:srgbClr val="3366FF"/>
                </a:solidFill>
              </a:rPr>
              <a:t>Do ponto de vista social, não se pode perder de vista que a reconstrução da economia japonesa no pós-guerra exigiu um enorme sacrifício social dos japoneses. Além disso, a evolução em ritmo vertiginoso da inserção do Japão em um contexto mundial, no qual prevaleciam valores antagônicos aos seus, favorece o questionamento de valores tradicionais que são usualmente apresentados como justificativas do sucesso oriental. O não-questionamento da autoridade, a imobilidade social, a interferência dos superiores na vida pessoal dos seus subordinados, a resistência à inclusão da mulher no mercado de trabalho, entre  outros dogmas da cultura oriental, são constantemente atacados pelas novas gerações japonesas.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8E547F2D-95B2-B144-0E68-788275E5FB88}"/>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8963" name="Rectangle 3">
            <a:extLst>
              <a:ext uri="{FF2B5EF4-FFF2-40B4-BE49-F238E27FC236}">
                <a16:creationId xmlns:a16="http://schemas.microsoft.com/office/drawing/2014/main" id="{B348C284-7768-8B97-A4D3-7338021288EB}"/>
              </a:ext>
            </a:extLst>
          </p:cNvPr>
          <p:cNvSpPr>
            <a:spLocks noGrp="1" noChangeArrowheads="1"/>
          </p:cNvSpPr>
          <p:nvPr>
            <p:ph type="body" idx="1"/>
          </p:nvPr>
        </p:nvSpPr>
        <p:spPr>
          <a:xfrm>
            <a:off x="107950" y="1196975"/>
            <a:ext cx="8856663" cy="5472113"/>
          </a:xfrm>
        </p:spPr>
        <p:txBody>
          <a:bodyPr/>
          <a:lstStyle/>
          <a:p>
            <a:pPr>
              <a:lnSpc>
                <a:spcPct val="80000"/>
              </a:lnSpc>
              <a:buFontTx/>
              <a:buNone/>
            </a:pPr>
            <a:r>
              <a:rPr lang="pt-BR" altLang="pt-BR" sz="2800"/>
              <a:t>    </a:t>
            </a:r>
            <a:r>
              <a:rPr lang="pt-BR" altLang="pt-BR" sz="2800">
                <a:solidFill>
                  <a:srgbClr val="3366FF"/>
                </a:solidFill>
              </a:rPr>
              <a:t>Ao ingressarem de forma tão contumaz na economia mundial, as empresas japonesas não apenas ensinaram a validade da adoção de novos valores, pelas empresas ocidentais, como se expuseram a ter seus próprios valores modificados.</a:t>
            </a:r>
          </a:p>
          <a:p>
            <a:pPr>
              <a:lnSpc>
                <a:spcPct val="80000"/>
              </a:lnSpc>
              <a:buFontTx/>
              <a:buNone/>
            </a:pPr>
            <a:endParaRPr lang="pt-BR" altLang="pt-BR" sz="2800">
              <a:solidFill>
                <a:srgbClr val="3366FF"/>
              </a:solidFill>
            </a:endParaRPr>
          </a:p>
          <a:p>
            <a:pPr>
              <a:lnSpc>
                <a:spcPct val="80000"/>
              </a:lnSpc>
              <a:buFontTx/>
              <a:buNone/>
            </a:pPr>
            <a:r>
              <a:rPr lang="pt-BR" altLang="pt-BR" sz="2800">
                <a:solidFill>
                  <a:srgbClr val="3366FF"/>
                </a:solidFill>
              </a:rPr>
              <a:t>   Paralelamente, não é raro encontrar uma visão excessivamente romântica da administração japonesa. Os valores confucianos, a tradição milenar de respeito ao coletivo e a abstinência individual em proveito da coletividade são encarados como bases de uma sociedade na qual tudo é perfeito e todos são felizes. Na verdade, a sociedade japonesa, que reflete tão bem os valores citados, apresenta graves problemas.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545C86DC-98B6-15F4-AB5A-E9A12783AA02}"/>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169987" name="Rectangle 3">
            <a:extLst>
              <a:ext uri="{FF2B5EF4-FFF2-40B4-BE49-F238E27FC236}">
                <a16:creationId xmlns:a16="http://schemas.microsoft.com/office/drawing/2014/main" id="{E33EABAB-F877-A66A-356A-9895C7E3D55A}"/>
              </a:ext>
            </a:extLst>
          </p:cNvPr>
          <p:cNvSpPr>
            <a:spLocks noGrp="1" noChangeArrowheads="1"/>
          </p:cNvSpPr>
          <p:nvPr>
            <p:ph type="body" idx="1"/>
          </p:nvPr>
        </p:nvSpPr>
        <p:spPr>
          <a:xfrm>
            <a:off x="179388" y="1600200"/>
            <a:ext cx="8785225" cy="4997450"/>
          </a:xfrm>
        </p:spPr>
        <p:txBody>
          <a:bodyPr/>
          <a:lstStyle/>
          <a:p>
            <a:pPr>
              <a:lnSpc>
                <a:spcPct val="80000"/>
              </a:lnSpc>
              <a:buFontTx/>
              <a:buNone/>
            </a:pPr>
            <a:r>
              <a:rPr lang="pt-BR" altLang="pt-BR" sz="2400"/>
              <a:t>    </a:t>
            </a:r>
            <a:r>
              <a:rPr lang="pt-BR" altLang="pt-BR" sz="2400">
                <a:solidFill>
                  <a:srgbClr val="3366FF"/>
                </a:solidFill>
              </a:rPr>
              <a:t>Do ponto de vista político a corrupção é favorecida e ao mesmo tempo ameaça a estabilidade das redes de relacionamentos constituídas pelos </a:t>
            </a:r>
            <a:r>
              <a:rPr lang="pt-BR" altLang="pt-BR" sz="2400" b="1" i="1">
                <a:solidFill>
                  <a:srgbClr val="3366FF"/>
                </a:solidFill>
              </a:rPr>
              <a:t>keiretsu</a:t>
            </a:r>
            <a:r>
              <a:rPr lang="pt-BR" altLang="pt-BR" sz="2400" i="1">
                <a:solidFill>
                  <a:srgbClr val="3366FF"/>
                </a:solidFill>
              </a:rPr>
              <a:t>. </a:t>
            </a:r>
            <a:r>
              <a:rPr lang="pt-BR" altLang="pt-BR" sz="2400">
                <a:solidFill>
                  <a:srgbClr val="3366FF"/>
                </a:solidFill>
              </a:rPr>
              <a:t>Do ponto de vista econômico, o Japão se encontra em descompasso com a economia mundial. Os freqüentes superávits da balança comercial japonesa, a supervalorização do iene e o nível de aquecimento da economia provocam um choque face às nações das quais a economia japonesa depende para suas importações e exportações. Por fim, é provável que nos próximos anos ocorram novas adaptações e questionamentos ao modelo de administração japonesa. A ameaça de recessão que vem assombrando a economia japonesa ratifica essa previsão. Entretanto, para uma cultura que vê nas ameaças oportunidades de aprimoramento, o que poderia ser mais estimulante?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810361BB-82BC-2C34-DCDF-EEE9C51E568D}"/>
              </a:ext>
            </a:extLst>
          </p:cNvPr>
          <p:cNvSpPr>
            <a:spLocks noGrp="1" noChangeArrowheads="1"/>
          </p:cNvSpPr>
          <p:nvPr>
            <p:ph type="title"/>
          </p:nvPr>
        </p:nvSpPr>
        <p:spPr>
          <a:xfrm>
            <a:off x="468313" y="260350"/>
            <a:ext cx="8229600" cy="1143000"/>
          </a:xfrm>
        </p:spPr>
        <p:txBody>
          <a:bodyPr/>
          <a:lstStyle/>
          <a:p>
            <a:r>
              <a:rPr lang="pt-BR" altLang="pt-BR" b="1">
                <a:solidFill>
                  <a:srgbClr val="FF3300"/>
                </a:solidFill>
              </a:rPr>
              <a:t>Administração Japonesa</a:t>
            </a:r>
          </a:p>
        </p:txBody>
      </p:sp>
      <p:sp>
        <p:nvSpPr>
          <p:cNvPr id="171011" name="Rectangle 3">
            <a:extLst>
              <a:ext uri="{FF2B5EF4-FFF2-40B4-BE49-F238E27FC236}">
                <a16:creationId xmlns:a16="http://schemas.microsoft.com/office/drawing/2014/main" id="{B7C3F9EE-A081-4986-DDA5-8B63ED8EC719}"/>
              </a:ext>
            </a:extLst>
          </p:cNvPr>
          <p:cNvSpPr>
            <a:spLocks noGrp="1" noChangeArrowheads="1"/>
          </p:cNvSpPr>
          <p:nvPr>
            <p:ph type="body" idx="1"/>
          </p:nvPr>
        </p:nvSpPr>
        <p:spPr>
          <a:xfrm>
            <a:off x="179388" y="1484313"/>
            <a:ext cx="8640762" cy="5184775"/>
          </a:xfrm>
          <a:solidFill>
            <a:srgbClr val="F0F5A9"/>
          </a:solidFill>
        </p:spPr>
        <p:txBody>
          <a:bodyPr/>
          <a:lstStyle/>
          <a:p>
            <a:pPr>
              <a:lnSpc>
                <a:spcPct val="80000"/>
              </a:lnSpc>
              <a:buFontTx/>
              <a:buNone/>
            </a:pPr>
            <a:r>
              <a:rPr lang="pt-BR" altLang="pt-BR" sz="2000"/>
              <a:t>     </a:t>
            </a:r>
            <a:r>
              <a:rPr lang="pt-BR" altLang="pt-BR" sz="2000">
                <a:solidFill>
                  <a:srgbClr val="333399"/>
                </a:solidFill>
              </a:rPr>
              <a:t>CONFÚCIO . . .</a:t>
            </a:r>
          </a:p>
          <a:p>
            <a:pPr>
              <a:lnSpc>
                <a:spcPct val="80000"/>
              </a:lnSpc>
              <a:buFontTx/>
              <a:buNone/>
            </a:pPr>
            <a:br>
              <a:rPr lang="pt-BR" altLang="pt-BR" sz="2000">
                <a:solidFill>
                  <a:srgbClr val="333399"/>
                </a:solidFill>
              </a:rPr>
            </a:br>
            <a:r>
              <a:rPr lang="pt-BR" altLang="pt-BR" sz="2400" b="1" i="1">
                <a:solidFill>
                  <a:srgbClr val="333399"/>
                </a:solidFill>
              </a:rPr>
              <a:t>“Se o povo for conduzido apenas por meio de leis e decretos impessoais e se forem trazidos à ordem apenas por meio de punições, ele apenas procurará evitar a dor das punições, evitando a transgressão por medo da dor. Mas se ele for conduzido pela virtude e trazido à ordem pelo exemplo e pelos ritos em comum, ele terá o sentimento de pertencer a uma coletividade e o sentimento de vergonha quando agir contrário a ela e, assim, bem se comportará de livre e espontânea vontade.”</a:t>
            </a:r>
          </a:p>
          <a:p>
            <a:pPr>
              <a:lnSpc>
                <a:spcPct val="80000"/>
              </a:lnSpc>
              <a:buFontTx/>
              <a:buNone/>
            </a:pPr>
            <a:endParaRPr lang="pt-BR" altLang="pt-BR" sz="2000" b="1">
              <a:solidFill>
                <a:srgbClr val="3366FF"/>
              </a:solidFill>
            </a:endParaRPr>
          </a:p>
          <a:p>
            <a:pPr>
              <a:lnSpc>
                <a:spcPct val="80000"/>
              </a:lnSpc>
              <a:buFontTx/>
              <a:buNone/>
            </a:pPr>
            <a:r>
              <a:rPr lang="pt-BR" altLang="pt-BR" sz="2000" b="1">
                <a:solidFill>
                  <a:srgbClr val="3366FF"/>
                </a:solidFill>
              </a:rPr>
              <a:t>             </a:t>
            </a:r>
            <a:r>
              <a:rPr lang="pt-BR" altLang="pt-BR" sz="1600" b="1">
                <a:solidFill>
                  <a:srgbClr val="3366FF"/>
                </a:solidFill>
              </a:rPr>
              <a:t>(*) Texto para leitura  –  “O dia em que a ilha se abriu para o mundo”.</a:t>
            </a:r>
            <a:r>
              <a:rPr lang="pt-BR" altLang="pt-BR" sz="2000">
                <a:solidFill>
                  <a:srgbClr val="3366FF"/>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131B34D-96DD-E052-1437-C802112DB951}"/>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79875" name="Rectangle 3">
            <a:extLst>
              <a:ext uri="{FF2B5EF4-FFF2-40B4-BE49-F238E27FC236}">
                <a16:creationId xmlns:a16="http://schemas.microsoft.com/office/drawing/2014/main" id="{82EE981E-3969-AB67-508D-83EB39E0C277}"/>
              </a:ext>
            </a:extLst>
          </p:cNvPr>
          <p:cNvSpPr>
            <a:spLocks noGrp="1" noChangeArrowheads="1"/>
          </p:cNvSpPr>
          <p:nvPr>
            <p:ph type="body" idx="1"/>
          </p:nvPr>
        </p:nvSpPr>
        <p:spPr>
          <a:xfrm>
            <a:off x="179388" y="1600200"/>
            <a:ext cx="8507412" cy="5068888"/>
          </a:xfrm>
        </p:spPr>
        <p:txBody>
          <a:bodyPr/>
          <a:lstStyle/>
          <a:p>
            <a:pPr algn="ctr">
              <a:lnSpc>
                <a:spcPct val="80000"/>
              </a:lnSpc>
              <a:buFontTx/>
              <a:buNone/>
            </a:pPr>
            <a:r>
              <a:rPr lang="pt-BR" altLang="pt-BR" sz="2800"/>
              <a:t>    </a:t>
            </a:r>
            <a:r>
              <a:rPr lang="pt-BR" altLang="pt-BR" sz="2800">
                <a:solidFill>
                  <a:srgbClr val="CC6600"/>
                </a:solidFill>
              </a:rPr>
              <a:t>Mas seria simplista considerar que o poder econômico alcançado pelo Japão se deve à simples aplicação dos métodos ocidentais, como “</a:t>
            </a:r>
            <a:r>
              <a:rPr lang="pt-BR" altLang="pt-BR" sz="2800" b="1">
                <a:solidFill>
                  <a:srgbClr val="CC6600"/>
                </a:solidFill>
              </a:rPr>
              <a:t>the best way to do</a:t>
            </a:r>
            <a:r>
              <a:rPr lang="pt-BR" altLang="pt-BR" sz="2800">
                <a:solidFill>
                  <a:srgbClr val="CC6600"/>
                </a:solidFill>
              </a:rPr>
              <a:t>” ou o </a:t>
            </a:r>
            <a:r>
              <a:rPr lang="pt-BR" altLang="pt-BR" sz="2800" b="1">
                <a:solidFill>
                  <a:srgbClr val="CC6600"/>
                </a:solidFill>
              </a:rPr>
              <a:t>controle estatístico de produção</a:t>
            </a:r>
            <a:r>
              <a:rPr lang="pt-BR" altLang="pt-BR" sz="2800">
                <a:solidFill>
                  <a:srgbClr val="CC6600"/>
                </a:solidFill>
              </a:rPr>
              <a:t> desenvolvido nos laboratórios da Bell System, na década de 30. Se fosse assim, poderíamos esperar um melhor equilíbrio de forças entre americanos e japoneses, mas essa hipótese é facilmente refutada quando se observa a avidez com que os americanos e estrangeiros de modo geral têm procurado compreender as técnicas responsáveis pelo sucesso japonês para adaptá-las ao seu ambiente, visando alcançar uma posição competitiva melhor.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C368B1E-A5CE-5B62-B126-EC0D5929ECEC}"/>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0899" name="Rectangle 3">
            <a:extLst>
              <a:ext uri="{FF2B5EF4-FFF2-40B4-BE49-F238E27FC236}">
                <a16:creationId xmlns:a16="http://schemas.microsoft.com/office/drawing/2014/main" id="{5BD994B1-B124-0FB2-EF5E-4647DEFE90D9}"/>
              </a:ext>
            </a:extLst>
          </p:cNvPr>
          <p:cNvSpPr>
            <a:spLocks noGrp="1" noChangeArrowheads="1"/>
          </p:cNvSpPr>
          <p:nvPr>
            <p:ph type="body" idx="1"/>
          </p:nvPr>
        </p:nvSpPr>
        <p:spPr/>
        <p:txBody>
          <a:bodyPr/>
          <a:lstStyle/>
          <a:p>
            <a:pPr algn="ctr">
              <a:buFontTx/>
              <a:buNone/>
            </a:pPr>
            <a:r>
              <a:rPr lang="pt-BR" altLang="pt-BR"/>
              <a:t>   </a:t>
            </a:r>
            <a:r>
              <a:rPr lang="pt-BR" altLang="pt-BR">
                <a:solidFill>
                  <a:srgbClr val="CC6600"/>
                </a:solidFill>
              </a:rPr>
              <a:t>Há que se ressaltar que as técnicas orientais foram implantadas em um </a:t>
            </a:r>
            <a:r>
              <a:rPr lang="pt-BR" altLang="pt-BR" b="1">
                <a:solidFill>
                  <a:srgbClr val="CC6600"/>
                </a:solidFill>
              </a:rPr>
              <a:t>ambiente cultural</a:t>
            </a:r>
            <a:r>
              <a:rPr lang="pt-BR" altLang="pt-BR">
                <a:solidFill>
                  <a:srgbClr val="CC6600"/>
                </a:solidFill>
              </a:rPr>
              <a:t> diferente do ocidental e são as peculiaridades da </a:t>
            </a:r>
            <a:r>
              <a:rPr lang="pt-BR" altLang="pt-BR" b="1">
                <a:solidFill>
                  <a:srgbClr val="CC6600"/>
                </a:solidFill>
              </a:rPr>
              <a:t>cultura japonesa</a:t>
            </a:r>
            <a:r>
              <a:rPr lang="pt-BR" altLang="pt-BR">
                <a:solidFill>
                  <a:srgbClr val="CC6600"/>
                </a:solidFill>
              </a:rPr>
              <a:t> que primeiramente devem ser compreendidas, para permitir qualquer adaptação da administração japonesa a outro ambiente.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E60891C-E123-A148-005F-E948AD8A686F}"/>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1923" name="Rectangle 3">
            <a:extLst>
              <a:ext uri="{FF2B5EF4-FFF2-40B4-BE49-F238E27FC236}">
                <a16:creationId xmlns:a16="http://schemas.microsoft.com/office/drawing/2014/main" id="{99889ED8-37FF-10D7-61A4-D460B95E5DFC}"/>
              </a:ext>
            </a:extLst>
          </p:cNvPr>
          <p:cNvSpPr>
            <a:spLocks noGrp="1" noChangeArrowheads="1"/>
          </p:cNvSpPr>
          <p:nvPr>
            <p:ph type="body" idx="1"/>
          </p:nvPr>
        </p:nvSpPr>
        <p:spPr>
          <a:xfrm>
            <a:off x="250825" y="1600200"/>
            <a:ext cx="8435975" cy="4997450"/>
          </a:xfrm>
        </p:spPr>
        <p:txBody>
          <a:bodyPr/>
          <a:lstStyle/>
          <a:p>
            <a:pPr algn="ctr">
              <a:lnSpc>
                <a:spcPct val="80000"/>
              </a:lnSpc>
              <a:buFontTx/>
              <a:buNone/>
            </a:pPr>
            <a:r>
              <a:rPr lang="pt-BR" altLang="pt-BR" sz="2800" b="1">
                <a:solidFill>
                  <a:srgbClr val="CC9900"/>
                </a:solidFill>
              </a:rPr>
              <a:t>ORIGEM</a:t>
            </a:r>
            <a:endParaRPr lang="pt-BR" altLang="pt-BR" sz="2800">
              <a:solidFill>
                <a:srgbClr val="CC9900"/>
              </a:solidFill>
            </a:endParaRPr>
          </a:p>
          <a:p>
            <a:pPr algn="ctr">
              <a:lnSpc>
                <a:spcPct val="80000"/>
              </a:lnSpc>
              <a:buFontTx/>
              <a:buNone/>
            </a:pPr>
            <a:r>
              <a:rPr lang="pt-BR" altLang="pt-BR" sz="2800">
                <a:solidFill>
                  <a:srgbClr val="CC6600"/>
                </a:solidFill>
              </a:rPr>
              <a:t>A modernização do Japão remonta ao ano de 1868, época em que teve início o período conhecido como </a:t>
            </a:r>
            <a:r>
              <a:rPr lang="pt-BR" altLang="pt-BR" sz="2800" b="1">
                <a:solidFill>
                  <a:srgbClr val="CC6600"/>
                </a:solidFill>
              </a:rPr>
              <a:t>Restauração Meiji</a:t>
            </a:r>
            <a:r>
              <a:rPr lang="pt-BR" altLang="pt-BR" sz="2800">
                <a:solidFill>
                  <a:srgbClr val="CC6600"/>
                </a:solidFill>
              </a:rPr>
              <a:t> e durante o qual foi conduzido o processo de industrialização do país. Os valores da sociedade japonesa, porém, têm origem em épocas anteriores, particularmente na </a:t>
            </a:r>
            <a:r>
              <a:rPr lang="pt-BR" altLang="pt-BR" sz="2800" b="1">
                <a:solidFill>
                  <a:srgbClr val="CC6600"/>
                </a:solidFill>
              </a:rPr>
              <a:t>era Tokugawa</a:t>
            </a:r>
            <a:r>
              <a:rPr lang="pt-BR" altLang="pt-BR" sz="2800">
                <a:solidFill>
                  <a:srgbClr val="CC6600"/>
                </a:solidFill>
              </a:rPr>
              <a:t>, entre 1615 e 1868.</a:t>
            </a:r>
          </a:p>
          <a:p>
            <a:pPr algn="ctr">
              <a:lnSpc>
                <a:spcPct val="80000"/>
              </a:lnSpc>
              <a:buFontTx/>
              <a:buNone/>
            </a:pPr>
            <a:r>
              <a:rPr lang="pt-BR" altLang="pt-BR" sz="2800">
                <a:solidFill>
                  <a:srgbClr val="CC6600"/>
                </a:solidFill>
              </a:rPr>
              <a:t>Foram estes valores que trouxeram as especificidades ao processo de industrialização, ao funcionamento da sociedade como um todo e conseqüentemente à forma de administrar os negócios no Japão.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F9594F0-C6BE-2E9A-CFDF-B13D8245188C}"/>
              </a:ext>
            </a:extLst>
          </p:cNvPr>
          <p:cNvSpPr>
            <a:spLocks noGrp="1" noChangeArrowheads="1"/>
          </p:cNvSpPr>
          <p:nvPr>
            <p:ph type="title"/>
          </p:nvPr>
        </p:nvSpPr>
        <p:spPr/>
        <p:txBody>
          <a:bodyPr/>
          <a:lstStyle/>
          <a:p>
            <a:r>
              <a:rPr lang="pt-BR" altLang="pt-BR" b="1">
                <a:solidFill>
                  <a:srgbClr val="FF3300"/>
                </a:solidFill>
              </a:rPr>
              <a:t>Administração Japonesa</a:t>
            </a:r>
          </a:p>
        </p:txBody>
      </p:sp>
      <p:sp>
        <p:nvSpPr>
          <p:cNvPr id="82947" name="Rectangle 3">
            <a:extLst>
              <a:ext uri="{FF2B5EF4-FFF2-40B4-BE49-F238E27FC236}">
                <a16:creationId xmlns:a16="http://schemas.microsoft.com/office/drawing/2014/main" id="{9F8EA7BC-4702-0ECB-1285-799F8581383B}"/>
              </a:ext>
            </a:extLst>
          </p:cNvPr>
          <p:cNvSpPr>
            <a:spLocks noGrp="1" noChangeArrowheads="1"/>
          </p:cNvSpPr>
          <p:nvPr>
            <p:ph type="body" idx="1"/>
          </p:nvPr>
        </p:nvSpPr>
        <p:spPr>
          <a:xfrm>
            <a:off x="0" y="1412875"/>
            <a:ext cx="8964613" cy="5589588"/>
          </a:xfrm>
        </p:spPr>
        <p:txBody>
          <a:bodyPr/>
          <a:lstStyle/>
          <a:p>
            <a:pPr algn="ctr">
              <a:lnSpc>
                <a:spcPct val="80000"/>
              </a:lnSpc>
              <a:buFontTx/>
              <a:buNone/>
            </a:pPr>
            <a:r>
              <a:rPr lang="pt-BR" altLang="pt-BR" sz="1800"/>
              <a:t>     </a:t>
            </a:r>
            <a:r>
              <a:rPr lang="pt-BR" altLang="pt-BR" sz="2400">
                <a:solidFill>
                  <a:srgbClr val="CC6600"/>
                </a:solidFill>
              </a:rPr>
              <a:t>A era Tokugawa resgatou o confucionismo como filosofia oficial, direcionando o pensamento para o mundo ao redor, de forma a moldar um sistema social rigidamente controlado. Os elementos básicos desta filosofia – </a:t>
            </a:r>
            <a:r>
              <a:rPr lang="pt-BR" altLang="pt-BR" sz="2400" b="1">
                <a:solidFill>
                  <a:srgbClr val="CC6600"/>
                </a:solidFill>
              </a:rPr>
              <a:t>benevolência, adequação, sabedoria</a:t>
            </a:r>
            <a:r>
              <a:rPr lang="pt-BR" altLang="pt-BR" sz="2400">
                <a:solidFill>
                  <a:srgbClr val="CC6600"/>
                </a:solidFill>
              </a:rPr>
              <a:t> e </a:t>
            </a:r>
            <a:r>
              <a:rPr lang="pt-BR" altLang="pt-BR" sz="2400" b="1">
                <a:solidFill>
                  <a:srgbClr val="CC6600"/>
                </a:solidFill>
              </a:rPr>
              <a:t>obediência</a:t>
            </a:r>
            <a:r>
              <a:rPr lang="pt-BR" altLang="pt-BR" sz="2400">
                <a:solidFill>
                  <a:srgbClr val="CC6600"/>
                </a:solidFill>
              </a:rPr>
              <a:t> - permitiram a formação de uma sociedade hierarquicamente orientada, pregando a correta observância dos padrões nos relacionamentos sociais. </a:t>
            </a:r>
            <a:r>
              <a:rPr lang="pt-BR" altLang="pt-BR" sz="2400" b="1">
                <a:solidFill>
                  <a:srgbClr val="CC6600"/>
                </a:solidFill>
              </a:rPr>
              <a:t>O objetivo dos líderes é a harmonia</a:t>
            </a:r>
            <a:r>
              <a:rPr lang="pt-BR" altLang="pt-BR" sz="2400">
                <a:solidFill>
                  <a:srgbClr val="CC6600"/>
                </a:solidFill>
              </a:rPr>
              <a:t>. A </a:t>
            </a:r>
            <a:r>
              <a:rPr lang="pt-BR" altLang="pt-BR" sz="2400" b="1">
                <a:solidFill>
                  <a:srgbClr val="CC6600"/>
                </a:solidFill>
              </a:rPr>
              <a:t>família</a:t>
            </a:r>
            <a:r>
              <a:rPr lang="pt-BR" altLang="pt-BR" sz="2400">
                <a:solidFill>
                  <a:srgbClr val="CC6600"/>
                </a:solidFill>
              </a:rPr>
              <a:t> é a unidade coletiva básica mais importante. </a:t>
            </a:r>
            <a:r>
              <a:rPr lang="pt-BR" altLang="pt-BR" sz="2400" b="1">
                <a:solidFill>
                  <a:srgbClr val="CC6600"/>
                </a:solidFill>
              </a:rPr>
              <a:t>O coletivo prevalece sobre o individual</a:t>
            </a:r>
            <a:r>
              <a:rPr lang="pt-BR" altLang="pt-BR" sz="2400">
                <a:solidFill>
                  <a:srgbClr val="CC6600"/>
                </a:solidFill>
              </a:rPr>
              <a:t>; </a:t>
            </a:r>
            <a:r>
              <a:rPr lang="pt-BR" altLang="pt-BR" sz="2400" b="1">
                <a:solidFill>
                  <a:srgbClr val="CC6600"/>
                </a:solidFill>
              </a:rPr>
              <a:t>as ações e comportamentos são julgados pelo que podem representar ao grupo</a:t>
            </a:r>
            <a:r>
              <a:rPr lang="pt-BR" altLang="pt-BR" sz="2400">
                <a:solidFill>
                  <a:srgbClr val="CC6600"/>
                </a:solidFill>
              </a:rPr>
              <a:t>. </a:t>
            </a:r>
            <a:r>
              <a:rPr lang="pt-BR" altLang="pt-BR" sz="2400" b="1">
                <a:solidFill>
                  <a:srgbClr val="CC6600"/>
                </a:solidFill>
              </a:rPr>
              <a:t>O bem e o mal são determinados pela aprovação ou desaprovação da sociedade</a:t>
            </a:r>
            <a:r>
              <a:rPr lang="pt-BR" altLang="pt-BR" sz="2400">
                <a:solidFill>
                  <a:srgbClr val="CC6600"/>
                </a:solidFill>
              </a:rPr>
              <a:t>. É </a:t>
            </a:r>
            <a:r>
              <a:rPr lang="pt-BR" altLang="pt-BR" sz="2400" b="1">
                <a:solidFill>
                  <a:srgbClr val="CC6600"/>
                </a:solidFill>
              </a:rPr>
              <a:t>o medo da desonra ou a rejeição pelo grupo que mantém os padrões de comportamento.</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F7583216BF8764A8E8083D7499D03E1" ma:contentTypeVersion="4" ma:contentTypeDescription="Crie um novo documento." ma:contentTypeScope="" ma:versionID="54df72f593a30545665cd7e3b0f7ccf6">
  <xsd:schema xmlns:xsd="http://www.w3.org/2001/XMLSchema" xmlns:xs="http://www.w3.org/2001/XMLSchema" xmlns:p="http://schemas.microsoft.com/office/2006/metadata/properties" xmlns:ns2="f860a209-d8cc-4364-bd5a-3ae04ee797a3" targetNamespace="http://schemas.microsoft.com/office/2006/metadata/properties" ma:root="true" ma:fieldsID="907b6a571575402edd52fff4c74b88e3" ns2:_="">
    <xsd:import namespace="f860a209-d8cc-4364-bd5a-3ae04ee797a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60a209-d8cc-4364-bd5a-3ae04ee79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D9D423-F7C1-440F-BDB7-678660C233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60a209-d8cc-4364-bd5a-3ae04ee797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8FEED5-2680-4182-BF14-E3C09CA06A5C}">
  <ds:schemaRefs>
    <ds:schemaRef ds:uri="http://schemas.microsoft.com/sharepoint/v3/contenttype/forms"/>
  </ds:schemaRefs>
</ds:datastoreItem>
</file>

<file path=customXml/itemProps3.xml><?xml version="1.0" encoding="utf-8"?>
<ds:datastoreItem xmlns:ds="http://schemas.openxmlformats.org/officeDocument/2006/customXml" ds:itemID="{A397698B-D8F1-422B-B954-372AAF8B892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642</TotalTime>
  <Words>5287</Words>
  <Application>Microsoft Office PowerPoint</Application>
  <PresentationFormat>Apresentação na tela (4:3)</PresentationFormat>
  <Paragraphs>245</Paragraphs>
  <Slides>54</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54</vt:i4>
      </vt:variant>
    </vt:vector>
  </HeadingPairs>
  <TitlesOfParts>
    <vt:vector size="56" baseType="lpstr">
      <vt:lpstr>Arial</vt:lpstr>
      <vt:lpstr>Design padrão</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 (APG)</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lpstr>Administração Japonesa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ADMINISTRAÇÃO GERAL</dc:title>
  <dc:creator>User</dc:creator>
  <cp:lastModifiedBy>Hadston Nunes</cp:lastModifiedBy>
  <cp:revision>13</cp:revision>
  <dcterms:created xsi:type="dcterms:W3CDTF">2017-04-11T00:46:37Z</dcterms:created>
  <dcterms:modified xsi:type="dcterms:W3CDTF">2023-12-02T21:46:16Z</dcterms:modified>
</cp:coreProperties>
</file>