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8"/>
  </p:handoutMasterIdLst>
  <p:sldIdLst>
    <p:sldId id="257" r:id="rId5"/>
    <p:sldId id="309" r:id="rId6"/>
    <p:sldId id="324" r:id="rId7"/>
    <p:sldId id="326" r:id="rId8"/>
    <p:sldId id="341" r:id="rId9"/>
    <p:sldId id="342" r:id="rId10"/>
    <p:sldId id="343" r:id="rId11"/>
    <p:sldId id="344" r:id="rId12"/>
    <p:sldId id="345" r:id="rId13"/>
    <p:sldId id="346" r:id="rId14"/>
    <p:sldId id="351" r:id="rId15"/>
    <p:sldId id="350" r:id="rId16"/>
    <p:sldId id="349" r:id="rId17"/>
    <p:sldId id="352" r:id="rId18"/>
    <p:sldId id="347" r:id="rId19"/>
    <p:sldId id="348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</p:sldIdLst>
  <p:sldSz cx="9144000" cy="6858000" type="screen4x3"/>
  <p:notesSz cx="6858000" cy="96583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3366"/>
    <a:srgbClr val="00CC99"/>
    <a:srgbClr val="000066"/>
    <a:srgbClr val="CC3300"/>
    <a:srgbClr val="33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12" autoAdjust="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93E9267-0515-3583-E717-66558DAFA4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EB954AB-F195-42FA-710F-B05AE213F0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D08041DB-7EAC-6AE1-0C3F-F58273297E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E7EF34BF-DE52-DCFC-56E8-BE42C57105A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16BEB9-6889-4368-A9DC-0DBE2F7E169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F90D0B-5E19-FD5A-EA45-D95D609502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62A7DB-C3C5-0351-65EA-1DCE9BBB7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F22B5D-FFA2-96C3-B282-CCE2CD6E41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5D587-BAFE-495F-B8B1-12012AB9AF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032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CCC275-765B-79A0-358B-2BC2EDE6F0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625103-335E-999E-EC7D-A2C08F2B11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9F9972-F286-6806-02FF-145A2E3DA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7641BB-00F9-44AE-A51E-3AC262AC95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39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E86703-9796-0899-F0F5-CAB791041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A4E85-BAF2-EE3C-1054-2547FED67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E8A4E1-450F-B508-2FD3-867FA87EF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4D15A-8F3D-47F0-80A2-136828CAE13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376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106CF1-583C-4B15-809E-FBE92E5E7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17FB4C-3C97-95AD-B0AE-DD419BA38B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162406-BF5B-BD13-4496-FE4AB2381F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418D2-30FE-455D-B626-36EBB24CC08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180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71EBBA-8F34-2C09-A686-D831F4465E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C6105B-E80C-C00D-4EE9-D53BBD2A0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B941D7-8D76-D7D9-735F-5E8B16887C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E4BF5-838F-496C-8200-BD757E14DE3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09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3C1B7-1770-E3D9-ABC0-7E65002A9B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63947-5225-955D-BB9B-FCB04198CB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15763-BC10-3D4D-7EAA-7C669051C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8C1F7-02E7-4299-A058-778E08AA893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776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6A0EF1-1F12-1B85-7570-37D6D3F2A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D73E2E-03D5-4208-D73E-FBE6CC6E58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181F10-DE2E-2762-6FDC-AE16D2CE7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86053-37DE-464E-8218-38C8441CBC3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88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6EF192-1542-AE31-1EE8-58254AB4BC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60FB8B-4D32-725D-CD6E-9DC4E198A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863E55-032B-679E-DBF8-BA4FE7855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F039A-A3D6-4EF4-BC95-6F35A59A5D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207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2A961B7-CFE9-6F6D-706E-1BF6B885CF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06B814-3C90-D2D5-0484-42C571EA5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E9BFD6-D5EC-DDE8-8B5C-2792E236F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47EC2-21A4-42E0-BFEF-69C0AC2F3A3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4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FFFD0-B079-4B53-B0A8-9DBB448A8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2DFA-A261-3AAE-AAE0-0EE4244EF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8F56E7-F899-81E1-2AAD-833500450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F5673-0DF8-43A5-9638-B4CC585A72E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30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5F983-B416-0AB8-392E-8FF45041D0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19DCA-C8B9-CBC9-565C-39FE8C5938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AE74C-C450-8D85-AF9B-B27E2CF22E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8801D-9357-449D-AC27-62209F5AF66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793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200BC4-AA04-8621-0AF9-CF7DE6585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F14BA5-7785-0516-CCBC-4773407D4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8B07FC-0B7B-5D6E-A9A7-1AE67B751C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C7AD-971C-9B12-770F-93D2BFADBB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39CA894-8476-41D2-FE04-9772D9853C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F65525-7A60-444B-BE16-BA2D10483F1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>
            <a:extLst>
              <a:ext uri="{FF2B5EF4-FFF2-40B4-BE49-F238E27FC236}">
                <a16:creationId xmlns:a16="http://schemas.microsoft.com/office/drawing/2014/main" id="{54E65A3F-408E-823B-2A6F-D878D49E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9144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70000"/>
              </a:lnSpc>
            </a:pPr>
            <a:r>
              <a:rPr lang="pt-BR" altLang="pt-BR" sz="3000" b="1">
                <a:solidFill>
                  <a:srgbClr val="FFFF66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ESCOLAS DE ADMINISTRAÇÃO CIENTÍTICA – HENRY FORD</a:t>
            </a:r>
          </a:p>
        </p:txBody>
      </p:sp>
      <p:sp>
        <p:nvSpPr>
          <p:cNvPr id="2051" name="Rectangle 13">
            <a:extLst>
              <a:ext uri="{FF2B5EF4-FFF2-40B4-BE49-F238E27FC236}">
                <a16:creationId xmlns:a16="http://schemas.microsoft.com/office/drawing/2014/main" id="{C1D13365-8F58-5E9F-569F-55DF28472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16338"/>
            <a:ext cx="5259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800" b="1">
                <a:solidFill>
                  <a:srgbClr val="FFFF66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PROF. J. A. DELLA NEGRA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84A6083-485B-94E7-D9E4-D06C8ADDC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4744840-141B-364E-F97F-E8AA3DCA9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4400">
                <a:solidFill>
                  <a:schemeClr val="bg1"/>
                </a:solidFill>
              </a:rPr>
              <a:t>O Fordismo teve seu ápice no período posterior à Segunda Guerra Mundial, nas décadas de 1950 e 1960, que ficaram conhecidas na história do capitalismo como </a:t>
            </a:r>
            <a:r>
              <a:rPr lang="pt-BR" altLang="pt-BR" sz="4400" i="1">
                <a:solidFill>
                  <a:srgbClr val="FFFF00"/>
                </a:solidFill>
              </a:rPr>
              <a:t>Os Anos Dourados</a:t>
            </a:r>
            <a:r>
              <a:rPr lang="pt-BR" altLang="pt-BR" sz="4400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1CC8FBB-88BB-3E4B-F7AF-E1A925072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3592A27-EA08-2E00-90A7-DADFE0636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772400" cy="4106862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800">
                <a:solidFill>
                  <a:schemeClr val="bg1"/>
                </a:solidFill>
              </a:rPr>
              <a:t>Ford adotou três princípios básicos:</a:t>
            </a:r>
          </a:p>
          <a:p>
            <a:pPr eaLnBrk="1" hangingPunct="1"/>
            <a:endParaRPr lang="pt-BR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5290D8F-47AD-E012-E0AD-9C19EB51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59E47D4-C094-0A23-4043-1AA113DA8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1- </a:t>
            </a:r>
            <a:r>
              <a:rPr lang="pt-BR" altLang="pt-BR" sz="4000" u="sng">
                <a:solidFill>
                  <a:srgbClr val="FFFF00"/>
                </a:solidFill>
              </a:rPr>
              <a:t>Princípio da intensificação</a:t>
            </a:r>
            <a:r>
              <a:rPr lang="pt-BR" altLang="pt-BR" sz="4000">
                <a:solidFill>
                  <a:schemeClr val="bg1"/>
                </a:solidFill>
              </a:rPr>
              <a:t>: Consiste em diminuir o tempo de produção com o emprego imediato dos equipamentos e da matéria-prima e a rápida colocação do produto no mercado.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DE1C273-5E3D-A03A-D261-BD530D96A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</p:spPr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E79291A-4B1E-6FA0-76FB-4941856AB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3600">
                <a:solidFill>
                  <a:schemeClr val="bg1"/>
                </a:solidFill>
              </a:rPr>
              <a:t>2- </a:t>
            </a:r>
            <a:r>
              <a:rPr lang="pt-BR" altLang="pt-BR" sz="3600" u="sng">
                <a:solidFill>
                  <a:srgbClr val="FFFF00"/>
                </a:solidFill>
              </a:rPr>
              <a:t>Princípio da economicidade</a:t>
            </a:r>
            <a:r>
              <a:rPr lang="pt-BR" altLang="pt-BR" sz="3600">
                <a:solidFill>
                  <a:schemeClr val="bg1"/>
                </a:solidFill>
              </a:rPr>
              <a:t>: Consiste em reduzir ao mínimo o volume do estoque da matéria-prima em transformação.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Assim, Ford conseguiu fabricar um trator ou um automóvel, vendê-lo e recebê-lo antes do vencimento da matéria prima empregada na fabricação e do pagamento dos salários.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Segundo Ford, a velocidade de fabricação deve ser rápida. O minério sai da mina sábado e entregue sob forma de carro na terça-feira a tarde.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AA87C8F-E562-56CC-7FD7-177CB60B9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3026C09-AC03-64F3-A61C-6667B00CF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4000">
                <a:solidFill>
                  <a:srgbClr val="FFFF00"/>
                </a:solidFill>
              </a:rPr>
              <a:t>3- </a:t>
            </a:r>
            <a:r>
              <a:rPr lang="pt-BR" altLang="pt-BR" sz="4000" u="sng">
                <a:solidFill>
                  <a:srgbClr val="FFFF00"/>
                </a:solidFill>
              </a:rPr>
              <a:t>Principio de produtividade</a:t>
            </a:r>
            <a:r>
              <a:rPr lang="pt-BR" altLang="pt-BR" sz="4000">
                <a:solidFill>
                  <a:schemeClr val="bg1"/>
                </a:solidFill>
              </a:rPr>
              <a:t>: Consiste em aumentar a capacidade de produção do homem no mesmo período através da especialização da linha de montagem.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FD06859-1AD0-BA48-6B45-DCD6764B1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32D3192-DFF6-B3D4-8980-9ABD4FF1B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As características do Fordismo são: - </a:t>
            </a:r>
            <a:r>
              <a:rPr lang="pt-BR" altLang="pt-BR" sz="4000" u="sng">
                <a:solidFill>
                  <a:schemeClr val="bg1"/>
                </a:solidFill>
              </a:rPr>
              <a:t>o trabalho dividido</a:t>
            </a:r>
            <a:r>
              <a:rPr lang="pt-BR" altLang="pt-BR" sz="4000">
                <a:solidFill>
                  <a:schemeClr val="bg1"/>
                </a:solidFill>
              </a:rPr>
              <a:t>; - </a:t>
            </a:r>
            <a:r>
              <a:rPr lang="pt-BR" altLang="pt-BR" sz="4000" u="sng">
                <a:solidFill>
                  <a:schemeClr val="bg1"/>
                </a:solidFill>
              </a:rPr>
              <a:t>o trabalho repetido</a:t>
            </a:r>
            <a:r>
              <a:rPr lang="pt-BR" altLang="pt-BR" sz="4000">
                <a:solidFill>
                  <a:schemeClr val="bg1"/>
                </a:solidFill>
              </a:rPr>
              <a:t>; - </a:t>
            </a:r>
            <a:r>
              <a:rPr lang="pt-BR" altLang="pt-BR" sz="4000" u="sng">
                <a:solidFill>
                  <a:schemeClr val="bg1"/>
                </a:solidFill>
              </a:rPr>
              <a:t>o trabalho em cadeia</a:t>
            </a:r>
            <a:r>
              <a:rPr lang="pt-BR" altLang="pt-BR" sz="4000">
                <a:solidFill>
                  <a:schemeClr val="bg1"/>
                </a:solidFill>
              </a:rPr>
              <a:t>; - </a:t>
            </a:r>
            <a:r>
              <a:rPr lang="pt-BR" altLang="pt-BR" sz="4000" u="sng">
                <a:solidFill>
                  <a:schemeClr val="bg1"/>
                </a:solidFill>
              </a:rPr>
              <a:t>o trabalho contínuo</a:t>
            </a:r>
            <a:r>
              <a:rPr lang="pt-BR" altLang="pt-BR" sz="4000">
                <a:solidFill>
                  <a:schemeClr val="bg1"/>
                </a:solidFill>
              </a:rPr>
              <a:t>.</a:t>
            </a:r>
            <a:r>
              <a:rPr lang="pt-BR" altLang="pt-BR"/>
              <a:t> </a:t>
            </a:r>
          </a:p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Ford resolve aplicar a organização científica do trabalho, produzindo muito, intensamente e economicamente.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FBA1BED-2A47-E9F8-41D3-F1CEA338A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62603DC-5657-A5C4-D9BC-83027CA76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altLang="pt-BR" sz="3600"/>
              <a:t>   </a:t>
            </a:r>
            <a:r>
              <a:rPr lang="pt-BR" altLang="pt-BR" sz="3600" u="sng">
                <a:solidFill>
                  <a:srgbClr val="FFFF00"/>
                </a:solidFill>
              </a:rPr>
              <a:t>Linha de produção</a:t>
            </a:r>
            <a:r>
              <a:rPr lang="pt-BR" altLang="pt-BR" sz="3600">
                <a:solidFill>
                  <a:srgbClr val="FFFF00"/>
                </a:solidFill>
              </a:rPr>
              <a:t>:</a:t>
            </a:r>
            <a:r>
              <a:rPr lang="pt-BR" altLang="pt-BR" sz="3600">
                <a:solidFill>
                  <a:schemeClr val="bg1"/>
                </a:solidFill>
              </a:rPr>
              <a:t>  Para ter um produto mais barato, Ford inventou a linha de montagem. As várias etapas de fabricação foram distribuídas ao longo de uma esteira rolante e cada empregado deveria acoplar um componente padronizado.</a:t>
            </a:r>
            <a:r>
              <a:rPr lang="pt-BR" altLang="pt-BR" sz="280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45F3836-A676-CF8A-99A8-324011C9C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7902F10-8472-912D-EC96-6D50B540C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A idéia era evitar hesitações e perda de tempo. Gente de todos os Estados Unidos foi atraída pelo trabalho que era repetitivo e cansativo, mas bem pago: U$ 5,00 por jornada de oito horas de trabalho - o dobro do que se pagava na época por 12 horas.</a:t>
            </a:r>
            <a:r>
              <a:rPr lang="pt-BR" altLang="pt-BR" sz="2800"/>
              <a:t> </a:t>
            </a:r>
          </a:p>
          <a:p>
            <a:pPr algn="ctr" eaLnBrk="1" hangingPunct="1"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Além da criação de uma classe média, essas mudanças provocaram grandes transformações econômicas e sociais, conhecidas como </a:t>
            </a:r>
            <a:r>
              <a:rPr lang="pt-BR" altLang="pt-BR" sz="2800" b="1" i="1">
                <a:solidFill>
                  <a:srgbClr val="FFFF00"/>
                </a:solidFill>
              </a:rPr>
              <a:t>fordismo</a:t>
            </a:r>
            <a:r>
              <a:rPr lang="pt-BR" altLang="pt-BR" sz="2800">
                <a:solidFill>
                  <a:schemeClr val="bg1"/>
                </a:solidFill>
              </a:rPr>
              <a:t>.</a:t>
            </a:r>
            <a:r>
              <a:rPr lang="pt-BR" altLang="pt-BR" sz="28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9677C35-E1DE-ED57-6550-76D4E0375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A812361-F307-C5EB-A6A4-32D35E07C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O Fordismo é um sistema racional de produção em massa, que transformou radicalmente a indústria automobilística na primeira metade do século XX. </a:t>
            </a:r>
          </a:p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Em 1903, o empreendedor fundou a Ford Motor Company. Em 1908, apresentou o famoso Modelo T – </a:t>
            </a:r>
            <a:r>
              <a:rPr lang="pt-BR" altLang="pt-BR">
                <a:solidFill>
                  <a:srgbClr val="FFFF00"/>
                </a:solidFill>
              </a:rPr>
              <a:t>“The Universal Automobile”.</a:t>
            </a:r>
            <a:r>
              <a:rPr lang="pt-BR" altLang="pt-BR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9CC7492-C074-655C-D0BA-4C1D7DE2E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E0FAFC1-AE9F-CB81-14BB-B9DFA487C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O sucesso desse automóvel foi tão grande que, num prazo de 12 meses aproximadamente, foram vendidas 10 mil unidades. </a:t>
            </a:r>
          </a:p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Com certas inovações, frente às demais marcas, foi o primeiro automóvel com volante à esquerda.</a:t>
            </a: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C06A7925-61C6-EEC2-DF77-1A14E50B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765175"/>
            <a:ext cx="1217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BR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5" name="Text Box 10">
            <a:extLst>
              <a:ext uri="{FF2B5EF4-FFF2-40B4-BE49-F238E27FC236}">
                <a16:creationId xmlns:a16="http://schemas.microsoft.com/office/drawing/2014/main" id="{5D2DFF5F-E993-4675-E400-43D2C062A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799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/>
          </a:p>
        </p:txBody>
      </p:sp>
      <p:sp>
        <p:nvSpPr>
          <p:cNvPr id="3076" name="Text Box 11">
            <a:extLst>
              <a:ext uri="{FF2B5EF4-FFF2-40B4-BE49-F238E27FC236}">
                <a16:creationId xmlns:a16="http://schemas.microsoft.com/office/drawing/2014/main" id="{13ABFA51-9936-D7DC-3EDE-EDD5AA015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8064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chemeClr val="tx2"/>
                </a:solidFill>
              </a:rPr>
              <a:t>ESCOLA DE ADMINISTRÇÃO CIENTÍICA TAYLOR</a:t>
            </a:r>
          </a:p>
        </p:txBody>
      </p:sp>
      <p:sp>
        <p:nvSpPr>
          <p:cNvPr id="3077" name="Text Box 12">
            <a:extLst>
              <a:ext uri="{FF2B5EF4-FFF2-40B4-BE49-F238E27FC236}">
                <a16:creationId xmlns:a16="http://schemas.microsoft.com/office/drawing/2014/main" id="{98E7E62C-5EEF-6D6B-C2D9-9391B3FE9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6494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8" name="Text Box 13">
            <a:extLst>
              <a:ext uri="{FF2B5EF4-FFF2-40B4-BE49-F238E27FC236}">
                <a16:creationId xmlns:a16="http://schemas.microsoft.com/office/drawing/2014/main" id="{E9F6F021-C75E-EC9B-C1AF-6C64C47B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649413"/>
            <a:ext cx="79406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3200"/>
              <a:t>Da mesma forma, a necessidade de </a:t>
            </a:r>
            <a:r>
              <a:rPr lang="pt-BR" altLang="pt-BR" sz="3200">
                <a:solidFill>
                  <a:schemeClr val="tx2"/>
                </a:solidFill>
              </a:rPr>
              <a:t>aumentar a eficiência e competência</a:t>
            </a:r>
            <a:r>
              <a:rPr lang="pt-BR" altLang="pt-BR" sz="3200"/>
              <a:t> das organizações no sentido de obter melhor rendimento possível dos seus recursos e </a:t>
            </a:r>
            <a:r>
              <a:rPr lang="pt-BR" altLang="pt-BR" sz="3200">
                <a:solidFill>
                  <a:schemeClr val="tx2"/>
                </a:solidFill>
              </a:rPr>
              <a:t>fazer face à concorrência e competição</a:t>
            </a:r>
            <a:r>
              <a:rPr lang="pt-BR" altLang="pt-BR" sz="3200"/>
              <a:t> que se avolumavam entre as empresas, foi fundamental para o desenvolvimento do pensamento proposto por esta Escola. </a:t>
            </a:r>
          </a:p>
        </p:txBody>
      </p:sp>
      <p:pic>
        <p:nvPicPr>
          <p:cNvPr id="3079" name="Picture 14" descr="slide-1-728">
            <a:extLst>
              <a:ext uri="{FF2B5EF4-FFF2-40B4-BE49-F238E27FC236}">
                <a16:creationId xmlns:a16="http://schemas.microsoft.com/office/drawing/2014/main" id="{23B0D382-44A5-59E2-1061-469CF79F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24E1B98-1E72-D390-9424-2850420F9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E89766-FE30-DF47-AF35-96F24AE76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O Ford Bigode:  A partir de 1913, a produção Fordista fez com que cada automóvel fosse montado em 93 min. Neste contexto, em 1914, Ford lançou sua mais famosa frase: “ Quanto ao meu automóvel, às pessoas podem tê-lo em qualquer cor, desde que seja preta!”.</a:t>
            </a: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3A35CD-9D15-8DF4-8305-E82A4ADBA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456DF67-4CBD-EE44-EA5E-99260402D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Acontece que, para a Linha de Produção Fordista, a cor preta era a que secava mais rápido.  Ford é o melhor automóvel, não porque é mais barato, mas porque vale mais”.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82EACC-5162-98EE-AEC7-4630C1381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9616660-86BA-DEAA-2353-FB9D1A1C5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49500"/>
            <a:ext cx="7772400" cy="37465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Modelo Ford T:  Henry Ford, pela busca de resultados, literalmente, colocou o mundo sobre rodas, quando uniu pessoas de todos os modos de vida, numa gigantesca inter-relação social em torno do automóvel.</a:t>
            </a: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60C5AE6-60BD-9E6C-86E1-9331EF044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2560C39-1766-C4CA-E332-6E4C61276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492375"/>
            <a:ext cx="7772400" cy="36036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Conseqüência do Fordismo: O principal produto, o Ford Modelo T, a partir de 1915, passou do custo de US$ 850,00 para US$ 490,00 e com isto passou a produzir 300 mil unidades / ano.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8C46F94-5D48-A30B-0371-D890CB702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A32271-E87C-E8FE-CF25-5504AE64D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400">
                <a:solidFill>
                  <a:schemeClr val="bg1"/>
                </a:solidFill>
              </a:rPr>
              <a:t>Centralização e Integralização Vertical:  “Ter de comprar de fornecedores e depender do mercado - pensava ele - traria inúmeras dificuldades. ”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400">
                <a:solidFill>
                  <a:schemeClr val="bg1"/>
                </a:solidFill>
              </a:rPr>
              <a:t>Prêmios &amp; Bonificações:  Segundo Ford, “A empresa bem dirigida não pode deixar de ter lucros, mas o lucro deve acontecer, e inevitavelmente acontecerá mas, como prêmio pelo bom serviço.”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400">
                <a:solidFill>
                  <a:schemeClr val="bg1"/>
                </a:solidFill>
              </a:rPr>
              <a:t>O trabalho deveria ir ao homem e não o homem ir ao trabalho...” (esteiras, máquinas)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400">
                <a:solidFill>
                  <a:schemeClr val="bg1"/>
                </a:solidFill>
              </a:rPr>
              <a:t>Modelo T:  Modelos bons e baratos, conseqüentemente, evita ELITIZAR...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9C87B7D-B434-AE6F-437C-86D0E518C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0BF5B8-807A-F3EA-0E4C-4D24CB690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Custo de Produção = Função do Tempo de Produção.</a:t>
            </a:r>
          </a:p>
          <a:p>
            <a:pPr algn="ctr" eaLnBrk="1" hangingPunct="1"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   Muitas empresas aderiram ao Fordismo e promoveram o crescimento e desenvolvimento empresarial</a:t>
            </a:r>
            <a:r>
              <a:rPr lang="pt-BR" altLang="pt-BR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CAEA0BF-F065-2383-D559-A21AB38BB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9C14B51-047F-9BEC-449E-5CE6F82EF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Criação da Linha de Montagem: Sistema de produção reduziu de 750min (1913) para 93min (1914) – redução de 88% do esforço Produção de um carro – 12h28min para Fabrica de Ford – 1h33min;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8886DD0-1BBE-F70B-7982-B2B6CACA2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11679F5-AEAC-49D5-323D-3A641C6AC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Intercâmbio das peças e padronização do produto -  Produção em massa  - Padronização de produto e ferramentas;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Redução em 2/3 do valor de produção;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1CEDEE9-4067-0E5B-3C81-599BB2D33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913AB5C-A3A7-4D3A-A397-957DD30B5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Relações trabalhistas:  Implantou a carga horária 8h/dia e U$5,00 (1914);</a:t>
            </a:r>
          </a:p>
          <a:p>
            <a:pPr algn="ctr" eaLnBrk="1" hangingPunct="1"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Estabeleceu programa de educação e bem-estar para os operários Ofereceu T&amp;D em Educação Moral e Inglês Estilo de vida americana;</a:t>
            </a:r>
          </a:p>
          <a:p>
            <a:pPr algn="ctr" eaLnBrk="1" hangingPunct="1"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Resultados: Melhor qualidade dos produtos Menor nível de absenteísmo 10% - 0,5%,  Menor taxa de rotatividade (tunorver) 400% - 15%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3BDB3EF-39BD-022D-8F31-89C005A70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CC658A5-DBCD-A59A-2A91-29108AFE1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O Fordismo proporcionou grandes vantagens competitivas aos países e organizações que o adotaram. </a:t>
            </a:r>
          </a:p>
          <a:p>
            <a:pPr algn="ctr" eaLnBrk="1" hangingPunct="1"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Através desse sistema de produção, foi possível expandir rapidamente a produção, reduzindo os custos unitários de fabricação, de modo a atender a grande demanda reprimida existente nos países em desenvolvimento.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1" name="Rectangle 7">
            <a:extLst>
              <a:ext uri="{FF2B5EF4-FFF2-40B4-BE49-F238E27FC236}">
                <a16:creationId xmlns:a16="http://schemas.microsoft.com/office/drawing/2014/main" id="{795B628E-7993-65B6-2F76-863B20A6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92375"/>
            <a:ext cx="8001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Henry Ford (1863-1947) – Engenheiro – Fundou a Ford Motor Co. </a:t>
            </a:r>
          </a:p>
          <a:p>
            <a:pPr algn="ctr">
              <a:defRPr/>
            </a:pPr>
            <a:endParaRPr lang="pt-BR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Revolucionou a estratégia comercial da sua época. </a:t>
            </a:r>
          </a:p>
          <a:p>
            <a:pPr algn="ctr">
              <a:defRPr/>
            </a:pPr>
            <a:endParaRPr lang="pt-BR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Fabricou o primeiro carro popular e criou um plano de vendas.</a:t>
            </a:r>
          </a:p>
          <a:p>
            <a:pPr algn="ctr">
              <a:defRPr/>
            </a:pPr>
            <a:endParaRPr lang="pt-BR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Criou a assistência técnica de grande alcance.</a:t>
            </a:r>
            <a:r>
              <a:rPr lang="pt-BR"/>
              <a:t> </a:t>
            </a:r>
          </a:p>
          <a:p>
            <a:pPr algn="ctr">
              <a:defRPr/>
            </a:pPr>
            <a:endParaRPr lang="pt-BR"/>
          </a:p>
          <a:p>
            <a:pPr algn="ctr">
              <a:defRPr/>
            </a:pPr>
            <a:endParaRPr lang="pt-BR"/>
          </a:p>
        </p:txBody>
      </p:sp>
      <p:sp>
        <p:nvSpPr>
          <p:cNvPr id="4099" name="Text Box 8">
            <a:extLst>
              <a:ext uri="{FF2B5EF4-FFF2-40B4-BE49-F238E27FC236}">
                <a16:creationId xmlns:a16="http://schemas.microsoft.com/office/drawing/2014/main" id="{B397914C-5ACD-4FF8-10C5-C35B51EF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641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00" name="Text Box 9">
            <a:extLst>
              <a:ext uri="{FF2B5EF4-FFF2-40B4-BE49-F238E27FC236}">
                <a16:creationId xmlns:a16="http://schemas.microsoft.com/office/drawing/2014/main" id="{A3350A32-EDC0-0C06-20D1-B6D52D07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65175"/>
            <a:ext cx="75771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 b="1">
                <a:solidFill>
                  <a:schemeClr val="tx2"/>
                </a:solidFill>
              </a:rPr>
              <a:t>ESCOLA DE ADMINISTRÇÃO CIENTÍFICA - FORDISMO</a:t>
            </a:r>
          </a:p>
          <a:p>
            <a:pPr eaLnBrk="1" hangingPunct="1"/>
            <a:endParaRPr lang="pt-BR" altLang="pt-BR" sz="400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AE8BB91-93F4-CA07-3118-556D40C2C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030F5A5-A21E-478C-EF73-1F7CF8BF2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Diversas nações, lideradas pelos Estados Unidos, consolidaram sua posição enquanto líderes econômicas no planeta, graças aos aumentos de produtividade obtidos com o método fordista de produção. </a:t>
            </a:r>
          </a:p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Inglaterra, Alemanha e França em especial, tendo seu produto interno bruto aumentado significativamente durante os anos de apogeu do Fordismo.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45494D0-A4BA-70DD-AF37-0F2386526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296988"/>
          </a:xfrm>
        </p:spPr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94543E0-E127-AA5E-A472-F1DEF6DF7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417988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A partir da década de 70, o Fordismo entra em declínio. 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A General Motors flexibiliza sua produção e seu modelo de gestão.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Lança diversos modelos de veículos, várias cores e adota um sistema de gestão profissionalizado, baseado em colegiados. Com isto a GM ultrapassa a Ford, como a maior montadora de automóveis do mundo.</a:t>
            </a: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D60914F-E800-C25D-753E-EB5E0F755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587AAB4-5B20-A12D-6137-D13538551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Na década de 70, após os choques do petróleo e a entrada de competidores japoneses no mercado automobilístico, o Fordismo e a produção em massa entram em crise e começam gradativamente a ser substituídos pela Produção enxuta, modelo de produção baseado no </a:t>
            </a:r>
            <a:r>
              <a:rPr lang="pt-BR" altLang="pt-BR" sz="2800">
                <a:solidFill>
                  <a:srgbClr val="FFFF00"/>
                </a:solidFill>
              </a:rPr>
              <a:t>Sistema Toyota de Produção.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Em 2007, a Toyota torna-se a maior montadora de veículos do mundo e põe um ponto final no Fordismo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B4405CA-5D28-344A-DD56-14204B952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A497424-9B73-883D-F791-AD8DBF3EE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pt-BR" altLang="pt-BR"/>
          </a:p>
          <a:p>
            <a:pPr algn="ctr" eaLnBrk="1" hangingPunct="1">
              <a:buFontTx/>
              <a:buNone/>
            </a:pPr>
            <a:endParaRPr lang="pt-BR" altLang="pt-BR"/>
          </a:p>
          <a:p>
            <a:pPr algn="ctr" eaLnBrk="1" hangingPunct="1">
              <a:buFontTx/>
              <a:buNone/>
            </a:pPr>
            <a:endParaRPr lang="pt-BR" altLang="pt-BR"/>
          </a:p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F I 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4C098C91-3A7E-44F2-1BA6-40AEEE43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60575"/>
            <a:ext cx="8001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/>
              <a:t>Repartiu, em 1914, parte do controle acionário da empresa com os funcionários.</a:t>
            </a:r>
          </a:p>
          <a:p>
            <a:pPr algn="ctr" eaLnBrk="1" hangingPunct="1"/>
            <a:endParaRPr lang="pt-BR" altLang="pt-BR" sz="3200"/>
          </a:p>
          <a:p>
            <a:pPr algn="ctr" eaLnBrk="1" hangingPunct="1"/>
            <a:r>
              <a:rPr lang="pt-BR" altLang="pt-BR" sz="3200"/>
              <a:t>Estabeleceu salário mínimo de US 5,00 por dia de trabalho com jornada diária de 8 horas.</a:t>
            </a:r>
          </a:p>
          <a:p>
            <a:pPr algn="ctr" eaLnBrk="1" hangingPunct="1"/>
            <a:r>
              <a:rPr lang="pt-BR" altLang="pt-BR" sz="3200"/>
              <a:t> </a:t>
            </a:r>
          </a:p>
          <a:p>
            <a:pPr algn="ctr" eaLnBrk="1" hangingPunct="1"/>
            <a:r>
              <a:rPr lang="pt-BR" altLang="pt-BR" sz="3200"/>
              <a:t>Em 1926 empregava 150.000 pessoas e fabricou 2.000.000 de carros num período de 10 anos.</a:t>
            </a:r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AC35C98E-27CE-5B27-5B4E-6B67C98AD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9900"/>
            <a:ext cx="7867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 b="1">
                <a:solidFill>
                  <a:schemeClr val="tx2"/>
                </a:solidFill>
              </a:rPr>
              <a:t>ESCOLA DE ADMINISTRÇÃO CIENTÍFICA - FORDISMO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9366A4-78EC-9C2A-F055-8DF5A8E4D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  <a:br>
              <a:rPr lang="pt-BR" altLang="pt-BR" sz="4000" b="1">
                <a:solidFill>
                  <a:srgbClr val="FFFF00"/>
                </a:solidFill>
              </a:rPr>
            </a:br>
            <a:endParaRPr lang="pt-BR" altLang="pt-BR" sz="4000" b="1">
              <a:solidFill>
                <a:srgbClr val="FFFF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97519FE-0AF8-8783-5699-D8E01E169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2276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400"/>
              <a:t>  </a:t>
            </a:r>
            <a:r>
              <a:rPr lang="pt-BR" altLang="pt-BR">
                <a:solidFill>
                  <a:schemeClr val="bg1"/>
                </a:solidFill>
              </a:rPr>
              <a:t>O </a:t>
            </a:r>
            <a:r>
              <a:rPr lang="pt-BR" altLang="pt-BR" b="1">
                <a:solidFill>
                  <a:srgbClr val="FFFF00"/>
                </a:solidFill>
              </a:rPr>
              <a:t>Fordismo,</a:t>
            </a:r>
            <a:r>
              <a:rPr lang="pt-BR" altLang="pt-BR">
                <a:solidFill>
                  <a:schemeClr val="bg1"/>
                </a:solidFill>
              </a:rPr>
              <a:t> é um modelo de produção em massa que revolucionou a indústria automobilística na primeira metade do século XX.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Ford utilizou à risca os princípios de padronização e simplificação de Frederick W. Taylor e desenvolveu outras técnicas avançadas para a época.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Suas fábricas eram totalmente verticalizadas.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DFE4370-7C69-9DC9-F7C8-2684231D3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</p:spPr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  <a:br>
              <a:rPr lang="pt-BR" altLang="pt-BR" sz="4000" b="1"/>
            </a:br>
            <a:endParaRPr lang="pt-BR" altLang="pt-BR" sz="4000" b="1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5AEE092-EEF4-1DF5-1C65-5FB182A1E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9138"/>
            <a:ext cx="9144000" cy="48688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2800"/>
              <a:t>    </a:t>
            </a:r>
            <a:r>
              <a:rPr lang="pt-BR" altLang="pt-BR" sz="4000">
                <a:solidFill>
                  <a:schemeClr val="bg1"/>
                </a:solidFill>
              </a:rPr>
              <a:t>Ford criou o mercado de massa para os automóveis. </a:t>
            </a:r>
          </a:p>
          <a:p>
            <a:pPr algn="ctr" eaLnBrk="1" hangingPunct="1"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Sua obsessão foi atingida: tornar o automóvel tão barato que todos poderiam comprá-lo.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F03F27A-478E-1623-A21A-C70345EB8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A4E09DE-F03D-4A38-65C7-0E27DBB5A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5543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/>
              <a:t>   </a:t>
            </a:r>
          </a:p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Uma das principais características do Fordismo foi o aperfeiçoamento da linha de montagem. </a:t>
            </a:r>
          </a:p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Os veículos eram montados em esteiras rolantes que se movimentavam enquanto o operário ficava praticamente parado, realizando uma pequena etapa da produção. </a:t>
            </a:r>
          </a:p>
          <a:p>
            <a:pPr algn="ctr" eaLnBrk="1" hangingPunct="1">
              <a:buFontTx/>
              <a:buNone/>
            </a:pPr>
            <a:r>
              <a:rPr lang="pt-BR" altLang="pt-BR">
                <a:solidFill>
                  <a:schemeClr val="bg1"/>
                </a:solidFill>
              </a:rPr>
              <a:t>Desta forma, não era necessária quase nenhuma qualificação dos trabalhadores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076ADF5-0104-40AD-BD5C-A7936B28F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926AAE9-91C7-7E6C-3E57-31801B3A2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O método de produção fordista exigia vultuosos investimentos e grandes instalações, mas permitiu que Ford produzisse mais de 2 milhões de carros  durante a década de 1920.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DBF329C-92B9-A78A-CDDB-91EF15385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>
                <a:solidFill>
                  <a:srgbClr val="FFFF00"/>
                </a:solidFill>
              </a:rPr>
              <a:t>ESCOLA DE ADMINISTRÇÃO CIENTÍFICA - FORDISMO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0E38D0B-FD1B-8A0F-71DC-BA91D2566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4000">
                <a:solidFill>
                  <a:schemeClr val="bg1"/>
                </a:solidFill>
              </a:rPr>
              <a:t>O veículo pioneiro de Ford no processo de produção fordista foi o mítico Ford Modelo T, mais conhecido no Brasil como “Ford Bigode”.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FFFF00"/>
    </a:lt2>
    <a:accent1>
      <a:srgbClr val="FF9900"/>
    </a:accent1>
    <a:accent2>
      <a:srgbClr val="00FFFF"/>
    </a:accent2>
    <a:accent3>
      <a:srgbClr val="AAADB8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FFFF00"/>
    </a:lt2>
    <a:accent1>
      <a:srgbClr val="FF9900"/>
    </a:accent1>
    <a:accent2>
      <a:srgbClr val="00FFFF"/>
    </a:accent2>
    <a:accent3>
      <a:srgbClr val="AAADB8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FFFF00"/>
    </a:lt2>
    <a:accent1>
      <a:srgbClr val="FF9900"/>
    </a:accent1>
    <a:accent2>
      <a:srgbClr val="00FFFF"/>
    </a:accent2>
    <a:accent3>
      <a:srgbClr val="AAADB8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FFFF00"/>
    </a:lt2>
    <a:accent1>
      <a:srgbClr val="FF9900"/>
    </a:accent1>
    <a:accent2>
      <a:srgbClr val="00FFFF"/>
    </a:accent2>
    <a:accent3>
      <a:srgbClr val="AAADB8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7583216BF8764A8E8083D7499D03E1" ma:contentTypeVersion="4" ma:contentTypeDescription="Crie um novo documento." ma:contentTypeScope="" ma:versionID="54df72f593a30545665cd7e3b0f7ccf6">
  <xsd:schema xmlns:xsd="http://www.w3.org/2001/XMLSchema" xmlns:xs="http://www.w3.org/2001/XMLSchema" xmlns:p="http://schemas.microsoft.com/office/2006/metadata/properties" xmlns:ns2="f860a209-d8cc-4364-bd5a-3ae04ee797a3" targetNamespace="http://schemas.microsoft.com/office/2006/metadata/properties" ma:root="true" ma:fieldsID="907b6a571575402edd52fff4c74b88e3" ns2:_="">
    <xsd:import namespace="f860a209-d8cc-4364-bd5a-3ae04ee797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0a209-d8cc-4364-bd5a-3ae04ee79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B2FF38-AD83-4214-832D-3676CC458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0a209-d8cc-4364-bd5a-3ae04ee79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CC3FD9-7FF8-4873-BE01-3118EBC5E0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9F9E2D-312B-4476-861F-C55ACB7327F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1606</Words>
  <Application>Microsoft Office PowerPoint</Application>
  <PresentationFormat>Apresentação na tela (4:3)</PresentationFormat>
  <Paragraphs>108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Times New Roman</vt:lpstr>
      <vt:lpstr>Arial</vt:lpstr>
      <vt:lpstr>Calibri</vt:lpstr>
      <vt:lpstr>Verdana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ESCOLA DE ADMINISTRÇÃO CIENTÍFICA - FORDISMO </vt:lpstr>
      <vt:lpstr>ESCOLA DE ADMINISTRÇÃO CIENTÍFICA - FORDISMO 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  <vt:lpstr>ESCOLA DE ADMINISTRÇÃO CIENTÍFICA - FORDISMO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.</dc:creator>
  <cp:lastModifiedBy>Hadston Nunes</cp:lastModifiedBy>
  <cp:revision>87</cp:revision>
  <dcterms:created xsi:type="dcterms:W3CDTF">2003-09-10T02:34:02Z</dcterms:created>
  <dcterms:modified xsi:type="dcterms:W3CDTF">2023-12-02T21:46:25Z</dcterms:modified>
</cp:coreProperties>
</file>