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5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CC00"/>
    <a:srgbClr val="0033CC"/>
    <a:srgbClr val="FFCC66"/>
    <a:srgbClr val="FFFF99"/>
    <a:srgbClr val="CCFF33"/>
    <a:srgbClr val="FFFF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5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C04FBC-0C8B-838B-494B-4C63E17279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7EF92F-FB22-1F5E-DE22-25F3153FED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39AF32-A64D-7BD8-2F2A-AE193ECCEE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0C2E8-8EBA-4E5E-BCA1-A31E368165E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973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25278F-7A65-C72C-FFD1-26D335E5E5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59E4E6-4873-754F-0435-440756B9F6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19FD8F-28FA-FFD0-BFD5-1A5EE56BB7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DFE2F-6F45-44C7-ABD1-18C2D0BAB81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7718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1C8052-150D-EA65-1827-E793C77999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DAD85C-1C6B-964C-2EAB-6B367A25C6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446F1-E23C-B073-D1FF-47E9F86DA1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D00257-F9B2-4CD9-AB7E-E0BC56C5D70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8321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FB8F-3F92-94C2-677B-B2E1EDEBFA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2D3945-72BA-58CD-42FA-D0CA45029D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ECBB4A-694B-2703-E85D-1E64B2CDD4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463D30-80A5-4BF7-B278-102995C1B29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4656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BF9931-A950-C698-728B-AEAFA97731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C06008-9E8C-71C9-D5E4-44CED69009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65D715-07C3-DB9C-C439-07664EF809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DF40B2-0029-42A7-982E-C9A89375737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762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5BFE99-D064-78D6-6460-B577C40FD3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18CC2-E680-0228-9F62-4F0C0BF4DA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A836CD-D7AE-75CE-7033-F0D7CC8BBF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91C54-E8F6-430C-8E34-6A82417FA71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0850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3E67E6B-FC7A-C620-D291-E5C5ADBD19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D825AF8-6266-17E0-A04F-C034FF13FB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EB5451F-D82B-6E5F-22FE-263830C0BC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C3B404-D102-4D15-AE96-3F0FDB2D3AA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273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9E74899-D265-A224-DCB4-0D041C7BF0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84C90DA-7AD7-9B65-E1B2-FBB15FA3D5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B9028F-D033-8319-C321-F6C73B58D9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A09755-2FC7-40FE-999F-2170EF64179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1948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FBA7342-B069-5F86-C1C4-5DA4E245CC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A5E58EC-209B-3562-38B6-BE6A34DF0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C74D25B-9C80-0215-3CD2-68DAA2E075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8DC044-D7A7-4BAA-AC64-4F0D1F40A85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8857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3A2977-4149-B96E-BF2A-E65891C7C2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6E12E9-F89E-A295-F840-FD6FA6689A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9489F-3049-5A94-D2F8-15AE555E72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51A80A-70DA-4D50-971B-F616EB1321A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004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4D2A42-BB17-D95F-3F70-1CD82014A5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006317-2E78-7615-C132-FC60D71035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51886-D460-E8BC-A024-71D1F4952E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691006-206C-42AE-BA98-EF14673C23C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825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3C2B2FD-E15A-791B-7FAE-9061461BD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A0B50CD-639C-DE36-A3BF-A98E79C27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72D4357-8B05-80BE-B396-53B75E76663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700534D-443A-174A-3BC5-13395DDE19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79B2154-2488-4E40-F828-057BB96B8E0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7437BD-C9FB-40B4-9819-E55D83580B2B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7322A94-7538-A5B5-6393-B73DCD4C4CF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549275"/>
            <a:ext cx="7772400" cy="1008063"/>
          </a:xfrm>
        </p:spPr>
        <p:txBody>
          <a:bodyPr/>
          <a:lstStyle/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ADMINISTRAÇÃO GERAL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62F9BC5-312C-87A8-5C23-C2C9769EE3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76375" y="2492375"/>
            <a:ext cx="6400800" cy="1584325"/>
          </a:xfrm>
        </p:spPr>
        <p:txBody>
          <a:bodyPr/>
          <a:lstStyle/>
          <a:p>
            <a:pPr eaLnBrk="1" hangingPunct="1"/>
            <a:endParaRPr lang="pt-BR" altLang="pt-BR"/>
          </a:p>
          <a:p>
            <a:pPr eaLnBrk="1" hangingPunct="1"/>
            <a:r>
              <a:rPr lang="pt-BR" altLang="pt-BR" sz="4800" b="1">
                <a:solidFill>
                  <a:srgbClr val="FFFF00"/>
                </a:solidFill>
              </a:rPr>
              <a:t>L I D E R A N Ç A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4E95D4E-A5BB-9629-B368-ABCAFF155F6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64163" y="5661025"/>
            <a:ext cx="313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PROF. J. A. DELLA NEGRA</a:t>
            </a:r>
            <a:r>
              <a:rPr lang="pt-BR" altLang="pt-BR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A3FC63D-65C7-DEAB-05AE-2BF7A29C9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ADMINISTRAÇÃO GERAL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B9C2FDB-5898-09A6-591E-A3B223149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85225" cy="504031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pt-BR" altLang="pt-BR"/>
              <a:t>                 </a:t>
            </a:r>
            <a:r>
              <a:rPr lang="pt-BR" altLang="pt-BR" b="1" u="sng">
                <a:solidFill>
                  <a:srgbClr val="FFCC66"/>
                </a:solidFill>
              </a:rPr>
              <a:t>ESTILOS DE LIDERANÇA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pt-BR" altLang="pt-BR" sz="2000" b="1"/>
              <a:t>                                        </a:t>
            </a:r>
            <a:r>
              <a:rPr lang="pt-BR" altLang="pt-BR" sz="2000" b="1">
                <a:solidFill>
                  <a:srgbClr val="FFFF00"/>
                </a:solidFill>
              </a:rPr>
              <a:t>TRÊS  TIPOS CLÁSSICOS:</a:t>
            </a:r>
            <a:endParaRPr lang="pt-BR" altLang="pt-BR" sz="2000" b="1" u="sng">
              <a:solidFill>
                <a:srgbClr val="FFFF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pt-BR" altLang="pt-BR" sz="2800" b="1"/>
              <a:t>  </a:t>
            </a:r>
            <a:r>
              <a:rPr lang="pt-BR" altLang="pt-BR" sz="2800" b="1" u="sng">
                <a:solidFill>
                  <a:srgbClr val="CCFF33"/>
                </a:solidFill>
              </a:rPr>
              <a:t>LIDERANÇA AUTOCRÁTICA OU AUTORITÁRIA</a:t>
            </a:r>
            <a:r>
              <a:rPr lang="pt-BR" altLang="pt-BR" sz="2800" b="1">
                <a:solidFill>
                  <a:srgbClr val="CCFF33"/>
                </a:solidFill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pt-BR" altLang="pt-BR" b="1"/>
              <a:t>     </a:t>
            </a:r>
            <a:r>
              <a:rPr lang="pt-BR" altLang="pt-BR">
                <a:solidFill>
                  <a:schemeClr val="accent1"/>
                </a:solidFill>
              </a:rPr>
              <a:t>Dirigente assume toda autoridade e   responsabilidade;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pt-BR" altLang="pt-BR">
                <a:solidFill>
                  <a:schemeClr val="accent1"/>
                </a:solidFill>
              </a:rPr>
              <a:t>     Impõe sua própria vontade;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pt-BR" altLang="pt-BR">
                <a:solidFill>
                  <a:schemeClr val="accent1"/>
                </a:solidFill>
              </a:rPr>
              <a:t>     Coage o grupo. É dono da verdade;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pt-BR" altLang="pt-BR">
                <a:solidFill>
                  <a:schemeClr val="accent1"/>
                </a:solidFill>
              </a:rPr>
              <a:t>     Impede o desenvolvimento de valores   individuais no grupo;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pt-BR" altLang="pt-BR">
                <a:solidFill>
                  <a:schemeClr val="accent1"/>
                </a:solidFill>
              </a:rPr>
              <a:t>     Exige completa e passiva subordinação</a:t>
            </a:r>
            <a:r>
              <a:rPr lang="pt-BR" altLang="pt-BR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53E7239-0862-174C-F8DB-5F3D7D718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ADMINISTRAÇÃO GERAL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5234475-4E65-9A96-2357-53419C3FDC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t-BR" altLang="pt-BR"/>
              <a:t>   </a:t>
            </a:r>
            <a:r>
              <a:rPr lang="pt-BR" altLang="pt-BR" b="1">
                <a:solidFill>
                  <a:srgbClr val="FFCC66"/>
                </a:solidFill>
              </a:rPr>
              <a:t>Os membros do grupo tendem a ser apáticos e dependentes;</a:t>
            </a:r>
          </a:p>
          <a:p>
            <a:pPr eaLnBrk="1" hangingPunct="1">
              <a:buFontTx/>
              <a:buNone/>
            </a:pPr>
            <a:r>
              <a:rPr lang="pt-BR" altLang="pt-BR" b="1">
                <a:solidFill>
                  <a:srgbClr val="FFCC66"/>
                </a:solidFill>
              </a:rPr>
              <a:t>   Pouca capacidade de iniciar ação grupal;</a:t>
            </a:r>
          </a:p>
          <a:p>
            <a:pPr eaLnBrk="1" hangingPunct="1">
              <a:buFontTx/>
              <a:buNone/>
            </a:pPr>
            <a:r>
              <a:rPr lang="pt-BR" altLang="pt-BR" b="1">
                <a:solidFill>
                  <a:srgbClr val="FFCC66"/>
                </a:solidFill>
              </a:rPr>
              <a:t>   Grupo demonstra agressividade e hostilidade;</a:t>
            </a:r>
            <a:endParaRPr lang="pt-BR" altLang="pt-BR">
              <a:solidFill>
                <a:srgbClr val="FFCC66"/>
              </a:solidFill>
            </a:endParaRPr>
          </a:p>
          <a:p>
            <a:pPr eaLnBrk="1" hangingPunct="1">
              <a:buFontTx/>
              <a:buNone/>
            </a:pPr>
            <a:r>
              <a:rPr lang="pt-BR" altLang="pt-BR">
                <a:solidFill>
                  <a:srgbClr val="FFCC66"/>
                </a:solidFill>
              </a:rPr>
              <a:t>   </a:t>
            </a:r>
            <a:r>
              <a:rPr lang="pt-BR" altLang="pt-BR" b="1">
                <a:solidFill>
                  <a:srgbClr val="FFCC66"/>
                </a:solidFill>
              </a:rPr>
              <a:t>Na falta do líder, o trabalho estaciona.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D4D2169-33F4-34F1-DF3F-424CA310B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ADMINISTRAÇÃO GERAL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7C677B1-E5C5-4048-F6A6-1FECBCFC7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569325" cy="5399087"/>
          </a:xfrm>
        </p:spPr>
        <p:txBody>
          <a:bodyPr/>
          <a:lstStyle/>
          <a:p>
            <a:pPr marL="990600" lvl="1" indent="-533400" algn="ctr" eaLnBrk="1" hangingPunct="1">
              <a:lnSpc>
                <a:spcPct val="90000"/>
              </a:lnSpc>
              <a:buFontTx/>
              <a:buNone/>
            </a:pPr>
            <a:endParaRPr lang="pt-BR" altLang="pt-BR" sz="2000">
              <a:solidFill>
                <a:srgbClr val="FFFF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pt-BR" altLang="pt-BR" sz="2400" b="1"/>
              <a:t>                     </a:t>
            </a:r>
            <a:r>
              <a:rPr lang="pt-BR" altLang="pt-BR" sz="2400" b="1" u="sng">
                <a:solidFill>
                  <a:srgbClr val="FFFF00"/>
                </a:solidFill>
              </a:rPr>
              <a:t>LIDERANÇA DEMOCRÁTICA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pt-BR" altLang="pt-BR" sz="2400" b="1">
              <a:solidFill>
                <a:srgbClr val="FFFF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pt-BR" altLang="pt-BR" sz="2400" b="1"/>
              <a:t>        </a:t>
            </a:r>
            <a:r>
              <a:rPr lang="pt-BR" altLang="pt-BR" sz="2400" b="1">
                <a:solidFill>
                  <a:schemeClr val="accent1"/>
                </a:solidFill>
              </a:rPr>
              <a:t>Líder  distribui responsabilidades pelo grupo;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pt-BR" altLang="pt-BR" sz="2400" b="1">
                <a:solidFill>
                  <a:schemeClr val="accent1"/>
                </a:solidFill>
              </a:rPr>
              <a:t>        Sabe desenvolver os valores individuais;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pt-BR" altLang="pt-BR" sz="2400" b="1">
                <a:solidFill>
                  <a:schemeClr val="accent1"/>
                </a:solidFill>
              </a:rPr>
              <a:t>        Persuade.  trabalha </a:t>
            </a:r>
            <a:r>
              <a:rPr lang="pt-BR" altLang="pt-BR" sz="2400" b="1" u="sng">
                <a:solidFill>
                  <a:schemeClr val="accent1"/>
                </a:solidFill>
              </a:rPr>
              <a:t>com</a:t>
            </a:r>
            <a:r>
              <a:rPr lang="pt-BR" altLang="pt-BR" sz="2400" b="1">
                <a:solidFill>
                  <a:schemeClr val="accent1"/>
                </a:solidFill>
              </a:rPr>
              <a:t> os subordinados e não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pt-BR" altLang="pt-BR" sz="2400" b="1">
                <a:solidFill>
                  <a:schemeClr val="accent1"/>
                </a:solidFill>
              </a:rPr>
              <a:t>        </a:t>
            </a:r>
            <a:r>
              <a:rPr lang="pt-BR" altLang="pt-BR" sz="2400" b="1" u="sng">
                <a:solidFill>
                  <a:schemeClr val="accent1"/>
                </a:solidFill>
              </a:rPr>
              <a:t>sobre</a:t>
            </a:r>
            <a:r>
              <a:rPr lang="pt-BR" altLang="pt-BR" sz="2400" b="1">
                <a:solidFill>
                  <a:schemeClr val="accent1"/>
                </a:solidFill>
              </a:rPr>
              <a:t> eles;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pt-BR" altLang="pt-BR" sz="2400" b="1">
                <a:solidFill>
                  <a:schemeClr val="accent1"/>
                </a:solidFill>
              </a:rPr>
              <a:t>        Usa a política da delegação;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pt-BR" altLang="pt-BR" sz="2400" b="1">
                <a:solidFill>
                  <a:schemeClr val="accent1"/>
                </a:solidFill>
              </a:rPr>
              <a:t>        Orienta, coordena e motiva os subordinados;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pt-BR" altLang="pt-BR" sz="2400" b="1">
                <a:solidFill>
                  <a:schemeClr val="accent1"/>
                </a:solidFill>
              </a:rPr>
              <a:t>        Aceita sugestões. discute problemas.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pt-BR" altLang="pt-BR" sz="2400" b="1">
                <a:solidFill>
                  <a:schemeClr val="accent1"/>
                </a:solidFill>
              </a:rPr>
              <a:t>        Faz cada um sentir sua parcela de responsabilidade;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pt-BR" altLang="pt-BR" sz="2400" b="1">
                <a:solidFill>
                  <a:schemeClr val="accent1"/>
                </a:solidFill>
              </a:rPr>
              <a:t>        Proporciona o crescimento e o desenvolvimento dos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pt-BR" altLang="pt-BR" sz="2400" b="1">
                <a:solidFill>
                  <a:schemeClr val="accent1"/>
                </a:solidFill>
              </a:rPr>
              <a:t>        subordinados.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9FC92DC-6CC0-DE7C-7CCF-50862E98F6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ADMINISTRAÇÃO GERAL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9E3EFC9-DF14-3873-9B31-E3C9296FD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t-BR" altLang="pt-BR" b="1"/>
              <a:t>   </a:t>
            </a:r>
            <a:r>
              <a:rPr lang="pt-BR" altLang="pt-BR" b="1">
                <a:solidFill>
                  <a:schemeClr val="accent1"/>
                </a:solidFill>
              </a:rPr>
              <a:t>Os componentes do grupo demonstram um a atmosfera amigável e confiante;</a:t>
            </a:r>
          </a:p>
          <a:p>
            <a:pPr eaLnBrk="1" hangingPunct="1">
              <a:buFontTx/>
              <a:buNone/>
            </a:pPr>
            <a:r>
              <a:rPr lang="pt-BR" altLang="pt-BR" b="1">
                <a:solidFill>
                  <a:schemeClr val="accent1"/>
                </a:solidFill>
              </a:rPr>
              <a:t>   Trabalham mais eficientemente;</a:t>
            </a:r>
          </a:p>
          <a:p>
            <a:pPr eaLnBrk="1" hangingPunct="1">
              <a:buFontTx/>
              <a:buNone/>
            </a:pPr>
            <a:r>
              <a:rPr lang="pt-BR" altLang="pt-BR" b="1">
                <a:solidFill>
                  <a:schemeClr val="accent1"/>
                </a:solidFill>
              </a:rPr>
              <a:t>   São menos dependentes;</a:t>
            </a:r>
          </a:p>
          <a:p>
            <a:pPr eaLnBrk="1" hangingPunct="1">
              <a:buFontTx/>
              <a:buNone/>
            </a:pPr>
            <a:r>
              <a:rPr lang="pt-BR" altLang="pt-BR" b="1">
                <a:solidFill>
                  <a:schemeClr val="accent1"/>
                </a:solidFill>
              </a:rPr>
              <a:t>   O trabalho progride, mesmo na ausência do líder.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E9A7D25-FC4B-A2AF-F5CC-2E5672196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ADMINISTRAÇÃO GERAL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666DCD0-EA96-D345-013C-B6059A665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813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b="1"/>
              <a:t> </a:t>
            </a:r>
            <a:r>
              <a:rPr lang="pt-BR" altLang="pt-BR" b="1" u="sng">
                <a:solidFill>
                  <a:srgbClr val="CCFF33"/>
                </a:solidFill>
              </a:rPr>
              <a:t>LIDERANÇA ANÁRQUICA</a:t>
            </a:r>
            <a:r>
              <a:rPr lang="pt-BR" altLang="pt-BR" b="1">
                <a:solidFill>
                  <a:srgbClr val="CCFF33"/>
                </a:solidFill>
              </a:rPr>
              <a:t>  </a:t>
            </a:r>
            <a:r>
              <a:rPr lang="pt-BR" altLang="pt-BR" b="1" i="1">
                <a:solidFill>
                  <a:srgbClr val="CCFF33"/>
                </a:solidFill>
              </a:rPr>
              <a:t>(laissez-faire)</a:t>
            </a:r>
            <a:endParaRPr lang="pt-BR" altLang="pt-BR">
              <a:solidFill>
                <a:srgbClr val="CCFF33"/>
              </a:solidFill>
            </a:endParaRPr>
          </a:p>
          <a:p>
            <a:pPr eaLnBrk="1" hangingPunct="1">
              <a:buFontTx/>
              <a:buNone/>
            </a:pPr>
            <a:r>
              <a:rPr lang="pt-BR" altLang="pt-BR"/>
              <a:t>   </a:t>
            </a:r>
            <a:r>
              <a:rPr lang="pt-BR" altLang="pt-BR" sz="2800">
                <a:solidFill>
                  <a:srgbClr val="FFCC66"/>
                </a:solidFill>
              </a:rPr>
              <a:t>O nome “Laissez-Faire” vem do francês, e significa “deixai fazer, deixai ir, deixai passar”. Este é um estilo de liderança liberal, em que o líder não se impõe aos seus liderados e dá total liberdade para que o grupo tome as decisões e divida tarefas. Neste modelo, o líder raramente se envolve em discussões, e entende que sua equipe possui maturidade e dispensa supervisão constante.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4E1211F-A0FC-0746-D074-7E525C819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ADMINISTRAÇÃO GERAL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10B567E-A192-1633-1ED9-4CB033F0E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600200"/>
            <a:ext cx="857885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/>
              <a:t>   </a:t>
            </a:r>
            <a:r>
              <a:rPr lang="pt-BR" altLang="pt-BR" sz="2800">
                <a:solidFill>
                  <a:srgbClr val="FFCC66"/>
                </a:solidFill>
              </a:rPr>
              <a:t>Existem situações na qual esse estilo de liderança possui maior eficácia, como:</a:t>
            </a:r>
          </a:p>
          <a:p>
            <a:pPr eaLnBrk="1" hangingPunct="1">
              <a:buFontTx/>
              <a:buNone/>
            </a:pPr>
            <a:r>
              <a:rPr lang="pt-BR" altLang="pt-BR" sz="2800">
                <a:solidFill>
                  <a:srgbClr val="FFCC66"/>
                </a:solidFill>
              </a:rPr>
              <a:t>   No momento de avaliar o resultado de um processo de capacitação dos subordinados;</a:t>
            </a:r>
          </a:p>
          <a:p>
            <a:pPr eaLnBrk="1" hangingPunct="1">
              <a:buFontTx/>
              <a:buNone/>
            </a:pPr>
            <a:r>
              <a:rPr lang="pt-BR" altLang="pt-BR" sz="2800">
                <a:solidFill>
                  <a:srgbClr val="FFCC66"/>
                </a:solidFill>
              </a:rPr>
              <a:t>   Para contribuir com o desenvolvimento da autoconfiança de seus subordinados;</a:t>
            </a:r>
          </a:p>
          <a:p>
            <a:pPr eaLnBrk="1" hangingPunct="1">
              <a:buFontTx/>
              <a:buNone/>
            </a:pPr>
            <a:r>
              <a:rPr lang="pt-BR" altLang="pt-BR" sz="2800">
                <a:solidFill>
                  <a:srgbClr val="FFCC66"/>
                </a:solidFill>
              </a:rPr>
              <a:t>   Para avaliar a maturidade dos subordinados e a capacidade de relacionamento interpessoal entre pares, principalmente em momentos de conflito.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1E15845-3EDD-464D-580A-5C3DF510D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ADMINISTRAÇÃO GERAL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08F3546-B7FE-EE0A-6D07-DE9D9C255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800"/>
              <a:t>   </a:t>
            </a:r>
            <a:r>
              <a:rPr lang="pt-BR" altLang="pt-BR" sz="2800">
                <a:solidFill>
                  <a:srgbClr val="FFCC66"/>
                </a:solidFill>
              </a:rPr>
              <a:t>Por outro lado, um dos malefícios que a     liderança liberal pode trazer é a falta de confiança dos colaboradores em seu líder.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800">
                <a:solidFill>
                  <a:srgbClr val="FFCC66"/>
                </a:solidFill>
              </a:rPr>
              <a:t>   Isso acontece porque, como o grupo pode agir livremente, todos aprendem a não esperar nada do líder.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800">
                <a:solidFill>
                  <a:srgbClr val="FFCC66"/>
                </a:solidFill>
              </a:rPr>
              <a:t>   Este, portanto, não é um estilo de liderança aconselhado. A figura do líder é importante para a organização do trabalho, para o respeito e para que exista uma voz determinante na hora de resolver conflitos e determinar funções. </a:t>
            </a:r>
            <a:br>
              <a:rPr lang="pt-BR" altLang="pt-BR" sz="2000">
                <a:solidFill>
                  <a:srgbClr val="FFCC66"/>
                </a:solidFill>
              </a:rPr>
            </a:br>
            <a:endParaRPr lang="pt-BR" altLang="pt-BR" sz="2000">
              <a:solidFill>
                <a:srgbClr val="FFCC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B267684-9399-C364-F6FA-576A2BE1C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ADMINISTRAÇÃO GERAL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19C95DE-410C-5394-91A5-5A2576B7B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507412" cy="4857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b="1"/>
              <a:t>   </a:t>
            </a:r>
            <a:r>
              <a:rPr lang="pt-BR" altLang="pt-BR" b="1">
                <a:solidFill>
                  <a:srgbClr val="FFCC66"/>
                </a:solidFill>
              </a:rPr>
              <a:t>Por outro lado,</a:t>
            </a:r>
          </a:p>
          <a:p>
            <a:pPr eaLnBrk="1" hangingPunct="1">
              <a:buFontTx/>
              <a:buNone/>
            </a:pPr>
            <a:r>
              <a:rPr lang="pt-BR" altLang="pt-BR" b="1">
                <a:solidFill>
                  <a:srgbClr val="FFCC66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pt-BR" altLang="pt-BR" b="1">
                <a:solidFill>
                  <a:srgbClr val="FFCC66"/>
                </a:solidFill>
              </a:rPr>
              <a:t>   Os membros do grupo concordam entre si, mais do que no grupo autoritário, e hostilizam menos seus companheiros;</a:t>
            </a:r>
          </a:p>
          <a:p>
            <a:pPr eaLnBrk="1" hangingPunct="1">
              <a:buFontTx/>
              <a:buNone/>
            </a:pPr>
            <a:r>
              <a:rPr lang="pt-BR" altLang="pt-BR" b="1">
                <a:solidFill>
                  <a:srgbClr val="FFCC66"/>
                </a:solidFill>
              </a:rPr>
              <a:t>   Entretanto, podem se sentir inseguros e demonstrar descontentamento para com o líder;</a:t>
            </a:r>
          </a:p>
          <a:p>
            <a:pPr eaLnBrk="1" hangingPunct="1">
              <a:buFontTx/>
              <a:buNone/>
            </a:pPr>
            <a:r>
              <a:rPr lang="pt-BR" altLang="pt-BR" b="1">
                <a:solidFill>
                  <a:srgbClr val="FFCC66"/>
                </a:solidFill>
              </a:rPr>
              <a:t>   O trabalho pode caminhar lenta e desordenadamente.</a:t>
            </a:r>
            <a:r>
              <a:rPr lang="pt-BR" altLang="pt-BR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5688587-F533-2BEC-2774-648DC45D0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ADMINISTRAÇÃO GERAL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9B2B191-2301-CA42-4C64-89B9E51E79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196975"/>
            <a:ext cx="8856663" cy="54721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b="1"/>
              <a:t>                </a:t>
            </a:r>
            <a:r>
              <a:rPr lang="pt-BR" altLang="pt-BR" b="1">
                <a:solidFill>
                  <a:srgbClr val="FFFF99"/>
                </a:solidFill>
              </a:rPr>
              <a:t>CONTÍNUO DA LIDERANÇA</a:t>
            </a:r>
          </a:p>
          <a:p>
            <a:pPr eaLnBrk="1" hangingPunct="1">
              <a:buFontTx/>
              <a:buNone/>
            </a:pPr>
            <a:r>
              <a:rPr lang="pt-BR" altLang="pt-BR" b="1"/>
              <a:t>      </a:t>
            </a:r>
            <a:r>
              <a:rPr lang="pt-BR" altLang="pt-BR" sz="2000" b="1">
                <a:solidFill>
                  <a:schemeClr val="accent1"/>
                </a:solidFill>
              </a:rPr>
              <a:t>Entre os dois extremos, existe uma diversidade de estilos </a:t>
            </a:r>
          </a:p>
          <a:p>
            <a:pPr eaLnBrk="1" hangingPunct="1">
              <a:buFontTx/>
              <a:buNone/>
            </a:pPr>
            <a:r>
              <a:rPr lang="pt-BR" altLang="pt-BR" sz="2000" b="1">
                <a:solidFill>
                  <a:schemeClr val="accent1"/>
                </a:solidFill>
              </a:rPr>
              <a:t>                                              intermediários.</a:t>
            </a:r>
          </a:p>
          <a:p>
            <a:pPr eaLnBrk="1" hangingPunct="1">
              <a:buFontTx/>
              <a:buNone/>
            </a:pPr>
            <a:endParaRPr lang="pt-BR" altLang="pt-BR" sz="4000">
              <a:solidFill>
                <a:schemeClr val="accent1"/>
              </a:solidFill>
            </a:endParaRPr>
          </a:p>
          <a:p>
            <a:pPr eaLnBrk="1" hangingPunct="1">
              <a:buFontTx/>
              <a:buNone/>
            </a:pPr>
            <a:endParaRPr lang="pt-BR" altLang="pt-BR" sz="4000"/>
          </a:p>
          <a:p>
            <a:pPr eaLnBrk="1" hangingPunct="1">
              <a:buFontTx/>
              <a:buNone/>
            </a:pPr>
            <a:endParaRPr lang="pt-BR" altLang="pt-BR" sz="4000"/>
          </a:p>
          <a:p>
            <a:pPr eaLnBrk="1" hangingPunct="1">
              <a:buFontTx/>
              <a:buNone/>
            </a:pPr>
            <a:endParaRPr lang="pt-BR" altLang="pt-BR" sz="4000"/>
          </a:p>
          <a:p>
            <a:pPr eaLnBrk="1" hangingPunct="1">
              <a:buFontTx/>
              <a:buNone/>
            </a:pPr>
            <a:endParaRPr lang="pt-BR" altLang="pt-BR" sz="4000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139995DC-4627-3097-DB31-CB144C103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068638"/>
            <a:ext cx="7991475" cy="16557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 sz="1600"/>
          </a:p>
        </p:txBody>
      </p:sp>
      <p:sp>
        <p:nvSpPr>
          <p:cNvPr id="19461" name="Line 5">
            <a:extLst>
              <a:ext uri="{FF2B5EF4-FFF2-40B4-BE49-F238E27FC236}">
                <a16:creationId xmlns:a16="http://schemas.microsoft.com/office/drawing/2014/main" id="{3B447007-5C80-9F37-031A-A37CC304EF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4213" y="3213100"/>
            <a:ext cx="799147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id="{49B7804F-CE78-DC8C-860E-390B48937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068638"/>
            <a:ext cx="0" cy="151288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id="{C3A361CF-021B-6ED6-560E-B47D7995C3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0150" y="3141663"/>
            <a:ext cx="0" cy="158273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64" name="Text Box 9">
            <a:extLst>
              <a:ext uri="{FF2B5EF4-FFF2-40B4-BE49-F238E27FC236}">
                <a16:creationId xmlns:a16="http://schemas.microsoft.com/office/drawing/2014/main" id="{881893ED-B279-7466-B887-DB92C20D9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2944813"/>
            <a:ext cx="36449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  <a:p>
            <a:pPr eaLnBrk="1" hangingPunct="1"/>
            <a:r>
              <a:rPr lang="pt-BR" altLang="pt-BR" sz="1600" b="1"/>
              <a:t>USO DE AUTORIDADE PELO LIDER</a:t>
            </a:r>
          </a:p>
        </p:txBody>
      </p:sp>
      <p:sp>
        <p:nvSpPr>
          <p:cNvPr id="19465" name="Text Box 10">
            <a:extLst>
              <a:ext uri="{FF2B5EF4-FFF2-40B4-BE49-F238E27FC236}">
                <a16:creationId xmlns:a16="http://schemas.microsoft.com/office/drawing/2014/main" id="{784E4D7D-EBEA-B071-9969-4B50172C3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4264025"/>
            <a:ext cx="5095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600" b="1"/>
              <a:t>ÁREA DE LIBERDADE PARA OS  SUBORDINADOS</a:t>
            </a:r>
          </a:p>
        </p:txBody>
      </p:sp>
      <p:sp>
        <p:nvSpPr>
          <p:cNvPr id="19466" name="Text Box 11">
            <a:extLst>
              <a:ext uri="{FF2B5EF4-FFF2-40B4-BE49-F238E27FC236}">
                <a16:creationId xmlns:a16="http://schemas.microsoft.com/office/drawing/2014/main" id="{04B1D758-7A6B-D3B7-1C81-BAC2EDC54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868863"/>
            <a:ext cx="8012112" cy="376237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        </a:t>
            </a:r>
            <a:r>
              <a:rPr lang="pt-BR" altLang="pt-BR" b="1">
                <a:solidFill>
                  <a:srgbClr val="FFFF00"/>
                </a:solidFill>
              </a:rPr>
              <a:t>1</a:t>
            </a:r>
            <a:r>
              <a:rPr lang="pt-BR" altLang="pt-BR"/>
              <a:t>               </a:t>
            </a:r>
            <a:r>
              <a:rPr lang="pt-BR" altLang="pt-BR" b="1">
                <a:solidFill>
                  <a:srgbClr val="FFFF00"/>
                </a:solidFill>
              </a:rPr>
              <a:t>2</a:t>
            </a:r>
            <a:r>
              <a:rPr lang="pt-BR" altLang="pt-BR">
                <a:solidFill>
                  <a:srgbClr val="FFFF00"/>
                </a:solidFill>
              </a:rPr>
              <a:t> </a:t>
            </a:r>
            <a:r>
              <a:rPr lang="pt-BR" altLang="pt-BR"/>
              <a:t>                </a:t>
            </a:r>
            <a:r>
              <a:rPr lang="pt-BR" altLang="pt-BR" b="1">
                <a:solidFill>
                  <a:srgbClr val="FFFF00"/>
                </a:solidFill>
              </a:rPr>
              <a:t>3</a:t>
            </a:r>
            <a:r>
              <a:rPr lang="pt-BR" altLang="pt-BR"/>
              <a:t>                 </a:t>
            </a:r>
            <a:r>
              <a:rPr lang="pt-BR" altLang="pt-BR" b="1">
                <a:solidFill>
                  <a:srgbClr val="FFFF00"/>
                </a:solidFill>
              </a:rPr>
              <a:t>4</a:t>
            </a:r>
            <a:r>
              <a:rPr lang="pt-BR" altLang="pt-BR"/>
              <a:t>                </a:t>
            </a:r>
            <a:r>
              <a:rPr lang="pt-BR" altLang="pt-BR" b="1"/>
              <a:t> </a:t>
            </a:r>
            <a:r>
              <a:rPr lang="pt-BR" altLang="pt-BR" b="1">
                <a:solidFill>
                  <a:srgbClr val="FFFF00"/>
                </a:solidFill>
              </a:rPr>
              <a:t>5</a:t>
            </a:r>
            <a:r>
              <a:rPr lang="pt-BR" altLang="pt-BR"/>
              <a:t>               </a:t>
            </a:r>
            <a:r>
              <a:rPr lang="pt-BR" altLang="pt-BR" b="1">
                <a:solidFill>
                  <a:srgbClr val="FFFF00"/>
                </a:solidFill>
              </a:rPr>
              <a:t>6</a:t>
            </a:r>
            <a:r>
              <a:rPr lang="pt-BR" altLang="pt-BR"/>
              <a:t>             </a:t>
            </a:r>
            <a:r>
              <a:rPr lang="pt-BR" altLang="pt-BR" b="1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19467" name="Line 13">
            <a:extLst>
              <a:ext uri="{FF2B5EF4-FFF2-40B4-BE49-F238E27FC236}">
                <a16:creationId xmlns:a16="http://schemas.microsoft.com/office/drawing/2014/main" id="{4F364EF0-8FE9-83BF-A134-4A63BFC22B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413" y="45815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68" name="Line 14">
            <a:extLst>
              <a:ext uri="{FF2B5EF4-FFF2-40B4-BE49-F238E27FC236}">
                <a16:creationId xmlns:a16="http://schemas.microsoft.com/office/drawing/2014/main" id="{9C62FD93-36C7-114D-5F65-8021BCE9DC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5375" y="45815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69" name="Line 15">
            <a:extLst>
              <a:ext uri="{FF2B5EF4-FFF2-40B4-BE49-F238E27FC236}">
                <a16:creationId xmlns:a16="http://schemas.microsoft.com/office/drawing/2014/main" id="{0A970882-B71E-D2E2-C837-DA4F8DA4C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9338" y="45815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70" name="Line 16">
            <a:extLst>
              <a:ext uri="{FF2B5EF4-FFF2-40B4-BE49-F238E27FC236}">
                <a16:creationId xmlns:a16="http://schemas.microsoft.com/office/drawing/2014/main" id="{0C77036D-3E17-0D92-DA13-794C3264E8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1863" y="45815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71" name="Line 17">
            <a:extLst>
              <a:ext uri="{FF2B5EF4-FFF2-40B4-BE49-F238E27FC236}">
                <a16:creationId xmlns:a16="http://schemas.microsoft.com/office/drawing/2014/main" id="{A557C8B0-2A66-F887-FBA1-D188A2F06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2950" y="4581525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72" name="Line 18">
            <a:extLst>
              <a:ext uri="{FF2B5EF4-FFF2-40B4-BE49-F238E27FC236}">
                <a16:creationId xmlns:a16="http://schemas.microsoft.com/office/drawing/2014/main" id="{73EB194A-5251-B639-A4E7-7A06205292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7988" y="45815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73" name="Line 23">
            <a:extLst>
              <a:ext uri="{FF2B5EF4-FFF2-40B4-BE49-F238E27FC236}">
                <a16:creationId xmlns:a16="http://schemas.microsoft.com/office/drawing/2014/main" id="{6D29BBD6-6761-66FA-06E6-E4F0ADBF54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1913" y="45815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7E7E73E-34FF-B931-DE86-3DB364D37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ADMINISTRAÇÃO GERAL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EE88CEB-B248-5D00-C66F-88108E13B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pt-BR" altLang="pt-BR" sz="2400" b="1">
                <a:solidFill>
                  <a:srgbClr val="FFFF00"/>
                </a:solidFill>
              </a:rPr>
              <a:t>O líder toma decisões, apresentadas depois aos 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pt-BR" altLang="pt-BR" sz="2400" b="1">
                <a:solidFill>
                  <a:srgbClr val="FFFF00"/>
                </a:solidFill>
              </a:rPr>
              <a:t>       seguidores;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pt-BR" altLang="pt-BR" sz="2400" b="1">
                <a:solidFill>
                  <a:srgbClr val="FFFF00"/>
                </a:solidFill>
              </a:rPr>
              <a:t>2.    O  líder “vende” a decisão;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pt-BR" altLang="pt-BR" sz="2400" b="1">
                <a:solidFill>
                  <a:srgbClr val="FFFF00"/>
                </a:solidFill>
              </a:rPr>
              <a:t>3.    O líder apresenta idéias e pede perguntas;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 startAt="4"/>
            </a:pPr>
            <a:r>
              <a:rPr lang="pt-BR" altLang="pt-BR" sz="2400" b="1">
                <a:solidFill>
                  <a:srgbClr val="FFFF00"/>
                </a:solidFill>
              </a:rPr>
              <a:t> O líder apresenta decisão provisória sujeita a 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pt-BR" altLang="pt-BR" sz="2400" b="1">
                <a:solidFill>
                  <a:srgbClr val="FFFF00"/>
                </a:solidFill>
              </a:rPr>
              <a:t>       mudanças;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 startAt="5"/>
            </a:pPr>
            <a:r>
              <a:rPr lang="pt-BR" altLang="pt-BR" sz="2400" b="1">
                <a:solidFill>
                  <a:srgbClr val="FFFF00"/>
                </a:solidFill>
              </a:rPr>
              <a:t> O líder apresenta o problema, recebe sugestões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pt-BR" altLang="pt-BR" sz="2400" b="1">
                <a:solidFill>
                  <a:srgbClr val="FFFF00"/>
                </a:solidFill>
              </a:rPr>
              <a:t>        e decide;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 startAt="6"/>
            </a:pPr>
            <a:r>
              <a:rPr lang="pt-BR" altLang="pt-BR" sz="2400" b="1">
                <a:solidFill>
                  <a:srgbClr val="FFFF00"/>
                </a:solidFill>
              </a:rPr>
              <a:t> O lider define limites e pede ao grupo que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pt-BR" altLang="pt-BR" sz="2400" b="1">
                <a:solidFill>
                  <a:srgbClr val="FFFF00"/>
                </a:solidFill>
              </a:rPr>
              <a:t>        decida;   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pt-BR" altLang="pt-BR" sz="2400" b="1">
                <a:solidFill>
                  <a:srgbClr val="FFFF00"/>
                </a:solidFill>
              </a:rPr>
              <a:t>7.    O  líder permite que os subordinados atuem em 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pt-BR" altLang="pt-BR" sz="2400" b="1">
                <a:solidFill>
                  <a:srgbClr val="FFFF00"/>
                </a:solidFill>
              </a:rPr>
              <a:t>         limites definidos pelo superior.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pt-BR" altLang="pt-BR" sz="2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B4FBEA3-2C79-6441-A97B-7BB15B4FA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ADMINISTRAÇÃO GERAL</a:t>
            </a:r>
          </a:p>
        </p:txBody>
      </p:sp>
      <p:sp>
        <p:nvSpPr>
          <p:cNvPr id="3075" name="Rectangle 8">
            <a:extLst>
              <a:ext uri="{FF2B5EF4-FFF2-40B4-BE49-F238E27FC236}">
                <a16:creationId xmlns:a16="http://schemas.microsoft.com/office/drawing/2014/main" id="{5E8F1A8F-B578-6304-3FF6-66777B3BF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768475"/>
            <a:ext cx="75596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b="1">
              <a:solidFill>
                <a:srgbClr val="FFCC66"/>
              </a:solidFill>
            </a:endParaRPr>
          </a:p>
          <a:p>
            <a:pPr algn="ctr" eaLnBrk="1" hangingPunct="1"/>
            <a:r>
              <a:rPr lang="pt-BR" altLang="pt-BR" b="1">
                <a:solidFill>
                  <a:srgbClr val="FFCC66"/>
                </a:solidFill>
              </a:rPr>
              <a:t>OS HOMENS RELACIONAM-SE ENTRE SI :</a:t>
            </a:r>
          </a:p>
          <a:p>
            <a:pPr algn="ctr" eaLnBrk="1" hangingPunct="1"/>
            <a:endParaRPr lang="pt-BR" altLang="pt-BR">
              <a:solidFill>
                <a:srgbClr val="FFCC66"/>
              </a:solidFill>
            </a:endParaRPr>
          </a:p>
          <a:p>
            <a:pPr algn="ctr" eaLnBrk="1" hangingPunct="1"/>
            <a:r>
              <a:rPr lang="pt-BR" altLang="pt-BR" b="1">
                <a:solidFill>
                  <a:srgbClr val="FFCC66"/>
                </a:solidFill>
              </a:rPr>
              <a:t> UNS COMANDAM,</a:t>
            </a:r>
          </a:p>
          <a:p>
            <a:pPr algn="ctr" eaLnBrk="1" hangingPunct="1"/>
            <a:r>
              <a:rPr lang="pt-BR" altLang="pt-BR" b="1">
                <a:solidFill>
                  <a:srgbClr val="FFCC66"/>
                </a:solidFill>
              </a:rPr>
              <a:t>OUTROS SÃO COMANDADOS.</a:t>
            </a:r>
            <a:r>
              <a:rPr lang="pt-BR" altLang="pt-BR">
                <a:solidFill>
                  <a:srgbClr val="FFCC66"/>
                </a:solidFill>
              </a:rPr>
              <a:t> </a:t>
            </a:r>
          </a:p>
          <a:p>
            <a:pPr algn="ctr" eaLnBrk="1" hangingPunct="1"/>
            <a:endParaRPr lang="pt-BR" altLang="pt-BR">
              <a:solidFill>
                <a:srgbClr val="FFCC66"/>
              </a:solidFill>
            </a:endParaRPr>
          </a:p>
          <a:p>
            <a:pPr algn="ctr" eaLnBrk="1" hangingPunct="1"/>
            <a:endParaRPr lang="pt-BR" altLang="pt-BR">
              <a:solidFill>
                <a:srgbClr val="FFCC66"/>
              </a:solidFill>
            </a:endParaRPr>
          </a:p>
          <a:p>
            <a:pPr algn="ctr" eaLnBrk="1" hangingPunct="1"/>
            <a:endParaRPr lang="pt-BR" altLang="pt-BR"/>
          </a:p>
          <a:p>
            <a:pPr algn="ctr" eaLnBrk="1" hangingPunct="1"/>
            <a:r>
              <a:rPr lang="pt-BR" altLang="pt-BR" sz="2400" b="1"/>
              <a:t>DO ENTROSAMENTO ENTRE SEUS MEMBROS, DEPENDE O SUCESSO DOS GRUPOS.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AE2E778-81B2-C820-C628-308855D6EE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ADMINISTRAÇÃO GERAL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463B77F-A3DC-D438-2118-9D002961F1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964612" cy="5327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4000"/>
              <a:t>       </a:t>
            </a:r>
            <a:r>
              <a:rPr lang="pt-BR" altLang="pt-BR" sz="4000" b="1">
                <a:solidFill>
                  <a:srgbClr val="CCFF33"/>
                </a:solidFill>
              </a:rPr>
              <a:t>LIDERANÇA   X   PODER</a:t>
            </a:r>
            <a:r>
              <a:rPr lang="pt-BR" altLang="pt-BR" sz="4000" b="1"/>
              <a:t>    </a:t>
            </a:r>
            <a:endParaRPr lang="pt-BR" altLang="pt-BR" sz="4000" b="1" u="sng"/>
          </a:p>
          <a:p>
            <a:pPr eaLnBrk="1" hangingPunct="1">
              <a:buFontTx/>
              <a:buNone/>
            </a:pPr>
            <a:r>
              <a:rPr lang="pt-BR" altLang="pt-BR" sz="4000" b="1"/>
              <a:t>   </a:t>
            </a:r>
            <a:r>
              <a:rPr lang="pt-BR" altLang="pt-BR" sz="4000" b="1" u="sng">
                <a:solidFill>
                  <a:srgbClr val="FFFF00"/>
                </a:solidFill>
              </a:rPr>
              <a:t>LIDERANÇA</a:t>
            </a:r>
            <a:r>
              <a:rPr lang="pt-BR" altLang="pt-BR" sz="4000" b="1">
                <a:solidFill>
                  <a:srgbClr val="FFFF99"/>
                </a:solidFill>
              </a:rPr>
              <a:t>:</a:t>
            </a:r>
            <a:r>
              <a:rPr lang="pt-BR" altLang="pt-BR" sz="4000" b="1"/>
              <a:t> </a:t>
            </a:r>
            <a:r>
              <a:rPr lang="pt-BR" altLang="pt-BR" b="1">
                <a:solidFill>
                  <a:srgbClr val="FFCC66"/>
                </a:solidFill>
              </a:rPr>
              <a:t>Processo que visa influenciar o comportamento de uma pessoa ou de um grupo, para atingir um  determinado objetivo.</a:t>
            </a:r>
            <a:endParaRPr lang="pt-BR" altLang="pt-BR" b="1" u="sng">
              <a:solidFill>
                <a:srgbClr val="FFCC66"/>
              </a:solidFill>
            </a:endParaRPr>
          </a:p>
          <a:p>
            <a:pPr eaLnBrk="1" hangingPunct="1">
              <a:buFontTx/>
              <a:buNone/>
            </a:pPr>
            <a:r>
              <a:rPr lang="pt-BR" altLang="pt-BR" sz="4000" b="1"/>
              <a:t>   </a:t>
            </a:r>
            <a:r>
              <a:rPr lang="pt-BR" altLang="pt-BR" sz="4000" b="1" u="sng">
                <a:solidFill>
                  <a:srgbClr val="FFFF00"/>
                </a:solidFill>
              </a:rPr>
              <a:t>PODER</a:t>
            </a:r>
            <a:r>
              <a:rPr lang="pt-BR" altLang="pt-BR" sz="4000" b="1">
                <a:solidFill>
                  <a:srgbClr val="FFFF00"/>
                </a:solidFill>
              </a:rPr>
              <a:t>:</a:t>
            </a:r>
            <a:r>
              <a:rPr lang="pt-BR" altLang="pt-BR" sz="4000" b="1"/>
              <a:t> </a:t>
            </a:r>
            <a:r>
              <a:rPr lang="pt-BR" altLang="pt-BR" b="1">
                <a:solidFill>
                  <a:srgbClr val="FFCC66"/>
                </a:solidFill>
              </a:rPr>
              <a:t>É o potencial de influência que   alguém exerce sobre o comportamento de  uma pessoa ou  de um grupo.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5BBFD3E-322E-49CC-3C90-DE6CC81AA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ADMINISTRAÇÃO GERAL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1C112CC-4408-01AB-6FC9-12F871B75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268413"/>
            <a:ext cx="9036050" cy="5329237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pt-BR" altLang="pt-BR" sz="2800" b="1">
                <a:solidFill>
                  <a:schemeClr val="accent1"/>
                </a:solidFill>
              </a:rPr>
              <a:t>O PROCESSO DE LIDERANÇA ESTÁ INTIMAMENTE LIGADO AO CONCEITO DE PODER: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pt-BR" altLang="pt-BR" sz="2800" b="1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b="1"/>
              <a:t>   </a:t>
            </a:r>
            <a:r>
              <a:rPr lang="pt-BR" altLang="pt-BR" b="1" u="sng">
                <a:solidFill>
                  <a:schemeClr val="hlink"/>
                </a:solidFill>
              </a:rPr>
              <a:t>PODER DE POSIÇÃO</a:t>
            </a:r>
            <a:r>
              <a:rPr lang="pt-BR" altLang="pt-BR" b="1">
                <a:solidFill>
                  <a:schemeClr val="bg2"/>
                </a:solidFill>
              </a:rPr>
              <a:t>:</a:t>
            </a:r>
            <a:r>
              <a:rPr lang="pt-BR" altLang="pt-BR" b="1"/>
              <a:t> </a:t>
            </a:r>
            <a:r>
              <a:rPr lang="pt-BR" altLang="pt-BR" b="1">
                <a:solidFill>
                  <a:srgbClr val="FFFF00"/>
                </a:solidFill>
              </a:rPr>
              <a:t>Potencial de influência motivada pela capacidade de recompensar ou punir.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b="1">
                <a:solidFill>
                  <a:srgbClr val="FFFF00"/>
                </a:solidFill>
              </a:rPr>
              <a:t>        </a:t>
            </a:r>
            <a:r>
              <a:rPr lang="pt-BR" altLang="pt-BR" b="1">
                <a:solidFill>
                  <a:srgbClr val="00CC00"/>
                </a:solidFill>
              </a:rPr>
              <a:t>(Depende da autoridade atribuída.)</a:t>
            </a:r>
            <a:endParaRPr lang="pt-BR" altLang="pt-BR" b="1" u="sng">
              <a:solidFill>
                <a:srgbClr val="00CC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b="1"/>
              <a:t>   </a:t>
            </a:r>
            <a:r>
              <a:rPr lang="pt-BR" altLang="pt-BR" b="1" u="sng">
                <a:solidFill>
                  <a:schemeClr val="hlink"/>
                </a:solidFill>
              </a:rPr>
              <a:t>PODER PESSOAL</a:t>
            </a:r>
            <a:r>
              <a:rPr lang="pt-BR" altLang="pt-BR" b="1">
                <a:solidFill>
                  <a:schemeClr val="hlink"/>
                </a:solidFill>
              </a:rPr>
              <a:t>:</a:t>
            </a:r>
            <a:r>
              <a:rPr lang="pt-BR" altLang="pt-BR" b="1"/>
              <a:t>  </a:t>
            </a:r>
            <a:r>
              <a:rPr lang="pt-BR" altLang="pt-BR" b="1">
                <a:solidFill>
                  <a:srgbClr val="FFFF00"/>
                </a:solidFill>
              </a:rPr>
              <a:t>Potencial de influência motivada pela comunhão de objetivos líder-subordinados.     </a:t>
            </a:r>
            <a:r>
              <a:rPr lang="pt-BR" altLang="pt-BR" b="1">
                <a:solidFill>
                  <a:srgbClr val="00CC00"/>
                </a:solidFill>
              </a:rPr>
              <a:t>(Depende da autoridade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b="1">
                <a:solidFill>
                  <a:srgbClr val="00CC00"/>
                </a:solidFill>
              </a:rPr>
              <a:t>                                            legitimada.)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F71684E-C39C-CCAA-136A-282CDDBD2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ADMINISTRAÇÃO GERAL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60D4CE0-768D-FBE9-C756-A7449327A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>
                <a:solidFill>
                  <a:srgbClr val="FFFF00"/>
                </a:solidFill>
              </a:rPr>
              <a:t>                        </a:t>
            </a:r>
            <a:r>
              <a:rPr lang="pt-BR" altLang="pt-BR" b="1">
                <a:solidFill>
                  <a:srgbClr val="FFFF00"/>
                </a:solidFill>
              </a:rPr>
              <a:t>PERCEPÇÃO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B6498724-07F1-2CDC-0604-A1B1E2D48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141663"/>
            <a:ext cx="1441450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/>
              <a:t>PODER</a:t>
            </a:r>
          </a:p>
          <a:p>
            <a:pPr algn="ctr" eaLnBrk="1" hangingPunct="1"/>
            <a:r>
              <a:rPr lang="pt-BR" altLang="pt-BR"/>
              <a:t>PESSOAL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3C21F5A1-E766-8432-F733-B1E612856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3141663"/>
            <a:ext cx="1439863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/>
              <a:t>PODER</a:t>
            </a:r>
          </a:p>
          <a:p>
            <a:pPr algn="ctr" eaLnBrk="1" hangingPunct="1"/>
            <a:r>
              <a:rPr lang="pt-BR" altLang="pt-BR"/>
              <a:t>DE</a:t>
            </a:r>
          </a:p>
          <a:p>
            <a:pPr algn="ctr" eaLnBrk="1" hangingPunct="1"/>
            <a:r>
              <a:rPr lang="pt-BR" altLang="pt-BR"/>
              <a:t>POSIÇÃO</a:t>
            </a:r>
          </a:p>
        </p:txBody>
      </p:sp>
      <p:sp>
        <p:nvSpPr>
          <p:cNvPr id="23558" name="Line 9">
            <a:extLst>
              <a:ext uri="{FF2B5EF4-FFF2-40B4-BE49-F238E27FC236}">
                <a16:creationId xmlns:a16="http://schemas.microsoft.com/office/drawing/2014/main" id="{6CBADACF-E8DB-B767-179F-8AC6EC142E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1773238"/>
            <a:ext cx="2952750" cy="1223962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559" name="Line 10">
            <a:extLst>
              <a:ext uri="{FF2B5EF4-FFF2-40B4-BE49-F238E27FC236}">
                <a16:creationId xmlns:a16="http://schemas.microsoft.com/office/drawing/2014/main" id="{CACD4D87-1838-283E-52E1-214A58893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1773238"/>
            <a:ext cx="3167062" cy="1223962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560" name="Text Box 11">
            <a:extLst>
              <a:ext uri="{FF2B5EF4-FFF2-40B4-BE49-F238E27FC236}">
                <a16:creationId xmlns:a16="http://schemas.microsoft.com/office/drawing/2014/main" id="{D913C253-43DF-7FDB-A9B4-0AF4FEC04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20081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solidFill>
                  <a:schemeClr val="bg1"/>
                </a:solidFill>
              </a:rPr>
              <a:t>LIDER</a:t>
            </a:r>
          </a:p>
        </p:txBody>
      </p:sp>
      <p:sp>
        <p:nvSpPr>
          <p:cNvPr id="23561" name="Text Box 12">
            <a:extLst>
              <a:ext uri="{FF2B5EF4-FFF2-40B4-BE49-F238E27FC236}">
                <a16:creationId xmlns:a16="http://schemas.microsoft.com/office/drawing/2014/main" id="{E24576CB-18F3-B69D-56A6-77B557C98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613" y="1936750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solidFill>
                  <a:schemeClr val="bg1"/>
                </a:solidFill>
              </a:rPr>
              <a:t>CHEFE</a:t>
            </a:r>
          </a:p>
        </p:txBody>
      </p:sp>
      <p:sp>
        <p:nvSpPr>
          <p:cNvPr id="23562" name="Line 13">
            <a:extLst>
              <a:ext uri="{FF2B5EF4-FFF2-40B4-BE49-F238E27FC236}">
                <a16:creationId xmlns:a16="http://schemas.microsoft.com/office/drawing/2014/main" id="{AF9C7A4D-9917-390B-BD7E-B0F27A1739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6375" y="4149725"/>
            <a:ext cx="0" cy="503238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563" name="Line 14">
            <a:extLst>
              <a:ext uri="{FF2B5EF4-FFF2-40B4-BE49-F238E27FC236}">
                <a16:creationId xmlns:a16="http://schemas.microsoft.com/office/drawing/2014/main" id="{4270D9AB-9B87-4D86-74FF-B580EAEEF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2088" y="2420938"/>
            <a:ext cx="0" cy="576262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564" name="Text Box 15">
            <a:extLst>
              <a:ext uri="{FF2B5EF4-FFF2-40B4-BE49-F238E27FC236}">
                <a16:creationId xmlns:a16="http://schemas.microsoft.com/office/drawing/2014/main" id="{52DF2EA0-48D1-D3D5-4B1E-54200A2D4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97425"/>
            <a:ext cx="8856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>
                <a:solidFill>
                  <a:schemeClr val="bg1"/>
                </a:solidFill>
              </a:rPr>
              <a:t>“A MELHOR SITUAÇÃO DO LÍDER É AQUELA QUE DETÊM TANTO O PODER PESSOAL QUANTO O DE POSIÇÃO”</a:t>
            </a:r>
            <a:r>
              <a:rPr lang="pt-BR" altLang="pt-BR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565" name="Text Box 16">
            <a:extLst>
              <a:ext uri="{FF2B5EF4-FFF2-40B4-BE49-F238E27FC236}">
                <a16:creationId xmlns:a16="http://schemas.microsoft.com/office/drawing/2014/main" id="{C01FCD9A-309F-ED42-F1BD-A44F18B2D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681663"/>
            <a:ext cx="85677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>
                <a:solidFill>
                  <a:schemeClr val="bg1"/>
                </a:solidFill>
              </a:rPr>
              <a:t>“A SABEDORIA EM APLICAR OS TRÊS ESTILOS DE LIDERANÇA DETERMINARÁ O SEU SUCESSO PESSOAL COMO LÍDER”</a:t>
            </a:r>
            <a:r>
              <a:rPr lang="pt-BR" altLang="pt-BR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820B40E-436C-8994-FCE1-9A13F0435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ADMINISTRAÇÃO GERAL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BA71434-AD85-B232-FFA8-DB1D170BF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557338"/>
            <a:ext cx="8964612" cy="5111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4000" b="1"/>
              <a:t>       </a:t>
            </a:r>
            <a:r>
              <a:rPr lang="pt-BR" altLang="pt-BR" sz="4000" b="1" u="sng">
                <a:solidFill>
                  <a:srgbClr val="FFFF00"/>
                </a:solidFill>
              </a:rPr>
              <a:t>LIDERANÇA SITUACIONAL</a:t>
            </a:r>
            <a:endParaRPr lang="pt-BR" altLang="pt-BR" sz="4000" b="1">
              <a:solidFill>
                <a:srgbClr val="FFFF00"/>
              </a:solidFill>
            </a:endParaRPr>
          </a:p>
          <a:p>
            <a:pPr eaLnBrk="1" hangingPunct="1">
              <a:buFontTx/>
              <a:buNone/>
            </a:pPr>
            <a:r>
              <a:rPr lang="pt-BR" altLang="pt-BR" sz="4000" b="1"/>
              <a:t> </a:t>
            </a:r>
          </a:p>
          <a:p>
            <a:pPr eaLnBrk="1" hangingPunct="1">
              <a:buFontTx/>
              <a:buNone/>
            </a:pPr>
            <a:r>
              <a:rPr lang="pt-BR" altLang="pt-BR" sz="4000" b="1"/>
              <a:t>   </a:t>
            </a:r>
            <a:r>
              <a:rPr lang="pt-BR" altLang="pt-BR" b="1">
                <a:solidFill>
                  <a:srgbClr val="CCFF33"/>
                </a:solidFill>
              </a:rPr>
              <a:t>BASEIA-SE NO COMPORTAMENTO VOLTADO PARA   A   </a:t>
            </a:r>
            <a:r>
              <a:rPr lang="pt-BR" altLang="pt-BR" b="1" i="1" u="sng">
                <a:solidFill>
                  <a:schemeClr val="bg1"/>
                </a:solidFill>
              </a:rPr>
              <a:t>TAREFA</a:t>
            </a:r>
            <a:r>
              <a:rPr lang="pt-BR" altLang="pt-BR" b="1">
                <a:solidFill>
                  <a:srgbClr val="CCFF33"/>
                </a:solidFill>
              </a:rPr>
              <a:t>        OU COMPORTAMENTO VOLTADO PARA AS  </a:t>
            </a:r>
            <a:r>
              <a:rPr lang="pt-BR" altLang="pt-BR" b="1" i="1" u="sng">
                <a:solidFill>
                  <a:schemeClr val="bg1"/>
                </a:solidFill>
              </a:rPr>
              <a:t>PESSOAS</a:t>
            </a:r>
            <a:r>
              <a:rPr lang="pt-BR" altLang="pt-BR" b="1">
                <a:solidFill>
                  <a:srgbClr val="CCFF33"/>
                </a:solidFill>
              </a:rPr>
              <a:t>   (RELAÇÕES HUMANAS),  DE ACORDO COM O NÍVEL DE </a:t>
            </a:r>
            <a:r>
              <a:rPr lang="pt-BR" altLang="pt-BR" b="1" i="1" u="sng">
                <a:solidFill>
                  <a:schemeClr val="bg1"/>
                </a:solidFill>
              </a:rPr>
              <a:t>MATURIDADE</a:t>
            </a:r>
            <a:r>
              <a:rPr lang="pt-BR" altLang="pt-BR" b="1">
                <a:solidFill>
                  <a:srgbClr val="CCFF33"/>
                </a:solidFill>
              </a:rPr>
              <a:t> OU  </a:t>
            </a:r>
            <a:r>
              <a:rPr lang="pt-BR" altLang="pt-BR" b="1" i="1" u="sng">
                <a:solidFill>
                  <a:schemeClr val="bg1"/>
                </a:solidFill>
              </a:rPr>
              <a:t>PRONTIDÃO</a:t>
            </a:r>
            <a:r>
              <a:rPr lang="pt-BR" altLang="pt-BR" b="1">
                <a:solidFill>
                  <a:srgbClr val="CCFF33"/>
                </a:solidFill>
              </a:rPr>
              <a:t>  DOS SUBORDINADOS.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9376506-53E1-1380-79E0-E59BB1EA1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ADMINISTRAÇÃO GERAL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6205B3B-F22D-4B75-140A-823562272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4929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400" b="1">
                <a:solidFill>
                  <a:srgbClr val="FFFF00"/>
                </a:solidFill>
              </a:rPr>
              <a:t>                                 ATUAÇÃO DO LIDER</a:t>
            </a:r>
            <a:endParaRPr lang="pt-BR" altLang="pt-BR" sz="2400">
              <a:solidFill>
                <a:srgbClr val="FFFF00"/>
              </a:solidFill>
            </a:endParaRP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EFFA813A-ABB0-B165-E71F-6EEF6B97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773238"/>
            <a:ext cx="5040313" cy="43926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/>
              <a:t>  </a:t>
            </a:r>
          </a:p>
        </p:txBody>
      </p:sp>
      <p:sp>
        <p:nvSpPr>
          <p:cNvPr id="25605" name="Line 7">
            <a:extLst>
              <a:ext uri="{FF2B5EF4-FFF2-40B4-BE49-F238E27FC236}">
                <a16:creationId xmlns:a16="http://schemas.microsoft.com/office/drawing/2014/main" id="{DD5AB33A-161F-CBCE-9F56-1B5EE9103F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9250" y="1844675"/>
            <a:ext cx="0" cy="4103688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06" name="Line 8">
            <a:extLst>
              <a:ext uri="{FF2B5EF4-FFF2-40B4-BE49-F238E27FC236}">
                <a16:creationId xmlns:a16="http://schemas.microsoft.com/office/drawing/2014/main" id="{CEEFF882-84F5-7FBA-307A-5F7933D67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6524625"/>
            <a:ext cx="5113337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07" name="Line 9">
            <a:extLst>
              <a:ext uri="{FF2B5EF4-FFF2-40B4-BE49-F238E27FC236}">
                <a16:creationId xmlns:a16="http://schemas.microsoft.com/office/drawing/2014/main" id="{E88900A8-9924-D523-AC8E-D47F98A34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73238"/>
            <a:ext cx="0" cy="439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08" name="Line 10">
            <a:extLst>
              <a:ext uri="{FF2B5EF4-FFF2-40B4-BE49-F238E27FC236}">
                <a16:creationId xmlns:a16="http://schemas.microsoft.com/office/drawing/2014/main" id="{B256CAEB-D347-050E-5A70-ABE421282A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3860800"/>
            <a:ext cx="5041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609" name="Text Box 12">
            <a:extLst>
              <a:ext uri="{FF2B5EF4-FFF2-40B4-BE49-F238E27FC236}">
                <a16:creationId xmlns:a16="http://schemas.microsoft.com/office/drawing/2014/main" id="{D50AE06A-894B-DC13-5F0D-ACDACCAA7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388" y="3881438"/>
            <a:ext cx="193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  QUADRANTE 1</a:t>
            </a:r>
          </a:p>
        </p:txBody>
      </p:sp>
      <p:sp>
        <p:nvSpPr>
          <p:cNvPr id="25610" name="Text Box 13">
            <a:extLst>
              <a:ext uri="{FF2B5EF4-FFF2-40B4-BE49-F238E27FC236}">
                <a16:creationId xmlns:a16="http://schemas.microsoft.com/office/drawing/2014/main" id="{4D17C41B-E8C7-E39B-7111-7CDFC7B66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1865313"/>
            <a:ext cx="180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QUADRANTE 2</a:t>
            </a:r>
          </a:p>
        </p:txBody>
      </p:sp>
      <p:sp>
        <p:nvSpPr>
          <p:cNvPr id="25611" name="Text Box 14">
            <a:extLst>
              <a:ext uri="{FF2B5EF4-FFF2-40B4-BE49-F238E27FC236}">
                <a16:creationId xmlns:a16="http://schemas.microsoft.com/office/drawing/2014/main" id="{E9512C1D-92B5-A52D-1335-5EB49C066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1865313"/>
            <a:ext cx="180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QUADRANTE 3</a:t>
            </a:r>
          </a:p>
        </p:txBody>
      </p:sp>
      <p:sp>
        <p:nvSpPr>
          <p:cNvPr id="25612" name="Text Box 15">
            <a:extLst>
              <a:ext uri="{FF2B5EF4-FFF2-40B4-BE49-F238E27FC236}">
                <a16:creationId xmlns:a16="http://schemas.microsoft.com/office/drawing/2014/main" id="{0AF5FD8A-0564-9B55-F2CA-5B6C9013F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438" y="3952875"/>
            <a:ext cx="193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  QUADRANTE 4</a:t>
            </a:r>
          </a:p>
        </p:txBody>
      </p:sp>
      <p:sp>
        <p:nvSpPr>
          <p:cNvPr id="25613" name="Text Box 16">
            <a:extLst>
              <a:ext uri="{FF2B5EF4-FFF2-40B4-BE49-F238E27FC236}">
                <a16:creationId xmlns:a16="http://schemas.microsoft.com/office/drawing/2014/main" id="{1F124871-017F-8185-395B-0EB86DD0D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2368550"/>
            <a:ext cx="18224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ALTO R.H.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BAIXA TAREFA</a:t>
            </a:r>
          </a:p>
        </p:txBody>
      </p:sp>
      <p:sp>
        <p:nvSpPr>
          <p:cNvPr id="25614" name="Text Box 17">
            <a:extLst>
              <a:ext uri="{FF2B5EF4-FFF2-40B4-BE49-F238E27FC236}">
                <a16:creationId xmlns:a16="http://schemas.microsoft.com/office/drawing/2014/main" id="{B7034E80-B901-4B93-199F-D222B80C2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88" y="2297113"/>
            <a:ext cx="17208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ALTA TAREFA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ALTO R. H.</a:t>
            </a:r>
          </a:p>
        </p:txBody>
      </p:sp>
      <p:sp>
        <p:nvSpPr>
          <p:cNvPr id="25615" name="Text Box 18">
            <a:extLst>
              <a:ext uri="{FF2B5EF4-FFF2-40B4-BE49-F238E27FC236}">
                <a16:creationId xmlns:a16="http://schemas.microsoft.com/office/drawing/2014/main" id="{A9DECB04-BE04-0309-180A-AD77024FF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4456113"/>
            <a:ext cx="18859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 BAIXA TAREFA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 BAIXO R. H. </a:t>
            </a:r>
          </a:p>
        </p:txBody>
      </p:sp>
      <p:sp>
        <p:nvSpPr>
          <p:cNvPr id="25616" name="Text Box 19">
            <a:extLst>
              <a:ext uri="{FF2B5EF4-FFF2-40B4-BE49-F238E27FC236}">
                <a16:creationId xmlns:a16="http://schemas.microsoft.com/office/drawing/2014/main" id="{E444FA80-ACF3-E79F-96D9-3BFA55437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4384675"/>
            <a:ext cx="17208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ALTA TAREFA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BAIXO  R. H.</a:t>
            </a:r>
          </a:p>
        </p:txBody>
      </p:sp>
      <p:sp>
        <p:nvSpPr>
          <p:cNvPr id="25617" name="Text Box 20">
            <a:extLst>
              <a:ext uri="{FF2B5EF4-FFF2-40B4-BE49-F238E27FC236}">
                <a16:creationId xmlns:a16="http://schemas.microsoft.com/office/drawing/2014/main" id="{5D197A15-33DF-CFB4-3A15-902BBCDD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3284538"/>
            <a:ext cx="349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solidFill>
                  <a:schemeClr val="bg1"/>
                </a:solidFill>
              </a:rPr>
              <a:t>R</a:t>
            </a:r>
          </a:p>
          <a:p>
            <a:pPr eaLnBrk="1" hangingPunct="1"/>
            <a:r>
              <a:rPr lang="pt-BR" altLang="pt-BR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618" name="Text Box 21">
            <a:extLst>
              <a:ext uri="{FF2B5EF4-FFF2-40B4-BE49-F238E27FC236}">
                <a16:creationId xmlns:a16="http://schemas.microsoft.com/office/drawing/2014/main" id="{D2E6278B-05D5-4C2C-E79E-D514C2148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6524625"/>
            <a:ext cx="182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solidFill>
                  <a:schemeClr val="bg1"/>
                </a:solidFill>
              </a:rPr>
              <a:t>       TAREFA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7B4AA82-D0E4-E062-EFE4-14E3D5BFA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ADMINISTRAÇÃO GERAL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A1C74E1-B059-AA00-3704-A429EA54C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altLang="pt-BR"/>
          </a:p>
          <a:p>
            <a:pPr eaLnBrk="1" hangingPunct="1"/>
            <a:endParaRPr lang="pt-BR" altLang="pt-BR"/>
          </a:p>
          <a:p>
            <a:pPr eaLnBrk="1" hangingPunct="1"/>
            <a:endParaRPr lang="pt-BR" altLang="pt-BR"/>
          </a:p>
          <a:p>
            <a:pPr eaLnBrk="1" hangingPunct="1">
              <a:buFontTx/>
              <a:buNone/>
            </a:pPr>
            <a:r>
              <a:rPr lang="pt-BR" altLang="pt-BR"/>
              <a:t>                            </a:t>
            </a:r>
            <a:r>
              <a:rPr lang="pt-BR" altLang="pt-BR" b="1">
                <a:solidFill>
                  <a:srgbClr val="FFFF00"/>
                </a:solidFill>
              </a:rPr>
              <a:t>F I 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EFE7AAB-9ED2-E887-6770-55CD92ED3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ADMINISTRAÇÃO GERAL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A4C5FA6-1FE7-6347-C40B-CA141AD36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pt-BR" altLang="pt-BR"/>
              <a:t>  </a:t>
            </a:r>
          </a:p>
          <a:p>
            <a:pPr eaLnBrk="1" hangingPunct="1">
              <a:buFontTx/>
              <a:buNone/>
            </a:pPr>
            <a:r>
              <a:rPr lang="pt-BR" altLang="pt-BR">
                <a:solidFill>
                  <a:srgbClr val="FFFF00"/>
                </a:solidFill>
              </a:rPr>
              <a:t>   </a:t>
            </a:r>
            <a:r>
              <a:rPr lang="pt-BR" altLang="pt-BR" b="1" u="sng">
                <a:solidFill>
                  <a:srgbClr val="FFCC66"/>
                </a:solidFill>
              </a:rPr>
              <a:t>LIDERANÇA</a:t>
            </a:r>
            <a:r>
              <a:rPr lang="pt-BR" altLang="pt-BR" b="1">
                <a:solidFill>
                  <a:srgbClr val="FFCC66"/>
                </a:solidFill>
              </a:rPr>
              <a:t>:</a:t>
            </a:r>
          </a:p>
          <a:p>
            <a:pPr eaLnBrk="1" hangingPunct="1">
              <a:buFontTx/>
              <a:buNone/>
            </a:pPr>
            <a:r>
              <a:rPr lang="pt-BR" altLang="pt-BR" b="1">
                <a:solidFill>
                  <a:srgbClr val="FFCC66"/>
                </a:solidFill>
              </a:rPr>
              <a:t>	</a:t>
            </a:r>
          </a:p>
          <a:p>
            <a:pPr eaLnBrk="1" hangingPunct="1">
              <a:buFontTx/>
              <a:buNone/>
            </a:pPr>
            <a:r>
              <a:rPr lang="pt-BR" altLang="pt-BR" b="1">
                <a:solidFill>
                  <a:srgbClr val="FFCC66"/>
                </a:solidFill>
              </a:rPr>
              <a:t>   É O PROCESSO DE EXERCER INFLUÊNCIA SOBRE UM INDIVÍDUO OU UM GRUPO, NOS ESFORÇOS PARA A REALIZAÇÃO DE UM OBJETIVO, EM DETERMINADA SITUAÇÃO.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20A3E01-14CF-9DE7-9D2C-342A9F279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ADMINISTRAÇÃO GERAL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82B51AE-BE7B-4961-20E5-736228952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pt-BR" altLang="pt-BR"/>
              <a:t>   </a:t>
            </a:r>
            <a:r>
              <a:rPr lang="pt-BR" altLang="pt-BR" b="1" u="sng">
                <a:solidFill>
                  <a:srgbClr val="FFCC66"/>
                </a:solidFill>
              </a:rPr>
              <a:t>LIDER</a:t>
            </a:r>
            <a:r>
              <a:rPr lang="pt-BR" altLang="pt-BR" b="1">
                <a:solidFill>
                  <a:srgbClr val="FFCC66"/>
                </a:solidFill>
              </a:rPr>
              <a:t>: </a:t>
            </a:r>
          </a:p>
          <a:p>
            <a:pPr eaLnBrk="1" hangingPunct="1">
              <a:buFontTx/>
              <a:buNone/>
            </a:pPr>
            <a:endParaRPr lang="pt-BR" altLang="pt-BR" b="1">
              <a:solidFill>
                <a:srgbClr val="FFCC66"/>
              </a:solidFill>
            </a:endParaRPr>
          </a:p>
          <a:p>
            <a:pPr eaLnBrk="1" hangingPunct="1">
              <a:buFontTx/>
              <a:buNone/>
            </a:pPr>
            <a:r>
              <a:rPr lang="pt-BR" altLang="pt-BR" b="1">
                <a:solidFill>
                  <a:srgbClr val="FFCC66"/>
                </a:solidFill>
              </a:rPr>
              <a:t>   É A PESSOA À QUAL FOI ATRIBUÍDA, FORMAL OU INFORMALMENTE, UMA POSIÇÃO DE RESPONSABILIDADE PARA DIRIGIR E COORDENAR AS ATIVIDADES RELACIONADAS À TAREFA.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3FCEEBA-D801-CF50-3E8A-67691A6B9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ADMINISTRAÇÃO GERAL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D386755-4FD4-4285-3AB9-F38F7E9DB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800" b="1"/>
              <a:t>   </a:t>
            </a:r>
            <a:r>
              <a:rPr lang="pt-BR" altLang="pt-BR" sz="2800" b="1">
                <a:solidFill>
                  <a:srgbClr val="CCFF33"/>
                </a:solidFill>
              </a:rPr>
              <a:t>ALGUNS TRAÇOS  IMPRESCINDÍVEIS  AOS    LÍDERES: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2800" b="1">
              <a:solidFill>
                <a:srgbClr val="FFCC66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800" b="1">
                <a:solidFill>
                  <a:srgbClr val="FFCC66"/>
                </a:solidFill>
              </a:rPr>
              <a:t>    </a:t>
            </a:r>
            <a:r>
              <a:rPr lang="pt-BR" altLang="pt-BR" sz="2800" b="1" u="sng">
                <a:solidFill>
                  <a:srgbClr val="CCFF33"/>
                </a:solidFill>
              </a:rPr>
              <a:t>INICIATIVA</a:t>
            </a:r>
            <a:r>
              <a:rPr lang="pt-BR" altLang="pt-BR" sz="2800" b="1">
                <a:solidFill>
                  <a:srgbClr val="FFCC66"/>
                </a:solidFill>
              </a:rPr>
              <a:t>. </a:t>
            </a:r>
            <a:r>
              <a:rPr lang="pt-BR" altLang="pt-BR" sz="2400" b="1">
                <a:solidFill>
                  <a:srgbClr val="FFCC66"/>
                </a:solidFill>
              </a:rPr>
              <a:t>CAPACIDADE DE ORGANIZAÇÃO 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400" b="1">
                <a:solidFill>
                  <a:srgbClr val="FFCC66"/>
                </a:solidFill>
              </a:rPr>
              <a:t>                             DIREÇÃO;</a:t>
            </a:r>
            <a:endParaRPr lang="pt-BR" altLang="pt-BR" sz="2400">
              <a:solidFill>
                <a:srgbClr val="FFCC66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br>
              <a:rPr lang="pt-BR" altLang="pt-BR" sz="2800">
                <a:solidFill>
                  <a:srgbClr val="FFCC66"/>
                </a:solidFill>
              </a:rPr>
            </a:br>
            <a:r>
              <a:rPr lang="pt-BR" altLang="pt-BR" sz="2800" b="1" u="sng">
                <a:solidFill>
                  <a:srgbClr val="CCFF33"/>
                </a:solidFill>
              </a:rPr>
              <a:t>PODER DE SUGESTÃO E PERSUASÃO</a:t>
            </a:r>
            <a:r>
              <a:rPr lang="pt-BR" altLang="pt-BR" sz="2800" b="1">
                <a:solidFill>
                  <a:srgbClr val="FFCC66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2800">
              <a:solidFill>
                <a:srgbClr val="FFCC66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800" b="1">
                <a:solidFill>
                  <a:srgbClr val="FFCC66"/>
                </a:solidFill>
              </a:rPr>
              <a:t>   </a:t>
            </a:r>
            <a:r>
              <a:rPr lang="pt-BR" altLang="pt-BR" sz="2800" b="1" u="sng">
                <a:solidFill>
                  <a:srgbClr val="CCFF33"/>
                </a:solidFill>
              </a:rPr>
              <a:t>CONFORMIDADE COM AS TENDÊNCIAS, DESEJOS E  IDEAIS DO GRUPO.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5668CE1-E862-E7E8-4939-3586C27ED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ADMINISTRAÇÃO GERAL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82AED80-EDEB-3F57-4B70-7AD33E332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000">
                <a:solidFill>
                  <a:srgbClr val="FFFF00"/>
                </a:solidFill>
              </a:rPr>
              <a:t>          </a:t>
            </a:r>
            <a:r>
              <a:rPr lang="pt-BR" altLang="pt-BR" sz="2800" b="1">
                <a:solidFill>
                  <a:srgbClr val="CCFF33"/>
                </a:solidFill>
              </a:rPr>
              <a:t>É NECESSÁRIO QUE O LIDER TENHA:</a:t>
            </a:r>
          </a:p>
          <a:p>
            <a:pPr eaLnBrk="1" hangingPunct="1">
              <a:lnSpc>
                <a:spcPct val="80000"/>
              </a:lnSpc>
            </a:pPr>
            <a:endParaRPr lang="pt-BR" altLang="pt-BR" sz="2800" b="1">
              <a:solidFill>
                <a:srgbClr val="CCFF33"/>
              </a:solidFill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2400">
                <a:solidFill>
                  <a:srgbClr val="FFFF00"/>
                </a:solidFill>
              </a:rPr>
              <a:t>QUALIDADES QUE O FAÇAM SOBRESSAIR-SE NO GRUPO;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pt-BR" altLang="pt-BR" sz="2400">
              <a:solidFill>
                <a:srgbClr val="FFFF00"/>
              </a:solidFill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2400">
                <a:solidFill>
                  <a:srgbClr val="FFFF00"/>
                </a:solidFill>
              </a:rPr>
              <a:t>GRANDE INTUIÇÃO PSICOLÓGICA PARA COMPREENDER O COMPORTAMENTO DOS MEMBROS DO GRUPO, ESPECIALMENTE OS SEUS DESEJOS E ASPIRAÇÕES;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pt-BR" altLang="pt-BR" sz="2400">
              <a:solidFill>
                <a:srgbClr val="FFFF00"/>
              </a:solidFill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2400">
                <a:solidFill>
                  <a:srgbClr val="FFFF00"/>
                </a:solidFill>
              </a:rPr>
              <a:t>BOM DOMÍNIO DOS PROCESSOS DE INFLUENCIAÇÃO PESSOAL,  DESDE A </a:t>
            </a:r>
            <a:r>
              <a:rPr lang="pt-BR" altLang="pt-BR" sz="2400" b="1" i="1" u="sng">
                <a:solidFill>
                  <a:srgbClr val="FFFF00"/>
                </a:solidFill>
              </a:rPr>
              <a:t>COAÇÃO</a:t>
            </a:r>
            <a:r>
              <a:rPr lang="pt-BR" altLang="pt-BR" sz="2400">
                <a:solidFill>
                  <a:srgbClr val="FFFF00"/>
                </a:solidFill>
              </a:rPr>
              <a:t> ATÉ A </a:t>
            </a:r>
            <a:r>
              <a:rPr lang="pt-BR" altLang="pt-BR" sz="2400" b="1" i="1" u="sng">
                <a:solidFill>
                  <a:srgbClr val="FFFF00"/>
                </a:solidFill>
              </a:rPr>
              <a:t>PERSUASÃO</a:t>
            </a:r>
            <a:r>
              <a:rPr lang="pt-BR" altLang="pt-BR" sz="240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B7F1558-AD03-1696-978C-99FC5E3F4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ADMINISTRAÇÃO GERAL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A3EAA21-4269-3C5B-60FF-C7D551E85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/>
              <a:t> </a:t>
            </a:r>
          </a:p>
          <a:p>
            <a:pPr eaLnBrk="1" hangingPunct="1">
              <a:buFontTx/>
              <a:buNone/>
            </a:pPr>
            <a:r>
              <a:rPr lang="pt-BR" altLang="pt-BR"/>
              <a:t>                   </a:t>
            </a:r>
            <a:r>
              <a:rPr lang="pt-BR" altLang="pt-BR" b="1">
                <a:solidFill>
                  <a:srgbClr val="FFFF00"/>
                </a:solidFill>
              </a:rPr>
              <a:t>LIDER NATO      </a:t>
            </a:r>
          </a:p>
          <a:p>
            <a:pPr eaLnBrk="1" hangingPunct="1">
              <a:buFontTx/>
              <a:buNone/>
            </a:pPr>
            <a:r>
              <a:rPr lang="pt-BR" altLang="pt-BR" b="1">
                <a:solidFill>
                  <a:srgbClr val="FFFF00"/>
                </a:solidFill>
              </a:rPr>
              <a:t>                   LIDER INSTITUCIONAL</a:t>
            </a:r>
          </a:p>
          <a:p>
            <a:pPr eaLnBrk="1" hangingPunct="1">
              <a:buFontTx/>
              <a:buNone/>
            </a:pPr>
            <a:endParaRPr lang="pt-BR" altLang="pt-BR" b="1"/>
          </a:p>
          <a:p>
            <a:pPr eaLnBrk="1" hangingPunct="1">
              <a:buFontTx/>
              <a:buNone/>
            </a:pPr>
            <a:r>
              <a:rPr lang="pt-BR" altLang="pt-BR" sz="2400" b="1">
                <a:solidFill>
                  <a:schemeClr val="folHlink"/>
                </a:solidFill>
              </a:rPr>
              <a:t>LIDER NA ESTRUTURA FORMAL    </a:t>
            </a:r>
            <a:r>
              <a:rPr lang="pt-BR" altLang="pt-BR" b="1">
                <a:solidFill>
                  <a:schemeClr val="folHlink"/>
                </a:solidFill>
              </a:rPr>
              <a:t> =   </a:t>
            </a:r>
            <a:r>
              <a:rPr lang="pt-BR" altLang="pt-BR" sz="2400" b="1">
                <a:solidFill>
                  <a:schemeClr val="folHlink"/>
                </a:solidFill>
              </a:rPr>
              <a:t>AUTORIDADE</a:t>
            </a:r>
          </a:p>
          <a:p>
            <a:pPr eaLnBrk="1" hangingPunct="1">
              <a:buFontTx/>
              <a:buNone/>
            </a:pPr>
            <a:r>
              <a:rPr lang="pt-BR" altLang="pt-BR" sz="2400" b="1">
                <a:solidFill>
                  <a:schemeClr val="folHlink"/>
                </a:solidFill>
              </a:rPr>
              <a:t>LIDER NA ESTRUTURA INFORMAL  </a:t>
            </a:r>
            <a:r>
              <a:rPr lang="pt-BR" altLang="pt-BR" b="1">
                <a:solidFill>
                  <a:schemeClr val="folHlink"/>
                </a:solidFill>
              </a:rPr>
              <a:t>=</a:t>
            </a:r>
            <a:r>
              <a:rPr lang="pt-BR" altLang="pt-BR" sz="2400" b="1">
                <a:solidFill>
                  <a:schemeClr val="folHlink"/>
                </a:solidFill>
              </a:rPr>
              <a:t>    PRESTÍGIO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5B090C2-0E89-5675-822A-727CEC496B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ADMINISTRAÇÃO GERAL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A67CB25-008C-5610-4667-6772281C0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pt-BR" altLang="pt-BR"/>
              <a:t>      </a:t>
            </a:r>
          </a:p>
          <a:p>
            <a:pPr eaLnBrk="1" hangingPunct="1">
              <a:buFontTx/>
              <a:buNone/>
            </a:pPr>
            <a:r>
              <a:rPr lang="pt-BR" altLang="pt-BR"/>
              <a:t>             </a:t>
            </a:r>
            <a:r>
              <a:rPr lang="pt-BR" altLang="pt-BR" b="1">
                <a:solidFill>
                  <a:schemeClr val="folHlink"/>
                </a:solidFill>
              </a:rPr>
              <a:t>LIDER BEM SUCEDIDO:</a:t>
            </a:r>
          </a:p>
          <a:p>
            <a:pPr eaLnBrk="1" hangingPunct="1">
              <a:buFontTx/>
              <a:buNone/>
            </a:pPr>
            <a:endParaRPr lang="pt-BR" altLang="pt-BR" b="1">
              <a:solidFill>
                <a:schemeClr val="folHlink"/>
              </a:solidFill>
            </a:endParaRPr>
          </a:p>
          <a:p>
            <a:pPr algn="ctr" eaLnBrk="1" hangingPunct="1">
              <a:buFontTx/>
              <a:buNone/>
            </a:pPr>
            <a:r>
              <a:rPr lang="pt-BR" altLang="pt-BR" b="1">
                <a:solidFill>
                  <a:srgbClr val="FFFF00"/>
                </a:solidFill>
              </a:rPr>
              <a:t>“ É AQUELE QUE CONSEGUE DIANTE DOS SEUS LIDERADOS, UM NÍVEL DE PRESTÍGIO CORRESPONDENTE AO NÍVEL DE AUTORIDADE QUE LHE É CONCEDIDO PELO CARGO QUE OCUPA “.</a:t>
            </a:r>
            <a:r>
              <a:rPr lang="pt-BR" altLang="pt-BR">
                <a:solidFill>
                  <a:srgbClr val="FFFF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C00BEAF-7359-3A49-0B60-40B7A8814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chemeClr val="bg1"/>
                </a:solidFill>
              </a:rPr>
              <a:t>ADMINISTRAÇÃO GERAL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620C201-668E-2405-856B-9A1B95D61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636838"/>
            <a:ext cx="8229600" cy="348932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pt-BR" altLang="pt-BR" sz="3600" b="1">
                <a:solidFill>
                  <a:srgbClr val="CCFF33"/>
                </a:solidFill>
              </a:rPr>
              <a:t>   “UM VERDADEIRO LIDER SÓ CONSEGUIRÁ EXERCER SUA LIDERANÇA </a:t>
            </a:r>
            <a:r>
              <a:rPr lang="pt-BR" altLang="pt-BR" sz="3600" b="1" i="1">
                <a:solidFill>
                  <a:srgbClr val="FFCC66"/>
                </a:solidFill>
              </a:rPr>
              <a:t>ATRAVÉS DAS</a:t>
            </a:r>
            <a:r>
              <a:rPr lang="pt-BR" altLang="pt-BR" sz="3600" b="1" i="1">
                <a:solidFill>
                  <a:srgbClr val="CCFF33"/>
                </a:solidFill>
              </a:rPr>
              <a:t> </a:t>
            </a:r>
            <a:r>
              <a:rPr lang="pt-BR" altLang="pt-BR" sz="3600" b="1">
                <a:solidFill>
                  <a:srgbClr val="CCFF33"/>
                </a:solidFill>
              </a:rPr>
              <a:t> PESSOAS  E </a:t>
            </a:r>
            <a:r>
              <a:rPr lang="pt-BR" altLang="pt-BR" sz="3600" b="1" i="1">
                <a:solidFill>
                  <a:srgbClr val="FFCC66"/>
                </a:solidFill>
              </a:rPr>
              <a:t>JUNTAMENTE COM ELAS”</a:t>
            </a:r>
            <a:endParaRPr lang="pt-BR" altLang="pt-BR" sz="3600" b="1">
              <a:solidFill>
                <a:srgbClr val="FFCC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F7583216BF8764A8E8083D7499D03E1" ma:contentTypeVersion="4" ma:contentTypeDescription="Crie um novo documento." ma:contentTypeScope="" ma:versionID="54df72f593a30545665cd7e3b0f7ccf6">
  <xsd:schema xmlns:xsd="http://www.w3.org/2001/XMLSchema" xmlns:xs="http://www.w3.org/2001/XMLSchema" xmlns:p="http://schemas.microsoft.com/office/2006/metadata/properties" xmlns:ns2="f860a209-d8cc-4364-bd5a-3ae04ee797a3" targetNamespace="http://schemas.microsoft.com/office/2006/metadata/properties" ma:root="true" ma:fieldsID="907b6a571575402edd52fff4c74b88e3" ns2:_="">
    <xsd:import namespace="f860a209-d8cc-4364-bd5a-3ae04ee797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60a209-d8cc-4364-bd5a-3ae04ee797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AFCF74-7764-4798-8214-0C96B40BE2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60a209-d8cc-4364-bd5a-3ae04ee797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6ED48-6E46-4112-BE8C-FF80BF7D0F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39B2F5-78ED-4035-91A3-80612272083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1162</Words>
  <Application>Microsoft Office PowerPoint</Application>
  <PresentationFormat>Apresentação na tela (4:3)</PresentationFormat>
  <Paragraphs>181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Arial</vt:lpstr>
      <vt:lpstr>Calibri</vt:lpstr>
      <vt:lpstr>Design padrão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  <vt:lpstr>ADMINISTRAÇÃO GERAL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ADMINISTRAÇÃO GERAL</dc:title>
  <dc:creator>User</dc:creator>
  <cp:lastModifiedBy>Hadston Nunes</cp:lastModifiedBy>
  <cp:revision>4</cp:revision>
  <dcterms:created xsi:type="dcterms:W3CDTF">2017-04-11T00:46:37Z</dcterms:created>
  <dcterms:modified xsi:type="dcterms:W3CDTF">2023-12-02T21:46:45Z</dcterms:modified>
</cp:coreProperties>
</file>