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41"/>
  </p:notesMasterIdLst>
  <p:handoutMasterIdLst>
    <p:handoutMasterId r:id="rId42"/>
  </p:handoutMasterIdLst>
  <p:sldIdLst>
    <p:sldId id="291" r:id="rId5"/>
    <p:sldId id="268" r:id="rId6"/>
    <p:sldId id="269" r:id="rId7"/>
    <p:sldId id="286" r:id="rId8"/>
    <p:sldId id="270" r:id="rId9"/>
    <p:sldId id="284" r:id="rId10"/>
    <p:sldId id="287" r:id="rId11"/>
    <p:sldId id="281" r:id="rId12"/>
    <p:sldId id="282" r:id="rId13"/>
    <p:sldId id="283" r:id="rId14"/>
    <p:sldId id="285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E902ADE-293D-2B29-E486-68C8E08BB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6DA4FA-504F-723B-EF8A-3C05446D72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E0F9A80-FC26-6443-E3B1-C78B8D3F4A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CF6E70F-1884-8041-692A-ADCD2C944E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EF749AF-54EB-4543-8D87-925279B8D48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E527BC7-85F2-E56F-9E96-02AFDF6216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2F15F49-A748-F712-AD66-E36170D161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88390970-7617-146B-B5CD-CA513D5A8E7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A6B0ACA-F3C3-6569-2188-198F06B643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1417FE7F-55DD-B1A3-A80C-A62F9A394A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F9B4B61F-E816-D1E1-720C-AC45CBCAC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DD6913B9-DBB1-48AF-BB7D-9CD4B99DDE0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2F9E7B-4B28-D9B4-3A2A-6C8FC472F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E4196-261C-4FD1-BFDF-D90817571D11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E863E6E-7DC7-7978-3D84-D48A605E32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5932C09-FB16-D176-E202-2AB58E0E2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A03CE8-3DAF-5D1F-D41E-7156E46B2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0D3F6-8573-4043-8B45-DF1FBE7DBB57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91FAB8B-B713-452B-FC0B-5C62CA3D98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0BCB372-B441-663E-BC21-0B92A64AE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BDB27F-A81F-3088-89CA-C8E502AAF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9AF06-095C-4AF3-8C96-365A67377FF4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7633FF9-84A1-1284-A5C8-D4C8F36C2A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5B020B6-5C3E-A7A5-2FF6-F347344B4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928D2-02E3-8A6F-BF09-65AC12C10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B9F8A-50C3-441D-92F9-792539428AA2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01554434-8EA9-67EC-BA7B-86080FFB69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D09BDD4-24DD-E1BF-3657-6C3B04FE5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AF6F99-DC4C-CE15-7510-20220328C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44A14-9A21-4E54-8864-550C4BF7266D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9072DA1-FB64-8BDA-D4D4-4D8D127E33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7E88753-E6F9-189A-AD42-ABACE4FF5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65F3F6-07A0-7A48-438A-1641A1719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7D83D-0180-4912-84EA-6676BB6FCBEE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E52774F5-8EE2-1013-D79A-80AED604CE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A1A9230-6A24-06C2-88D0-844AFF3C4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5D2A59-EA27-1033-D658-4D3A70E95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C19AB-A486-40E0-B161-D79742E53CE7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4221263-7F89-D855-E0F4-66C73CC5F9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B43D953-86AB-3F2D-4970-4A4E31B24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A4D0EC-C9BF-2447-1087-E6CE8D93B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87E8F-A5CB-4D52-8E4E-54D1D7A04713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DAB2E603-68C1-DA40-491F-EC85351ABC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886BEF1-2F9D-34E7-A011-A6036600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4B7761-FE34-D580-CB10-17F7F6284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1171A-23B4-469A-AA77-20D2E665AEA6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51828B32-389E-A5DB-6AB5-BC3CFD6AE4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BDD1699-C0EF-24A2-B8AF-890B5679E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441743-3344-32B6-5D5A-1C5CF6599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BE998-F951-44CE-AEC0-418B5512D738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E4AE3A2-443B-B224-030F-6B1FDE5B98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5BC36E4-AA56-0325-854E-3AD27F828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F98A76-928F-9E0E-DFEE-698677E17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48C71-4080-4732-B51B-CC4E7E8D0C80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E0DA93-794A-2FCB-B579-F2072D4D40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4BAEA23-2D65-DC2C-2136-EB8822D08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80ED36-B6BB-B27D-B5CE-87E8CC619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5EC2-690E-4CFC-97C5-07E4BD9310EB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473E71F-1584-08D8-4248-4E3EFE6205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B23BC89-FA34-81C5-A067-6B37B67D8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E2415E-230E-29E6-AFF3-3F743F4EF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6AE01-9BDD-4004-B2C4-5B2B623DF309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A7313D75-F11C-101A-11B3-43B298FB17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D2855C90-A32D-58D1-8215-7B52DB94A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9289DB-14C9-F475-E4D4-C4D93374A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0FC2E-4048-4024-8744-2ED0BB72143B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907C57D3-1F4B-56D7-69B0-1BDD87B983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A27A5073-9512-9E0C-8864-6C75C94B2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AAFDDB-B1B7-85E1-36C4-4E7215A0C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6E808-0E88-4FB5-8967-5B4989605C69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E9B2FB14-F764-9ADD-CD63-1194754C7C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43C3501-F0D1-D7B4-7929-9EB6517F2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B56EDE-916C-AFE5-626D-7EC358C5C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53EDE-9ACB-4795-90D3-3D72A8DA9DD7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7292E339-7131-BC6B-A18B-20FDA8661D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53DAC2AF-D0E5-384A-A18C-7E5D668EB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4DDE8F-C4E2-FB95-C242-B96DE02F9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9ECCE-C263-402D-87FB-72332B51DE84}" type="slidenum">
              <a:rPr lang="pt-BR" altLang="pt-BR"/>
              <a:pPr/>
              <a:t>25</a:t>
            </a:fld>
            <a:endParaRPr lang="pt-BR" altLang="pt-BR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5940082E-8D9C-85F1-6E24-A5B2C51831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5390EC6-E597-A527-2AAB-2E2DD8EEE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C251B2-9B70-4FD5-4C04-207DD4F44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1C91C-6283-47AF-AE91-535B75973DB5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799F822-F52C-6C98-7EE6-A024E3C338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AA4CAF7-D7CC-9F87-F443-FE321A81E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EF6847-D765-BFF4-7612-44F25D249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E1EFD-0E0E-45F0-9F7E-2E0C1C214434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3BA0E417-4DFC-616A-AD65-481FC69E48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86A0ECA-4094-0629-FE44-EEB6DE3FF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721DEE-7DC7-0E14-6976-E7BBB2B1E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5E5D-CD36-493E-9BFF-4B0BC132D80F}" type="slidenum">
              <a:rPr lang="pt-BR" altLang="pt-BR"/>
              <a:pPr/>
              <a:t>28</a:t>
            </a:fld>
            <a:endParaRPr lang="pt-BR" altLang="pt-BR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A65ED5DF-07BB-4608-DE36-95A04D0960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E00A7A2-AABA-7937-02DA-8B5AB39AB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9E109E-F3D7-E7FF-B076-DD4BAB754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AF7D6-4CAA-4356-811D-D47279FCABBE}" type="slidenum">
              <a:rPr lang="pt-BR" altLang="pt-BR"/>
              <a:pPr/>
              <a:t>29</a:t>
            </a:fld>
            <a:endParaRPr lang="pt-BR" altLang="pt-BR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9199612A-865A-4A2B-4F6E-57311F7F92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A16E461-3A40-FE65-92D5-7FBA282C5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78A332-94AA-BF65-F7D2-43DFF9AC3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D51E6-268A-4B0E-AF90-BB2E52896F90}" type="slidenum">
              <a:rPr lang="pt-BR" altLang="pt-BR"/>
              <a:pPr/>
              <a:t>30</a:t>
            </a:fld>
            <a:endParaRPr lang="pt-BR" altLang="pt-BR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2C732F35-24F0-DF8F-DD89-7328273DD3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90D2CD2C-A3B8-FA75-6BE0-23762FE2D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861E54-CFD9-9F45-87CE-B0101D835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DFEE4-8EDA-4CAA-8CDF-0B96AB93841A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6550F9C-D04E-10A3-1515-32D0DD5DB5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1973776-BFB6-5B3E-FEEA-D22A01166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EB5DB2-5989-CD50-70AB-120420F90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D9AED-B25B-4600-BF60-86AFC26187CD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DF9ADC18-F4D1-4331-38E3-8E0AFDE015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174067AC-7F25-F7EC-56EA-D93E0085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FF612E1-4339-7271-8AD6-1AD25AAA3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425F4-71A0-464E-842D-06942DAB89A3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91628C10-1634-588B-31C7-742842AC0C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9FE3349F-F70C-5E1F-2A65-44CFE1931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FECF9B-93F2-0C93-D5A8-BAEE9D565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BCB2-634F-4942-B191-F4F2EF7FC450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F05FA5FB-EFCE-7B98-0148-DE66AC5499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A40AC68-D489-07D1-03FC-C2EF44D55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6E90CA-4BE4-1854-4897-298342A42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AC367-6769-45C3-88B8-3EEED9CC028B}" type="slidenum">
              <a:rPr lang="pt-BR" altLang="pt-BR"/>
              <a:pPr/>
              <a:t>34</a:t>
            </a:fld>
            <a:endParaRPr lang="pt-BR" altLang="pt-BR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61BFDDB3-E8A1-DCD3-3F5C-51779FFBEF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03D2E082-7523-34A0-B9EC-C60BE3C8E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A08888-F918-4AA0-738C-F24F61B9B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A0100-550F-4753-BC00-55C05F979F08}" type="slidenum">
              <a:rPr lang="pt-BR" altLang="pt-BR"/>
              <a:pPr/>
              <a:t>35</a:t>
            </a:fld>
            <a:endParaRPr lang="pt-BR" altLang="pt-BR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C9E04E6F-BA3F-7E29-EA90-84349E7610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0AEEFCFE-BCE1-86CF-B93E-B990ED7A8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39F4D3-5347-4756-CD03-81D0E3D4B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C1C18-BA2F-4D07-85FB-38C1260E44ED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192A36FB-BF24-DD4C-B9B9-7EFCE03358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140A4E0F-1B56-636B-365F-CA6799162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C6A8CE-9F41-C01E-6CA5-005C888FC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3C4ED-EBC2-4EA3-81E1-DF7585992C1D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31CF170-69CB-DCFA-3434-601F86C131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5B90BEB-79C3-F2F3-20C8-E6906BEE4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D6B0D8-62A5-DD29-42F4-1FC201B30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D3AF1-600F-418E-BD7B-BABE912AD53B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EA53D32-0E13-2B8C-7155-7E508725C8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DE481C0-1848-E304-1E35-A4A626577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69BFC7-BBED-1E44-6826-4C855AC90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70E46-8380-45C2-84C9-B66F6CC04565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5F1C3E4-3C85-C7BF-7B5D-BEB1C30FF5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F6D5D29-B722-F5E4-7BB9-11F6C5AA8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8680A7-3047-A17E-1B21-2C1F48377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142D-2490-4905-AD7B-BB4F7DA05B3C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ADADF93-14A9-778A-51A3-97445ABAE8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87495B3-9216-3B84-D8EA-A37D04228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1E926D-FB8A-27F2-CB0E-A0951D279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1C238-C285-4921-AFCC-F504CB6A6B3A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B1BCD6B-D91B-2CB1-807B-D131858FB7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988FBA2-2729-9324-D1D9-F18A16777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4AE8BA-5139-650B-9C28-38D77DCFE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52A09-2064-4C32-A0A6-55FBF5760642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CC55D26-C545-440B-520D-F30F5A9DC0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69D995F-68D0-745D-8087-EE662B22E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>
            <a:extLst>
              <a:ext uri="{FF2B5EF4-FFF2-40B4-BE49-F238E27FC236}">
                <a16:creationId xmlns:a16="http://schemas.microsoft.com/office/drawing/2014/main" id="{AAF1FE16-DFC6-9B72-3615-FCF5C0050DBB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89091" name="Freeform 3">
              <a:extLst>
                <a:ext uri="{FF2B5EF4-FFF2-40B4-BE49-F238E27FC236}">
                  <a16:creationId xmlns:a16="http://schemas.microsoft.com/office/drawing/2014/main" id="{0EF2AB24-7FF0-177D-87C8-963FAADC2B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092" name="Freeform 4">
              <a:extLst>
                <a:ext uri="{FF2B5EF4-FFF2-40B4-BE49-F238E27FC236}">
                  <a16:creationId xmlns:a16="http://schemas.microsoft.com/office/drawing/2014/main" id="{58227A28-9B75-2B9E-AF59-BDE565FB1E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093" name="Freeform 5">
            <a:extLst>
              <a:ext uri="{FF2B5EF4-FFF2-40B4-BE49-F238E27FC236}">
                <a16:creationId xmlns:a16="http://schemas.microsoft.com/office/drawing/2014/main" id="{00AB28F5-4751-2032-DBA3-EC47CB874DE8}"/>
              </a:ext>
            </a:extLst>
          </p:cNvPr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9094" name="Group 6">
            <a:extLst>
              <a:ext uri="{FF2B5EF4-FFF2-40B4-BE49-F238E27FC236}">
                <a16:creationId xmlns:a16="http://schemas.microsoft.com/office/drawing/2014/main" id="{030EF2A4-1168-9421-2052-410338238C8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89095" name="Freeform 7">
              <a:extLst>
                <a:ext uri="{FF2B5EF4-FFF2-40B4-BE49-F238E27FC236}">
                  <a16:creationId xmlns:a16="http://schemas.microsoft.com/office/drawing/2014/main" id="{B6FC4EA9-2CA9-873A-19D7-0826432BFDB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9096" name="Group 8">
              <a:extLst>
                <a:ext uri="{FF2B5EF4-FFF2-40B4-BE49-F238E27FC236}">
                  <a16:creationId xmlns:a16="http://schemas.microsoft.com/office/drawing/2014/main" id="{398E650E-9555-E63C-1149-67AFE2714B7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89097" name="Freeform 9">
                <a:extLst>
                  <a:ext uri="{FF2B5EF4-FFF2-40B4-BE49-F238E27FC236}">
                    <a16:creationId xmlns:a16="http://schemas.microsoft.com/office/drawing/2014/main" id="{8EA8E22E-7C4E-8F2A-9D2B-81253551C04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098" name="Freeform 10">
                <a:extLst>
                  <a:ext uri="{FF2B5EF4-FFF2-40B4-BE49-F238E27FC236}">
                    <a16:creationId xmlns:a16="http://schemas.microsoft.com/office/drawing/2014/main" id="{88F6CDF8-7DD9-95E6-B6DB-9193F13DD4A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099" name="Freeform 11">
                <a:extLst>
                  <a:ext uri="{FF2B5EF4-FFF2-40B4-BE49-F238E27FC236}">
                    <a16:creationId xmlns:a16="http://schemas.microsoft.com/office/drawing/2014/main" id="{39AB9A99-D49C-CFE1-1EB8-E6D2154D5CF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100" name="Freeform 12">
                <a:extLst>
                  <a:ext uri="{FF2B5EF4-FFF2-40B4-BE49-F238E27FC236}">
                    <a16:creationId xmlns:a16="http://schemas.microsoft.com/office/drawing/2014/main" id="{130FE6CF-A004-30BC-29E6-E06A1796704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101" name="Freeform 13">
                <a:extLst>
                  <a:ext uri="{FF2B5EF4-FFF2-40B4-BE49-F238E27FC236}">
                    <a16:creationId xmlns:a16="http://schemas.microsoft.com/office/drawing/2014/main" id="{7C2BF4F5-63F2-02C3-E0A5-A699F23BE8B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9102" name="Freeform 14">
              <a:extLst>
                <a:ext uri="{FF2B5EF4-FFF2-40B4-BE49-F238E27FC236}">
                  <a16:creationId xmlns:a16="http://schemas.microsoft.com/office/drawing/2014/main" id="{89209923-8BE1-48A7-DA31-A7F91BC12DD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9103" name="Group 15">
            <a:extLst>
              <a:ext uri="{FF2B5EF4-FFF2-40B4-BE49-F238E27FC236}">
                <a16:creationId xmlns:a16="http://schemas.microsoft.com/office/drawing/2014/main" id="{32484DAA-FC46-F12B-822D-09CE47EE04F5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89104" name="Freeform 16">
              <a:extLst>
                <a:ext uri="{FF2B5EF4-FFF2-40B4-BE49-F238E27FC236}">
                  <a16:creationId xmlns:a16="http://schemas.microsoft.com/office/drawing/2014/main" id="{2D06E6D1-55E2-0ACF-92DB-0C3EA29AEE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5" name="Freeform 17">
              <a:extLst>
                <a:ext uri="{FF2B5EF4-FFF2-40B4-BE49-F238E27FC236}">
                  <a16:creationId xmlns:a16="http://schemas.microsoft.com/office/drawing/2014/main" id="{E712B47B-CAA3-D24A-2EDA-71ADB871CF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6" name="Freeform 18">
              <a:extLst>
                <a:ext uri="{FF2B5EF4-FFF2-40B4-BE49-F238E27FC236}">
                  <a16:creationId xmlns:a16="http://schemas.microsoft.com/office/drawing/2014/main" id="{6D808523-01EE-27DB-A2B0-0B2B5CCFB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7" name="Freeform 19">
              <a:extLst>
                <a:ext uri="{FF2B5EF4-FFF2-40B4-BE49-F238E27FC236}">
                  <a16:creationId xmlns:a16="http://schemas.microsoft.com/office/drawing/2014/main" id="{0FCCEC4D-3F3C-F477-9E59-37366AA0E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8" name="Freeform 20">
              <a:extLst>
                <a:ext uri="{FF2B5EF4-FFF2-40B4-BE49-F238E27FC236}">
                  <a16:creationId xmlns:a16="http://schemas.microsoft.com/office/drawing/2014/main" id="{C4FBE6F3-6335-8959-1515-F84F23CF1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9" name="Freeform 21">
              <a:extLst>
                <a:ext uri="{FF2B5EF4-FFF2-40B4-BE49-F238E27FC236}">
                  <a16:creationId xmlns:a16="http://schemas.microsoft.com/office/drawing/2014/main" id="{472E12EC-E425-8AB5-D832-C0AEFFDBF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A3ACA18B-9933-6EC9-369F-B3B559965FE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89111" name="Rectangle 23">
            <a:extLst>
              <a:ext uri="{FF2B5EF4-FFF2-40B4-BE49-F238E27FC236}">
                <a16:creationId xmlns:a16="http://schemas.microsoft.com/office/drawing/2014/main" id="{BFF9CF6E-C03C-4F1D-9EAB-91F6791B730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89112" name="Rectangle 24">
            <a:extLst>
              <a:ext uri="{FF2B5EF4-FFF2-40B4-BE49-F238E27FC236}">
                <a16:creationId xmlns:a16="http://schemas.microsoft.com/office/drawing/2014/main" id="{48613356-52A7-C20D-567B-0BAD451C1EB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9113" name="Rectangle 25">
            <a:extLst>
              <a:ext uri="{FF2B5EF4-FFF2-40B4-BE49-F238E27FC236}">
                <a16:creationId xmlns:a16="http://schemas.microsoft.com/office/drawing/2014/main" id="{BBA4B1CC-B260-FC1C-D5D7-9D337DAABE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36CD9B-0C2F-4AE1-B3EF-144B59FAD548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9114" name="Rectangle 26">
            <a:extLst>
              <a:ext uri="{FF2B5EF4-FFF2-40B4-BE49-F238E27FC236}">
                <a16:creationId xmlns:a16="http://schemas.microsoft.com/office/drawing/2014/main" id="{53D5C93E-04A5-E1E2-B686-872BA17765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70637-A0F8-589D-B80F-B371D299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2BC0D9-8F98-FEF6-4F82-3FA5D29FD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B2898-6752-1871-4532-2B4DC164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8C60F-0A6B-3C00-8180-59BD7A65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905CD-2D7D-41D1-4DE0-54BBE7A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56BA8-B329-4268-B1C0-B9D9A0D479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75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74FF17-EBFF-5EDF-1999-538BD031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46F6B-2C39-6C16-EA6F-C9BA42AE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A1F6A-842E-D470-A962-70E7015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B1175-43BE-B070-C97B-EFBF0CE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9857C-3AF6-61B9-4E76-0298474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1604B-6007-47F7-A7D4-D05B8A30D18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217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9F6F0-49D5-39E7-FE46-0E9F675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FCDD9-95AD-7998-55BE-12091E85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D5FDB1-3E0A-BCFF-0827-7527CED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8BCDD-6546-2227-C0C9-6D68160B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B5066-FBD1-E87A-651B-8776C7C9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FC9E6-7CCA-46E8-8984-307CB9D81A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222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0A4D8-4C03-475B-BF8A-9AD42A63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9A566-FB5D-CF4E-8AEE-58D6FC20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DA741-8FE6-8667-3A2A-00D0A2D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5AC501-F8F5-F23E-8CCA-E4CD547F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561D3-FE52-7B4C-4ECF-EFC6E885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67FE2-019F-4F2A-A856-95D2DEBC4FC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82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40698-17FD-5DDC-F8BD-59142DD6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8122D-F0A9-FB05-D680-B777D560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08767C-52A3-BAF3-669C-36B44046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40922-6C67-1F7C-DC63-7D6CBFE0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2CDDD-2827-91D9-81D0-8A227EA2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C6E91-B0E9-52AD-F169-14B671C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FCEEF-8D29-4870-A51B-EF9360ED116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4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B3D97-90C6-3838-847E-ACB6B25D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200CCC-1F08-51C3-7156-67704EAD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75BC07-D6C0-DCBF-58A6-13C33E13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3D116A-257D-0107-0B38-1F46008ED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FB2BA3-8D5D-87BB-6DBE-8F694AA5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74EBAD-093C-9582-ECCA-FB6A2536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870341-2087-5B00-851F-0816542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A9461E-85E1-F852-516E-D29958A2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42D1-346A-41AF-8E0E-A75CC061DAE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10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21686-2CCA-5967-AEF2-4E3729B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ADF16F-FE9E-2B66-7B8E-7F61F76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2F06B-47BF-BDBA-6A45-BB864CBE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E6422-53D5-DA73-2DB3-E9C60FF8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B1690-DD48-4698-8366-7C91283A618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089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9EAD55-A067-CA4F-2DD6-41866375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EA19D9-BD01-58F0-1CFF-88F2642B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49989C-26F5-1348-E5D1-2575A4E8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9562B-BC48-4AAB-921D-A41E36E549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11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D5576-204A-417E-C6C7-714D42A2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E1142-E59D-332D-9433-02CA4608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207EA1-B358-80CB-2B13-7487D66E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57EC4-3CC7-D50F-3F77-1B66DCD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A4C82-0A8B-A3EC-6187-30AB623A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D4248D-8A8B-3161-8874-48A34815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FA20F-F74C-4B2D-9559-B70994B4206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34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141-8D9D-7621-0182-69781AE0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BEDDDE-2422-69D8-1720-103FF5BFE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779A0B-6FEE-9790-54FE-C85ED4FF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CA7F8-13DD-BF2C-4DA1-5FF8874C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30AA4-5D0D-CEE8-2857-1B88F699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EBE696-7C5D-8F1B-25B2-52AC5199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C3AA7-6D2B-49B8-AF27-3974E94AC7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511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>
            <a:extLst>
              <a:ext uri="{FF2B5EF4-FFF2-40B4-BE49-F238E27FC236}">
                <a16:creationId xmlns:a16="http://schemas.microsoft.com/office/drawing/2014/main" id="{3ECF7E09-6BC8-5DEA-578C-55D47888F1F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8067" name="Freeform 3">
              <a:extLst>
                <a:ext uri="{FF2B5EF4-FFF2-40B4-BE49-F238E27FC236}">
                  <a16:creationId xmlns:a16="http://schemas.microsoft.com/office/drawing/2014/main" id="{CB4D7601-1D74-DD8C-07B4-FB7101B9DA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68" name="Freeform 4">
              <a:extLst>
                <a:ext uri="{FF2B5EF4-FFF2-40B4-BE49-F238E27FC236}">
                  <a16:creationId xmlns:a16="http://schemas.microsoft.com/office/drawing/2014/main" id="{0D330FF0-EDDB-2980-55F2-907641EF6E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069" name="Freeform 5">
            <a:extLst>
              <a:ext uri="{FF2B5EF4-FFF2-40B4-BE49-F238E27FC236}">
                <a16:creationId xmlns:a16="http://schemas.microsoft.com/office/drawing/2014/main" id="{B9AB808B-E476-4357-4D34-8E89F7C15A99}"/>
              </a:ext>
            </a:extLst>
          </p:cNvPr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8070" name="Group 6">
            <a:extLst>
              <a:ext uri="{FF2B5EF4-FFF2-40B4-BE49-F238E27FC236}">
                <a16:creationId xmlns:a16="http://schemas.microsoft.com/office/drawing/2014/main" id="{C4F3669C-560E-CF25-A3FA-65CF385D3224}"/>
              </a:ext>
            </a:extLst>
          </p:cNvPr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88071" name="Freeform 7">
              <a:extLst>
                <a:ext uri="{FF2B5EF4-FFF2-40B4-BE49-F238E27FC236}">
                  <a16:creationId xmlns:a16="http://schemas.microsoft.com/office/drawing/2014/main" id="{DF897574-E9DF-195A-B0BB-7DD537B9C33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8072" name="Group 8">
              <a:extLst>
                <a:ext uri="{FF2B5EF4-FFF2-40B4-BE49-F238E27FC236}">
                  <a16:creationId xmlns:a16="http://schemas.microsoft.com/office/drawing/2014/main" id="{84B00717-BB55-B7D9-DAB9-E5BF896BDA1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88073" name="Freeform 9">
                <a:extLst>
                  <a:ext uri="{FF2B5EF4-FFF2-40B4-BE49-F238E27FC236}">
                    <a16:creationId xmlns:a16="http://schemas.microsoft.com/office/drawing/2014/main" id="{7AE3791C-3205-F9B2-018B-765091CC7CB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4" name="Freeform 10">
                <a:extLst>
                  <a:ext uri="{FF2B5EF4-FFF2-40B4-BE49-F238E27FC236}">
                    <a16:creationId xmlns:a16="http://schemas.microsoft.com/office/drawing/2014/main" id="{5C80D629-4B39-4753-2E47-40C6291F518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5" name="Freeform 11">
                <a:extLst>
                  <a:ext uri="{FF2B5EF4-FFF2-40B4-BE49-F238E27FC236}">
                    <a16:creationId xmlns:a16="http://schemas.microsoft.com/office/drawing/2014/main" id="{AD2AD555-4951-8443-FD5A-8714E78AF27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6" name="Freeform 12">
                <a:extLst>
                  <a:ext uri="{FF2B5EF4-FFF2-40B4-BE49-F238E27FC236}">
                    <a16:creationId xmlns:a16="http://schemas.microsoft.com/office/drawing/2014/main" id="{9670A819-06E4-1AC6-4214-94C99A4B10F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7" name="Freeform 13">
                <a:extLst>
                  <a:ext uri="{FF2B5EF4-FFF2-40B4-BE49-F238E27FC236}">
                    <a16:creationId xmlns:a16="http://schemas.microsoft.com/office/drawing/2014/main" id="{44A70B52-10C1-7E50-4B7A-F49ED619E7B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8078" name="Freeform 14">
              <a:extLst>
                <a:ext uri="{FF2B5EF4-FFF2-40B4-BE49-F238E27FC236}">
                  <a16:creationId xmlns:a16="http://schemas.microsoft.com/office/drawing/2014/main" id="{60856B62-4837-5F16-47DB-DA0D907FC6C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8079" name="Group 15">
            <a:extLst>
              <a:ext uri="{FF2B5EF4-FFF2-40B4-BE49-F238E27FC236}">
                <a16:creationId xmlns:a16="http://schemas.microsoft.com/office/drawing/2014/main" id="{1C7F0D01-D0D8-29F3-E6CC-A1396728B508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88080" name="Freeform 16">
              <a:extLst>
                <a:ext uri="{FF2B5EF4-FFF2-40B4-BE49-F238E27FC236}">
                  <a16:creationId xmlns:a16="http://schemas.microsoft.com/office/drawing/2014/main" id="{23BA28C7-B1E0-D665-04B7-112F5EF0B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1" name="Freeform 17">
              <a:extLst>
                <a:ext uri="{FF2B5EF4-FFF2-40B4-BE49-F238E27FC236}">
                  <a16:creationId xmlns:a16="http://schemas.microsoft.com/office/drawing/2014/main" id="{2FB7A186-1AA4-3BD6-67C7-7A105193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2" name="Freeform 18">
              <a:extLst>
                <a:ext uri="{FF2B5EF4-FFF2-40B4-BE49-F238E27FC236}">
                  <a16:creationId xmlns:a16="http://schemas.microsoft.com/office/drawing/2014/main" id="{8787F001-15C8-D44E-81E0-799922AC8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3" name="Freeform 19">
              <a:extLst>
                <a:ext uri="{FF2B5EF4-FFF2-40B4-BE49-F238E27FC236}">
                  <a16:creationId xmlns:a16="http://schemas.microsoft.com/office/drawing/2014/main" id="{9B5AEB0A-5ABA-465F-E006-AFEBDDC1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4" name="Freeform 20">
              <a:extLst>
                <a:ext uri="{FF2B5EF4-FFF2-40B4-BE49-F238E27FC236}">
                  <a16:creationId xmlns:a16="http://schemas.microsoft.com/office/drawing/2014/main" id="{0C783B51-2F0C-AA14-4E89-BB7D42633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5" name="Freeform 21">
              <a:extLst>
                <a:ext uri="{FF2B5EF4-FFF2-40B4-BE49-F238E27FC236}">
                  <a16:creationId xmlns:a16="http://schemas.microsoft.com/office/drawing/2014/main" id="{C426F642-B23F-C277-638C-D5D08E351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A2405FAF-3893-7C8F-FF06-3BC6EBDBA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CA9AE227-AB28-F7A6-1849-3A001E9A5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21CE8A83-913B-AC72-2E13-9F56221622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pt-BR" altLang="pt-BR"/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1AA3CBC8-0EB7-6421-4201-7CEAD64C13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pt-BR" altLang="pt-BR"/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8D54A0A3-4C1D-2376-395A-3CD4FACA71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B1AB9C5-B357-4D68-8AE1-9D3576BD987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866F271-4C86-4872-76B3-213FF9B51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976438"/>
          </a:xfrm>
        </p:spPr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 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0313B93-DC64-8A05-B724-1CCC4B013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                   Prof. J. A. Della Negra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814392D-D6DD-44CA-E110-19B80591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E2C44CC-1628-E6A2-F0B7-3C60294CC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22762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u="sng"/>
              <a:t>Modelo de Relações Humanas</a:t>
            </a:r>
            <a:r>
              <a:rPr lang="pt-BR" altLang="pt-BR"/>
              <a:t>:</a:t>
            </a:r>
          </a:p>
          <a:p>
            <a:pPr algn="just">
              <a:buFontTx/>
              <a:buNone/>
            </a:pPr>
            <a:r>
              <a:rPr lang="pt-BR" altLang="pt-BR"/>
              <a:t> </a:t>
            </a:r>
          </a:p>
          <a:p>
            <a:pPr algn="just">
              <a:buFontTx/>
              <a:buNone/>
            </a:pPr>
            <a:r>
              <a:rPr lang="pt-BR" altLang="pt-BR"/>
              <a:t>   Essa perspectiva, reconhece a possibilidade de desacordos organizacionais, porque pode aí existir divergência entre os objetivos individuais e os objetivos da organização.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4F4A589-BA45-5F4B-603B-672DD6400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57D0EA3-6884-05C7-B6B0-7DDDC9717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38662"/>
          </a:xfrm>
        </p:spPr>
        <p:txBody>
          <a:bodyPr/>
          <a:lstStyle/>
          <a:p>
            <a:pPr algn="just"/>
            <a:endParaRPr lang="pt-BR" altLang="pt-BR" u="sng"/>
          </a:p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u="sng"/>
              <a:t>Modelo Sistêmico</a:t>
            </a:r>
            <a:r>
              <a:rPr lang="pt-BR" altLang="pt-BR"/>
              <a:t>:</a:t>
            </a:r>
          </a:p>
          <a:p>
            <a:pPr algn="just">
              <a:buFontTx/>
              <a:buNone/>
            </a:pPr>
            <a:r>
              <a:rPr lang="pt-BR" altLang="pt-BR"/>
              <a:t>   Nesse modelo, o conflito aparece ao mesmo tempo como inevitável e plenamente funcional, pois a organização é submetida a um processo constante de</a:t>
            </a:r>
          </a:p>
          <a:p>
            <a:pPr algn="just">
              <a:buFontTx/>
              <a:buNone/>
            </a:pPr>
            <a:r>
              <a:rPr lang="pt-BR" altLang="pt-BR"/>
              <a:t>   adaptação.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B4A8979-1884-6A9E-B45A-6CBE701BB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CDB6EFA-E5EB-A8C3-E213-C0E734B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106862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Tipos de conflitos</a:t>
            </a:r>
          </a:p>
          <a:p>
            <a:pPr algn="ctr">
              <a:buFontTx/>
              <a:buNone/>
            </a:pPr>
            <a:endParaRPr lang="pt-BR" altLang="pt-BR"/>
          </a:p>
          <a:p>
            <a:pPr algn="just">
              <a:buFontTx/>
              <a:buNone/>
            </a:pPr>
            <a:r>
              <a:rPr lang="pt-BR" altLang="pt-BR"/>
              <a:t>   Um conflito pode se dar entre duas ou mais partes, sejam elas indivíduos, grupos, departamentos, divisões ou empresas.</a:t>
            </a:r>
            <a:r>
              <a:rPr lang="pt-BR" altLang="pt-BR" u="sng"/>
              <a:t> </a:t>
            </a:r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7BBCEF5-86F1-9095-B263-E64BA7D27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707CB84-1265-B1B9-86F7-153604BED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8229600" cy="2087563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/>
              <a:t>   </a:t>
            </a:r>
            <a:r>
              <a:rPr lang="pt-BR" altLang="pt-BR" sz="2800" b="1" u="sng"/>
              <a:t>Conflitos internos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endParaRPr lang="pt-BR" altLang="pt-BR" sz="2800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Ocorre quando duas ou mais opiniões opostas ocorrem em um único individuo.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22156E-D09B-F7E9-1ABE-8A8ED00A5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F93DA01-3897-53F7-332D-DE37B9859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 u="sng"/>
              <a:t>Conflitos entre indivíduos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endParaRPr lang="pt-BR" altLang="pt-BR" sz="2800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Os conflitos entre indivíduos dentro da organização   são vistos como resultado de diferenças de personalidade.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A25B998-EE6D-8BCF-BE7D-82E23C8EB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B49905D-CDAA-5605-95C0-6D9DAD31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 u="sng"/>
              <a:t>Conflitos entre indivíduos e grupos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O indivíduo que não concorda com as normas de comportamento do grupo ou com os valores encontrados na cultura organizacional estará em conflito com o grupo de trabalho ou com toda a organização.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013F5B41-FD41-0ACF-C97E-5132BC885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C59B3BE-141F-5E74-9D25-2BC24BC2A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 u="sng"/>
              <a:t>Conflitos entre grupos</a:t>
            </a:r>
            <a:r>
              <a:rPr lang="pt-BR" altLang="pt-BR" sz="2800"/>
              <a:t>: O conflito entre grupos é inevitável devido a dois fatores básicos da organização: a competição por recursos escassos ou pelos diferentes estilos gerenciais necessários para a operação eficaz de diferentes departamentos.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CB1DE91-879F-DEF9-D31F-311740F24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87319F68-2346-0B93-925F-E0C237D90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 b="1"/>
              <a:t>   </a:t>
            </a:r>
            <a:r>
              <a:rPr lang="pt-BR" altLang="pt-BR" sz="2800" b="1" u="sng"/>
              <a:t>Conflitos entre organizações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Cada empresa procura o dinheiro do consumidor no mercado, e essa competição leva as organizações a entrarem em conflito.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096B278-6F5D-6EA4-54D2-668F6DA0A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A8EEB64-4CB5-9D0D-7661-759158ECD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395787"/>
          </a:xfrm>
        </p:spPr>
        <p:txBody>
          <a:bodyPr/>
          <a:lstStyle/>
          <a:p>
            <a:pPr algn="ctr">
              <a:lnSpc>
                <a:spcPct val="115000"/>
              </a:lnSpc>
              <a:buFontTx/>
              <a:buNone/>
            </a:pPr>
            <a:r>
              <a:rPr lang="pt-BR" altLang="pt-BR" sz="2400" b="1"/>
              <a:t>    </a:t>
            </a:r>
            <a:r>
              <a:rPr lang="pt-BR" altLang="pt-BR" sz="2800" b="1"/>
              <a:t>Diferença entre conflito  </a:t>
            </a:r>
            <a:r>
              <a:rPr lang="pt-BR" altLang="pt-BR" sz="2800" b="1" u="sng"/>
              <a:t>funcional</a:t>
            </a:r>
            <a:r>
              <a:rPr lang="pt-BR" altLang="pt-BR" sz="2800" b="1"/>
              <a:t>  e  conflito </a:t>
            </a:r>
            <a:r>
              <a:rPr lang="pt-BR" altLang="pt-BR" sz="2800" b="1" u="sng"/>
              <a:t>disfuncional</a:t>
            </a:r>
            <a:r>
              <a:rPr lang="pt-BR" altLang="pt-BR" sz="2800" b="1"/>
              <a:t>.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400"/>
              <a:t>    A visão interacionista não propõe que todos os conflitos sejam bons. Na verdade, existem os conflitos </a:t>
            </a:r>
            <a:r>
              <a:rPr lang="pt-BR" altLang="pt-BR" sz="2400" b="1"/>
              <a:t>funcionais</a:t>
            </a:r>
            <a:r>
              <a:rPr lang="pt-BR" altLang="pt-BR" sz="2400"/>
              <a:t> (que atuam de forma construtiva apoiando os objetivos do grupo, estimulando a criatividade e inovação e melhorando o desempenho) e existem os conflitos </a:t>
            </a:r>
            <a:r>
              <a:rPr lang="pt-BR" altLang="pt-BR" sz="2400" b="1"/>
              <a:t>disfuncionais</a:t>
            </a:r>
            <a:r>
              <a:rPr lang="pt-BR" altLang="pt-BR" sz="2400"/>
              <a:t> (que tendem a dificultar a comunicação, diminuir a coesão entre os indivíduos e atrapalhar o desempenho do grupo).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3BAA058-A44A-8D5D-4683-3D46E749A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DECBAEA-1110-D776-9CCA-5A9A07AC0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67225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2800"/>
              <a:t>   Diferenciamos conflitos funcionais de disfuncionais observando o </a:t>
            </a:r>
            <a:r>
              <a:rPr lang="pt-BR" altLang="pt-BR" sz="2800" b="1"/>
              <a:t>tipo de conflito</a:t>
            </a:r>
            <a:r>
              <a:rPr lang="pt-BR" altLang="pt-BR" sz="2800"/>
              <a:t>. </a:t>
            </a:r>
          </a:p>
          <a:p>
            <a:pPr algn="just">
              <a:buFontTx/>
              <a:buNone/>
            </a:pPr>
            <a:endParaRPr lang="pt-BR" altLang="pt-BR" sz="2800"/>
          </a:p>
          <a:p>
            <a:pPr algn="just">
              <a:buFontTx/>
              <a:buNone/>
            </a:pPr>
            <a:r>
              <a:rPr lang="pt-BR" altLang="pt-BR" sz="2800"/>
              <a:t>   Existem três tipos de conflito: </a:t>
            </a:r>
            <a:r>
              <a:rPr lang="pt-BR" altLang="pt-BR" sz="2800" u="sng"/>
              <a:t>de tarefa</a:t>
            </a:r>
            <a:r>
              <a:rPr lang="pt-BR" altLang="pt-BR" sz="2800"/>
              <a:t>, que está relacionado com o conteúdo e os objetivos do trabalho; </a:t>
            </a:r>
            <a:r>
              <a:rPr lang="pt-BR" altLang="pt-BR" sz="2800" u="sng"/>
              <a:t>de relacionamento</a:t>
            </a:r>
            <a:r>
              <a:rPr lang="pt-BR" altLang="pt-BR" sz="2800"/>
              <a:t>, que se refere às relações interpessoais,  e </a:t>
            </a:r>
            <a:r>
              <a:rPr lang="pt-BR" altLang="pt-BR" sz="2800" u="sng"/>
              <a:t>de processo</a:t>
            </a:r>
            <a:r>
              <a:rPr lang="pt-BR" altLang="pt-BR" sz="2800"/>
              <a:t>, que se relaciona à maneira como o trabalho é realizado.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0568D5-E2F3-663F-F1B1-2EA2FA3DE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CFFB037-343F-4245-96EA-D1468AF7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718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2400"/>
              <a:t>  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C6C8BC0-37B8-66B9-DB7E-02320508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51175"/>
            <a:ext cx="716121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pt-BR" altLang="pt-BR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Um dos maiores desafios do Líder:</a:t>
            </a:r>
          </a:p>
          <a:p>
            <a:pPr algn="just" eaLnBrk="0" hangingPunct="0">
              <a:spcBef>
                <a:spcPct val="50000"/>
              </a:spcBef>
            </a:pPr>
            <a:r>
              <a:rPr lang="pt-BR" altLang="pt-BR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Gerir e superar Conflitos.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C870592-0738-846E-85B3-B500D72A9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70C4520-F403-DDD1-074E-DF63C3524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374491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Estudos mostram que os conflitos de relacionamento são quase sempre disfuncionais, pois, conflitos de relacionamento aumentam o choque de personalidades e reduzem a compreensão mútua, impedindo, assim, a realização das tarefas organizacionais.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FB3E96FE-461B-47D8-4C16-FAF884AE5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B47D25C-EDB8-6AE1-5657-6E19CD8D4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507412" cy="4752975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sz="2800"/>
              <a:t>Para que o conflito de processo seja produtivo, seu nível tem de ser baixo, pois muita discussão sobre quem deve fazer o quê, se torna disfuncional quando gera incertezas sobre os papéis de cada um, aumentando o tempo de realização das tarefas.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E7481EC-01BB-3409-C385-589A93F2C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BCB1113C-BE7F-65ED-093D-42BCB6AD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349500"/>
            <a:ext cx="8507412" cy="2879725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Um nível baixo a moderado de conflito de tarefa tem demonstrado um efeito positivo no desempenho do grupo, por estimular a discussão de idéias que ajudam o trabalho do grupo.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E880267-6D01-B6AE-BD02-C623F5210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67979B0-7CC2-5C01-0AE2-8667C91C6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pt-BR" altLang="pt-BR" b="1"/>
              <a:t>Técnicas de resolução de conflitos:</a:t>
            </a:r>
          </a:p>
          <a:p>
            <a:pPr marL="609600" indent="-609600" algn="ctr"/>
            <a:endParaRPr lang="pt-BR" altLang="pt-BR"/>
          </a:p>
          <a:p>
            <a:pPr marL="609600" indent="-609600"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   Para a solução ou estímulo de conflitos para mantê-los nos níveis desejados explicitaremos as técnicas de administração de conflitos enfatizadas por Robbins:</a:t>
            </a:r>
            <a:endParaRPr lang="pt-BR" altLang="pt-BR" sz="2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89809BF-5294-44CE-C5C2-AA7F1C87E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D5D67C8-5342-572D-30B7-6013BDF0B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276475"/>
            <a:ext cx="8507412" cy="4176713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Resolução de problemas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 Encontros entre as partes conflitantes, com o propósito de identificar o problema e resolvê-lo por meio de discussão aberta.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4E8FDDA-ADE3-529E-D69B-D4A517CC8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C2CCC4E-2274-5D4C-C0A4-9955E419E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276475"/>
            <a:ext cx="8507412" cy="4176713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Metas superordenadas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Criação de uma meta compartilhada que não possa ser atingida sem a cooperação entre as partes conflitantes</a:t>
            </a:r>
            <a:r>
              <a:rPr lang="pt-BR" altLang="pt-BR" b="1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170FF21-A1F5-858F-D872-BD1B7C0BC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0F1E925-9A12-DE04-71B7-2E049E83C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Expansão de recursos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/>
              <a:t>   Quando o conflito é causado pela escassez de um recurso a expansão do recurso pode criar uma solução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83A2929-805C-A843-EEF2-2CEF3BCC6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EC51A5D9-657F-A3C2-5AAD-D9FEFE3E2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2800" b="1" u="sng"/>
              <a:t>Não-enfrentamento</a:t>
            </a:r>
            <a:r>
              <a:rPr lang="pt-BR" altLang="pt-BR" sz="2800" b="1"/>
              <a:t>: </a:t>
            </a:r>
          </a:p>
          <a:p>
            <a:pPr algn="ctr">
              <a:buFontTx/>
              <a:buNone/>
            </a:pPr>
            <a:endParaRPr lang="pt-BR" altLang="pt-BR" sz="2800" b="1"/>
          </a:p>
          <a:p>
            <a:pPr algn="ctr">
              <a:buFontTx/>
              <a:buNone/>
            </a:pPr>
            <a:r>
              <a:rPr lang="pt-BR" altLang="pt-BR" sz="2800"/>
              <a:t>Suprimir o conflito ou evadir-se dele.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0C4CBDC8-CCE7-D761-195E-BC1C65F10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2C6704F-3D58-D24F-EDC5-79450B9F3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Suavização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buFontTx/>
              <a:buNone/>
            </a:pPr>
            <a:r>
              <a:rPr lang="pt-BR" altLang="pt-BR" sz="2800"/>
              <a:t>    Minimizar as diferenças entre as partes conflitantes, enfatizando seus interesses comuns.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E41C159-27F3-9331-94B6-3D0DE3B42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9BD0006C-8A69-8AB4-EDE0-0DA6D44C4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Concessão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ctr">
              <a:buFontTx/>
              <a:buNone/>
            </a:pPr>
            <a:r>
              <a:rPr lang="pt-BR" altLang="pt-BR" sz="2800"/>
              <a:t>Cada uma das partes abre mão de algo valioso.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305819B-A30F-5D78-15D2-CEAED3E7D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692018B0-2D53-E78D-F824-CDF6F2B4D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97038"/>
            <a:ext cx="8424862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pt-BR" altLang="pt-BR" sz="2800" b="1"/>
              <a:t>Robbins,</a:t>
            </a:r>
            <a:r>
              <a:rPr lang="pt-BR" altLang="pt-BR" sz="2800"/>
              <a:t> define conflito como um processo que tem início quando uma das partes percebe que a outra parte afeta, ou pode afetar, negativamente, alguma coisa que a primeira considera importante.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O conflito no ambiente organizacional é definido por </a:t>
            </a:r>
            <a:r>
              <a:rPr lang="pt-BR" altLang="pt-BR" sz="2800" b="1"/>
              <a:t>Montana,</a:t>
            </a:r>
            <a:r>
              <a:rPr lang="pt-BR" altLang="pt-BR" sz="2800"/>
              <a:t> como a divergência entre duas ou mais partes, ou entre duas ou mais posições, sobre como melhor alcançar as metas da organização.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E37ADDD-C392-CA98-8B54-C57A3EF80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9485509F-B3A8-DAAF-2D82-1D451255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Comando autoritário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A administração usa sua autoridade formal para resolver o conflito e depois comunica seu desejo às partes envolvidas.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BB85449-2962-9178-EB03-40403AA5F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3713A46B-5F60-66B7-30FA-43EA97CBB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Alteração de variáveis humanas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Utilização de técnicas de mudança comportamental, tal como treinamento em relações humanas, para alterar atitudes e comportamentos que causem conflitos.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5516EFC5-8DB1-003E-6CEF-6C7FD007B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662597C7-AD29-71FA-68E1-07CC6E7AF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507412" cy="4824413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Alteração de Variáveis estruturais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 Mudanças na estrutura formal da organização e nos padrões de interação entre as partes conflitantes, por meio de redesenho de atribuições, transferências, criação de posições coordenadas,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04BE0C82-1FDA-1FD0-13B0-7D6C499AC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6AB09037-117B-E833-CB27-B1D48B9A1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507412" cy="489585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Técnicas de estímulo de conflitos:</a:t>
            </a:r>
          </a:p>
          <a:p>
            <a:pPr algn="ctr"/>
            <a:endParaRPr lang="pt-BR" altLang="pt-BR" b="1" u="sng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 b="1"/>
              <a:t>    </a:t>
            </a:r>
            <a:r>
              <a:rPr lang="pt-BR" altLang="pt-BR" sz="2800" b="1" u="sng"/>
              <a:t>Comunicação</a:t>
            </a:r>
            <a:r>
              <a:rPr lang="pt-BR" altLang="pt-BR" sz="2800"/>
              <a:t>: Utilização de mensagens ambíguas ou ameaçadoras para aumentar os níveis de conflito: Incluir nos grupos de trabalho funcionários que tenham históricos, valores, atitudes ou estilos diferentes daqueles dos seus grupos.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00CF6EC-E94E-E139-4BEF-4A6E4CB4B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DE63D92-605D-D463-0B54-BAC6AF95B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Reestruturação da organização</a:t>
            </a:r>
            <a:r>
              <a:rPr lang="pt-BR" altLang="pt-BR" u="sng"/>
              <a:t>:</a:t>
            </a:r>
          </a:p>
          <a:p>
            <a:pPr algn="ctr">
              <a:buFontTx/>
              <a:buNone/>
            </a:pPr>
            <a:endParaRPr lang="pt-BR" altLang="pt-BR" u="sng"/>
          </a:p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sz="2800"/>
              <a:t>Realinhamento dos grupos de trabalho, alteração de regras e regulamentos, aumento de interdependência e outras mudanças estruturais similares que rompam o status quo.</a:t>
            </a:r>
            <a:endParaRPr lang="pt-BR" altLang="pt-BR" sz="2800" b="1"/>
          </a:p>
          <a:p>
            <a:pPr algn="ctr">
              <a:buFontTx/>
              <a:buNone/>
            </a:pPr>
            <a:endParaRPr lang="pt-BR" altLang="pt-BR" sz="28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3BDDF59-0C48-9194-160A-1C4A611A3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18125573-8245-484A-DD84-3C503735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Nomear um advogado do diabo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/>
              <a:t>Designar um crítico que discuta, propositalmente, as posições defendidas pela maioria do grupo.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4E0073DC-6C96-E8A6-395C-398C93A54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6F69EC7-9A94-5D8E-611C-C781188F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endParaRPr lang="pt-BR" altLang="pt-BR" b="1" u="sng"/>
          </a:p>
          <a:p>
            <a:pPr algn="ctr">
              <a:buFontTx/>
              <a:buNone/>
            </a:pPr>
            <a:endParaRPr lang="pt-BR" altLang="pt-BR" b="1" u="sng"/>
          </a:p>
          <a:p>
            <a:pPr algn="ctr">
              <a:buFontTx/>
              <a:buNone/>
            </a:pPr>
            <a:endParaRPr lang="pt-BR" altLang="pt-BR" b="1" u="sng"/>
          </a:p>
          <a:p>
            <a:pPr algn="ctr">
              <a:buFontTx/>
              <a:buNone/>
            </a:pPr>
            <a:r>
              <a:rPr lang="pt-BR" altLang="pt-BR" b="1"/>
              <a:t>fim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DEAD5CE-23B9-38D9-6B16-A08699F0C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2607190-B94E-5BB8-0E46-805A58537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29600" cy="3097212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/>
              <a:t>	</a:t>
            </a:r>
            <a:r>
              <a:rPr lang="pt-BR" altLang="pt-BR" sz="2800"/>
              <a:t>São várias as abordagens a respeito de conflitos. </a:t>
            </a:r>
          </a:p>
          <a:p>
            <a:pPr algn="just">
              <a:buFontTx/>
              <a:buNone/>
            </a:pPr>
            <a:endParaRPr lang="pt-BR" altLang="pt-BR" sz="2800"/>
          </a:p>
          <a:p>
            <a:pPr algn="just">
              <a:buFontTx/>
              <a:buNone/>
            </a:pPr>
            <a:r>
              <a:rPr lang="pt-BR" altLang="pt-BR" sz="2800"/>
              <a:t>   Segundo </a:t>
            </a:r>
            <a:r>
              <a:rPr lang="pt-BR" altLang="pt-BR" sz="2800" b="1"/>
              <a:t>Robbins</a:t>
            </a:r>
            <a:r>
              <a:rPr lang="pt-BR" altLang="pt-BR" sz="2800"/>
              <a:t>, temos a </a:t>
            </a:r>
            <a:r>
              <a:rPr lang="pt-BR" altLang="pt-BR" sz="2800" i="1" u="sng"/>
              <a:t>visão tradicional</a:t>
            </a:r>
            <a:r>
              <a:rPr lang="pt-BR" altLang="pt-BR" sz="2800"/>
              <a:t>, a </a:t>
            </a:r>
            <a:r>
              <a:rPr lang="pt-BR" altLang="pt-BR" sz="2800" i="1" u="sng"/>
              <a:t>visão das relações humanas</a:t>
            </a:r>
            <a:r>
              <a:rPr lang="pt-BR" altLang="pt-BR" sz="2800"/>
              <a:t> e a </a:t>
            </a:r>
            <a:r>
              <a:rPr lang="pt-BR" altLang="pt-BR" sz="2800" i="1" u="sng"/>
              <a:t>visão interacionista</a:t>
            </a:r>
            <a:r>
              <a:rPr lang="pt-BR" altLang="pt-BR" sz="280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7E49D5-BEC1-C1C2-5CCF-58109B3DA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37AC58E7-EE9D-24E0-F411-9985D9B2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644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pt-BR" altLang="pt-BR" sz="2400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734A2107-2EA5-431A-3454-65B834CE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4963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15000"/>
              </a:lnSpc>
              <a:buFont typeface="Webdings" panose="05030102010509060703" pitchFamily="18" charset="2"/>
              <a:buNone/>
            </a:pPr>
            <a:r>
              <a:rPr lang="pt-BR" altLang="pt-BR" sz="2700" u="sng"/>
              <a:t>Visão tradicional</a:t>
            </a:r>
            <a:r>
              <a:rPr lang="pt-BR" altLang="pt-BR" sz="2700"/>
              <a:t>: esta abordagem dizia que todo conflito era ruim e que, portanto, deveria ser evitado. O conflito era visto como uma disfunção resultante de falhas de comunicação, falta de abertura e de confiança entre as pessoas e um fracasso dos administradores em atender às necessidades e às aspirações de seus funcionários. A visão tradicional era consistente com as atitudes de grupo que prevaleciam nas décadas de 30 e 40.  </a:t>
            </a:r>
            <a:endParaRPr lang="pt-BR" altLang="pt-BR" sz="27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D6E0AAF-0FDD-6598-FA86-2413DB038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DD23703-EAFA-9F83-F8C4-E2A82B2EE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642350" cy="4495800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/>
              <a:t>   </a:t>
            </a:r>
            <a:r>
              <a:rPr lang="pt-BR" altLang="pt-BR" sz="2800" u="sng"/>
              <a:t>Visão das relações humanas</a:t>
            </a:r>
            <a:r>
              <a:rPr lang="pt-BR" altLang="pt-BR" sz="2800"/>
              <a:t>: esta abordagem argumenta que o conflito é uma conseqüência natural e inevitável em qualquer grupo, não sendo necessariamente ruim, podendo ter o potencial de ser uma força positiva na determinação do desempenho do grupo. A visão das relações humanas dominou a teoria sobre conflitos do final dos anos 40 até a metade da década de 70.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849CE34-9935-9949-4019-3F2EBD29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C7AADCE-BAE0-21BD-0CFD-4190A8167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64613" cy="44958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2800"/>
              <a:t>   </a:t>
            </a:r>
            <a:r>
              <a:rPr lang="pt-BR" altLang="pt-BR" sz="2800" u="sng"/>
              <a:t>Visão interacionista</a:t>
            </a:r>
            <a:r>
              <a:rPr lang="pt-BR" altLang="pt-BR" sz="2800"/>
              <a:t>: Esta abordagem, que é a mais recente, propõe não apenas que o conflito pode ser uma força positiva, como defende abertamente a tese de que algum conflito é absolutamente necessário para o desempenho eficaz de um grupo.</a:t>
            </a:r>
          </a:p>
          <a:p>
            <a:pPr algn="just">
              <a:buFontTx/>
              <a:buNone/>
            </a:pPr>
            <a:r>
              <a:rPr lang="pt-BR" altLang="pt-BR" sz="2800"/>
              <a:t>   A principal contribuição desta abordagem, portanto, é encorajar os líderes dos grupos a manter um nível mínimo constante de conflito suficiente para manter o grupo viável, auto-crítico e criativo.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70BD4B1-02C9-E4E0-8649-7E1DE6660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427776-5B1F-7A85-69E6-947CD112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0763" cy="4386262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/>
              <a:t>   </a:t>
            </a:r>
            <a:r>
              <a:rPr lang="pt-BR" altLang="pt-BR" sz="2400" b="1">
                <a:solidFill>
                  <a:srgbClr val="FFFF00"/>
                </a:solidFill>
              </a:rPr>
              <a:t>É inapropriado dizer que todos os conflitos são bons ou ruins. O que torna um conflito bom ou ruim é a sua natureza</a:t>
            </a:r>
            <a:r>
              <a:rPr lang="pt-BR" altLang="pt-BR" sz="2400">
                <a:solidFill>
                  <a:srgbClr val="FFFF00"/>
                </a:solidFill>
              </a:rPr>
              <a:t>.</a:t>
            </a:r>
            <a:r>
              <a:rPr lang="pt-BR" altLang="pt-BR"/>
              <a:t> </a:t>
            </a:r>
            <a:endParaRPr lang="pt-BR" altLang="pt-BR" b="1"/>
          </a:p>
          <a:p>
            <a:pPr algn="just">
              <a:buFontTx/>
              <a:buNone/>
            </a:pPr>
            <a:r>
              <a:rPr lang="pt-BR" altLang="pt-BR" sz="2400" b="1"/>
              <a:t>    Alan Rondeau</a:t>
            </a:r>
            <a:r>
              <a:rPr lang="pt-BR" altLang="pt-BR" sz="2400"/>
              <a:t> propõe os seguintes modelos na abordagem dos conflitos:</a:t>
            </a:r>
            <a:endParaRPr lang="pt-BR" altLang="pt-BR" sz="2400" u="sng"/>
          </a:p>
          <a:p>
            <a:pPr algn="just"/>
            <a:r>
              <a:rPr lang="pt-BR" altLang="pt-BR" sz="2400" u="sng"/>
              <a:t>Modelo Racional</a:t>
            </a:r>
            <a:r>
              <a:rPr lang="pt-BR" altLang="pt-BR" sz="2400"/>
              <a:t>: Sustenta que a tomada de decisão organizacional deve ser racional, mas reconhece que se trata de uma “racionalidade limitada” pelas capacidades do gestor. Nessa perspectiva, o conflito aparece como inevitável, mas é o caráter emotivo e subjetivo que prejudica a organização.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011AF75-8E9C-3EDA-766D-A70FEF5D0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4EC5C14-1A0E-134D-A120-97959CC4D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29600" cy="3819525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pt-BR" altLang="pt-BR" u="sng"/>
              <a:t>Modelo Político</a:t>
            </a:r>
            <a:r>
              <a:rPr lang="pt-BR" altLang="pt-BR"/>
              <a:t>: Nessa perspectiva, o conflito aparece como uma coisa natural nas organizações, reconhece a importância para a organização de relatar mecanismos de gestão de conflito.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tanha">
  <a:themeElements>
    <a:clrScheme name="Montanha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ntan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ntanha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650B69-83F4-411C-A0CE-06DDF28B8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423AE9-C901-48F0-8157-26BE91FF2A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D28F7-7D99-4FD5-8E6D-7145A03CA3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Montanha</Template>
  <TotalTime>1287</TotalTime>
  <Words>1538</Words>
  <Application>Microsoft Office PowerPoint</Application>
  <PresentationFormat>Apresentação na tela (4:3)</PresentationFormat>
  <Paragraphs>165</Paragraphs>
  <Slides>36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Times New Roman</vt:lpstr>
      <vt:lpstr>Arial</vt:lpstr>
      <vt:lpstr>Wingdings</vt:lpstr>
      <vt:lpstr>Webdings</vt:lpstr>
      <vt:lpstr>Montanha</vt:lpstr>
      <vt:lpstr> 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</vt:vector>
  </TitlesOfParts>
  <Company>GL Eletro-Eletronicos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Irineu</dc:creator>
  <cp:lastModifiedBy>Hadston Nunes</cp:lastModifiedBy>
  <cp:revision>170</cp:revision>
  <cp:lastPrinted>2006-12-07T20:17:42Z</cp:lastPrinted>
  <dcterms:created xsi:type="dcterms:W3CDTF">2006-11-21T19:47:27Z</dcterms:created>
  <dcterms:modified xsi:type="dcterms:W3CDTF">2023-12-02T21:46:56Z</dcterms:modified>
</cp:coreProperties>
</file>