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3"/>
  </p:sldMasterIdLst>
  <p:notesMasterIdLst>
    <p:notesMasterId r:id="rId40"/>
  </p:notesMasterIdLst>
  <p:handoutMasterIdLst>
    <p:handoutMasterId r:id="rId41"/>
  </p:handoutMasterIdLst>
  <p:sldIdLst>
    <p:sldId id="291" r:id="rId4"/>
    <p:sldId id="268" r:id="rId5"/>
    <p:sldId id="269" r:id="rId6"/>
    <p:sldId id="286" r:id="rId7"/>
    <p:sldId id="270" r:id="rId8"/>
    <p:sldId id="284" r:id="rId9"/>
    <p:sldId id="287" r:id="rId10"/>
    <p:sldId id="281" r:id="rId11"/>
    <p:sldId id="282" r:id="rId12"/>
    <p:sldId id="283" r:id="rId13"/>
    <p:sldId id="285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</p:sldIdLst>
  <p:sldSz cx="9144000" cy="6858000" type="screen4x3"/>
  <p:notesSz cx="6883400" cy="9906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22" y="-1080"/>
      </p:cViewPr>
      <p:guideLst>
        <p:guide orient="horz" pos="2160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EA8F7C1-29A6-D1B1-FC76-107959948E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A19F6B7-61E6-78CF-D4EB-C128B258146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7200487B-1C6A-5D7C-AEBD-543FA42C8B9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98452DAC-2A75-D068-5DB3-CBADE6D1224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26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485DEACE-3A63-49F8-9AFA-1B0292666E36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9A02E6B-1A93-867E-EDB5-DC591BBF7A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06F2902-F102-1A76-0FB7-B9C0F5164C2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AAD9A8F6-763C-67BE-18C5-A42C128609B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0D841E4D-9917-1FC2-C682-F0982EEABB0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05350"/>
            <a:ext cx="55054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9C064C2C-4A08-77C6-FA54-58F5AA95F4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pt-BR" altLang="pt-BR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7437FBCC-C04D-7E5B-AA16-5E875CEF93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2B32AA5C-982C-45B5-A740-BCB0C1DD85A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4FC1294-DE30-F752-B882-EA9B7F2141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D3B0B-0A03-4B32-B66B-F23751E0A08A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5D0AD8A-CC33-FAD3-4E5A-4F6563740E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08028C2-9A8D-5B54-234F-5BD736FF5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4266652-31B5-0DEF-A327-6D6460FFD3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9A9DD-C89A-40E2-B021-7DAE69690363}" type="slidenum">
              <a:rPr lang="pt-BR" altLang="pt-BR"/>
              <a:pPr/>
              <a:t>11</a:t>
            </a:fld>
            <a:endParaRPr lang="pt-BR" altLang="pt-BR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49FEAE1A-F7A7-6972-D7E5-40DB92DC88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E59943B0-EDFD-E005-B886-0202258FE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41F631F-A00E-7D03-5776-6DD713641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EA0BE-1E50-49C8-B74B-1C6823F10357}" type="slidenum">
              <a:rPr lang="pt-BR" altLang="pt-BR"/>
              <a:pPr/>
              <a:t>12</a:t>
            </a:fld>
            <a:endParaRPr lang="pt-BR" altLang="pt-BR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84FF4B52-BCBF-7F0F-ADDB-A3968428CB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E69A2890-44C0-A571-9949-CD0C75167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C035C43-0FE7-2309-C8FC-765B8800D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3C3F0-688C-4E05-8F96-404E3CF6F7B4}" type="slidenum">
              <a:rPr lang="pt-BR" altLang="pt-BR"/>
              <a:pPr/>
              <a:t>13</a:t>
            </a:fld>
            <a:endParaRPr lang="pt-BR" altLang="pt-BR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120BD08F-3CF4-D9AF-4311-1AC41B1E99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0624FA68-9D9C-6396-64B7-1C33F2763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3DBB446-EDA0-20E5-D06A-57A0AFB378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DD567-4D16-487A-ABA9-7DF329F89B2C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86173B12-0F1D-6751-DFF1-6A17E24A6C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49CCC621-EB31-6E1C-1246-91DA561E2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4E145CA-8A5B-C5C1-3691-228F4400F5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B05DA-1912-46DD-8D5A-80648E3115AF}" type="slidenum">
              <a:rPr lang="pt-BR" altLang="pt-BR"/>
              <a:pPr/>
              <a:t>15</a:t>
            </a:fld>
            <a:endParaRPr lang="pt-BR" altLang="pt-BR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CEA4678B-232E-8393-516D-38E77FC496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48EF76AC-64BE-C928-2155-7A40F61E7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9B79E13-7970-36DA-5566-833C81AC05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39E8E-3796-4C3F-8C6B-8C5B80F44988}" type="slidenum">
              <a:rPr lang="pt-BR" altLang="pt-BR"/>
              <a:pPr/>
              <a:t>16</a:t>
            </a:fld>
            <a:endParaRPr lang="pt-BR" altLang="pt-BR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691514DF-6264-0D1C-3158-D674759612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EAA4D0C1-12DE-AE3F-4299-685BEFDE7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850033-6C35-2D96-A7FD-BB1B444AB2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445E2-D2AB-46F2-8818-0E11C5E8DA12}" type="slidenum">
              <a:rPr lang="pt-BR" altLang="pt-BR"/>
              <a:pPr/>
              <a:t>17</a:t>
            </a:fld>
            <a:endParaRPr lang="pt-BR" altLang="pt-BR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A8825163-B36E-C461-978C-D3E68F4168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70C562E9-E5EC-6536-B43B-E9F5125D7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836B70E-78F5-101A-A86F-68CA836CAF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29D44-91F8-4F1D-BA89-50B28A0896CA}" type="slidenum">
              <a:rPr lang="pt-BR" altLang="pt-BR"/>
              <a:pPr/>
              <a:t>18</a:t>
            </a:fld>
            <a:endParaRPr lang="pt-BR" altLang="pt-BR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6844EC44-CE4C-1D35-44FA-EC11E88DCEC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CE6C8356-ABC5-4CF9-A0BF-4B483E470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2EF662-6BD6-093A-333A-9A2E7730A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5361B-39E5-483B-A9D9-0229E41405B4}" type="slidenum">
              <a:rPr lang="pt-BR" altLang="pt-BR"/>
              <a:pPr/>
              <a:t>19</a:t>
            </a:fld>
            <a:endParaRPr lang="pt-BR" altLang="pt-BR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8EBBD1A6-3A0A-CAD2-3CC4-59BF7A13BB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8141FDB9-7769-742E-EB66-B14DD1ADC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B8BA336-8405-2A52-97BD-AFE403B9FB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25D27-F9A4-4550-90F6-A04848406AA5}" type="slidenum">
              <a:rPr lang="pt-BR" altLang="pt-BR"/>
              <a:pPr/>
              <a:t>20</a:t>
            </a:fld>
            <a:endParaRPr lang="pt-BR" altLang="pt-BR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09D3D4DA-EA1E-BA87-1AB3-0EAD0A383F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F2D0C62D-8217-4430-C2FB-731876D73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5D5403B-0C49-CD97-E159-B471DC4F0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0950F-1F3C-471E-92AD-48E4ACC7F96A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EB1E9B96-DBE9-D4A7-5664-41BBCC9C994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04402F7-994D-1F34-542D-03FCF3071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E89CE6-23DA-A041-70E5-0EF0D34502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D8529-24A5-4284-BAA6-5C3E979FA594}" type="slidenum">
              <a:rPr lang="pt-BR" altLang="pt-BR"/>
              <a:pPr/>
              <a:t>21</a:t>
            </a:fld>
            <a:endParaRPr lang="pt-BR" altLang="pt-BR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82105BF2-4267-0C93-596D-93BB14C049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2393F2E2-657E-D4E5-C749-7E4E5BFE0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C8961BE-44C1-5D44-EF29-F4BC96063B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D1F2E-C3A4-4478-B609-85C973EFD98A}" type="slidenum">
              <a:rPr lang="pt-BR" altLang="pt-BR"/>
              <a:pPr/>
              <a:t>22</a:t>
            </a:fld>
            <a:endParaRPr lang="pt-BR" altLang="pt-BR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9B4E7A5F-22C1-92D1-77A3-93F4CC315E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0DA44AE3-220E-2A5F-88FD-4B05F191B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E209065-BBC7-E464-94E9-F484D3C6F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671D2-8A2E-4F8C-9129-96281407B3B6}" type="slidenum">
              <a:rPr lang="pt-BR" altLang="pt-BR"/>
              <a:pPr/>
              <a:t>23</a:t>
            </a:fld>
            <a:endParaRPr lang="pt-BR" altLang="pt-BR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E0F1F77F-6F2C-CE27-6747-1B1159E03B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C56A2A7C-B933-4DAF-BBD5-6B6ED3E4A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6C74F60-6435-5D27-CDD6-D6A4AADA05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AE94E-07BD-4FC6-A489-48CFA9CEE3EB}" type="slidenum">
              <a:rPr lang="pt-BR" altLang="pt-BR"/>
              <a:pPr/>
              <a:t>24</a:t>
            </a:fld>
            <a:endParaRPr lang="pt-BR" altLang="pt-BR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C342E499-4C2D-7AA4-590C-F46E38315A0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D903E2C7-35ED-E00F-FE1D-BAB467607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4FB68D9-43DA-4B63-7688-A3BAF3F4B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79E51-EEAA-4786-B2DE-B48AF6761422}" type="slidenum">
              <a:rPr lang="pt-BR" altLang="pt-BR"/>
              <a:pPr/>
              <a:t>25</a:t>
            </a:fld>
            <a:endParaRPr lang="pt-BR" altLang="pt-BR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991991DE-5BCC-DECA-64CE-A80929FBA5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967525A2-97DB-802E-62F9-9C09F8126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24C2CE3-D7BA-68CC-8A33-6F1375D6EC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C7850C-CB09-414F-BB51-7EB1BB585433}" type="slidenum">
              <a:rPr lang="pt-BR" altLang="pt-BR"/>
              <a:pPr/>
              <a:t>26</a:t>
            </a:fld>
            <a:endParaRPr lang="pt-BR" altLang="pt-BR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E5D73D12-A676-E427-9141-90DCDDBCA2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69613F6-335B-F5AF-5BF0-950222294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87E2F50-E8A5-C129-DC45-5891250A7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21B82-2FA6-4120-A991-477089135F6D}" type="slidenum">
              <a:rPr lang="pt-BR" altLang="pt-BR"/>
              <a:pPr/>
              <a:t>27</a:t>
            </a:fld>
            <a:endParaRPr lang="pt-BR" altLang="pt-BR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5C960547-9142-CDA2-2243-B498FBB07D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1F0EC670-FB5F-DE16-C38B-9EBF58CFE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F3377FA-C450-9330-EB77-34E30C8C4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F92B62-001A-41FA-A899-12BCB34CB068}" type="slidenum">
              <a:rPr lang="pt-BR" altLang="pt-BR"/>
              <a:pPr/>
              <a:t>28</a:t>
            </a:fld>
            <a:endParaRPr lang="pt-BR" altLang="pt-BR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DD721A6E-AC93-B7C9-C3BD-71AE63BDA0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41E603C6-F8D8-DD93-C7B9-24739C977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5CB8EA3-0263-1FBB-9419-82821E57B8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E0128-D13B-4C5F-8B3A-65A9445351C0}" type="slidenum">
              <a:rPr lang="pt-BR" altLang="pt-BR"/>
              <a:pPr/>
              <a:t>29</a:t>
            </a:fld>
            <a:endParaRPr lang="pt-BR" altLang="pt-BR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D13FDB8A-3D22-A15F-6EF9-2578B08581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082B2441-0214-3644-9826-209406E44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7931725-636E-2164-BC8A-B3B706BDF6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17D2C-48C0-41C3-BE95-2E22231EDBF0}" type="slidenum">
              <a:rPr lang="pt-BR" altLang="pt-BR"/>
              <a:pPr/>
              <a:t>30</a:t>
            </a:fld>
            <a:endParaRPr lang="pt-BR" altLang="pt-BR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BCAB2DC9-B5D2-3C96-F3F8-74AB9054E4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63778DCE-DA8A-A26B-3D38-CBF4F70EF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DD2111B-861F-5521-9371-340FBB306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CC2FD-A348-4D23-B297-FC6B531F8C1E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E107DD49-6129-7734-3466-D94E43F08D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0A717C24-8F0C-2B41-451F-92EEDA79B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4635597-4E59-740A-455A-520CA1EED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73DFA-BEE6-44CA-83B3-627721BA411C}" type="slidenum">
              <a:rPr lang="pt-BR" altLang="pt-BR"/>
              <a:pPr/>
              <a:t>31</a:t>
            </a:fld>
            <a:endParaRPr lang="pt-BR" altLang="pt-BR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FF30427D-48A4-FE50-F4E9-8117102798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D28C68DD-8216-9BA0-F5FA-8E041BE4C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F54C9E-AAD8-CA84-6EBE-646BA0479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34ED6-008F-47AE-899B-8D79B1FA81FE}" type="slidenum">
              <a:rPr lang="pt-BR" altLang="pt-BR"/>
              <a:pPr/>
              <a:t>32</a:t>
            </a:fld>
            <a:endParaRPr lang="pt-BR" altLang="pt-BR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C03E9A81-ADEC-052F-18B9-0CC8701B0E7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7C965B08-D70A-84A9-D2E3-4D4353F09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47B9719-01CF-368F-E486-783AC57786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53A34-E5CB-4891-9DA8-0F9E55A6436C}" type="slidenum">
              <a:rPr lang="pt-BR" altLang="pt-BR"/>
              <a:pPr/>
              <a:t>33</a:t>
            </a:fld>
            <a:endParaRPr lang="pt-BR" altLang="pt-BR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61AE2F5B-1D98-1CB9-0293-3298714484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887708F8-2E59-7B11-6F3A-C8B7BAA0E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BA657B5-7589-6E79-E157-843A450BB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586E8-9FD5-46AE-AA38-62A1CEC09EC3}" type="slidenum">
              <a:rPr lang="pt-BR" altLang="pt-BR"/>
              <a:pPr/>
              <a:t>34</a:t>
            </a:fld>
            <a:endParaRPr lang="pt-BR" altLang="pt-BR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7324D26B-9A15-D90B-3A5E-760B867C34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4060DC4F-B5C3-4B9F-F916-69DBDA3D0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77D1A3-42FF-3246-17CD-DB84F2B7D2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8C143-1B75-4166-89D4-5C1DBD488B8C}" type="slidenum">
              <a:rPr lang="pt-BR" altLang="pt-BR"/>
              <a:pPr/>
              <a:t>35</a:t>
            </a:fld>
            <a:endParaRPr lang="pt-BR" altLang="pt-BR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A68AEFA4-6E51-2113-FF80-6443B3C2B9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ECB436-4A3E-0A42-3915-9EE878302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3C821BA-4B38-D950-D8CE-88EF83B99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CFC81-B97D-4945-BB2F-14E548ECB5A0}" type="slidenum">
              <a:rPr lang="pt-BR" altLang="pt-BR"/>
              <a:pPr/>
              <a:t>36</a:t>
            </a:fld>
            <a:endParaRPr lang="pt-BR" altLang="pt-BR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2A66205E-FE65-77F3-D575-0DD8704CD0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A76B38E0-C5AD-F941-DA42-B17D52921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1542844-936C-062D-9992-EAE78D85AD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33E85-0226-4C71-998A-A9AE7D10F4EF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961CC5A-A8D7-EA25-CA27-3299C0BA21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8783825-A3D6-47F2-BA53-96BC108C3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43AC6F-2552-9F99-2566-004140EF66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81A38-D42F-40B3-8AD0-5D043FA16020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35C1055B-2357-9D6F-F701-A562E3FF949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184B74AB-6921-28F0-0C18-0050594EB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2822B9-D5D0-82A6-13FF-993E33C719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944B6-7DF7-49D3-92B7-4181E5B71CDB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9AD2EBCF-6AA1-3C85-C05E-A7A1EE4715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3788A80-F841-13A4-56B7-EBB24FFF9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1CE53F7-B714-9837-CBBB-50A683AE0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98301-26C6-47FF-9135-93C4E6C41A0D}" type="slidenum">
              <a:rPr lang="pt-BR" altLang="pt-BR"/>
              <a:pPr/>
              <a:t>8</a:t>
            </a:fld>
            <a:endParaRPr lang="pt-BR" altLang="pt-BR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CF6C16D4-2EDB-F6B7-A61B-699494FC70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5DE3FB5-D89E-8537-7380-555D17193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80BA54D-76A5-5890-07D4-AC78FBEC9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20795-33A6-4C54-AE93-A84684208BEA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D7BA76F7-69F3-835E-4367-6B2E18CF63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34A79719-B388-814D-B412-9A0F2D06E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9D0A1EB-D6B0-A5F9-8D6A-8363BD8B7F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6D13E-B181-41CF-882B-0474701463DA}" type="slidenum">
              <a:rPr lang="pt-BR" altLang="pt-BR"/>
              <a:pPr/>
              <a:t>10</a:t>
            </a:fld>
            <a:endParaRPr lang="pt-BR" altLang="pt-BR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92F75867-1230-32FE-D434-9C8098582A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84DE80D-F452-1399-B16C-6769BA896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2">
            <a:extLst>
              <a:ext uri="{FF2B5EF4-FFF2-40B4-BE49-F238E27FC236}">
                <a16:creationId xmlns:a16="http://schemas.microsoft.com/office/drawing/2014/main" id="{C11AB755-AB3C-5D3D-8AC7-4F4A371EEE3C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89091" name="Freeform 3">
              <a:extLst>
                <a:ext uri="{FF2B5EF4-FFF2-40B4-BE49-F238E27FC236}">
                  <a16:creationId xmlns:a16="http://schemas.microsoft.com/office/drawing/2014/main" id="{BBE160E6-35EC-B7E2-70E8-BE98D67157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092" name="Freeform 4">
              <a:extLst>
                <a:ext uri="{FF2B5EF4-FFF2-40B4-BE49-F238E27FC236}">
                  <a16:creationId xmlns:a16="http://schemas.microsoft.com/office/drawing/2014/main" id="{B247D67D-F440-2255-1600-B905E2C82E8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9093" name="Freeform 5">
            <a:extLst>
              <a:ext uri="{FF2B5EF4-FFF2-40B4-BE49-F238E27FC236}">
                <a16:creationId xmlns:a16="http://schemas.microsoft.com/office/drawing/2014/main" id="{A2BCBDD9-280A-5FE1-48EC-2A96458290CF}"/>
              </a:ext>
            </a:extLst>
          </p:cNvPr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89094" name="Group 6">
            <a:extLst>
              <a:ext uri="{FF2B5EF4-FFF2-40B4-BE49-F238E27FC236}">
                <a16:creationId xmlns:a16="http://schemas.microsoft.com/office/drawing/2014/main" id="{7563F53D-5F42-5DDC-2593-12FCDCC05DC0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89095" name="Freeform 7">
              <a:extLst>
                <a:ext uri="{FF2B5EF4-FFF2-40B4-BE49-F238E27FC236}">
                  <a16:creationId xmlns:a16="http://schemas.microsoft.com/office/drawing/2014/main" id="{4E8E1859-6E10-2006-F306-A774FE39BA5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89096" name="Group 8">
              <a:extLst>
                <a:ext uri="{FF2B5EF4-FFF2-40B4-BE49-F238E27FC236}">
                  <a16:creationId xmlns:a16="http://schemas.microsoft.com/office/drawing/2014/main" id="{FFDFFAF1-AEAC-A23B-E8C7-40E801B08EE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89097" name="Freeform 9">
                <a:extLst>
                  <a:ext uri="{FF2B5EF4-FFF2-40B4-BE49-F238E27FC236}">
                    <a16:creationId xmlns:a16="http://schemas.microsoft.com/office/drawing/2014/main" id="{C1F347C2-5B0D-058D-99AC-97799C2F949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098" name="Freeform 10">
                <a:extLst>
                  <a:ext uri="{FF2B5EF4-FFF2-40B4-BE49-F238E27FC236}">
                    <a16:creationId xmlns:a16="http://schemas.microsoft.com/office/drawing/2014/main" id="{9BF0CDC6-2B48-1523-01DB-0C25C55E6C8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099" name="Freeform 11">
                <a:extLst>
                  <a:ext uri="{FF2B5EF4-FFF2-40B4-BE49-F238E27FC236}">
                    <a16:creationId xmlns:a16="http://schemas.microsoft.com/office/drawing/2014/main" id="{4E6498D6-EF9B-6FD0-B064-9CEC000F08D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100" name="Freeform 12">
                <a:extLst>
                  <a:ext uri="{FF2B5EF4-FFF2-40B4-BE49-F238E27FC236}">
                    <a16:creationId xmlns:a16="http://schemas.microsoft.com/office/drawing/2014/main" id="{D82FD52A-E6B4-90F1-2292-BFE92708F61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101" name="Freeform 13">
                <a:extLst>
                  <a:ext uri="{FF2B5EF4-FFF2-40B4-BE49-F238E27FC236}">
                    <a16:creationId xmlns:a16="http://schemas.microsoft.com/office/drawing/2014/main" id="{954EC81A-4C3C-4C75-FDDB-39CEBBC082F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9102" name="Freeform 14">
              <a:extLst>
                <a:ext uri="{FF2B5EF4-FFF2-40B4-BE49-F238E27FC236}">
                  <a16:creationId xmlns:a16="http://schemas.microsoft.com/office/drawing/2014/main" id="{0B2CC17A-A0C9-04DE-93E9-A3D8ED700E00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9103" name="Group 15">
            <a:extLst>
              <a:ext uri="{FF2B5EF4-FFF2-40B4-BE49-F238E27FC236}">
                <a16:creationId xmlns:a16="http://schemas.microsoft.com/office/drawing/2014/main" id="{D0896ED4-AA16-8A9D-90B0-D5E2D45EF106}"/>
              </a:ext>
            </a:extLst>
          </p:cNvPr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89104" name="Freeform 16">
              <a:extLst>
                <a:ext uri="{FF2B5EF4-FFF2-40B4-BE49-F238E27FC236}">
                  <a16:creationId xmlns:a16="http://schemas.microsoft.com/office/drawing/2014/main" id="{B12F8893-855A-65E4-BB1A-A5EB682E85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05" name="Freeform 17">
              <a:extLst>
                <a:ext uri="{FF2B5EF4-FFF2-40B4-BE49-F238E27FC236}">
                  <a16:creationId xmlns:a16="http://schemas.microsoft.com/office/drawing/2014/main" id="{976E63FF-283B-6409-E938-E6756C0747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06" name="Freeform 18">
              <a:extLst>
                <a:ext uri="{FF2B5EF4-FFF2-40B4-BE49-F238E27FC236}">
                  <a16:creationId xmlns:a16="http://schemas.microsoft.com/office/drawing/2014/main" id="{3D9D449C-5467-9758-7BDF-93041DB5D6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07" name="Freeform 19">
              <a:extLst>
                <a:ext uri="{FF2B5EF4-FFF2-40B4-BE49-F238E27FC236}">
                  <a16:creationId xmlns:a16="http://schemas.microsoft.com/office/drawing/2014/main" id="{A173FBF1-A187-A040-56A6-650137D28C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08" name="Freeform 20">
              <a:extLst>
                <a:ext uri="{FF2B5EF4-FFF2-40B4-BE49-F238E27FC236}">
                  <a16:creationId xmlns:a16="http://schemas.microsoft.com/office/drawing/2014/main" id="{D41FB6AC-493F-9021-A957-8812B14159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09" name="Freeform 21">
              <a:extLst>
                <a:ext uri="{FF2B5EF4-FFF2-40B4-BE49-F238E27FC236}">
                  <a16:creationId xmlns:a16="http://schemas.microsoft.com/office/drawing/2014/main" id="{0D065DAF-8C78-F8C2-1165-2F2D7F57EA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9110" name="Rectangle 22">
            <a:extLst>
              <a:ext uri="{FF2B5EF4-FFF2-40B4-BE49-F238E27FC236}">
                <a16:creationId xmlns:a16="http://schemas.microsoft.com/office/drawing/2014/main" id="{ABB684D9-A4CC-DD03-C601-485604A148CC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pt-BR" altLang="pt-BR" noProof="0"/>
              <a:t>Clique para editar o estilo do título mestre</a:t>
            </a:r>
          </a:p>
        </p:txBody>
      </p:sp>
      <p:sp>
        <p:nvSpPr>
          <p:cNvPr id="89111" name="Rectangle 23">
            <a:extLst>
              <a:ext uri="{FF2B5EF4-FFF2-40B4-BE49-F238E27FC236}">
                <a16:creationId xmlns:a16="http://schemas.microsoft.com/office/drawing/2014/main" id="{9BE637E4-ADD3-3F33-6B02-61836F9D0ECB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pt-BR" altLang="pt-BR" noProof="0"/>
              <a:t>Clique para editar o estilo do subtítulo mestre</a:t>
            </a:r>
          </a:p>
        </p:txBody>
      </p:sp>
      <p:sp>
        <p:nvSpPr>
          <p:cNvPr id="89112" name="Rectangle 24">
            <a:extLst>
              <a:ext uri="{FF2B5EF4-FFF2-40B4-BE49-F238E27FC236}">
                <a16:creationId xmlns:a16="http://schemas.microsoft.com/office/drawing/2014/main" id="{BD495468-8092-3F9F-FCB1-A558974D9E23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9113" name="Rectangle 25">
            <a:extLst>
              <a:ext uri="{FF2B5EF4-FFF2-40B4-BE49-F238E27FC236}">
                <a16:creationId xmlns:a16="http://schemas.microsoft.com/office/drawing/2014/main" id="{9ED39A19-56FF-38A4-7683-687490A561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BE82EB1-BC1D-4B8C-B183-770160812C85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89114" name="Rectangle 26">
            <a:extLst>
              <a:ext uri="{FF2B5EF4-FFF2-40B4-BE49-F238E27FC236}">
                <a16:creationId xmlns:a16="http://schemas.microsoft.com/office/drawing/2014/main" id="{E04D212A-389C-C2A9-3A72-7059E2FD05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C0434-3A38-EB00-811B-43C4C8E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2DB83D-54E3-FE33-D554-5E0910BFA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E9473-D6EA-DB7E-43C5-6B7F1470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102242-D346-78FE-2B06-90FA6AB8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BA210B-994F-1B21-7DE7-E1148887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498B5-7903-4637-9515-E4D4FE59F09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5753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8D5257-669C-5E20-54B4-94AED11CB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B8CAD0-8E4A-0EEC-0451-C09A4775D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32ED27-7E49-8F32-6835-134F8A62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27CB63-A048-21C4-953C-08E9C347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D8FAB-85A5-F04A-7497-24F70822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D2F95-10D8-4A3F-892C-9D161E7E803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6600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11519-DF27-8AA4-E82A-C13E738B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FA68C-4CA3-DBDA-D1A0-B833499E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749311-5C6D-8077-FF28-4E7F40C2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07B41-B714-36C6-9CFA-FC71C0F9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373383-F155-B3AA-FBCB-372B1D7C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BC98C-5379-4BBF-B03E-F0FA5AE02FE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097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18740-8CDB-E9B3-0C18-71F46C59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16F6DC-26BF-346C-5135-3A7CFF131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1EBA4-4EE3-D5B2-F658-775AECDE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127928-6696-014A-38D7-27F264C3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94AF8-E380-9ACC-E10D-20D2A3AE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E1A90-0034-482C-9749-77599644E41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4721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444E7-95FD-EB9E-0CA7-E6B28706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007999-70FD-AB7C-8106-F9BE4385A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EBCBDD-98F1-3807-113A-6DADA614F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D25F29-0C5B-5DFC-054C-D67269D3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70F09B-A534-5C3C-0C43-0CDCFCF3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1C3313-E1B4-4844-B66C-988E0655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5A6BA-1CE2-42ED-ACE1-F0E73B7716B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798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11519-5229-0D2C-05CE-A6F7B675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134DD-2167-BF1C-3460-2C47100A1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5850BF-F92B-22B6-5805-CBCB35FC5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A76549-DA1B-AC05-81C8-86AB5ABD2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CC4494-681F-C777-AAFC-FEC42FE78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DDB168-D2C1-6B90-D4A7-519B702D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06DAB1-DE7F-0BC7-F184-F23FE969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9655E5-A75C-BEF6-920B-86BBFE8E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D121F-9F02-4965-ABE6-140B44C7AAF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765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64EF0-4F46-78FE-6106-B49ACF7A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CDEB31-67AC-D86A-A235-337169F8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B9A5D3-77F3-4743-CA21-FE5FD166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7ADD67-D51B-54A0-64DA-513FDA60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0DC14-0B17-4D1E-85A9-CB627016A89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427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B71141-CAF6-D814-F510-568DE2A4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3D3C49-B73D-CC8D-8E93-7AF6A76C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28A871-CA48-1BF6-AD49-EE5A9D3E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FDF5F-CD9F-4000-B8E1-F17842F1F61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140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855EB-2BF6-952D-2B04-E50C7EA2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F03D56-5BF4-7EC6-4814-DCE7647F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CAFE3F-866F-1149-70AC-35F6E7CF7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B05AF3-99C9-B205-4AB1-1B6BD2C1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9DB695-87F9-001B-56A5-E2701EF0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494E8B-AF7D-CE41-6B58-F7E59D19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D2E3D-6616-47CB-8E19-41694B96866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615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B23E3-59F7-B1D8-2542-EAC0C70C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8E9088-879A-7393-3E49-F275F7F2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7D5121-1C3C-8E51-7BE7-AF2A2C0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6B3C22-1695-76E4-5533-0A60120E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E2F930-7E6C-3461-E630-7F385219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B196EB-46C6-7650-D92D-ED7F26C4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F242DA-7E40-47DE-B19E-246D14089E6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900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2">
            <a:extLst>
              <a:ext uri="{FF2B5EF4-FFF2-40B4-BE49-F238E27FC236}">
                <a16:creationId xmlns:a16="http://schemas.microsoft.com/office/drawing/2014/main" id="{A538E1A4-DFC5-C79F-1707-6019A5C432A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88067" name="Freeform 3">
              <a:extLst>
                <a:ext uri="{FF2B5EF4-FFF2-40B4-BE49-F238E27FC236}">
                  <a16:creationId xmlns:a16="http://schemas.microsoft.com/office/drawing/2014/main" id="{A4860ED3-A1C4-18DD-EAAD-E06FE9FFE9A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68" name="Freeform 4">
              <a:extLst>
                <a:ext uri="{FF2B5EF4-FFF2-40B4-BE49-F238E27FC236}">
                  <a16:creationId xmlns:a16="http://schemas.microsoft.com/office/drawing/2014/main" id="{95FD1282-4317-AE2F-DE1F-D6C01747842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8069" name="Freeform 5">
            <a:extLst>
              <a:ext uri="{FF2B5EF4-FFF2-40B4-BE49-F238E27FC236}">
                <a16:creationId xmlns:a16="http://schemas.microsoft.com/office/drawing/2014/main" id="{B0EF19B2-E426-5D94-8264-938DAFB97CBD}"/>
              </a:ext>
            </a:extLst>
          </p:cNvPr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88070" name="Group 6">
            <a:extLst>
              <a:ext uri="{FF2B5EF4-FFF2-40B4-BE49-F238E27FC236}">
                <a16:creationId xmlns:a16="http://schemas.microsoft.com/office/drawing/2014/main" id="{2E02CC87-3671-FA18-3EC9-05D945A540EB}"/>
              </a:ext>
            </a:extLst>
          </p:cNvPr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88071" name="Freeform 7">
              <a:extLst>
                <a:ext uri="{FF2B5EF4-FFF2-40B4-BE49-F238E27FC236}">
                  <a16:creationId xmlns:a16="http://schemas.microsoft.com/office/drawing/2014/main" id="{B732C110-1BA9-3D3A-CE54-CFF3A39E4EAA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88072" name="Group 8">
              <a:extLst>
                <a:ext uri="{FF2B5EF4-FFF2-40B4-BE49-F238E27FC236}">
                  <a16:creationId xmlns:a16="http://schemas.microsoft.com/office/drawing/2014/main" id="{43183A65-2A39-3D46-29B0-45604033C92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88073" name="Freeform 9">
                <a:extLst>
                  <a:ext uri="{FF2B5EF4-FFF2-40B4-BE49-F238E27FC236}">
                    <a16:creationId xmlns:a16="http://schemas.microsoft.com/office/drawing/2014/main" id="{460F44CD-5765-EDC5-5D3E-581688D60B5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074" name="Freeform 10">
                <a:extLst>
                  <a:ext uri="{FF2B5EF4-FFF2-40B4-BE49-F238E27FC236}">
                    <a16:creationId xmlns:a16="http://schemas.microsoft.com/office/drawing/2014/main" id="{FFC2AF8D-2660-E226-0B8E-69AE18D711E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075" name="Freeform 11">
                <a:extLst>
                  <a:ext uri="{FF2B5EF4-FFF2-40B4-BE49-F238E27FC236}">
                    <a16:creationId xmlns:a16="http://schemas.microsoft.com/office/drawing/2014/main" id="{697099D0-B2EC-B741-05BF-120AEF61C7E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076" name="Freeform 12">
                <a:extLst>
                  <a:ext uri="{FF2B5EF4-FFF2-40B4-BE49-F238E27FC236}">
                    <a16:creationId xmlns:a16="http://schemas.microsoft.com/office/drawing/2014/main" id="{CFC58BF7-B8FC-6CBA-A98D-A34F7C08249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077" name="Freeform 13">
                <a:extLst>
                  <a:ext uri="{FF2B5EF4-FFF2-40B4-BE49-F238E27FC236}">
                    <a16:creationId xmlns:a16="http://schemas.microsoft.com/office/drawing/2014/main" id="{30A48C4F-3425-CBC7-9D37-155B0EFF901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8078" name="Freeform 14">
              <a:extLst>
                <a:ext uri="{FF2B5EF4-FFF2-40B4-BE49-F238E27FC236}">
                  <a16:creationId xmlns:a16="http://schemas.microsoft.com/office/drawing/2014/main" id="{B9032401-F645-759F-76A0-128DA57D168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8079" name="Group 15">
            <a:extLst>
              <a:ext uri="{FF2B5EF4-FFF2-40B4-BE49-F238E27FC236}">
                <a16:creationId xmlns:a16="http://schemas.microsoft.com/office/drawing/2014/main" id="{C0697F23-08CE-7F0A-2E6F-03DF8E4E8EC6}"/>
              </a:ext>
            </a:extLst>
          </p:cNvPr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88080" name="Freeform 16">
              <a:extLst>
                <a:ext uri="{FF2B5EF4-FFF2-40B4-BE49-F238E27FC236}">
                  <a16:creationId xmlns:a16="http://schemas.microsoft.com/office/drawing/2014/main" id="{7539BADC-759E-4BDC-3AA9-6955F4157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81" name="Freeform 17">
              <a:extLst>
                <a:ext uri="{FF2B5EF4-FFF2-40B4-BE49-F238E27FC236}">
                  <a16:creationId xmlns:a16="http://schemas.microsoft.com/office/drawing/2014/main" id="{517DEDFC-1A52-87B9-FDE0-AB957E570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82" name="Freeform 18">
              <a:extLst>
                <a:ext uri="{FF2B5EF4-FFF2-40B4-BE49-F238E27FC236}">
                  <a16:creationId xmlns:a16="http://schemas.microsoft.com/office/drawing/2014/main" id="{F4627D99-6374-691F-2149-C842EA9D2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83" name="Freeform 19">
              <a:extLst>
                <a:ext uri="{FF2B5EF4-FFF2-40B4-BE49-F238E27FC236}">
                  <a16:creationId xmlns:a16="http://schemas.microsoft.com/office/drawing/2014/main" id="{6782F786-7450-7D59-CECB-C46594244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84" name="Freeform 20">
              <a:extLst>
                <a:ext uri="{FF2B5EF4-FFF2-40B4-BE49-F238E27FC236}">
                  <a16:creationId xmlns:a16="http://schemas.microsoft.com/office/drawing/2014/main" id="{EDA00191-C64B-C903-2845-996EDC50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85" name="Freeform 21">
              <a:extLst>
                <a:ext uri="{FF2B5EF4-FFF2-40B4-BE49-F238E27FC236}">
                  <a16:creationId xmlns:a16="http://schemas.microsoft.com/office/drawing/2014/main" id="{B5C90781-83F4-5E26-9D5F-E2EDF5EF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8086" name="Rectangle 22">
            <a:extLst>
              <a:ext uri="{FF2B5EF4-FFF2-40B4-BE49-F238E27FC236}">
                <a16:creationId xmlns:a16="http://schemas.microsoft.com/office/drawing/2014/main" id="{3DBBA73E-1F35-AA4E-07CF-1F918145C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88087" name="Rectangle 23">
            <a:extLst>
              <a:ext uri="{FF2B5EF4-FFF2-40B4-BE49-F238E27FC236}">
                <a16:creationId xmlns:a16="http://schemas.microsoft.com/office/drawing/2014/main" id="{9B7B8C91-D592-48F7-E683-FCBF00B7B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88088" name="Rectangle 24">
            <a:extLst>
              <a:ext uri="{FF2B5EF4-FFF2-40B4-BE49-F238E27FC236}">
                <a16:creationId xmlns:a16="http://schemas.microsoft.com/office/drawing/2014/main" id="{8B846AB0-EFBA-48BA-F362-DA6C328C10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pt-BR" altLang="pt-BR"/>
          </a:p>
        </p:txBody>
      </p:sp>
      <p:sp>
        <p:nvSpPr>
          <p:cNvPr id="88089" name="Rectangle 25">
            <a:extLst>
              <a:ext uri="{FF2B5EF4-FFF2-40B4-BE49-F238E27FC236}">
                <a16:creationId xmlns:a16="http://schemas.microsoft.com/office/drawing/2014/main" id="{8090D768-A8A4-CBC1-944B-099FB3B178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pt-BR" altLang="pt-BR"/>
          </a:p>
        </p:txBody>
      </p:sp>
      <p:sp>
        <p:nvSpPr>
          <p:cNvPr id="88090" name="Rectangle 26">
            <a:extLst>
              <a:ext uri="{FF2B5EF4-FFF2-40B4-BE49-F238E27FC236}">
                <a16:creationId xmlns:a16="http://schemas.microsoft.com/office/drawing/2014/main" id="{3451751D-753E-8051-6526-9165FA3C5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A7373A0-A77D-4BE7-A6FB-C48506F7F250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2DCBC1C7-A45F-4F52-F5A6-4D923A265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976438"/>
          </a:xfrm>
        </p:spPr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 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A510B9B-6E76-CFBD-F97B-7A2815991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r>
              <a:rPr lang="pt-BR" altLang="pt-BR"/>
              <a:t>                   Prof. J. A. Della Negra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915CF2B8-0AB7-1FC6-1CB0-B67992642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D890E5B-0034-7441-E343-A3F71F8E7B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322762"/>
          </a:xfrm>
        </p:spPr>
        <p:txBody>
          <a:bodyPr/>
          <a:lstStyle/>
          <a:p>
            <a:pPr algn="just">
              <a:buFontTx/>
              <a:buNone/>
            </a:pPr>
            <a:r>
              <a:rPr lang="pt-BR" altLang="pt-BR"/>
              <a:t>   </a:t>
            </a:r>
            <a:r>
              <a:rPr lang="pt-BR" altLang="pt-BR" u="sng"/>
              <a:t>Modelo de Relações Humanas</a:t>
            </a:r>
            <a:r>
              <a:rPr lang="pt-BR" altLang="pt-BR"/>
              <a:t>:</a:t>
            </a:r>
          </a:p>
          <a:p>
            <a:pPr algn="just">
              <a:buFontTx/>
              <a:buNone/>
            </a:pPr>
            <a:r>
              <a:rPr lang="pt-BR" altLang="pt-BR"/>
              <a:t> </a:t>
            </a:r>
          </a:p>
          <a:p>
            <a:pPr algn="just">
              <a:buFontTx/>
              <a:buNone/>
            </a:pPr>
            <a:r>
              <a:rPr lang="pt-BR" altLang="pt-BR"/>
              <a:t>   Essa perspectiva, reconhece a possibilidade de desacordos organizacionais, porque pode aí existir divergência entre os objetivos individuais e os objetivos da organização.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429EAEE-A36F-8CCD-C73D-9C4D0566F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9768145-F396-EAAF-16C1-CEFBF9B7D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38662"/>
          </a:xfrm>
        </p:spPr>
        <p:txBody>
          <a:bodyPr/>
          <a:lstStyle/>
          <a:p>
            <a:pPr algn="just"/>
            <a:endParaRPr lang="pt-BR" altLang="pt-BR" u="sng"/>
          </a:p>
          <a:p>
            <a:pPr algn="just">
              <a:buFontTx/>
              <a:buNone/>
            </a:pPr>
            <a:r>
              <a:rPr lang="pt-BR" altLang="pt-BR"/>
              <a:t>   </a:t>
            </a:r>
            <a:r>
              <a:rPr lang="pt-BR" altLang="pt-BR" u="sng"/>
              <a:t>Modelo Sistêmico</a:t>
            </a:r>
            <a:r>
              <a:rPr lang="pt-BR" altLang="pt-BR"/>
              <a:t>:</a:t>
            </a:r>
          </a:p>
          <a:p>
            <a:pPr algn="just">
              <a:buFontTx/>
              <a:buNone/>
            </a:pPr>
            <a:r>
              <a:rPr lang="pt-BR" altLang="pt-BR"/>
              <a:t>   Nesse modelo, o conflito aparece ao mesmo tempo como inevitável e plenamente funcional, pois a organização é submetida a um processo constante de</a:t>
            </a:r>
          </a:p>
          <a:p>
            <a:pPr algn="just">
              <a:buFontTx/>
              <a:buNone/>
            </a:pPr>
            <a:r>
              <a:rPr lang="pt-BR" altLang="pt-BR"/>
              <a:t>   adaptação.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801F54B-1EC5-8850-CD51-07E9D974D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84BC089C-7844-26FD-6B13-6E1FE6DF5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229600" cy="4106862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Tipos de conflitos</a:t>
            </a:r>
          </a:p>
          <a:p>
            <a:pPr algn="ctr">
              <a:buFontTx/>
              <a:buNone/>
            </a:pPr>
            <a:endParaRPr lang="pt-BR" altLang="pt-BR"/>
          </a:p>
          <a:p>
            <a:pPr algn="just">
              <a:buFontTx/>
              <a:buNone/>
            </a:pPr>
            <a:r>
              <a:rPr lang="pt-BR" altLang="pt-BR"/>
              <a:t>   Um conflito pode se dar entre duas ou mais partes, sejam elas indivíduos, grupos, departamentos, divisões ou empresas.</a:t>
            </a:r>
            <a:r>
              <a:rPr lang="pt-BR" altLang="pt-BR" u="sng"/>
              <a:t> </a:t>
            </a:r>
            <a:endParaRPr lang="pt-BR" alt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AB0D25E2-B4B8-3793-4B45-80AA82F05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C14F4637-60DF-A4D7-02A6-4A41ACA56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349500"/>
            <a:ext cx="8229600" cy="2087563"/>
          </a:xfrm>
        </p:spPr>
        <p:txBody>
          <a:bodyPr/>
          <a:lstStyle/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/>
              <a:t>   </a:t>
            </a:r>
            <a:r>
              <a:rPr lang="pt-BR" altLang="pt-BR" sz="2800" b="1" u="sng"/>
              <a:t>Conflitos internos</a:t>
            </a:r>
            <a:r>
              <a:rPr lang="pt-BR" altLang="pt-BR" sz="2800"/>
              <a:t>: </a:t>
            </a:r>
          </a:p>
          <a:p>
            <a:pPr algn="just">
              <a:lnSpc>
                <a:spcPct val="115000"/>
              </a:lnSpc>
              <a:buFontTx/>
              <a:buNone/>
            </a:pPr>
            <a:endParaRPr lang="pt-BR" altLang="pt-BR" sz="2800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Ocorre quando duas ou mais opiniões opostas ocorrem em um único individuo.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A68E5B60-B1D4-D24A-F7D5-0E50D0943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4746B4BE-2070-3848-8AD2-42AE37E28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106862"/>
          </a:xfrm>
        </p:spPr>
        <p:txBody>
          <a:bodyPr/>
          <a:lstStyle/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b="1"/>
              <a:t>   </a:t>
            </a:r>
            <a:r>
              <a:rPr lang="pt-BR" altLang="pt-BR" sz="2800" b="1" u="sng"/>
              <a:t>Conflitos entre indivíduos</a:t>
            </a:r>
            <a:r>
              <a:rPr lang="pt-BR" altLang="pt-BR" sz="2800"/>
              <a:t>: </a:t>
            </a:r>
          </a:p>
          <a:p>
            <a:pPr algn="just">
              <a:lnSpc>
                <a:spcPct val="115000"/>
              </a:lnSpc>
              <a:buFontTx/>
              <a:buNone/>
            </a:pPr>
            <a:endParaRPr lang="pt-BR" altLang="pt-BR" sz="2800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Os conflitos entre indivíduos dentro da organização   são vistos como resultado de diferenças de personalidade.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667858A9-6CAE-F692-0595-122A80B6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24A18DBF-5EB2-48B3-478F-20A380E08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106862"/>
          </a:xfrm>
        </p:spPr>
        <p:txBody>
          <a:bodyPr/>
          <a:lstStyle/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b="1"/>
              <a:t>   </a:t>
            </a:r>
            <a:r>
              <a:rPr lang="pt-BR" altLang="pt-BR" sz="2800" b="1" u="sng"/>
              <a:t>Conflitos entre indivíduos e grupos</a:t>
            </a:r>
            <a:r>
              <a:rPr lang="pt-BR" altLang="pt-BR" sz="2800"/>
              <a:t>: </a:t>
            </a:r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O indivíduo que não concorda com as normas de comportamento do grupo ou com os valores encontrados na cultura organizacional estará em conflito com o grupo de trabalho ou com toda a organização.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B8B4996D-83BF-A3CC-7718-57989019E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0D5B8ADA-5C5B-236E-BCF0-B602DDBEC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106862"/>
          </a:xfrm>
        </p:spPr>
        <p:txBody>
          <a:bodyPr/>
          <a:lstStyle/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b="1"/>
              <a:t>   </a:t>
            </a:r>
            <a:r>
              <a:rPr lang="pt-BR" altLang="pt-BR" sz="2800" b="1" u="sng"/>
              <a:t>Conflitos entre grupos</a:t>
            </a:r>
            <a:r>
              <a:rPr lang="pt-BR" altLang="pt-BR" sz="2800"/>
              <a:t>: O conflito entre grupos é inevitável devido a dois fatores básicos da organização: a competição por recursos escassos ou pelos diferentes estilos gerenciais necessários para a operação eficaz de diferentes departamentos.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F8073F4E-52F0-9057-E84B-C2D6590B8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9E1F8E9B-ECF9-3EF6-3078-E2E48BBAD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106862"/>
          </a:xfrm>
        </p:spPr>
        <p:txBody>
          <a:bodyPr/>
          <a:lstStyle/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 b="1"/>
              <a:t>   </a:t>
            </a:r>
            <a:r>
              <a:rPr lang="pt-BR" altLang="pt-BR" sz="2800" b="1" u="sng"/>
              <a:t>Conflitos entre organizações</a:t>
            </a:r>
            <a:r>
              <a:rPr lang="pt-BR" altLang="pt-BR" sz="2800"/>
              <a:t>: </a:t>
            </a:r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Cada empresa procura o dinheiro do consumidor no mercado, e essa competição leva as organizações a entrarem em conflito.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5CC53320-382F-B2BC-3FDC-ABAEE54F7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30E3543E-8605-573E-5686-CE75B5971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642350" cy="4395787"/>
          </a:xfrm>
        </p:spPr>
        <p:txBody>
          <a:bodyPr/>
          <a:lstStyle/>
          <a:p>
            <a:pPr algn="ctr">
              <a:lnSpc>
                <a:spcPct val="115000"/>
              </a:lnSpc>
              <a:buFontTx/>
              <a:buNone/>
            </a:pPr>
            <a:r>
              <a:rPr lang="pt-BR" altLang="pt-BR" sz="2400" b="1"/>
              <a:t>    </a:t>
            </a:r>
            <a:r>
              <a:rPr lang="pt-BR" altLang="pt-BR" sz="2800" b="1"/>
              <a:t>Diferença entre conflito  </a:t>
            </a:r>
            <a:r>
              <a:rPr lang="pt-BR" altLang="pt-BR" sz="2800" b="1" u="sng"/>
              <a:t>funcional</a:t>
            </a:r>
            <a:r>
              <a:rPr lang="pt-BR" altLang="pt-BR" sz="2800" b="1"/>
              <a:t>  e  conflito </a:t>
            </a:r>
            <a:r>
              <a:rPr lang="pt-BR" altLang="pt-BR" sz="2800" b="1" u="sng"/>
              <a:t>disfuncional</a:t>
            </a:r>
            <a:r>
              <a:rPr lang="pt-BR" altLang="pt-BR" sz="2800" b="1"/>
              <a:t>.</a:t>
            </a:r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400"/>
              <a:t>    A visão interacionista não propõe que todos os conflitos sejam bons. Na verdade, existem os conflitos </a:t>
            </a:r>
            <a:r>
              <a:rPr lang="pt-BR" altLang="pt-BR" sz="2400" b="1"/>
              <a:t>funcionais</a:t>
            </a:r>
            <a:r>
              <a:rPr lang="pt-BR" altLang="pt-BR" sz="2400"/>
              <a:t> (que atuam de forma construtiva apoiando os objetivos do grupo, estimulando a criatividade e inovação e melhorando o desempenho) e existem os conflitos </a:t>
            </a:r>
            <a:r>
              <a:rPr lang="pt-BR" altLang="pt-BR" sz="2400" b="1"/>
              <a:t>disfuncionais</a:t>
            </a:r>
            <a:r>
              <a:rPr lang="pt-BR" altLang="pt-BR" sz="2400"/>
              <a:t> (que tendem a dificultar a comunicação, diminuir a coesão entre os indivíduos e atrapalhar o desempenho do grupo).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B2AB25EE-050E-270E-335D-F327E6FA4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3727B83D-6306-2C44-EC81-73388BA26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67225"/>
          </a:xfrm>
        </p:spPr>
        <p:txBody>
          <a:bodyPr/>
          <a:lstStyle/>
          <a:p>
            <a:pPr algn="just">
              <a:buFontTx/>
              <a:buNone/>
            </a:pPr>
            <a:r>
              <a:rPr lang="pt-BR" altLang="pt-BR" sz="2800"/>
              <a:t>   Diferenciamos conflitos funcionais de disfuncionais observando o </a:t>
            </a:r>
            <a:r>
              <a:rPr lang="pt-BR" altLang="pt-BR" sz="2800" b="1"/>
              <a:t>tipo de conflito</a:t>
            </a:r>
            <a:r>
              <a:rPr lang="pt-BR" altLang="pt-BR" sz="2800"/>
              <a:t>. </a:t>
            </a:r>
          </a:p>
          <a:p>
            <a:pPr algn="just">
              <a:buFontTx/>
              <a:buNone/>
            </a:pPr>
            <a:endParaRPr lang="pt-BR" altLang="pt-BR" sz="2800"/>
          </a:p>
          <a:p>
            <a:pPr algn="just">
              <a:buFontTx/>
              <a:buNone/>
            </a:pPr>
            <a:r>
              <a:rPr lang="pt-BR" altLang="pt-BR" sz="2800"/>
              <a:t>   Existem três tipos de conflito: </a:t>
            </a:r>
            <a:r>
              <a:rPr lang="pt-BR" altLang="pt-BR" sz="2800" u="sng"/>
              <a:t>de tarefa</a:t>
            </a:r>
            <a:r>
              <a:rPr lang="pt-BR" altLang="pt-BR" sz="2800"/>
              <a:t>, que está relacionado com o conteúdo e os objetivos do trabalho; </a:t>
            </a:r>
            <a:r>
              <a:rPr lang="pt-BR" altLang="pt-BR" sz="2800" u="sng"/>
              <a:t>de relacionamento</a:t>
            </a:r>
            <a:r>
              <a:rPr lang="pt-BR" altLang="pt-BR" sz="2800"/>
              <a:t>, que se refere às relações interpessoais,  e </a:t>
            </a:r>
            <a:r>
              <a:rPr lang="pt-BR" altLang="pt-BR" sz="2800" u="sng"/>
              <a:t>de processo</a:t>
            </a:r>
            <a:r>
              <a:rPr lang="pt-BR" altLang="pt-BR" sz="2800"/>
              <a:t>, que se relaciona à maneira como o trabalho é realizado.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C0D03D7-2D91-628F-50B3-6A08C5C2E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B1C780D4-F15F-0BF7-FD66-339AF3E2F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7186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2400"/>
              <a:t>  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46F55BC7-6A81-ADCF-0B52-269F8BA99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51175"/>
            <a:ext cx="7161213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pt-BR" altLang="pt-BR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Um dos maiores desafios do Líder:</a:t>
            </a:r>
          </a:p>
          <a:p>
            <a:pPr algn="just" eaLnBrk="0" hangingPunct="0">
              <a:spcBef>
                <a:spcPct val="50000"/>
              </a:spcBef>
            </a:pPr>
            <a:r>
              <a:rPr lang="pt-BR" altLang="pt-BR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Gerir e superar Conflitos.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3A01933B-5742-961F-6423-1230A5015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DF5F13D-E00F-DBA6-D56C-566CC594C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3744912"/>
          </a:xfrm>
        </p:spPr>
        <p:txBody>
          <a:bodyPr/>
          <a:lstStyle/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Estudos mostram que os conflitos de relacionamento são quase sempre disfuncionais, pois, conflitos de relacionamento aumentam o choque de personalidades e reduzem a compreensão mútua, impedindo, assim, a realização das tarefas organizacionais.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715AFA1E-0E52-89E2-3F84-E37146072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AE66CA13-31BB-1B0E-ECAB-F1B98F312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507412" cy="4752975"/>
          </a:xfrm>
        </p:spPr>
        <p:txBody>
          <a:bodyPr/>
          <a:lstStyle/>
          <a:p>
            <a:pPr algn="just">
              <a:buFontTx/>
              <a:buNone/>
            </a:pPr>
            <a:r>
              <a:rPr lang="pt-BR" altLang="pt-BR"/>
              <a:t>   </a:t>
            </a:r>
            <a:r>
              <a:rPr lang="pt-BR" altLang="pt-BR" sz="2800"/>
              <a:t>Para que o conflito de processo seja produtivo, seu nível tem de ser baixo, pois muita discussão sobre quem deve fazer o quê, se torna disfuncional quando gera incertezas sobre os papéis de cada um, aumentando o tempo de realização das tarefas.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8E227E28-D201-D482-DC62-09D2FD783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506B41A-E934-952C-1EDF-825A6AF79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2349500"/>
            <a:ext cx="8507412" cy="2879725"/>
          </a:xfrm>
        </p:spPr>
        <p:txBody>
          <a:bodyPr/>
          <a:lstStyle/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Um nível baixo a moderado de conflito de tarefa tem demonstrado um efeito positivo no desempenho do grupo, por estimular a discussão de idéias que ajudam o trabalho do grupo.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196AAC91-A642-91CC-336F-2797F8B91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C5832CA1-0188-4DA1-F195-3E759B242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marL="609600" indent="-609600" algn="ctr">
              <a:buFontTx/>
              <a:buNone/>
            </a:pPr>
            <a:r>
              <a:rPr lang="pt-BR" altLang="pt-BR" b="1"/>
              <a:t>Técnicas de resolução de conflitos:</a:t>
            </a:r>
          </a:p>
          <a:p>
            <a:pPr marL="609600" indent="-609600" algn="ctr"/>
            <a:endParaRPr lang="pt-BR" altLang="pt-BR"/>
          </a:p>
          <a:p>
            <a:pPr marL="609600" indent="-609600"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   Para a solução ou estímulo de conflitos para mantê-los nos níveis desejados explicitaremos as técnicas de administração de conflitos enfatizadas por Robbins:</a:t>
            </a:r>
            <a:endParaRPr lang="pt-BR" altLang="pt-BR" sz="28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15538305-6C00-1E84-5651-228E861A0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DDB0BE47-E8B0-5283-5F7D-57691B9D2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2276475"/>
            <a:ext cx="8507412" cy="4176713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Resolução de problemas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 Encontros entre as partes conflitantes, com o propósito de identificar o problema e resolvê-lo por meio de discussão aberta.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C37CA9A0-58F4-9399-FDF3-7BA696028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FEE17217-0AA7-8983-170F-6587FDBC4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2276475"/>
            <a:ext cx="8507412" cy="4176713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Metas superordenadas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Criação de uma meta compartilhada que não possa ser atingida sem a cooperação entre as partes conflitantes</a:t>
            </a:r>
            <a:r>
              <a:rPr lang="pt-BR" altLang="pt-BR" b="1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1E00735C-3EFA-6C83-6CE5-F04070794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D0F8D6A9-200E-3A92-EF86-2FAE1ADD6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Expansão de recursos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/>
              <a:t>   Quando o conflito é causado pela escassez de um recurso a expansão do recurso pode criar uma solução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A45CCCF-6D3C-5B57-47AC-60EE6524C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261E7C23-F885-8F31-7689-648BCE08E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sz="2800" b="1" u="sng"/>
              <a:t>Não-enfrentamento</a:t>
            </a:r>
            <a:r>
              <a:rPr lang="pt-BR" altLang="pt-BR" sz="2800" b="1"/>
              <a:t>: </a:t>
            </a:r>
          </a:p>
          <a:p>
            <a:pPr algn="ctr">
              <a:buFontTx/>
              <a:buNone/>
            </a:pPr>
            <a:endParaRPr lang="pt-BR" altLang="pt-BR" sz="2800" b="1"/>
          </a:p>
          <a:p>
            <a:pPr algn="ctr">
              <a:buFontTx/>
              <a:buNone/>
            </a:pPr>
            <a:r>
              <a:rPr lang="pt-BR" altLang="pt-BR" sz="2800"/>
              <a:t>Suprimir o conflito ou evadir-se dele.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1AD76A95-1535-2BF3-BDB7-4D77F059D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069437FC-F476-9B1D-21C7-956BDB29D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Suavização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just">
              <a:buFontTx/>
              <a:buNone/>
            </a:pPr>
            <a:r>
              <a:rPr lang="pt-BR" altLang="pt-BR" sz="2800"/>
              <a:t>    Minimizar as diferenças entre as partes conflitantes, enfatizando seus interesses comuns.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8068BB37-160B-05B9-4E41-F126D2B81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4A4E9DE6-DFDA-EA98-0B73-D5ACD05BD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Concessão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ctr">
              <a:buFontTx/>
              <a:buNone/>
            </a:pPr>
            <a:r>
              <a:rPr lang="pt-BR" altLang="pt-BR" sz="2800"/>
              <a:t>Cada uma das partes abre mão de algo valioso.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20F0703-BE6C-7027-1907-08D12598B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AB88E959-7A96-1CF4-5042-CA5E88950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97038"/>
            <a:ext cx="8424862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pt-BR" altLang="pt-BR" sz="2800" b="1"/>
              <a:t>Robbins,</a:t>
            </a:r>
            <a:r>
              <a:rPr lang="pt-BR" altLang="pt-BR" sz="2800"/>
              <a:t> define conflito como um processo que tem início quando uma das partes percebe que a outra parte afeta, ou pode afetar, negativamente, alguma coisa que a primeira considera importante.</a:t>
            </a:r>
          </a:p>
          <a:p>
            <a:pPr algn="just"/>
            <a:endParaRPr lang="pt-BR" altLang="pt-BR" sz="2800"/>
          </a:p>
          <a:p>
            <a:pPr algn="just"/>
            <a:r>
              <a:rPr lang="pt-BR" altLang="pt-BR" sz="2800"/>
              <a:t>O conflito no ambiente organizacional é definido por </a:t>
            </a:r>
            <a:r>
              <a:rPr lang="pt-BR" altLang="pt-BR" sz="2800" b="1"/>
              <a:t>Montana,</a:t>
            </a:r>
            <a:r>
              <a:rPr lang="pt-BR" altLang="pt-BR" sz="2800"/>
              <a:t> como a divergência entre duas ou mais partes, ou entre duas ou mais posições, sobre como melhor alcançar as metas da organização.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5FF0EA6-B59A-1102-E6CB-56EAB7ADE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2DEC6908-61CC-B6D2-A22D-2FED0F1DC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Comando autoritário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A administração usa sua autoridade formal para resolver o conflito e depois comunica seu desejo às partes envolvidas.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356537E1-6726-05B4-9663-A678A401E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5F7ED1C8-0EF2-5E60-C158-B9FF54CD5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Alteração de variáveis humanas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Utilização de técnicas de mudança comportamental, tal como treinamento em relações humanas, para alterar atitudes e comportamentos que causem conflitos.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5AD90C16-0BEA-3EEC-FCCE-F5048ED80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B5BB5B18-7018-3D0B-FB8D-8D09675B3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507412" cy="4824413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Alteração de Variáveis estruturais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/>
              <a:t>    Mudanças na estrutura formal da organização e nos padrões de interação entre as partes conflitantes, por meio de redesenho de atribuições, transferências, criação de posições coordenadas, etc.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E23426B8-4E8F-2B4E-23C9-77D95A6F2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A8D1574-1806-236C-1A91-57A7720E8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507412" cy="4895850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Técnicas de estímulo de conflitos:</a:t>
            </a:r>
          </a:p>
          <a:p>
            <a:pPr algn="ctr"/>
            <a:endParaRPr lang="pt-BR" altLang="pt-BR" b="1" u="sng"/>
          </a:p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 sz="2800" b="1"/>
              <a:t>    </a:t>
            </a:r>
            <a:r>
              <a:rPr lang="pt-BR" altLang="pt-BR" sz="2800" b="1" u="sng"/>
              <a:t>Comunicação</a:t>
            </a:r>
            <a:r>
              <a:rPr lang="pt-BR" altLang="pt-BR" sz="2800"/>
              <a:t>: Utilização de mensagens ambíguas ou ameaçadoras para aumentar os níveis de conflito: Incluir nos grupos de trabalho funcionários que tenham históricos, valores, atitudes ou estilos diferentes daqueles dos seus grupos.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F7DF4341-8215-4A16-6158-6F62F1AC1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81AFDEFD-ABCB-7453-B3B7-5878FFB89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Reestruturação da organização</a:t>
            </a:r>
            <a:r>
              <a:rPr lang="pt-BR" altLang="pt-BR" u="sng"/>
              <a:t>:</a:t>
            </a:r>
          </a:p>
          <a:p>
            <a:pPr algn="ctr">
              <a:buFontTx/>
              <a:buNone/>
            </a:pPr>
            <a:endParaRPr lang="pt-BR" altLang="pt-BR" u="sng"/>
          </a:p>
          <a:p>
            <a:pPr algn="just">
              <a:buFontTx/>
              <a:buNone/>
            </a:pPr>
            <a:r>
              <a:rPr lang="pt-BR" altLang="pt-BR"/>
              <a:t>   </a:t>
            </a:r>
            <a:r>
              <a:rPr lang="pt-BR" altLang="pt-BR" sz="2800"/>
              <a:t>Realinhamento dos grupos de trabalho, alteração de regras e regulamentos, aumento de interdependência e outras mudanças estruturais similares que rompam o status quo.</a:t>
            </a:r>
            <a:endParaRPr lang="pt-BR" altLang="pt-BR" sz="2800" b="1"/>
          </a:p>
          <a:p>
            <a:pPr algn="ctr">
              <a:buFontTx/>
              <a:buNone/>
            </a:pPr>
            <a:endParaRPr lang="pt-BR" altLang="pt-BR" sz="28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C8435EAE-4CC8-4AD1-7DE9-9DBB0350D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3229B6F6-A0A0-A597-4C6D-703CB33E8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 u="sng"/>
              <a:t>Nomear um advogado do diabo</a:t>
            </a:r>
            <a:r>
              <a:rPr lang="pt-BR" altLang="pt-BR" b="1"/>
              <a:t>: </a:t>
            </a:r>
          </a:p>
          <a:p>
            <a:pPr algn="ctr">
              <a:buFontTx/>
              <a:buNone/>
            </a:pPr>
            <a:endParaRPr lang="pt-BR" altLang="pt-BR" b="1"/>
          </a:p>
          <a:p>
            <a:pPr algn="just">
              <a:buFontTx/>
              <a:buNone/>
            </a:pPr>
            <a:r>
              <a:rPr lang="pt-BR" altLang="pt-BR" b="1"/>
              <a:t>   </a:t>
            </a:r>
            <a:r>
              <a:rPr lang="pt-BR" altLang="pt-BR" sz="2800" b="1"/>
              <a:t>Designar um crítico que discuta, propositalmente, as posições defendidas pela maioria do grupo.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EFD357CB-3F84-0BCB-62F6-B07124FCD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>
                <a:solidFill>
                  <a:srgbClr val="FFFF00"/>
                </a:solidFill>
              </a:rPr>
              <a:t>LIDERANÇA &amp; GESTÃO</a:t>
            </a:r>
            <a:br>
              <a:rPr lang="pt-BR" altLang="pt-BR" b="1">
                <a:solidFill>
                  <a:srgbClr val="FFFF00"/>
                </a:solidFill>
              </a:rPr>
            </a:br>
            <a:r>
              <a:rPr lang="pt-BR" altLang="pt-BR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136885E0-4816-BF0B-9FA5-2C259DBB0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07412" cy="4537075"/>
          </a:xfrm>
        </p:spPr>
        <p:txBody>
          <a:bodyPr/>
          <a:lstStyle/>
          <a:p>
            <a:pPr algn="ctr">
              <a:buFontTx/>
              <a:buNone/>
            </a:pPr>
            <a:endParaRPr lang="pt-BR" altLang="pt-BR" b="1" u="sng"/>
          </a:p>
          <a:p>
            <a:pPr algn="ctr">
              <a:buFontTx/>
              <a:buNone/>
            </a:pPr>
            <a:endParaRPr lang="pt-BR" altLang="pt-BR" b="1" u="sng"/>
          </a:p>
          <a:p>
            <a:pPr algn="ctr">
              <a:buFontTx/>
              <a:buNone/>
            </a:pPr>
            <a:endParaRPr lang="pt-BR" altLang="pt-BR" b="1" u="sng"/>
          </a:p>
          <a:p>
            <a:pPr algn="ctr">
              <a:buFontTx/>
              <a:buNone/>
            </a:pPr>
            <a:r>
              <a:rPr lang="pt-BR" altLang="pt-BR" b="1"/>
              <a:t>fim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9E0E295-99A9-FF5D-337D-D0E6F2BAD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FBBEB9E-0BA0-8775-D9A7-64CCE61AB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8229600" cy="3097212"/>
          </a:xfrm>
        </p:spPr>
        <p:txBody>
          <a:bodyPr/>
          <a:lstStyle/>
          <a:p>
            <a:pPr algn="just">
              <a:buFontTx/>
              <a:buNone/>
            </a:pPr>
            <a:r>
              <a:rPr lang="pt-BR" altLang="pt-BR"/>
              <a:t>	</a:t>
            </a:r>
            <a:r>
              <a:rPr lang="pt-BR" altLang="pt-BR" sz="2800"/>
              <a:t>São várias as abordagens a respeito de conflitos. </a:t>
            </a:r>
          </a:p>
          <a:p>
            <a:pPr algn="just">
              <a:buFontTx/>
              <a:buNone/>
            </a:pPr>
            <a:endParaRPr lang="pt-BR" altLang="pt-BR" sz="2800"/>
          </a:p>
          <a:p>
            <a:pPr algn="just">
              <a:buFontTx/>
              <a:buNone/>
            </a:pPr>
            <a:r>
              <a:rPr lang="pt-BR" altLang="pt-BR" sz="2800"/>
              <a:t>   Segundo </a:t>
            </a:r>
            <a:r>
              <a:rPr lang="pt-BR" altLang="pt-BR" sz="2800" b="1"/>
              <a:t>Robbins</a:t>
            </a:r>
            <a:r>
              <a:rPr lang="pt-BR" altLang="pt-BR" sz="2800"/>
              <a:t>, temos a </a:t>
            </a:r>
            <a:r>
              <a:rPr lang="pt-BR" altLang="pt-BR" sz="2800" i="1" u="sng"/>
              <a:t>visão tradicional</a:t>
            </a:r>
            <a:r>
              <a:rPr lang="pt-BR" altLang="pt-BR" sz="2800"/>
              <a:t>, a </a:t>
            </a:r>
            <a:r>
              <a:rPr lang="pt-BR" altLang="pt-BR" sz="2800" i="1" u="sng"/>
              <a:t>visão das relações humanas</a:t>
            </a:r>
            <a:r>
              <a:rPr lang="pt-BR" altLang="pt-BR" sz="2800"/>
              <a:t> e a </a:t>
            </a:r>
            <a:r>
              <a:rPr lang="pt-BR" altLang="pt-BR" sz="2800" i="1" u="sng"/>
              <a:t>visão interacionista</a:t>
            </a:r>
            <a:r>
              <a:rPr lang="pt-BR" altLang="pt-BR" sz="280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1671B4E-5417-398A-AFEC-4E6352810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934F94CA-A1F7-5C63-8614-7A178D6B9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38400"/>
            <a:ext cx="644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pt-BR" altLang="pt-BR" sz="2400"/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E1AB96A3-7375-BDB1-6C6D-6BFCE6BB1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00213"/>
            <a:ext cx="8496300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0" hangingPunct="0">
              <a:lnSpc>
                <a:spcPct val="115000"/>
              </a:lnSpc>
              <a:buFont typeface="Webdings" panose="05030102010509060703" pitchFamily="18" charset="2"/>
              <a:buNone/>
            </a:pPr>
            <a:r>
              <a:rPr lang="pt-BR" altLang="pt-BR" sz="2700" u="sng"/>
              <a:t>Visão tradicional</a:t>
            </a:r>
            <a:r>
              <a:rPr lang="pt-BR" altLang="pt-BR" sz="2700"/>
              <a:t>: esta abordagem dizia que todo conflito era ruim e que, portanto, deveria ser evitado. O conflito era visto como uma disfunção resultante de falhas de comunicação, falta de abertura e de confiança entre as pessoas e um fracasso dos administradores em atender às necessidades e às aspirações de seus funcionários. A visão tradicional era consistente com as atitudes de grupo que prevaleciam nas décadas de 30 e 40.  </a:t>
            </a:r>
            <a:endParaRPr lang="pt-BR" altLang="pt-BR" sz="27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C112939-2232-76BE-CDA9-AF4A0BE82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2CDB651-57F6-84CD-5EA1-E136A0AD6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642350" cy="4495800"/>
          </a:xfrm>
        </p:spPr>
        <p:txBody>
          <a:bodyPr/>
          <a:lstStyle/>
          <a:p>
            <a:pPr algn="just">
              <a:lnSpc>
                <a:spcPct val="115000"/>
              </a:lnSpc>
              <a:buFontTx/>
              <a:buNone/>
            </a:pPr>
            <a:r>
              <a:rPr lang="pt-BR" altLang="pt-BR"/>
              <a:t>   </a:t>
            </a:r>
            <a:r>
              <a:rPr lang="pt-BR" altLang="pt-BR" sz="2800" u="sng"/>
              <a:t>Visão das relações humanas</a:t>
            </a:r>
            <a:r>
              <a:rPr lang="pt-BR" altLang="pt-BR" sz="2800"/>
              <a:t>: esta abordagem argumenta que o conflito é uma conseqüência natural e inevitável em qualquer grupo, não sendo necessariamente ruim, podendo ter o potencial de ser uma força positiva na determinação do desempenho do grupo. A visão das relações humanas dominou a teoria sobre conflitos do final dos anos 40 até a metade da década de 70.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D756B91-67B7-C48A-987C-949067D7A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BC1F8A0E-BF1B-0655-B2B6-CEF7E44F8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64613" cy="4495800"/>
          </a:xfrm>
        </p:spPr>
        <p:txBody>
          <a:bodyPr/>
          <a:lstStyle/>
          <a:p>
            <a:pPr algn="just">
              <a:buFontTx/>
              <a:buNone/>
            </a:pPr>
            <a:r>
              <a:rPr lang="pt-BR" altLang="pt-BR" sz="2800"/>
              <a:t>   </a:t>
            </a:r>
            <a:r>
              <a:rPr lang="pt-BR" altLang="pt-BR" sz="2800" u="sng"/>
              <a:t>Visão interacionista</a:t>
            </a:r>
            <a:r>
              <a:rPr lang="pt-BR" altLang="pt-BR" sz="2800"/>
              <a:t>: Esta abordagem, que é a mais recente, propõe não apenas que o conflito pode ser uma força positiva, como defende abertamente a tese de que algum conflito é absolutamente necessário para o desempenho eficaz de um grupo.</a:t>
            </a:r>
          </a:p>
          <a:p>
            <a:pPr algn="just">
              <a:buFontTx/>
              <a:buNone/>
            </a:pPr>
            <a:r>
              <a:rPr lang="pt-BR" altLang="pt-BR" sz="2800"/>
              <a:t>   A principal contribuição desta abordagem, portanto, é encorajar os líderes dos grupos a manter um nível mínimo constante de conflito suficiente para manter o grupo viável, auto-crítico e criativo.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E5472E0-2170-3C44-C07F-20F8AB45A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B53F91C2-0107-EBE8-FB67-4EDA09555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640763" cy="4386262"/>
          </a:xfrm>
        </p:spPr>
        <p:txBody>
          <a:bodyPr/>
          <a:lstStyle/>
          <a:p>
            <a:pPr algn="ctr">
              <a:buFontTx/>
              <a:buNone/>
            </a:pPr>
            <a:r>
              <a:rPr lang="pt-BR" altLang="pt-BR" b="1"/>
              <a:t>   </a:t>
            </a:r>
            <a:r>
              <a:rPr lang="pt-BR" altLang="pt-BR" sz="2400" b="1">
                <a:solidFill>
                  <a:srgbClr val="FFFF00"/>
                </a:solidFill>
              </a:rPr>
              <a:t>É inapropriado dizer que todos os conflitos são bons ou ruins. O que torna um conflito bom ou ruim é a sua natureza</a:t>
            </a:r>
            <a:r>
              <a:rPr lang="pt-BR" altLang="pt-BR" sz="2400">
                <a:solidFill>
                  <a:srgbClr val="FFFF00"/>
                </a:solidFill>
              </a:rPr>
              <a:t>.</a:t>
            </a:r>
            <a:r>
              <a:rPr lang="pt-BR" altLang="pt-BR"/>
              <a:t> </a:t>
            </a:r>
            <a:endParaRPr lang="pt-BR" altLang="pt-BR" b="1"/>
          </a:p>
          <a:p>
            <a:pPr algn="just">
              <a:buFontTx/>
              <a:buNone/>
            </a:pPr>
            <a:r>
              <a:rPr lang="pt-BR" altLang="pt-BR" sz="2400" b="1"/>
              <a:t>    Alan Rondeau</a:t>
            </a:r>
            <a:r>
              <a:rPr lang="pt-BR" altLang="pt-BR" sz="2400"/>
              <a:t> propõe os seguintes modelos na abordagem dos conflitos:</a:t>
            </a:r>
            <a:endParaRPr lang="pt-BR" altLang="pt-BR" sz="2400" u="sng"/>
          </a:p>
          <a:p>
            <a:pPr algn="just"/>
            <a:r>
              <a:rPr lang="pt-BR" altLang="pt-BR" sz="2400" u="sng"/>
              <a:t>Modelo Racional</a:t>
            </a:r>
            <a:r>
              <a:rPr lang="pt-BR" altLang="pt-BR" sz="2400"/>
              <a:t>: Sustenta que a tomada de decisão organizacional deve ser racional, mas reconhece que se trata de uma “racionalidade limitada” pelas capacidades do gestor. Nessa perspectiva, o conflito aparece como inevitável, mas é o caráter emotivo e subjetivo que prejudica a organização.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A7BFA15-0C03-3FD6-04DB-5C6FCA0CA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>
                <a:solidFill>
                  <a:srgbClr val="FFFF00"/>
                </a:solidFill>
              </a:rPr>
              <a:t>LIDERANÇA &amp; GESTÃO</a:t>
            </a:r>
            <a:br>
              <a:rPr lang="pt-BR" altLang="pt-BR" sz="4000" b="1">
                <a:solidFill>
                  <a:srgbClr val="FFFF00"/>
                </a:solidFill>
              </a:rPr>
            </a:br>
            <a:r>
              <a:rPr lang="pt-BR" altLang="pt-BR" sz="4000" b="1">
                <a:solidFill>
                  <a:srgbClr val="FFFF00"/>
                </a:solidFill>
              </a:rPr>
              <a:t>DE CONFLITOS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F27A6E40-30A6-022E-681A-708A1CB20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8229600" cy="3819525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pt-BR" altLang="pt-BR" u="sng"/>
              <a:t>Modelo Político</a:t>
            </a:r>
            <a:r>
              <a:rPr lang="pt-BR" altLang="pt-BR"/>
              <a:t>: Nessa perspectiva, o conflito aparece como uma coisa natural nas organizações, reconhece a importância para a organização de relatar mecanismos de gestão de conflito.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tanha">
  <a:themeElements>
    <a:clrScheme name="Montanha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ntanh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ntanha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anha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anha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anha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anha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anha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anha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anha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ntanha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7583216BF8764A8E8083D7499D03E1" ma:contentTypeVersion="4" ma:contentTypeDescription="Crie um novo documento." ma:contentTypeScope="" ma:versionID="54df72f593a30545665cd7e3b0f7ccf6">
  <xsd:schema xmlns:xsd="http://www.w3.org/2001/XMLSchema" xmlns:xs="http://www.w3.org/2001/XMLSchema" xmlns:p="http://schemas.microsoft.com/office/2006/metadata/properties" xmlns:ns2="f860a209-d8cc-4364-bd5a-3ae04ee797a3" targetNamespace="http://schemas.microsoft.com/office/2006/metadata/properties" ma:root="true" ma:fieldsID="907b6a571575402edd52fff4c74b88e3" ns2:_="">
    <xsd:import namespace="f860a209-d8cc-4364-bd5a-3ae04ee797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0a209-d8cc-4364-bd5a-3ae04ee79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650B69-83F4-411C-A0CE-06DDF28B8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60a209-d8cc-4364-bd5a-3ae04ee797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423AE9-C901-48F0-8157-26BE91FF2A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Montanha</Template>
  <TotalTime>1287</TotalTime>
  <Words>1235</Words>
  <Application>Microsoft Office PowerPoint</Application>
  <PresentationFormat>Apresentação na tela (4:3)</PresentationFormat>
  <Paragraphs>130</Paragraphs>
  <Slides>36</Slides>
  <Notes>35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Montanha</vt:lpstr>
      <vt:lpstr> 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  <vt:lpstr>LIDERANÇA &amp; GESTÃO DE CONFLITOS</vt:lpstr>
    </vt:vector>
  </TitlesOfParts>
  <Company>GL Eletro-Eletronicos Ltda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 </dc:title>
  <dc:creator>Irineu</dc:creator>
  <cp:lastModifiedBy>User</cp:lastModifiedBy>
  <cp:revision>170</cp:revision>
  <cp:lastPrinted>2006-12-07T20:17:42Z</cp:lastPrinted>
  <dcterms:created xsi:type="dcterms:W3CDTF">2006-11-21T19:47:27Z</dcterms:created>
  <dcterms:modified xsi:type="dcterms:W3CDTF">2023-11-29T07:02:39Z</dcterms:modified>
</cp:coreProperties>
</file>