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5" r:id="rId2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66"/>
    <a:srgbClr val="FFFF99"/>
    <a:srgbClr val="CCFF33"/>
    <a:srgbClr val="FFFF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40E77E-28CC-F255-9486-F8DBA2EB9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59235C-E160-F47F-3A49-B8052FACF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96402E-4779-A0FE-7845-4109A42CB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E7E6B-DE25-4BB3-A686-7BE35320D9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8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D6F020-CAEF-22D2-6394-D1EFE2E20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6A47CB-081C-D3EE-42D2-E5D3E7B9BE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6599B5-785E-DCF1-DDB4-B8FF55CDD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C593F-7A62-44F1-A17F-09261C66CF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39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6C3E7F-E69A-B078-3839-8B9FB29266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2E95E-6218-918F-141E-78C6AAAB9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061035-D826-7F35-1292-41BFF958F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C910D-69FF-4B92-A5A3-9E13D16C21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991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7A8E5F-5D27-0C7D-2624-487D3F193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C9544B-61EB-96B7-1402-C8DEC394F2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A9D801-B13A-6FF5-FCF8-2BFFD8B82D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CAAD2-38A6-40C2-B18D-A5D1A437A9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965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A72D31-8471-5A88-CE1A-F2B6FE75D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6B9DBD-FA1C-1CD2-BA3F-440DB16A7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A64B38-A70F-50E5-20FA-ADFC40BBF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30103-3382-4391-84D3-2E1957D999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36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B45897-4DD6-401D-8C82-1A06D0A2C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1AF7E-A16C-00A5-5263-E254745BD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71491-A348-E041-97DC-98FC6044B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FB4BE-A850-43CB-A252-123CA74EAB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205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AE7995-7DDF-3879-A3CD-8DF3215BD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C973A2-926C-9EB7-3E36-4B21FBCE66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2A2784-BE69-18D5-BF1B-8E62C78E5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E1232-3DEF-446B-94A2-F0EB7F7B0F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46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E5152B-81F4-E715-5D6A-606CC37103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05BA1E-8DA3-D3AF-DD57-2498D64F1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170150-DDDF-F623-9D7F-46820D169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929D7-63EE-4430-B8A1-BBB41020C28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53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2C70FC-DD2B-FA98-12EC-830E3916C5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0F3265-53D9-F9A6-59BD-AB7A15E028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B99AFC-C049-7C28-86A4-9E01FA625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A66D-0236-4147-89EA-9415BD0D46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1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EAAF5-BF39-7EDF-0675-F936689D2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23161-28ED-A6E9-93E7-FB8E5CB6D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C7B0D-C3B3-A45D-6E72-0A51C14F2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B819C-F92B-4927-94F3-3BB2298EEA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486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FB17D-9AAE-E6D9-4654-3B86B4DA9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7ECBB-1405-0C6A-CFD8-92E77174B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9E43E-AD9E-01ED-9C06-51FB40351D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91130-5261-4DBF-A6B1-F22705D90C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18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B1E01E-C9D5-F0E1-B6F3-9FE08823E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6CE27B-AC3F-26D6-DA17-C8372C284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6FE389B-1DE8-0267-CFE7-7C86E9D41E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B4B6A9-7DAD-9DB3-96BA-26687A26B4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CCE12B-A0EE-9F40-0B3D-BCD5087012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4FF1556-F38F-479F-B6A1-ABDB9AF011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F2F9DB-4BDC-A5F0-64E7-3535350DD3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49275"/>
            <a:ext cx="7772400" cy="1008063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4F807D1-F0F6-CAAE-38F0-888E40F041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76375" y="1628775"/>
            <a:ext cx="6400800" cy="2592388"/>
          </a:xfrm>
        </p:spPr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 b="1">
                <a:solidFill>
                  <a:schemeClr val="accent2"/>
                </a:solidFill>
              </a:rPr>
              <a:t>TEORIA DA BUROCRACIA DE</a:t>
            </a:r>
          </a:p>
          <a:p>
            <a:pPr eaLnBrk="1" hangingPunct="1"/>
            <a:r>
              <a:rPr lang="pt-BR" altLang="pt-BR" b="1">
                <a:solidFill>
                  <a:schemeClr val="accent2"/>
                </a:solidFill>
              </a:rPr>
              <a:t>MAX WEBER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14D4148-2046-5FFB-6C92-3E40FE0DF79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64163" y="5661025"/>
            <a:ext cx="313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PROF. J. A. DELLA NEGRA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703A157-807C-AA37-5778-1E93AADB5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22338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08E2627-1AA0-85F7-2044-49B234A20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5543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/>
              <a:t>   </a:t>
            </a:r>
            <a:r>
              <a:rPr lang="pt-BR" altLang="pt-BR" sz="2800" b="1">
                <a:solidFill>
                  <a:schemeClr val="accent2"/>
                </a:solidFill>
              </a:rPr>
              <a:t>2. Caráter formal das comunicações</a:t>
            </a:r>
            <a:endParaRPr lang="pt-BR" altLang="pt-BR" sz="28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>
                <a:solidFill>
                  <a:schemeClr val="accent2"/>
                </a:solidFill>
              </a:rPr>
              <a:t>   A burocracia é uma organização ligada por comunicações escritas. As regras, decisões e ações administrativas são formuladas e registradas por escrito. Daí o caráter formal da burocracia: todas as ações e procedimentos são feitos para proporcionar comprovação e documentação adequadas, bem como assegurar a interpretação unívoca das comunicações.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>
                <a:solidFill>
                  <a:schemeClr val="accent2"/>
                </a:solidFill>
              </a:rPr>
              <a:t>   Como as comunicações são feitas repetitiva e constantemente, a burocracia adota formulários para facilitar as comunicações e rotinizar o preenchimento de sua formalização. Assim, a burocracia é uma estrutura social formalmente organizada.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546264-5D20-6B25-C2B9-FF293807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955A55F-BE01-A9D5-D5EB-DCD698615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435975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/>
              <a:t>   </a:t>
            </a:r>
            <a:r>
              <a:rPr lang="pt-BR" altLang="pt-BR" sz="1800" b="1">
                <a:solidFill>
                  <a:schemeClr val="accent2"/>
                </a:solidFill>
              </a:rPr>
              <a:t>3. Caráter racional e divisão do trabalho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</a:t>
            </a:r>
            <a:r>
              <a:rPr lang="pt-BR" altLang="pt-BR" sz="2000">
                <a:solidFill>
                  <a:schemeClr val="accent2"/>
                </a:solidFill>
              </a:rPr>
              <a:t>A burocracia é uma organização que se caracteriza por uma sistemática divisão do trabalho. A divisão o trabalho atende a uma racionalidade, isto é, ela é adequada aos objetivos a serem atingidos: a eficiência da organização. Daí o aspecto racional da burocracia.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Há uma divisão sistemática do trabalho e do poder, estabelecendo as atribuições de cada participante. Cada participante tem um cargo específico, participações específicas e uma esfera de competência e responsabilidade. Cada participante deve saber qual é a sua tarefa, qual é a sua capacidade de comando sobre os outros e, sobretudo, quais são os limites de tarefa, direito e poder, para não ultrapassar esses limites, não interferir na competência alheia e nem prejudicar a estrutura existente. Assim, a burocracia é uma estrutura social racionalmente organizada.: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BD8691A-D001-EB75-8493-38B74046D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61314F5-26AB-192C-43EB-162434D0C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/>
              <a:t> </a:t>
            </a:r>
            <a:r>
              <a:rPr lang="pt-BR" altLang="pt-BR" sz="2000" b="1">
                <a:solidFill>
                  <a:schemeClr val="accent2"/>
                </a:solidFill>
              </a:rPr>
              <a:t>4. Impessoalidade nas relações</a:t>
            </a:r>
            <a:endParaRPr lang="pt-BR" altLang="pt-BR" sz="20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A distribuição das atividades é feita impessoalmente, ou seja, em termos de cargos e funções e não de pessoas envolvidas. Daí o caráter impessoal da burocracia. A administração da burocracia é realizada sem considerar as pessoas como pessoas, mas como ocupantes de cargos e de funções. O poder de cada pessoa é impessoal e deriva do cargo que ocupa.</a:t>
            </a:r>
          </a:p>
          <a:p>
            <a:pPr eaLnBrk="1" hangingPunct="1"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A obediência prestada pelo subordinado ao superior também é impessoal. Ele obedece ao superior, não em consideração à sua pessoa, mas ao cargo que o superior ocupa.  A burocracia precisa garantir a sua continuidade ao longo do tempo: as pessoas vêm e vão, os cargos e funções permanecem ao longo do tempo. Assim, a burocracia é uma estrutura social impessoalmente organizada.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7BDD290-9B53-F5B0-F509-2B55D9084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C40F8B0-CA59-03B3-5819-3F59F5B82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246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/>
              <a:t>   </a:t>
            </a:r>
            <a:r>
              <a:rPr lang="pt-BR" altLang="pt-BR" sz="2000" b="1">
                <a:solidFill>
                  <a:schemeClr val="accent2"/>
                </a:solidFill>
              </a:rPr>
              <a:t>5. Hierarquia da autoridade</a:t>
            </a:r>
            <a:endParaRPr lang="pt-BR" altLang="pt-BR" sz="20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A burocracia é uma organização que estabelece os cargos segundo o princípio da hierarquia. Cada cargo inferior deve estar sob o controle e supervisão de um posto superior.</a:t>
            </a:r>
          </a:p>
          <a:p>
            <a:pPr eaLnBrk="1" hangingPunct="1"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Nenhum cargo fica sem controle ou supervisão. Daí a necessidade da hierarquia da autoridade para definir as chefias nos vários escalões de autoridade.  Todos os cargos estão dispostos em uma estrutura hierárquica que encerra privilégios e obrigações, definidos por regras específicas.  A autoridade - o poder de controle resultante de uma posição - é inerente ao cargo e não ao indivíduo que desempenha o papel oficial.  A distribuição de autoridade serve para reduzir ao mínimo o atrito, por via do contato (oficial) restritivo, em relação às maneiras definidas pelas regras da organização. </a:t>
            </a:r>
          </a:p>
          <a:p>
            <a:pPr eaLnBrk="1" hangingPunct="1"/>
            <a:r>
              <a:rPr lang="pt-BR" altLang="pt-BR" sz="2000">
                <a:solidFill>
                  <a:schemeClr val="accent2"/>
                </a:solidFill>
              </a:rPr>
              <a:t>Dessa forma, o subordinado está protegido da ação arbitrária do seu superior, pois as ações de ambos se processam dentro de um conjunto mutuamente reconhecido de regras.  Assim, a burocracia é uma estrutura social hierarquicamente organizada.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5618340-9D56-6270-B3F0-A526414CF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8A69273-AB75-1F82-94DF-45AF2DECF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484313"/>
            <a:ext cx="857885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600"/>
              <a:t> </a:t>
            </a:r>
            <a:r>
              <a:rPr lang="pt-BR" altLang="pt-BR" sz="2000" b="1">
                <a:solidFill>
                  <a:schemeClr val="accent2"/>
                </a:solidFill>
              </a:rPr>
              <a:t>6. Rotinas e procedimentos padronizados</a:t>
            </a:r>
            <a:endParaRPr lang="pt-BR" altLang="pt-BR" sz="20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A burocracia é uma organização que fixa as regras e normas técnicas para o  desempenho de cada cargo. O ocupante de um cargo - o funcionário - não faz o que deseja, mas o que a burocracia impõe que ele faça.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As regras e normas técnicas regulam a conduta do ocupante de cada cargo, cujas atividades são executadas de acordo com as rotinas e procedimentos.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A disciplina no trabalho e o desempenho no cargo são assegurados por um  conjunto de regras e normas que ajustam o funcionário às exigências do cargo e às exigências da organização: a máxima produtividade.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Essa racionalização do trabalho encontrou sua forma mais extremada na Administração Científica, com o condicionamento e o treinamento racionais do desempenho no trabalho. As atividades de cada cargo são desempenhadas segundo padrões definidos relacionados com os objetivos da organização. Os padrões facilitam a avaliação do desempenho de cada participante.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B7828AF-8323-CB23-4D69-18EC8CF01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7041B39-607F-3315-FB52-1A064BA13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600">
                <a:solidFill>
                  <a:srgbClr val="FFFF00"/>
                </a:solidFill>
              </a:rPr>
              <a:t>    </a:t>
            </a:r>
            <a:r>
              <a:rPr lang="pt-BR" altLang="pt-BR" sz="2400" b="1">
                <a:solidFill>
                  <a:schemeClr val="accent2"/>
                </a:solidFill>
              </a:rPr>
              <a:t>7. Competência técnica e meritocracia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    A burocracia é uma organização na qual a escolha das pessoas é baseada no mérito e na competência técnica e não em preferências pessoais. A seleção, a admissão, a transferência e a promoção dos funcionários são baseadas em critérios de avaliação e classificação válidos para toda a organização e não em critérios particulares e arbitrários.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    Esses critérios universais são racionais e levam em conta a competência, o mérito e a capacidade do funcionário em relação ao cargo. Daí a necessidade de exames, concursos, testes e títulos para admissão e promoção dos funcionários.</a:t>
            </a:r>
            <a:br>
              <a:rPr lang="pt-BR" altLang="pt-BR" sz="1800">
                <a:solidFill>
                  <a:schemeClr val="accent2"/>
                </a:solidFill>
              </a:rPr>
            </a:br>
            <a:br>
              <a:rPr lang="pt-BR" altLang="pt-BR" sz="1800"/>
            </a:br>
            <a:endParaRPr lang="pt-BR" altLang="pt-BR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D58E8F-D85D-56BA-E0BF-296EF9CF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5188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81CD79D-8D10-5C8C-50A3-7E4B7AB01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964613" cy="5145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                         </a:t>
            </a:r>
            <a:r>
              <a:rPr lang="pt-BR" altLang="pt-BR" sz="1800" b="1">
                <a:solidFill>
                  <a:schemeClr val="accent2"/>
                </a:solidFill>
              </a:rPr>
              <a:t>8. Especialização da administração</a:t>
            </a:r>
          </a:p>
          <a:p>
            <a:pPr eaLnBrk="1" hangingPunct="1"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A burocracia é uma organização que se baseia na separação entre a propriedade e a administração. Os membros do corpo administrativo estão separados da propriedade dos meios de produção. Em outros termos, os administradores da burocracia não são seus donos, acionistas ou proprietários. O dirigente não é necessariamente o dono do negócio ou grande acionista da organização, mas um profissional especializado na sua administração. Com a burocracia surge o profissional que se especializa em gerir a organização, e daí o afastamento do capitalista da gestão dos negócios, diversificando as suas aplicações financeiras de capital. </a:t>
            </a:r>
          </a:p>
          <a:p>
            <a:pPr eaLnBrk="1" hangingPunct="1"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Os meios de produção, isto é, os recursos necessários para desempenhar as tarefas da organização, não são propriedade dos burocratas. O funcionário não pode vender, comprar ou herdar sua posição ou cargo, e sua posição e cargo não podem ser apropriados e integrados ao seu patrimônio privado. </a:t>
            </a:r>
          </a:p>
          <a:p>
            <a:pPr eaLnBrk="1" hangingPunct="1"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A estrita separação entre os rendimentos e bens privados e públicos é a característica específica da burocracia e que a distingue dos tipos patrimonial e feudal de administração. </a:t>
            </a:r>
          </a:p>
          <a:p>
            <a:pPr eaLnBrk="1" hangingPunct="1"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“Existe um princípio de completa separação entre a propriedade que pertence à organização e a propriedade pessoal do funcionário ... 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3B533A1-1185-587A-CC92-90127182C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43EA19-485F-4004-9B0C-FD3F77ABA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856663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000" b="1"/>
              <a:t>    </a:t>
            </a:r>
            <a:r>
              <a:rPr lang="pt-BR" altLang="pt-BR" sz="2000" b="1">
                <a:solidFill>
                  <a:schemeClr val="accent2"/>
                </a:solidFill>
              </a:rPr>
              <a:t>9. Profissionalização dos participantes</a:t>
            </a:r>
          </a:p>
          <a:p>
            <a:pPr eaLnBrk="1" hangingPunct="1">
              <a:lnSpc>
                <a:spcPct val="80000"/>
              </a:lnSpc>
            </a:pPr>
            <a:endParaRPr lang="pt-BR" altLang="pt-BR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A burocracia é uma organização que se caracteriza pela profissionalização dos participantes. Cada funcionário da burocracia é um profissional, pois: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É um especialista.  Cada funcionário é especializado nas atividades do seu  cargo. Sua especialização varia conforme o nível hierárquico. Enquanto os que ocupam posições no topo da organização são generalistas, à medida que se desce nos escalões hierárquicos, os que ocupam posições mais baixas vão se tornando gradativamente mais especialistas.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     É assalariado. Os funcionários da burocracia participam da organização e, para tanto, recebem salários correspondentes ao cargo que ocupam. Quanto mais elevado o cargo na escala hierárquica, maior o salário e, obviamente, o poder. Os funcionários são recompensados exclusivamente por salários e não devem receber pagamentos de clientes, a fi m de preservarem sua orientação para a organização. O trabalho na burocracia representa a principal ou única fonte de renda do funcionário.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C065A49-ACFB-3F54-A35B-91965418E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545B8D9-E00C-2155-C900-6193BB6C6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000" b="1"/>
              <a:t>    </a:t>
            </a:r>
            <a:r>
              <a:rPr lang="pt-BR" altLang="pt-BR" sz="1800" b="1"/>
              <a:t> </a:t>
            </a:r>
            <a:r>
              <a:rPr lang="pt-BR" altLang="pt-BR" sz="1800" b="1">
                <a:solidFill>
                  <a:schemeClr val="accent2"/>
                </a:solidFill>
              </a:rPr>
              <a:t>É ocupante de cargo. O funcionário da burocracia é um ocupante de cargo e seu cargo é sua principal atividade dentro da organização, tomando todo o seu tempo de permanência nela. O funcionário não ocupa um cargo por vaidade ou honraria, mas porque é o seu meio de vida, o seu ganha-pão.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8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</a:rPr>
              <a:t>     É nomeado pelo superior hierárquico. O funcionário é um profissional selecionado e escolhido por sua competência e capacidade, nomeado (admitido), assalariado, promovido ou demitido da organização pelo seu superior hierárquico. O superior hierárquico tem plena autoridade (autoridade de linha) sobre seus subordinados. Em outros termos, é o superior quem toma decisões a respeito de seus subordinados.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8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</a:rPr>
              <a:t>     Seu mandato é por tempo indeterminado. Quando um funcionário ocupa um cargo dentro da burocracia, o tempo de permanência no cargo é indefinido e indeterminado. Não que o cargo seja vitalício, mas porque não existe uma norma ou regra que determine previamente o tempo de permanência de um funcionário, seja no cargo, seja na organização.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9B1F3BF-934B-7EC7-1C2D-856E34969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FAD5CBB-DBCF-A866-A046-CD606CF7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964612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1800">
                <a:solidFill>
                  <a:schemeClr val="accent2"/>
                </a:solidFill>
              </a:rPr>
              <a:t>Segue carreira dentro da organização. À medida que um funcionário demonstre mérito, capacidade e competência, ele pode ser promovido para outros cargos superiores.</a:t>
            </a:r>
          </a:p>
          <a:p>
            <a:pPr eaLnBrk="1" hangingPunct="1">
              <a:lnSpc>
                <a:spcPct val="80000"/>
              </a:lnSpc>
            </a:pPr>
            <a:endParaRPr lang="pt-BR" altLang="pt-BR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1800">
                <a:solidFill>
                  <a:schemeClr val="accent2"/>
                </a:solidFill>
              </a:rPr>
              <a:t>Em outros termos, o funcionário na burocracia também é recompensado por uma sistemática promoção, através de uma carreira dentro da organização. O funcionário é um profissional que faz do trabalho a sua carreira, ao longo de sua vida.</a:t>
            </a:r>
          </a:p>
          <a:p>
            <a:pPr eaLnBrk="1" hangingPunct="1">
              <a:lnSpc>
                <a:spcPct val="80000"/>
              </a:lnSpc>
            </a:pPr>
            <a:endParaRPr lang="pt-BR" altLang="pt-BR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1800">
                <a:solidFill>
                  <a:schemeClr val="accent2"/>
                </a:solidFill>
              </a:rPr>
              <a:t>Não possui a propriedade dos meios de produção e administração. O administrador gere a organização em nome dos proprietários, enquanto o funcionário, para trabalhar, precisa das máquinas e equipamentos fornecidos pela organização. Como as máquinas e equipamentos vão-se tornando sofisticados pela tecnologia e, portanto, mais caros, somente as organizações têm condições financeiras de adquiri-los. </a:t>
            </a:r>
          </a:p>
          <a:p>
            <a:pPr eaLnBrk="1" hangingPunct="1">
              <a:lnSpc>
                <a:spcPct val="80000"/>
              </a:lnSpc>
            </a:pPr>
            <a:endParaRPr lang="pt-BR" altLang="pt-BR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1800">
                <a:solidFill>
                  <a:schemeClr val="accent2"/>
                </a:solidFill>
              </a:rPr>
              <a:t>Daí as organizações assumem o monopólio dos meios de produção. O administrador administra a organização, mas não é o proprietário dos meios de produção. O funcionário utiliza as máquinas e equipamentos mas não é dono delas.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E51F4A7-636B-CC3E-60D6-EBDAB754F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BE081A57-C7A3-AE95-4EF3-F4922ACED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pt-BR" altLang="pt-BR"/>
          </a:p>
          <a:p>
            <a:pPr algn="ctr" eaLnBrk="1" hangingPunct="1">
              <a:buFontTx/>
              <a:buNone/>
            </a:pPr>
            <a:r>
              <a:rPr lang="pt-BR" altLang="pt-BR"/>
              <a:t>   </a:t>
            </a:r>
            <a:r>
              <a:rPr lang="pt-BR" altLang="pt-BR">
                <a:solidFill>
                  <a:schemeClr val="accent2"/>
                </a:solidFill>
              </a:rPr>
              <a:t>O sociólogo Alemão, Max Weber, em 1910, já promovia um estudo aprofundado sobre as Organizações e sua </a:t>
            </a:r>
            <a:r>
              <a:rPr lang="pt-BR" altLang="pt-BR" u="sng">
                <a:solidFill>
                  <a:schemeClr val="accent2"/>
                </a:solidFill>
              </a:rPr>
              <a:t>forma racional de administração</a:t>
            </a:r>
            <a:r>
              <a:rPr lang="pt-BR" altLang="pt-BR">
                <a:solidFill>
                  <a:schemeClr val="accent2"/>
                </a:solidFill>
              </a:rPr>
              <a:t>, entretanto suas idéias só foram aplicadas a partir da década de 40.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22456A3-CCB7-FBA0-B806-CE169B19A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39B2695-EE31-A32F-C579-F8F1F6DA5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/>
              <a:t>    </a:t>
            </a:r>
            <a:r>
              <a:rPr lang="pt-BR" altLang="pt-BR" sz="2400">
                <a:solidFill>
                  <a:schemeClr val="accent2"/>
                </a:solidFill>
              </a:rPr>
              <a:t>É fiel ao cargo e identifica-se com os objetivos da empresa. O funcionário passa a defender os interesses do cargo e da organização, em detrimento dos demais interesses envolvidos. Administrador profissional tende a controlar cada vez mais as burocracias.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    As burocracias são dirigidas e controladas por administradores profissionais.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    Fonte: Chiavenato, 2007, p.137.  Uma dada empresa tem sempre um maior ou menor grau de burocratização, dependendo da maior ou menor observância destes princípios que são formulados para atender à máxima racionalização e eficiência do sistema social organizado.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    Naquele período existiam também alguns autores que aderiam a abordagem Estruturalista da Administração, mas discordavam do modelo burocrático de Weber. Entre eles podemos citar Robert Merton que notou a presença de varias disfunções da Burocracia: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B5F551-27D6-57E9-6835-3EA7FFD3F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E26A0CE-C3D3-6736-3CDF-C6B3844F2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 b="1"/>
              <a:t>                         </a:t>
            </a:r>
            <a:r>
              <a:rPr lang="pt-BR" altLang="pt-BR" sz="1800" b="1">
                <a:solidFill>
                  <a:schemeClr val="accent2"/>
                </a:solidFill>
              </a:rPr>
              <a:t>DISFUNÇÕES DA BUROCRACIA: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Internalização  das regras: Elas passam a dar mais importância aos “meios do que aos fins”, ou seja, às regras são mais importantes do que às metas.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Excesso de Formalismo e papelório: Torna os processos mais lentos. Resistências às Mudanças.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Despersonalização: Os funcionários se conhecem pelos cargos que ocupam. Categorização como base no processo decisorial: O que tem um cargo maior decide, independentemente do que conhece sobre o assunto.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Superconformidade das rotinas: Traz muita dificuldade de inovação e crescimento.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Exibição de poderes de autoridade e pouca comunicação dentro da empresa.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Dificuldade com os clientes: o funcionário está voltado para o interior da organização, o que torna difícil realizar as necessidades dos clientes - inflexibilidade.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A burocracia não leva em conta a organização informal e nem a variabilidade humana.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252CB64-1E71-C9E8-4436-B677C3CFB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22338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AD20A90-27EB-279C-B233-F74765DB9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964612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 b="1"/>
              <a:t>    </a:t>
            </a:r>
            <a:r>
              <a:rPr lang="pt-BR" altLang="pt-BR" sz="2400">
                <a:solidFill>
                  <a:schemeClr val="accent2"/>
                </a:solidFill>
              </a:rPr>
              <a:t>Nos dias atuais a burocracia caiu no conceito popular como uma organização onde o papelório se multiplica e se avoluma, impedindo soluções rápidas ou eficientes. O termo também é empregado com o sentido de apego dos funcionários aos regulamentos e rotinas, causando ineficiência à organização.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    O leigo passou a dar o nome de burocracia aos defeitos do sistema (disfunções) e não ao sistema em si mesmo. No entanto, o conceito de burocracia para Max Weber é exatamente o contrário. Para ele, a burocracia é a organização eficiente por excelência.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    Para conseguir eficiência, a burocracia explica nos mínimos detalhes como as coisas deverão ser feitas.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CBF750B-BB41-29BD-BEC5-CF630F1D2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B239A53-958E-F976-C514-895225935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>
              <a:buFontTx/>
              <a:buNone/>
            </a:pPr>
            <a:r>
              <a:rPr lang="pt-BR" altLang="pt-BR"/>
              <a:t>                            </a:t>
            </a:r>
            <a:r>
              <a:rPr lang="pt-BR" altLang="pt-BR" b="1">
                <a:solidFill>
                  <a:schemeClr val="accent2"/>
                </a:solidFill>
              </a:rPr>
              <a:t>F I 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A160800-89F2-04C9-0BCD-F438F2748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372179-D2ED-D1B3-610B-82F0D3695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800"/>
              <a:t> 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800">
                <a:solidFill>
                  <a:srgbClr val="FFFF00"/>
                </a:solidFill>
              </a:rPr>
              <a:t> </a:t>
            </a:r>
            <a:r>
              <a:rPr lang="pt-BR" altLang="pt-BR" sz="2800">
                <a:solidFill>
                  <a:schemeClr val="accent2"/>
                </a:solidFill>
              </a:rPr>
              <a:t>Naquele período havia um crescimento acentuado das organizações que necessitavam de modelos organizacionais mais bem definidos e contundentes.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t-BR" altLang="pt-BR" sz="28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800">
                <a:solidFill>
                  <a:schemeClr val="accent2"/>
                </a:solidFill>
              </a:rPr>
              <a:t>Fazia-se necessário a criação de procedimentos explicativos e claros para controle e integração de uma massa de operários distribuídos nos diversos setores.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3936171-03AA-91EC-C243-125B32A27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0B25FD9-1296-5D1A-FC4F-87303EE58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800"/>
              <a:t>    </a:t>
            </a:r>
            <a:r>
              <a:rPr lang="pt-BR" altLang="pt-BR" sz="2800">
                <a:solidFill>
                  <a:schemeClr val="accent2"/>
                </a:solidFill>
              </a:rPr>
              <a:t>A teoria da burocracia de Weber surgiu a décadas atrás, mas gera até os dias atuais uma série de dúvidas e só o termo </a:t>
            </a:r>
            <a:r>
              <a:rPr lang="pt-BR" altLang="pt-BR" sz="2800" b="1">
                <a:solidFill>
                  <a:schemeClr val="accent2"/>
                </a:solidFill>
              </a:rPr>
              <a:t>BUROCRACIA,</a:t>
            </a:r>
            <a:r>
              <a:rPr lang="pt-BR" altLang="pt-BR" sz="2800">
                <a:solidFill>
                  <a:schemeClr val="accent2"/>
                </a:solidFill>
              </a:rPr>
              <a:t> já aparece com uma conotação pejorativa. Mas como em tudo na vida, a Teoria da burocracia possui interfaces e estas serão observadas neste conteúdo.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800">
                <a:solidFill>
                  <a:schemeClr val="accent2"/>
                </a:solidFill>
              </a:rPr>
              <a:t>Embora os estudos de Weber sejam genéricos e possam ser aplicados a empresas, sua abordagem é sociológica e mais facilmente aplicável às administrações públicas</a:t>
            </a:r>
            <a:r>
              <a:rPr lang="pt-BR" altLang="pt-BR" sz="280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2E6265C-8D82-8037-369A-3084738AC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66A6C2-99C6-70B5-AE2F-F5BABCF8A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8632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A burocracia enfatiza a formalização (obediência a normas, rotinas, regras 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regulamentos), divisão do trabalho, hierarquia (obediência às ordens dos superiores e conferência de status às posições hierárquicas elevadas), impessoalidade e profissionalização e competência técnica dos funcionários.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Para Weber, na Burocracia Ideal a promoção ou escolha do profissional deve ser baseada exclusivamente pelo mérito / competência.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Para ele, a burocracia era o exemplo ideal  contra as escolhas arbitrarias e pessoais para composição dos cargos públicos.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37AD80-17EA-B99C-D5B4-263A1625B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D58BB7A-498C-1E6F-05F4-341DF4F24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1800">
              <a:solidFill>
                <a:srgbClr val="FFFF00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rgbClr val="FFFF00"/>
                </a:solidFill>
              </a:rPr>
              <a:t> </a:t>
            </a:r>
            <a:r>
              <a:rPr lang="pt-BR" altLang="pt-BR" sz="2400">
                <a:solidFill>
                  <a:schemeClr val="accent2"/>
                </a:solidFill>
              </a:rPr>
              <a:t>No entanto, métodos equivocados ainda eram utilizados em grandes administrações públicas, por falta de substitutos eficazes para alguns cargos.</a:t>
            </a:r>
          </a:p>
          <a:p>
            <a:pPr algn="ctr" eaLnBrk="1" hangingPunct="1">
              <a:lnSpc>
                <a:spcPct val="80000"/>
              </a:lnSpc>
            </a:pPr>
            <a:endParaRPr lang="pt-BR" altLang="pt-BR" sz="24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A crença na racionalidade técnica, na especialização funcional, na hierarquia, na previsibilidade e na estrutura formal aproxima os enfoques clássicos da burocracia weberiana.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Ambas surgiram na mesma época, sendo influenciadas pela realidade histórica e científica de seu tempo.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chemeClr val="accent2"/>
                </a:solidFill>
              </a:rPr>
              <a:t>Representavam um conjunto de procedimentos e valores condizentes com a sociedade industrial - o apogeu da racionalidade funcional.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E9FCDB2-185F-4FF8-03A8-2212C92CA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8D90823-04FC-AC56-FCA4-4B43DCACD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04031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/>
              <a:t> </a:t>
            </a:r>
            <a:r>
              <a:rPr lang="pt-BR" altLang="pt-BR" sz="2000">
                <a:solidFill>
                  <a:schemeClr val="accent2"/>
                </a:solidFill>
              </a:rPr>
              <a:t>De um modo geral, pode-se concluir que a Teoria Burocrática weberiana se assemelha à Teoria Clássica. Contudo, existem diferenças, os clássicos se preocuparam mais com os detalhes e especificidades; sua orientação voltava-se para o ambiente intra-organizacional.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0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Weber e seus adeptos estudaram o contexto social mais amplo, identificando o fenômeno crescente da autoridade racional-legal nas sociedades modernas.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0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Sua teoria pode explicar um novo comportamento social: o </a:t>
            </a:r>
            <a:r>
              <a:rPr lang="pt-BR" altLang="pt-BR" sz="2000" b="1">
                <a:solidFill>
                  <a:schemeClr val="accent2"/>
                </a:solidFill>
              </a:rPr>
              <a:t>burocrático</a:t>
            </a:r>
            <a:r>
              <a:rPr lang="pt-BR" altLang="pt-BR" sz="2000">
                <a:solidFill>
                  <a:schemeClr val="accent2"/>
                </a:solidFill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0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Além disso, enquanto os clássicos pretendiam intervir na organização, aumentando sua eficiência, fazendo com que sua orientação fosse predominantemente normativa e prescritiva, a weberiana era mais descritiva e explicativa.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000">
                <a:solidFill>
                  <a:schemeClr val="accent2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9C5AB2B-6AA8-473B-42A9-60A5AB0C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6AFF7C7-8B69-324A-10C0-17E5DB342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pt-BR" altLang="pt-BR" sz="2000"/>
              <a:t>  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/>
              <a:t> </a:t>
            </a:r>
            <a:r>
              <a:rPr lang="pt-BR" altLang="pt-BR" sz="2000">
                <a:solidFill>
                  <a:schemeClr val="accent2"/>
                </a:solidFill>
              </a:rPr>
              <a:t>Para entender e definir melhor a burocracia, Weber identificou três tipos de autoridade:</a:t>
            </a:r>
          </a:p>
          <a:p>
            <a:pPr algn="ctr" eaLnBrk="1" hangingPunct="1">
              <a:lnSpc>
                <a:spcPct val="80000"/>
              </a:lnSpc>
            </a:pPr>
            <a:endParaRPr lang="pt-BR" altLang="pt-BR" sz="20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- </a:t>
            </a:r>
            <a:r>
              <a:rPr lang="pt-BR" altLang="pt-BR" sz="2000" b="1">
                <a:solidFill>
                  <a:schemeClr val="accent2"/>
                </a:solidFill>
              </a:rPr>
              <a:t>Racional-legal</a:t>
            </a:r>
            <a:r>
              <a:rPr lang="pt-BR" altLang="pt-BR" sz="2000">
                <a:solidFill>
                  <a:schemeClr val="accent2"/>
                </a:solidFill>
              </a:rPr>
              <a:t>: em que a aceitação da autoridade se baseia na crença, na legalidade das leis e regulamentos.  Esta autoridade pressupõe um tipo de dominação legal que vai buscar a sua legitimidade no caráter prescritivo e normativo da lei;</a:t>
            </a:r>
          </a:p>
          <a:p>
            <a:pPr algn="ctr" eaLnBrk="1" hangingPunct="1">
              <a:lnSpc>
                <a:spcPct val="80000"/>
              </a:lnSpc>
            </a:pPr>
            <a:endParaRPr lang="pt-BR" altLang="pt-BR" sz="2000">
              <a:solidFill>
                <a:schemeClr val="accent2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- </a:t>
            </a:r>
            <a:r>
              <a:rPr lang="pt-BR" altLang="pt-BR" sz="2000" b="1">
                <a:solidFill>
                  <a:schemeClr val="accent2"/>
                </a:solidFill>
              </a:rPr>
              <a:t>Tradicional</a:t>
            </a:r>
            <a:r>
              <a:rPr lang="pt-BR" altLang="pt-BR" sz="2000">
                <a:solidFill>
                  <a:schemeClr val="accent2"/>
                </a:solidFill>
              </a:rPr>
              <a:t>: também chamada de feudal, ou patrimonial, em que a aceitação da autoridade se baseia na crença de que o que explica a legitimidade é a tradição e os costumes.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Em suma, os subordinados aceitam como legítimas as ordens superiores que emanam dos costumes e hábitos tradicionais ou de fatos históricos imemoriais;</a:t>
            </a:r>
          </a:p>
          <a:p>
            <a:pPr algn="ctr" eaLnBrk="1" hangingPunct="1">
              <a:lnSpc>
                <a:spcPct val="80000"/>
              </a:lnSpc>
            </a:pPr>
            <a:r>
              <a:rPr lang="pt-BR" altLang="pt-BR" sz="2000">
                <a:solidFill>
                  <a:schemeClr val="accent2"/>
                </a:solidFill>
              </a:rPr>
              <a:t>- </a:t>
            </a:r>
            <a:r>
              <a:rPr lang="pt-BR" altLang="pt-BR" sz="2000" b="1">
                <a:solidFill>
                  <a:schemeClr val="accent2"/>
                </a:solidFill>
              </a:rPr>
              <a:t>Carismática</a:t>
            </a:r>
            <a:r>
              <a:rPr lang="pt-BR" altLang="pt-BR" sz="2000">
                <a:solidFill>
                  <a:schemeClr val="accent2"/>
                </a:solidFill>
              </a:rPr>
              <a:t>: em que a aceitação advém da lealdade e confiança nas qualidades normais de quem governa. Em presença de um líder ou chefe que personifique um carisma invulgar ou excepcional, qualquer subordinado aceitará a legitimidade da sua autoridade.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BA16507-2D61-7202-333B-6DD4ACDD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</a:rPr>
              <a:t>ADMINISTRAÇÃO GERAL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0C0CAE1-98C8-F30C-9094-893FDDB90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689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Segundo Weber (1946), a autoridade racional-legal prevalece nas sociedades ocidentais e apresenta o modelo para todas as sociedades.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chemeClr val="accent2"/>
                </a:solidFill>
              </a:rPr>
              <a:t>Este modelo, também chamado burocrático, caracteriza-se pelos seguintes elementos: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</a:rPr>
              <a:t>1. Caráter legal das normas e regulamentos</a:t>
            </a:r>
            <a:endParaRPr lang="pt-BR" altLang="pt-BR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>
                <a:solidFill>
                  <a:schemeClr val="accent2"/>
                </a:solidFill>
              </a:rPr>
              <a:t>     A burocracia é uma organização ligada por normas e regulamentos estabelecidos previamente por escrito. Em outros termos, é uma organização baseada em uma legislação própria (como a Constituição para o Estado ou os estatutos para a empresa privada) que define antecipadamente como a organização burocrática deverá funcionar. Essas normas e regulamentos são escritos e também são exaustivos porque abrangem todas as áreas da organização, prevêem todas as ocorrências e as enquadram dentro de um esquema definido capaz de regular tudo o que ocorre dentro da organização. As normas e regulamentos são legais porque conferem às pessoas investidas da autoridade um poder de coação sobre os subordinados e os meios coercitivos capazes de impor a disciplina. Assim, a burocracia é uma estrutura social legalmente organizada.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7583216BF8764A8E8083D7499D03E1" ma:contentTypeVersion="4" ma:contentTypeDescription="Crie um novo documento." ma:contentTypeScope="" ma:versionID="54df72f593a30545665cd7e3b0f7ccf6">
  <xsd:schema xmlns:xsd="http://www.w3.org/2001/XMLSchema" xmlns:xs="http://www.w3.org/2001/XMLSchema" xmlns:p="http://schemas.microsoft.com/office/2006/metadata/properties" xmlns:ns2="f860a209-d8cc-4364-bd5a-3ae04ee797a3" targetNamespace="http://schemas.microsoft.com/office/2006/metadata/properties" ma:root="true" ma:fieldsID="907b6a571575402edd52fff4c74b88e3" ns2:_="">
    <xsd:import namespace="f860a209-d8cc-4364-bd5a-3ae04ee79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0a209-d8cc-4364-bd5a-3ae04ee79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B1362-D34D-418B-85DB-1A73BA9AD7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0a209-d8cc-4364-bd5a-3ae04ee79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4835D7-0583-422C-A3B8-3BDDF7971B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C7389C-BD33-48BB-B336-5D540DE9F6A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2887</Words>
  <Application>Microsoft Office PowerPoint</Application>
  <PresentationFormat>Apresentação na tela (4:3)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Design padrão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GERAL</dc:title>
  <dc:creator>User</dc:creator>
  <cp:lastModifiedBy>Hadston Nunes</cp:lastModifiedBy>
  <cp:revision>9</cp:revision>
  <dcterms:created xsi:type="dcterms:W3CDTF">2017-04-11T00:46:37Z</dcterms:created>
  <dcterms:modified xsi:type="dcterms:W3CDTF">2023-12-02T21:47:06Z</dcterms:modified>
</cp:coreProperties>
</file>