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handoutMasterIdLst>
    <p:handoutMasterId r:id="rId35"/>
  </p:handoutMasterIdLst>
  <p:sldIdLst>
    <p:sldId id="257" r:id="rId5"/>
    <p:sldId id="323" r:id="rId6"/>
    <p:sldId id="309" r:id="rId7"/>
    <p:sldId id="324" r:id="rId8"/>
    <p:sldId id="326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</p:sldIdLst>
  <p:sldSz cx="9144000" cy="6858000" type="screen4x3"/>
  <p:notesSz cx="6858000" cy="965835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0099"/>
    <a:srgbClr val="FFFF00"/>
    <a:srgbClr val="006600"/>
    <a:srgbClr val="00CC99"/>
    <a:srgbClr val="000066"/>
    <a:srgbClr val="CC330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712" autoAdjust="0"/>
  </p:normalViewPr>
  <p:slideViewPr>
    <p:cSldViewPr>
      <p:cViewPr varScale="1">
        <p:scale>
          <a:sx n="68" d="100"/>
          <a:sy n="68" d="100"/>
        </p:scale>
        <p:origin x="159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FED45D40-96EF-E950-99E9-44B4E9500A0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2A50CEAC-551A-3E8E-1D06-D0374CA117C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404" name="Rectangle 4">
            <a:extLst>
              <a:ext uri="{FF2B5EF4-FFF2-40B4-BE49-F238E27FC236}">
                <a16:creationId xmlns:a16="http://schemas.microsoft.com/office/drawing/2014/main" id="{6030270B-CF1B-D8DC-8A0D-0A0C4E3B93C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575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405" name="Rectangle 5">
            <a:extLst>
              <a:ext uri="{FF2B5EF4-FFF2-40B4-BE49-F238E27FC236}">
                <a16:creationId xmlns:a16="http://schemas.microsoft.com/office/drawing/2014/main" id="{2ACD27A5-03A3-4DF4-6669-A3EA917129D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7575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C870B0-74BC-41BA-BB18-3AAD9DBAEB05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rgbClr val="0118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2" name="Espaço Reservado para Data 29">
            <a:extLst>
              <a:ext uri="{FF2B5EF4-FFF2-40B4-BE49-F238E27FC236}">
                <a16:creationId xmlns:a16="http://schemas.microsoft.com/office/drawing/2014/main" id="{19DCE7A4-C8D2-B24F-524B-2D8B4E8E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18">
            <a:extLst>
              <a:ext uri="{FF2B5EF4-FFF2-40B4-BE49-F238E27FC236}">
                <a16:creationId xmlns:a16="http://schemas.microsoft.com/office/drawing/2014/main" id="{7A48CCF4-1EFF-2825-7AAF-422DAB7A9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26">
            <a:extLst>
              <a:ext uri="{FF2B5EF4-FFF2-40B4-BE49-F238E27FC236}">
                <a16:creationId xmlns:a16="http://schemas.microsoft.com/office/drawing/2014/main" id="{68D76BBA-F7DE-9651-1E2B-86DE004B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D3167480-C457-4874-BA5E-BBD7ED56CAD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42145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9">
            <a:extLst>
              <a:ext uri="{FF2B5EF4-FFF2-40B4-BE49-F238E27FC236}">
                <a16:creationId xmlns:a16="http://schemas.microsoft.com/office/drawing/2014/main" id="{528FBE84-4BD3-F6B7-9FA5-481F23F8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21">
            <a:extLst>
              <a:ext uri="{FF2B5EF4-FFF2-40B4-BE49-F238E27FC236}">
                <a16:creationId xmlns:a16="http://schemas.microsoft.com/office/drawing/2014/main" id="{53BA3F61-7112-9B03-EDA6-3B296F2B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>
            <a:extLst>
              <a:ext uri="{FF2B5EF4-FFF2-40B4-BE49-F238E27FC236}">
                <a16:creationId xmlns:a16="http://schemas.microsoft.com/office/drawing/2014/main" id="{E47B0C06-D0E8-3CD9-6BA1-5D59B5F0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2D03D-9E47-4372-AD99-9295553409A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8472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9">
            <a:extLst>
              <a:ext uri="{FF2B5EF4-FFF2-40B4-BE49-F238E27FC236}">
                <a16:creationId xmlns:a16="http://schemas.microsoft.com/office/drawing/2014/main" id="{478094BB-10CB-C026-E56F-2354C4C13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21">
            <a:extLst>
              <a:ext uri="{FF2B5EF4-FFF2-40B4-BE49-F238E27FC236}">
                <a16:creationId xmlns:a16="http://schemas.microsoft.com/office/drawing/2014/main" id="{60BC8166-717B-025E-D9F8-5B05B0829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>
            <a:extLst>
              <a:ext uri="{FF2B5EF4-FFF2-40B4-BE49-F238E27FC236}">
                <a16:creationId xmlns:a16="http://schemas.microsoft.com/office/drawing/2014/main" id="{F183E932-9AA0-8BC7-F909-1DA2658D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33CD87-BC3B-4668-AD80-902701E119F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4414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9">
            <a:extLst>
              <a:ext uri="{FF2B5EF4-FFF2-40B4-BE49-F238E27FC236}">
                <a16:creationId xmlns:a16="http://schemas.microsoft.com/office/drawing/2014/main" id="{96B428AD-15FE-E4F9-0F64-C598C607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21">
            <a:extLst>
              <a:ext uri="{FF2B5EF4-FFF2-40B4-BE49-F238E27FC236}">
                <a16:creationId xmlns:a16="http://schemas.microsoft.com/office/drawing/2014/main" id="{45AC9909-AEBE-4458-5A00-55E114707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>
            <a:extLst>
              <a:ext uri="{FF2B5EF4-FFF2-40B4-BE49-F238E27FC236}">
                <a16:creationId xmlns:a16="http://schemas.microsoft.com/office/drawing/2014/main" id="{C19D0E53-287E-7342-A303-4001EF5EC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E1D697-A937-4456-831F-86FE98E3A57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4363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rgbClr val="0118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DD6806-18CA-1787-E832-847454C0D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764846-D7BE-B469-8D45-2C3E9F3C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D6AD8E-B2E0-5231-68EB-E732381F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DE519606-59D1-46A0-A867-E1EB3183DB3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9586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9">
            <a:extLst>
              <a:ext uri="{FF2B5EF4-FFF2-40B4-BE49-F238E27FC236}">
                <a16:creationId xmlns:a16="http://schemas.microsoft.com/office/drawing/2014/main" id="{753FFC16-94D7-B4FA-568E-5F5AA3CB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21">
            <a:extLst>
              <a:ext uri="{FF2B5EF4-FFF2-40B4-BE49-F238E27FC236}">
                <a16:creationId xmlns:a16="http://schemas.microsoft.com/office/drawing/2014/main" id="{04E008B3-A6CD-8AB6-98EE-4930BBE23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>
            <a:extLst>
              <a:ext uri="{FF2B5EF4-FFF2-40B4-BE49-F238E27FC236}">
                <a16:creationId xmlns:a16="http://schemas.microsoft.com/office/drawing/2014/main" id="{8051BEC5-1D27-24CB-B116-09266FE3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002208-9456-4D24-9899-1C1BFE72C00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871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9">
            <a:extLst>
              <a:ext uri="{FF2B5EF4-FFF2-40B4-BE49-F238E27FC236}">
                <a16:creationId xmlns:a16="http://schemas.microsoft.com/office/drawing/2014/main" id="{2AE672C0-ACE2-BBCE-9410-EE60D193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21">
            <a:extLst>
              <a:ext uri="{FF2B5EF4-FFF2-40B4-BE49-F238E27FC236}">
                <a16:creationId xmlns:a16="http://schemas.microsoft.com/office/drawing/2014/main" id="{03661859-B88D-F29B-A9F1-B6E4A953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17">
            <a:extLst>
              <a:ext uri="{FF2B5EF4-FFF2-40B4-BE49-F238E27FC236}">
                <a16:creationId xmlns:a16="http://schemas.microsoft.com/office/drawing/2014/main" id="{657680A8-861B-DC4D-1900-27F07537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52520E-B261-4E16-8210-775307E51D8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6321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>
            <a:extLst>
              <a:ext uri="{FF2B5EF4-FFF2-40B4-BE49-F238E27FC236}">
                <a16:creationId xmlns:a16="http://schemas.microsoft.com/office/drawing/2014/main" id="{8723258D-77A6-C440-A38C-E49755DA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21">
            <a:extLst>
              <a:ext uri="{FF2B5EF4-FFF2-40B4-BE49-F238E27FC236}">
                <a16:creationId xmlns:a16="http://schemas.microsoft.com/office/drawing/2014/main" id="{6CF05544-AD62-9D75-491C-FDCB8C2F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>
            <a:extLst>
              <a:ext uri="{FF2B5EF4-FFF2-40B4-BE49-F238E27FC236}">
                <a16:creationId xmlns:a16="http://schemas.microsoft.com/office/drawing/2014/main" id="{87265002-0C9E-04E4-8A05-B43A2F45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E8CBEF-529A-4F8D-9165-A70111ACC91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1394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>
            <a:extLst>
              <a:ext uri="{FF2B5EF4-FFF2-40B4-BE49-F238E27FC236}">
                <a16:creationId xmlns:a16="http://schemas.microsoft.com/office/drawing/2014/main" id="{AA4C57A4-01A0-0DA2-E392-EEB42F633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21">
            <a:extLst>
              <a:ext uri="{FF2B5EF4-FFF2-40B4-BE49-F238E27FC236}">
                <a16:creationId xmlns:a16="http://schemas.microsoft.com/office/drawing/2014/main" id="{1EEC535C-4AB0-92BB-6B4B-016E8C5D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>
            <a:extLst>
              <a:ext uri="{FF2B5EF4-FFF2-40B4-BE49-F238E27FC236}">
                <a16:creationId xmlns:a16="http://schemas.microsoft.com/office/drawing/2014/main" id="{7FB0B9AE-13CB-D4DF-3A12-4B33CE0C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B6937-DB3E-4895-A166-428E4645C00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6575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9">
            <a:extLst>
              <a:ext uri="{FF2B5EF4-FFF2-40B4-BE49-F238E27FC236}">
                <a16:creationId xmlns:a16="http://schemas.microsoft.com/office/drawing/2014/main" id="{F787732E-2469-E257-FF09-36AEBA24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21">
            <a:extLst>
              <a:ext uri="{FF2B5EF4-FFF2-40B4-BE49-F238E27FC236}">
                <a16:creationId xmlns:a16="http://schemas.microsoft.com/office/drawing/2014/main" id="{6D945D35-9BEE-7E9C-B493-49F07491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>
            <a:extLst>
              <a:ext uri="{FF2B5EF4-FFF2-40B4-BE49-F238E27FC236}">
                <a16:creationId xmlns:a16="http://schemas.microsoft.com/office/drawing/2014/main" id="{C32B8962-6981-5A26-B19A-76471345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376824-1137-48F7-94EE-E7B1C700FC9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1687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com Único Canto Aparado e Arredondado 13">
            <a:extLst>
              <a:ext uri="{FF2B5EF4-FFF2-40B4-BE49-F238E27FC236}">
                <a16:creationId xmlns:a16="http://schemas.microsoft.com/office/drawing/2014/main" id="{B0E30EED-2960-FF1E-4E39-5EA002243162}"/>
              </a:ext>
            </a:extLst>
          </p:cNvPr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riângulo retângulo 14">
            <a:extLst>
              <a:ext uri="{FF2B5EF4-FFF2-40B4-BE49-F238E27FC236}">
                <a16:creationId xmlns:a16="http://schemas.microsoft.com/office/drawing/2014/main" id="{BB6C093E-1046-5159-F22F-6034348CCAEE}"/>
              </a:ext>
            </a:extLst>
          </p:cNvPr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orma livre 15">
            <a:extLst>
              <a:ext uri="{FF2B5EF4-FFF2-40B4-BE49-F238E27FC236}">
                <a16:creationId xmlns:a16="http://schemas.microsoft.com/office/drawing/2014/main" id="{934D385C-7CA4-5F33-D703-FC5F7A8D6FD6}"/>
              </a:ext>
            </a:extLst>
          </p:cNvPr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orma livre 16">
            <a:extLst>
              <a:ext uri="{FF2B5EF4-FFF2-40B4-BE49-F238E27FC236}">
                <a16:creationId xmlns:a16="http://schemas.microsoft.com/office/drawing/2014/main" id="{E2AAEB36-C729-E003-2724-DC44B795227C}"/>
              </a:ext>
            </a:extLst>
          </p:cNvPr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9" name="Espaço Reservado para Data 4">
            <a:extLst>
              <a:ext uri="{FF2B5EF4-FFF2-40B4-BE49-F238E27FC236}">
                <a16:creationId xmlns:a16="http://schemas.microsoft.com/office/drawing/2014/main" id="{57999D5B-9643-F838-E4B0-C74C54EE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Rodapé 5">
            <a:extLst>
              <a:ext uri="{FF2B5EF4-FFF2-40B4-BE49-F238E27FC236}">
                <a16:creationId xmlns:a16="http://schemas.microsoft.com/office/drawing/2014/main" id="{F21D70FA-CC51-EB2D-2C74-E7E44778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6">
            <a:extLst>
              <a:ext uri="{FF2B5EF4-FFF2-40B4-BE49-F238E27FC236}">
                <a16:creationId xmlns:a16="http://schemas.microsoft.com/office/drawing/2014/main" id="{4999013E-CA23-5AE5-84E3-1BE6DB15F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B9291283-136B-419B-A169-DB4650BE446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1797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59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>
            <a:extLst>
              <a:ext uri="{FF2B5EF4-FFF2-40B4-BE49-F238E27FC236}">
                <a16:creationId xmlns:a16="http://schemas.microsoft.com/office/drawing/2014/main" id="{A9CA0401-1A7D-594C-854E-7083A10DF277}"/>
              </a:ext>
            </a:extLst>
          </p:cNvPr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orma livre 7">
            <a:extLst>
              <a:ext uri="{FF2B5EF4-FFF2-40B4-BE49-F238E27FC236}">
                <a16:creationId xmlns:a16="http://schemas.microsoft.com/office/drawing/2014/main" id="{02D90897-D5BD-1692-F72A-7003114F2B25}"/>
              </a:ext>
            </a:extLst>
          </p:cNvPr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028" name="Espaço Reservado para Título 8">
            <a:extLst>
              <a:ext uri="{FF2B5EF4-FFF2-40B4-BE49-F238E27FC236}">
                <a16:creationId xmlns:a16="http://schemas.microsoft.com/office/drawing/2014/main" id="{209D8E22-4FEC-18EF-E512-17381C0EA52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  <a:endParaRPr lang="en-US" altLang="pt-BR"/>
          </a:p>
        </p:txBody>
      </p:sp>
      <p:sp>
        <p:nvSpPr>
          <p:cNvPr id="1029" name="Espaço Reservado para Texto 29">
            <a:extLst>
              <a:ext uri="{FF2B5EF4-FFF2-40B4-BE49-F238E27FC236}">
                <a16:creationId xmlns:a16="http://schemas.microsoft.com/office/drawing/2014/main" id="{423F0E68-9335-BB03-4B73-DBAF6B0986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10" name="Espaço Reservado para Data 9">
            <a:extLst>
              <a:ext uri="{FF2B5EF4-FFF2-40B4-BE49-F238E27FC236}">
                <a16:creationId xmlns:a16="http://schemas.microsoft.com/office/drawing/2014/main" id="{FE3785A3-8590-0C1B-B768-8C7FAA5F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" name="Espaço Reservado para Rodapé 21">
            <a:extLst>
              <a:ext uri="{FF2B5EF4-FFF2-40B4-BE49-F238E27FC236}">
                <a16:creationId xmlns:a16="http://schemas.microsoft.com/office/drawing/2014/main" id="{B9EF251C-8158-0E3C-E11B-EFF1D1794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>
            <a:extLst>
              <a:ext uri="{FF2B5EF4-FFF2-40B4-BE49-F238E27FC236}">
                <a16:creationId xmlns:a16="http://schemas.microsoft.com/office/drawing/2014/main" id="{941BACB7-BC3A-54C2-4F6A-B435F7563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fld id="{C9ABD582-ED1E-457A-B418-0CB28F0E15AA}" type="slidenum">
              <a:rPr lang="pt-BR" altLang="pt-BR"/>
              <a:pPr/>
              <a:t>‹nº›</a:t>
            </a:fld>
            <a:endParaRPr lang="pt-BR" altLang="pt-BR"/>
          </a:p>
        </p:txBody>
      </p:sp>
      <p:grpSp>
        <p:nvGrpSpPr>
          <p:cNvPr id="1033" name="Grupo 1">
            <a:extLst>
              <a:ext uri="{FF2B5EF4-FFF2-40B4-BE49-F238E27FC236}">
                <a16:creationId xmlns:a16="http://schemas.microsoft.com/office/drawing/2014/main" id="{101E0294-F0C6-A271-D296-196DA24AB19B}"/>
              </a:ext>
            </a:extLst>
          </p:cNvPr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92B4049F-8FD6-5CA6-70EE-3EADD44FFAF4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orma livre 12">
              <a:extLst>
                <a:ext uri="{FF2B5EF4-FFF2-40B4-BE49-F238E27FC236}">
                  <a16:creationId xmlns:a16="http://schemas.microsoft.com/office/drawing/2014/main" id="{0760AC5C-0221-F03E-B919-AEC1D95879D6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01" r:id="rId2"/>
    <p:sldLayoutId id="2147483810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11" r:id="rId9"/>
    <p:sldLayoutId id="2147483807" r:id="rId10"/>
    <p:sldLayoutId id="214748380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3">
            <a:extLst>
              <a:ext uri="{FF2B5EF4-FFF2-40B4-BE49-F238E27FC236}">
                <a16:creationId xmlns:a16="http://schemas.microsoft.com/office/drawing/2014/main" id="{ED1C9433-BFE8-A6DB-4F3D-F06C072E0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75" y="5429250"/>
            <a:ext cx="5259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pt-BR" b="1" dirty="0">
                <a:solidFill>
                  <a:schemeClr val="tx2">
                    <a:lumMod val="10000"/>
                  </a:schemeClr>
                </a:solidFill>
                <a:latin typeface="Verdana" pitchFamily="34" charset="0"/>
                <a:cs typeface="Times New Roman" pitchFamily="18" charset="0"/>
              </a:rPr>
              <a:t>PROF. J. A. DELLA NEGRA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351BD4C-4B78-E89A-96AC-5D17585F3B04}"/>
              </a:ext>
            </a:extLst>
          </p:cNvPr>
          <p:cNvSpPr/>
          <p:nvPr/>
        </p:nvSpPr>
        <p:spPr>
          <a:xfrm>
            <a:off x="1357290" y="1785926"/>
            <a:ext cx="7286677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defRPr/>
            </a:pPr>
            <a:r>
              <a:rPr lang="pt-BR" sz="4800" b="1" dirty="0">
                <a:ln w="50800"/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cs typeface="Times New Roman" pitchFamily="18" charset="0"/>
              </a:rPr>
              <a:t>TEORIA COMPORTAMENTAL</a:t>
            </a:r>
            <a:endParaRPr lang="pt-BR" sz="4800" b="1" dirty="0">
              <a:ln w="50800"/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id="{6BE18BA5-0A72-D086-20A9-B17E91440C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643063"/>
            <a:ext cx="8642350" cy="48101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pt-BR" dirty="0">
              <a:solidFill>
                <a:schemeClr val="bg1"/>
              </a:solidFill>
            </a:endParaRPr>
          </a:p>
          <a:p>
            <a:pPr marL="274320" indent="-274320" algn="ctr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sz="36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 O T I V A Ç Ã O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dirty="0">
                <a:solidFill>
                  <a:schemeClr val="bg1"/>
                </a:solidFill>
              </a:rPr>
              <a:t> </a:t>
            </a:r>
          </a:p>
          <a:p>
            <a:pPr marL="274320" indent="-274320" algn="ctr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b="1" dirty="0">
                <a:solidFill>
                  <a:schemeClr val="bg1"/>
                </a:solidFill>
              </a:rPr>
              <a:t>“</a:t>
            </a:r>
            <a:r>
              <a:rPr lang="pt-BR" sz="3600" b="1" dirty="0">
                <a:solidFill>
                  <a:schemeClr val="bg1"/>
                </a:solidFill>
              </a:rPr>
              <a:t>CONJUNTO DE FATORES DINÂMICOS EXISTENTES    NA PERSONALIDADE,  QUE   DETERMINAM  A CONDUTA DE CADA UM”</a:t>
            </a:r>
            <a:endParaRPr lang="pt-BR" b="1" dirty="0">
              <a:solidFill>
                <a:schemeClr val="bg1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339" name="Text Box 4">
            <a:extLst>
              <a:ext uri="{FF2B5EF4-FFF2-40B4-BE49-F238E27FC236}">
                <a16:creationId xmlns:a16="http://schemas.microsoft.com/office/drawing/2014/main" id="{A33AE4BB-D188-5AA6-44E5-F244740C1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773113"/>
            <a:ext cx="7867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200" b="1">
                <a:solidFill>
                  <a:srgbClr val="FFFF00"/>
                </a:solidFill>
              </a:rPr>
              <a:t>TEORIA COMPORTAMENTAL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id="{DEFD2D0F-4FEE-A235-C823-41BFD7D8FE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981200"/>
            <a:ext cx="8497888" cy="4543425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pt-BR" altLang="pt-BR">
                <a:solidFill>
                  <a:srgbClr val="FFC000"/>
                </a:solidFill>
              </a:rPr>
              <a:t>                                 </a:t>
            </a:r>
            <a:r>
              <a:rPr lang="pt-BR" altLang="pt-BR" b="1">
                <a:solidFill>
                  <a:srgbClr val="FFFF00"/>
                </a:solidFill>
              </a:rPr>
              <a:t>1. MOTIVAÇÃO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pt-BR" altLang="pt-BR" sz="1400" b="1">
              <a:solidFill>
                <a:srgbClr val="FFC000"/>
              </a:solidFill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pt-BR" altLang="pt-BR" sz="1600" b="1">
                <a:solidFill>
                  <a:srgbClr val="FFFF00"/>
                </a:solidFill>
              </a:rPr>
              <a:t>            ALÍVIO  DE TENSÃO                                              AUMENTO DE TENSÃO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pt-BR" altLang="pt-BR" sz="1800">
                <a:solidFill>
                  <a:srgbClr val="FFC000"/>
                </a:solidFill>
              </a:rPr>
              <a:t>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pt-BR" altLang="pt-BR">
                <a:solidFill>
                  <a:srgbClr val="FFFF00"/>
                </a:solidFill>
              </a:rPr>
              <a:t>         3. OBJETIVO                         2. AÇÃO (DRIVE)</a:t>
            </a:r>
          </a:p>
          <a:p>
            <a:pPr eaLnBrk="1" hangingPunct="1"/>
            <a:endParaRPr lang="pt-BR" altLang="pt-BR">
              <a:solidFill>
                <a:srgbClr val="FFC000"/>
              </a:solidFill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pt-BR" altLang="pt-BR">
                <a:solidFill>
                  <a:srgbClr val="FFC000"/>
                </a:solidFill>
              </a:rPr>
              <a:t>                                                                      (MURRAY)</a:t>
            </a:r>
          </a:p>
          <a:p>
            <a:pPr algn="ctr" eaLnBrk="1" hangingPunct="1">
              <a:buFont typeface="Wingdings 2" panose="05020102010507070707" pitchFamily="18" charset="2"/>
              <a:buNone/>
            </a:pPr>
            <a:r>
              <a:rPr lang="pt-BR" altLang="pt-BR" sz="2800" b="1">
                <a:solidFill>
                  <a:srgbClr val="FFFF00"/>
                </a:solidFill>
              </a:rPr>
              <a:t>A INTENSIDADE DA MOTIVAÇÃO VARIA DE PESSOA PARA PESSOA SEGUNDO SUAS CARACTERÍSTICAS DE PERSONALIDADE.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FD893DDF-0911-C440-84E3-CD7C39D831E0}"/>
              </a:ext>
            </a:extLst>
          </p:cNvPr>
          <p:cNvCxnSpPr/>
          <p:nvPr/>
        </p:nvCxnSpPr>
        <p:spPr>
          <a:xfrm rot="16200000" flipH="1">
            <a:off x="4000501" y="2786062"/>
            <a:ext cx="857250" cy="42862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F69D60C5-A636-502B-295C-F7CE6465DD97}"/>
              </a:ext>
            </a:extLst>
          </p:cNvPr>
          <p:cNvCxnSpPr/>
          <p:nvPr/>
        </p:nvCxnSpPr>
        <p:spPr>
          <a:xfrm rot="10800000">
            <a:off x="3429000" y="3643313"/>
            <a:ext cx="1214438" cy="1587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E346E600-6EBC-70EC-6E4B-2339E89F6142}"/>
              </a:ext>
            </a:extLst>
          </p:cNvPr>
          <p:cNvCxnSpPr/>
          <p:nvPr/>
        </p:nvCxnSpPr>
        <p:spPr>
          <a:xfrm rot="5400000" flipH="1" flipV="1">
            <a:off x="3214688" y="2643188"/>
            <a:ext cx="928687" cy="642937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6" name="Text Box 4">
            <a:extLst>
              <a:ext uri="{FF2B5EF4-FFF2-40B4-BE49-F238E27FC236}">
                <a16:creationId xmlns:a16="http://schemas.microsoft.com/office/drawing/2014/main" id="{EB3D3B07-6225-3A0F-FC07-B64DC08E3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773113"/>
            <a:ext cx="7867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200" b="1">
                <a:solidFill>
                  <a:srgbClr val="FFFF00"/>
                </a:solidFill>
              </a:rPr>
              <a:t>TEORIA COMPORTAMENTAL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44511B0-1491-4A17-C33A-1B9A6AB43332}"/>
              </a:ext>
            </a:extLst>
          </p:cNvPr>
          <p:cNvCxnSpPr/>
          <p:nvPr/>
        </p:nvCxnSpPr>
        <p:spPr>
          <a:xfrm rot="16200000" flipH="1">
            <a:off x="4000500" y="2571750"/>
            <a:ext cx="928688" cy="642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36ECD26-F2E6-E205-F916-CD81494803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5813" y="285750"/>
            <a:ext cx="7772400" cy="785813"/>
          </a:xfrm>
        </p:spPr>
        <p:txBody>
          <a:bodyPr>
            <a:normAutofit fontScale="90000"/>
          </a:bodyPr>
          <a:lstStyle/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pt-BR" sz="3200" b="1" dirty="0">
                <a:solidFill>
                  <a:srgbClr val="FFFF66"/>
                </a:solidFill>
                <a:cs typeface="Times New Roman" pitchFamily="18" charset="0"/>
              </a:rPr>
              <a:t>                </a:t>
            </a:r>
            <a:r>
              <a:rPr lang="pt-BR" sz="3200" b="1" u="sng" dirty="0">
                <a:solidFill>
                  <a:srgbClr val="FFFF66"/>
                </a:solidFill>
                <a:cs typeface="Times New Roman" pitchFamily="18" charset="0"/>
              </a:rPr>
              <a:t>TEORIA COMPORTAMENTAL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AA11F3D-F4DA-09AE-5FB5-8B50007DDB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5750" y="1214438"/>
            <a:ext cx="8858250" cy="5357812"/>
          </a:xfrm>
        </p:spPr>
        <p:txBody>
          <a:bodyPr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sz="2800" b="1" dirty="0">
                <a:solidFill>
                  <a:schemeClr val="bg1"/>
                </a:solidFill>
              </a:rPr>
              <a:t>A INTENSIDADE DA MOTIVAÇÃO VARIA DE PESSOA PARA PESSOA SEGUNDO SUAS CARACTERÍSTICAS DE PERSONALIDADE.</a:t>
            </a:r>
          </a:p>
          <a:p>
            <a:pPr marL="0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pt-BR" sz="2800" b="1" dirty="0">
              <a:solidFill>
                <a:schemeClr val="bg1"/>
              </a:solidFill>
            </a:endParaRPr>
          </a:p>
          <a:p>
            <a:pPr marL="0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b="1" dirty="0">
                <a:solidFill>
                  <a:srgbClr val="FFFF00"/>
                </a:solidFill>
              </a:rPr>
              <a:t>            MOTIVAÇÃO                           NECESSIDADE</a:t>
            </a:r>
          </a:p>
          <a:p>
            <a:pPr marL="0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pt-BR" b="1" dirty="0">
              <a:solidFill>
                <a:srgbClr val="FFFF00"/>
              </a:solidFill>
            </a:endParaRPr>
          </a:p>
          <a:p>
            <a:pPr marL="0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MOTIVAÇÃO   INTENSA                        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MOTIVAÇÃO   MÉDIA		</a:t>
            </a:r>
            <a:r>
              <a:rPr lang="pt-BR" sz="2400" b="1" u="sng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MOTIVAÇÃO INSTÁVEL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MOTIVAÇÃO   FRACA</a:t>
            </a:r>
          </a:p>
        </p:txBody>
      </p:sp>
      <p:sp>
        <p:nvSpPr>
          <p:cNvPr id="5" name="Seta para a esquerda e para a direita 4">
            <a:extLst>
              <a:ext uri="{FF2B5EF4-FFF2-40B4-BE49-F238E27FC236}">
                <a16:creationId xmlns:a16="http://schemas.microsoft.com/office/drawing/2014/main" id="{9C96B399-5A8E-D2D4-FB44-800F092452A0}"/>
              </a:ext>
            </a:extLst>
          </p:cNvPr>
          <p:cNvSpPr/>
          <p:nvPr/>
        </p:nvSpPr>
        <p:spPr>
          <a:xfrm>
            <a:off x="3429000" y="3214688"/>
            <a:ext cx="1785938" cy="4286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" name="Chave direita 5">
            <a:extLst>
              <a:ext uri="{FF2B5EF4-FFF2-40B4-BE49-F238E27FC236}">
                <a16:creationId xmlns:a16="http://schemas.microsoft.com/office/drawing/2014/main" id="{D2D64342-6141-7910-AAB7-2896F8E8AD17}"/>
              </a:ext>
            </a:extLst>
          </p:cNvPr>
          <p:cNvSpPr/>
          <p:nvPr/>
        </p:nvSpPr>
        <p:spPr>
          <a:xfrm>
            <a:off x="4071938" y="4286250"/>
            <a:ext cx="500062" cy="1500188"/>
          </a:xfrm>
          <a:prstGeom prst="rightBrace">
            <a:avLst>
              <a:gd name="adj1" fmla="val 46428"/>
              <a:gd name="adj2" fmla="val 505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have direita 7">
            <a:extLst>
              <a:ext uri="{FF2B5EF4-FFF2-40B4-BE49-F238E27FC236}">
                <a16:creationId xmlns:a16="http://schemas.microsoft.com/office/drawing/2014/main" id="{4C11238B-BED2-5B92-C294-E3B32E64AD70}"/>
              </a:ext>
            </a:extLst>
          </p:cNvPr>
          <p:cNvSpPr/>
          <p:nvPr/>
        </p:nvSpPr>
        <p:spPr>
          <a:xfrm>
            <a:off x="4286250" y="3929063"/>
            <a:ext cx="142875" cy="1557337"/>
          </a:xfrm>
          <a:prstGeom prst="rightBrac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 b="1" dirty="0"/>
          </a:p>
        </p:txBody>
      </p:sp>
      <p:sp>
        <p:nvSpPr>
          <p:cNvPr id="9" name="Chave direita 8">
            <a:extLst>
              <a:ext uri="{FF2B5EF4-FFF2-40B4-BE49-F238E27FC236}">
                <a16:creationId xmlns:a16="http://schemas.microsoft.com/office/drawing/2014/main" id="{B8F9F063-84A0-6129-6E16-6F30EF31D959}"/>
              </a:ext>
            </a:extLst>
          </p:cNvPr>
          <p:cNvSpPr/>
          <p:nvPr/>
        </p:nvSpPr>
        <p:spPr>
          <a:xfrm>
            <a:off x="4286250" y="5000625"/>
            <a:ext cx="214313" cy="10715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6403E97-4C4F-C127-FC7E-03FFF8B63207}"/>
              </a:ext>
            </a:extLst>
          </p:cNvPr>
          <p:cNvCxnSpPr>
            <a:stCxn id="8" idx="0"/>
          </p:cNvCxnSpPr>
          <p:nvPr/>
        </p:nvCxnSpPr>
        <p:spPr>
          <a:xfrm rot="5400000">
            <a:off x="4214019" y="3858419"/>
            <a:ext cx="1587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85D35B-BCAD-DBC2-E3AF-D92F2D761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88"/>
            <a:ext cx="8229600" cy="5072062"/>
          </a:xfrm>
        </p:spPr>
        <p:txBody>
          <a:bodyPr>
            <a:noAutofit/>
          </a:bodyPr>
          <a:lstStyle/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                          (KRETCH</a:t>
            </a:r>
            <a:r>
              <a:rPr lang="pt-BR" sz="2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pt-B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DOIS TIPOS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sz="2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MOTIVAÇÃO DE DEFICIÊNCIA:</a:t>
            </a:r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</a:p>
          <a:p>
            <a:pPr marL="0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NECESSIDADE DE REDUZIR TENSÕES, ESTADOS DESAGRADÁVEIS, EVITAR PERIGO, FUGA.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pt-BR" sz="2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MOTIVAÇÃO  DE SUFICIÊNCIA:</a:t>
            </a:r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sz="2000" dirty="0">
                <a:solidFill>
                  <a:schemeClr val="bg1"/>
                </a:solidFill>
              </a:rPr>
              <a:t>  </a:t>
            </a:r>
          </a:p>
          <a:p>
            <a:pPr marL="0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VISA AUMENTAR TENSÕES NO SENTIDO  DE BUSCA DE ESTADOS AGRADÁVEIS.  VIVER ALEGRIAS, OBTER SATISFAÇÕES, CONHECER, APRENDER,  BUSCAR  NOVIDADES.</a:t>
            </a:r>
          </a:p>
        </p:txBody>
      </p:sp>
      <p:sp>
        <p:nvSpPr>
          <p:cNvPr id="17411" name="Text Box 4">
            <a:extLst>
              <a:ext uri="{FF2B5EF4-FFF2-40B4-BE49-F238E27FC236}">
                <a16:creationId xmlns:a16="http://schemas.microsoft.com/office/drawing/2014/main" id="{6ABAA47D-5428-2AC7-65AB-747C011DC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773113"/>
            <a:ext cx="7867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200" b="1">
                <a:solidFill>
                  <a:srgbClr val="FFFF00"/>
                </a:solidFill>
              </a:rPr>
              <a:t>TEORIA COMPORTAMENTAL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>
            <a:extLst>
              <a:ext uri="{FF2B5EF4-FFF2-40B4-BE49-F238E27FC236}">
                <a16:creationId xmlns:a16="http://schemas.microsoft.com/office/drawing/2014/main" id="{F2D356D0-5E61-935D-7FD6-F73F4ED1A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28625"/>
            <a:ext cx="7867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200" b="1">
                <a:solidFill>
                  <a:srgbClr val="FFC000"/>
                </a:solidFill>
              </a:rPr>
              <a:t>TEORIA COMPORTAMENTAL</a:t>
            </a:r>
          </a:p>
        </p:txBody>
      </p:sp>
      <p:pic>
        <p:nvPicPr>
          <p:cNvPr id="18435" name="Picture 2">
            <a:extLst>
              <a:ext uri="{FF2B5EF4-FFF2-40B4-BE49-F238E27FC236}">
                <a16:creationId xmlns:a16="http://schemas.microsoft.com/office/drawing/2014/main" id="{E34EE617-C3E4-9F1B-7275-9488DD87F8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4" t="23596" r="36629" b="17677"/>
          <a:stretch>
            <a:fillRect/>
          </a:stretch>
        </p:blipFill>
        <p:spPr>
          <a:xfrm>
            <a:off x="2428875" y="2500313"/>
            <a:ext cx="4643438" cy="4056062"/>
          </a:xfrm>
          <a:noFill/>
        </p:spPr>
      </p:pic>
      <p:sp>
        <p:nvSpPr>
          <p:cNvPr id="18436" name="Rectangle 3">
            <a:extLst>
              <a:ext uri="{FF2B5EF4-FFF2-40B4-BE49-F238E27FC236}">
                <a16:creationId xmlns:a16="http://schemas.microsoft.com/office/drawing/2014/main" id="{0BBA3E8D-DE8E-6CE3-350B-5749DEDC5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500063"/>
            <a:ext cx="828675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 sz="3200">
              <a:latin typeface="Zurich BlkEx BT"/>
              <a:cs typeface="Times New Roman" panose="02020603050405020304" pitchFamily="18" charset="0"/>
            </a:endParaRPr>
          </a:p>
          <a:p>
            <a:pPr algn="ctr"/>
            <a:endParaRPr lang="pt-BR" altLang="pt-BR" sz="2800" b="1">
              <a:cs typeface="Times New Roman" panose="02020603050405020304" pitchFamily="18" charset="0"/>
            </a:endParaRPr>
          </a:p>
          <a:p>
            <a:pPr algn="ctr"/>
            <a:r>
              <a:rPr lang="pt-BR" altLang="pt-BR" sz="2800" b="1">
                <a:cs typeface="Times New Roman" panose="02020603050405020304" pitchFamily="18" charset="0"/>
              </a:rPr>
              <a:t>        </a:t>
            </a:r>
            <a:r>
              <a:rPr lang="pt-BR" altLang="pt-BR" sz="2800" b="1">
                <a:solidFill>
                  <a:schemeClr val="bg1"/>
                </a:solidFill>
                <a:cs typeface="Times New Roman" panose="02020603050405020304" pitchFamily="18" charset="0"/>
              </a:rPr>
              <a:t>HIERARQUIA DAS NECESSIDADES</a:t>
            </a:r>
          </a:p>
          <a:p>
            <a:pPr algn="ctr"/>
            <a:r>
              <a:rPr lang="pt-BR" altLang="pt-BR" sz="2800" b="1">
                <a:solidFill>
                  <a:schemeClr val="bg1"/>
                </a:solidFill>
                <a:cs typeface="Times New Roman" panose="02020603050405020304" pitchFamily="18" charset="0"/>
              </a:rPr>
              <a:t>   (MASLOW)</a:t>
            </a:r>
            <a:endParaRPr lang="pt-BR" altLang="pt-BR" sz="1100">
              <a:solidFill>
                <a:schemeClr val="bg1"/>
              </a:solidFill>
            </a:endParaRPr>
          </a:p>
          <a:p>
            <a:endParaRPr lang="pt-BR" altLang="pt-BR" sz="4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CBB356-372C-4209-02E2-3E118363C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500188"/>
            <a:ext cx="8401050" cy="4824412"/>
          </a:xfrm>
        </p:spPr>
        <p:txBody>
          <a:bodyPr>
            <a:normAutofit fontScale="85000" lnSpcReduction="10000"/>
          </a:bodyPr>
          <a:lstStyle/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b="1" u="sng" dirty="0">
                <a:solidFill>
                  <a:schemeClr val="bg1"/>
                </a:solidFill>
              </a:rPr>
              <a:t>1.NECESSIDADES FISIOLÓGICAS (BÁSICAS):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pt-BR" b="1" u="sng" dirty="0">
              <a:solidFill>
                <a:schemeClr val="bg1"/>
              </a:solidFill>
            </a:endParaRPr>
          </a:p>
          <a:p>
            <a:pPr marL="0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b="1" dirty="0">
                <a:solidFill>
                  <a:schemeClr val="bg1"/>
                </a:solidFill>
              </a:rPr>
              <a:t>TEM MAIOR FORÇA ATÉ QUE SEJAM SATISFEITAS EX. OXIGÊNIO, ALIMENTO, SONO, SEXO.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dirty="0">
                <a:solidFill>
                  <a:schemeClr val="bg1"/>
                </a:solidFill>
              </a:rPr>
              <a:t> 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u="sng" dirty="0">
                <a:solidFill>
                  <a:schemeClr val="bg1"/>
                </a:solidFill>
              </a:rPr>
              <a:t>2</a:t>
            </a:r>
            <a:r>
              <a:rPr lang="pt-BR" b="1" u="sng" dirty="0">
                <a:solidFill>
                  <a:schemeClr val="bg1"/>
                </a:solidFill>
              </a:rPr>
              <a:t>. NECESSIDADE DE SEGURANÇA:</a:t>
            </a:r>
            <a:endParaRPr lang="pt-BR" dirty="0">
              <a:solidFill>
                <a:schemeClr val="bg1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dirty="0">
                <a:solidFill>
                  <a:schemeClr val="bg1"/>
                </a:solidFill>
              </a:rPr>
              <a:t>  </a:t>
            </a:r>
            <a:endParaRPr lang="pt-BR" b="1" dirty="0">
              <a:solidFill>
                <a:schemeClr val="bg1"/>
              </a:solidFill>
            </a:endParaRPr>
          </a:p>
          <a:p>
            <a:pPr marL="0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b="1" dirty="0">
                <a:solidFill>
                  <a:schemeClr val="bg1"/>
                </a:solidFill>
              </a:rPr>
              <a:t>PROCURAR SEGURANÇA FÍSICA E PSICOLÓGICA.LIVRAR-SE  DO PERIGO DAQUILO QUE O AMEAÇA .</a:t>
            </a:r>
          </a:p>
          <a:p>
            <a:pPr marL="0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sz="2400" b="1" dirty="0">
                <a:solidFill>
                  <a:schemeClr val="bg1"/>
                </a:solidFill>
              </a:rPr>
              <a:t>EX. ANIMAIS SELVAGENS, CRIMES, ASSALTOS, GUERRA, DOENÇA, AMBIENTE  DE TRABALHO  PERIGOSO, DESORGANIZAÇÃO SOCIAL, AÇÕES  ARBITRARIAS DE OUTREM, SEGURANÇA NO FUTURO ( EMPREGO, APOSENTADORIA)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pt-BR" dirty="0"/>
          </a:p>
        </p:txBody>
      </p:sp>
      <p:sp>
        <p:nvSpPr>
          <p:cNvPr id="19459" name="Text Box 4">
            <a:extLst>
              <a:ext uri="{FF2B5EF4-FFF2-40B4-BE49-F238E27FC236}">
                <a16:creationId xmlns:a16="http://schemas.microsoft.com/office/drawing/2014/main" id="{324BDD80-8043-2E44-0621-D21E4BC69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773113"/>
            <a:ext cx="7867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200" b="1">
                <a:solidFill>
                  <a:srgbClr val="FFC000"/>
                </a:solidFill>
              </a:rPr>
              <a:t>TEORIA COMPORTAMENTAL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1FFB0A-377A-87BE-1D66-468DB7857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u="sng" dirty="0">
                <a:solidFill>
                  <a:schemeClr val="bg1"/>
                </a:solidFill>
              </a:rPr>
              <a:t>3</a:t>
            </a:r>
            <a:r>
              <a:rPr lang="pt-BR" b="1" u="sng" dirty="0">
                <a:solidFill>
                  <a:schemeClr val="bg1"/>
                </a:solidFill>
              </a:rPr>
              <a:t>. NECESSIDADES SOCIAIS:</a:t>
            </a:r>
            <a:endParaRPr lang="pt-BR" dirty="0">
              <a:solidFill>
                <a:schemeClr val="bg1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dirty="0">
                <a:solidFill>
                  <a:schemeClr val="bg1"/>
                </a:solidFill>
              </a:rPr>
              <a:t>  </a:t>
            </a:r>
          </a:p>
          <a:p>
            <a:pPr marL="0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b="1" dirty="0">
                <a:solidFill>
                  <a:schemeClr val="bg1"/>
                </a:solidFill>
              </a:rPr>
              <a:t>O HOMEM É UM SER SOCIAL. TEM NECESSIDADES DE PERTENCER A GRUPOS  E SER ACEITO  POR ELES. (FAMÍLIA, AMIGOS, OUTROS GRUPOS  DE RELACIONAMENTO AFETIVO E DE APOIO EMOCIONAL).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dirty="0">
                <a:solidFill>
                  <a:schemeClr val="bg1"/>
                </a:solidFill>
              </a:rPr>
              <a:t> 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b="1" u="sng" dirty="0">
                <a:solidFill>
                  <a:schemeClr val="bg1"/>
                </a:solidFill>
              </a:rPr>
              <a:t>4.NECESSIDADE DE AUTO – ESTIMA:</a:t>
            </a:r>
            <a:endParaRPr lang="pt-BR" dirty="0">
              <a:solidFill>
                <a:schemeClr val="bg1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dirty="0">
                <a:solidFill>
                  <a:schemeClr val="bg1"/>
                </a:solidFill>
              </a:rPr>
              <a:t> </a:t>
            </a:r>
          </a:p>
          <a:p>
            <a:pPr marL="0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b="1" dirty="0">
                <a:solidFill>
                  <a:schemeClr val="bg1"/>
                </a:solidFill>
              </a:rPr>
              <a:t>O SER HUMANO PRECISA FAZER UMA AVALIAÇÃO POSITIVA DE SI PRÓPRIO  PARA QUE ELE POSSA RESPEITAR-SE ESTIMAR-SE .</a:t>
            </a:r>
          </a:p>
          <a:p>
            <a:pPr marL="0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b="1" dirty="0">
                <a:solidFill>
                  <a:schemeClr val="bg1"/>
                </a:solidFill>
              </a:rPr>
              <a:t>ELA FAZ A PESSOA SENTIR-SE CONFIANTE, VALOROSO, FORTE, CAPAZ E ÚTIL.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pt-BR" dirty="0"/>
          </a:p>
        </p:txBody>
      </p:sp>
      <p:sp>
        <p:nvSpPr>
          <p:cNvPr id="20483" name="Text Box 4">
            <a:extLst>
              <a:ext uri="{FF2B5EF4-FFF2-40B4-BE49-F238E27FC236}">
                <a16:creationId xmlns:a16="http://schemas.microsoft.com/office/drawing/2014/main" id="{4DAC21CC-F314-F53D-CCC9-1888B7279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28625"/>
            <a:ext cx="7867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200" b="1">
                <a:solidFill>
                  <a:srgbClr val="FFC000"/>
                </a:solidFill>
              </a:rPr>
              <a:t>TEORIA COMPORTAMENTAL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F97911-9615-841F-7DC7-44B64E41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1676400"/>
            <a:ext cx="8786812" cy="4895850"/>
          </a:xfrm>
        </p:spPr>
        <p:txBody>
          <a:bodyPr>
            <a:normAutofit fontScale="77500" lnSpcReduction="20000"/>
          </a:bodyPr>
          <a:lstStyle/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b="1" u="sng" dirty="0">
                <a:solidFill>
                  <a:schemeClr val="bg1"/>
                </a:solidFill>
              </a:rPr>
              <a:t>5. NECESSIDADE DE AUTO –REALIZAÇÃO :</a:t>
            </a:r>
            <a:endParaRPr lang="pt-BR" b="1" dirty="0">
              <a:solidFill>
                <a:schemeClr val="bg1"/>
              </a:solidFill>
            </a:endParaRP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pt-BR" b="1" dirty="0">
              <a:solidFill>
                <a:schemeClr val="bg1"/>
              </a:solidFill>
            </a:endParaRPr>
          </a:p>
          <a:p>
            <a:pPr marL="0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b="1" dirty="0">
                <a:solidFill>
                  <a:schemeClr val="bg1"/>
                </a:solidFill>
              </a:rPr>
              <a:t>PROCURAR SER AQUILO QUE SE PODE SER .</a:t>
            </a:r>
          </a:p>
          <a:p>
            <a:pPr marL="0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b="1" dirty="0">
                <a:solidFill>
                  <a:schemeClr val="bg1"/>
                </a:solidFill>
              </a:rPr>
              <a:t>NECESSIDADE OU DESEJO DE CUMPRIR OU REALIZAR O PRÓPRIO POTENCIAL.                               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b="1" dirty="0">
                <a:solidFill>
                  <a:schemeClr val="bg1"/>
                </a:solidFill>
              </a:rPr>
              <a:t> 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b="1" u="sng" dirty="0">
                <a:solidFill>
                  <a:schemeClr val="bg1"/>
                </a:solidFill>
              </a:rPr>
              <a:t>OBSERVAÇÕES:</a:t>
            </a:r>
            <a:endParaRPr lang="pt-BR" b="1" dirty="0">
              <a:solidFill>
                <a:schemeClr val="bg1"/>
              </a:solidFill>
            </a:endParaRP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b="1" dirty="0">
                <a:solidFill>
                  <a:schemeClr val="bg1"/>
                </a:solidFill>
              </a:rPr>
              <a:t> </a:t>
            </a:r>
          </a:p>
          <a:p>
            <a:pPr marL="0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ü"/>
              <a:defRPr/>
            </a:pPr>
            <a:r>
              <a:rPr lang="pt-BR" b="1" dirty="0">
                <a:solidFill>
                  <a:schemeClr val="bg1"/>
                </a:solidFill>
              </a:rPr>
              <a:t>UM MESMO INDIVÍDUO PODE ORA PERSEGUIR UM OBJETO, ORA OUTRO. DEPENDE DA SUA CARÊNCIA EM CADA MOMENTO.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b="1" dirty="0">
                <a:solidFill>
                  <a:schemeClr val="bg1"/>
                </a:solidFill>
              </a:rPr>
              <a:t> </a:t>
            </a:r>
          </a:p>
          <a:p>
            <a:pPr marL="0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ü"/>
              <a:defRPr/>
            </a:pPr>
            <a:r>
              <a:rPr lang="pt-BR" b="1" dirty="0">
                <a:solidFill>
                  <a:schemeClr val="bg1"/>
                </a:solidFill>
              </a:rPr>
              <a:t>AS PESSOAS DE UM DETERMINADO GRUPO NÃO PERSEGUEM UM MESMO OBJETO NO MESMO MOMENTO.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b="1" dirty="0">
                <a:solidFill>
                  <a:schemeClr val="bg1"/>
                </a:solidFill>
              </a:rPr>
              <a:t> </a:t>
            </a:r>
          </a:p>
          <a:p>
            <a:pPr marL="0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ü"/>
              <a:defRPr/>
            </a:pPr>
            <a:r>
              <a:rPr lang="pt-BR" b="1" dirty="0">
                <a:solidFill>
                  <a:schemeClr val="bg1"/>
                </a:solidFill>
              </a:rPr>
              <a:t>ESTAS DIFERNÇAS EXPLICAM AS RAZÕES DAS ATITUDES      HUMANAS.</a:t>
            </a:r>
          </a:p>
        </p:txBody>
      </p:sp>
      <p:sp>
        <p:nvSpPr>
          <p:cNvPr id="21507" name="Text Box 4">
            <a:extLst>
              <a:ext uri="{FF2B5EF4-FFF2-40B4-BE49-F238E27FC236}">
                <a16:creationId xmlns:a16="http://schemas.microsoft.com/office/drawing/2014/main" id="{920EF977-58B6-5784-D739-103CB94AD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773113"/>
            <a:ext cx="7867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200" b="1">
                <a:solidFill>
                  <a:srgbClr val="FFC000"/>
                </a:solidFill>
              </a:rPr>
              <a:t>TEORIA COMPORTAMENTAL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>
            <a:extLst>
              <a:ext uri="{FF2B5EF4-FFF2-40B4-BE49-F238E27FC236}">
                <a16:creationId xmlns:a16="http://schemas.microsoft.com/office/drawing/2014/main" id="{4B578069-545C-F897-6D4A-EDBB49791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357188"/>
            <a:ext cx="7867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200" b="1">
                <a:solidFill>
                  <a:srgbClr val="FFC000"/>
                </a:solidFill>
              </a:rPr>
              <a:t>TEORIA COMPORTAMENTAL</a:t>
            </a: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F4510ED4-DC0A-16C0-671B-95EFBEF4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8" t="33333" r="26172" b="50000"/>
          <a:stretch>
            <a:fillRect/>
          </a:stretch>
        </p:blipFill>
        <p:spPr bwMode="auto">
          <a:xfrm>
            <a:off x="928688" y="1357313"/>
            <a:ext cx="6858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3">
            <a:extLst>
              <a:ext uri="{FF2B5EF4-FFF2-40B4-BE49-F238E27FC236}">
                <a16:creationId xmlns:a16="http://schemas.microsoft.com/office/drawing/2014/main" id="{5111C2BC-6E5B-9D18-64B4-87689061C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2571750"/>
            <a:ext cx="8786813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b="1">
                <a:solidFill>
                  <a:schemeClr val="bg1"/>
                </a:solidFill>
                <a:cs typeface="Times New Roman" panose="02020603050405020304" pitchFamily="18" charset="0"/>
              </a:rPr>
              <a:t>SEGUNDO</a:t>
            </a:r>
            <a:r>
              <a:rPr lang="pt-BR" altLang="pt-BR" b="1">
                <a:cs typeface="Times New Roman" panose="02020603050405020304" pitchFamily="18" charset="0"/>
              </a:rPr>
              <a:t>    </a:t>
            </a:r>
            <a:r>
              <a:rPr lang="pt-BR" altLang="pt-BR" b="1">
                <a:solidFill>
                  <a:srgbClr val="FF0000"/>
                </a:solidFill>
                <a:cs typeface="Times New Roman" panose="02020603050405020304" pitchFamily="18" charset="0"/>
              </a:rPr>
              <a:t>ROBERT MEIGNEZ</a:t>
            </a:r>
          </a:p>
          <a:p>
            <a:endParaRPr lang="pt-BR" altLang="pt-BR" sz="1800" b="1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pt-BR" altLang="pt-BR" sz="2000" b="1">
                <a:solidFill>
                  <a:schemeClr val="bg1"/>
                </a:solidFill>
              </a:rPr>
              <a:t>CONCLUIR QUE QUANTO MAIOR O SALÁRIO,  MAIOR SERÁ A MOTIVAÇÃO, É UMA POSIÇÃO INGÊNUA , SIMPLISTA A ACIENTIFICA.</a:t>
            </a:r>
            <a:endParaRPr lang="pt-BR" altLang="pt-BR" sz="2000">
              <a:solidFill>
                <a:schemeClr val="bg1"/>
              </a:solidFill>
            </a:endParaRPr>
          </a:p>
          <a:p>
            <a:pPr eaLnBrk="1" hangingPunct="1"/>
            <a:r>
              <a:rPr lang="pt-BR" altLang="pt-BR" sz="2000" b="1">
                <a:solidFill>
                  <a:schemeClr val="bg1"/>
                </a:solidFill>
              </a:rPr>
              <a:t>  </a:t>
            </a:r>
            <a:endParaRPr lang="pt-BR" altLang="pt-BR" sz="2000">
              <a:solidFill>
                <a:schemeClr val="bg1"/>
              </a:solidFill>
            </a:endParaRPr>
          </a:p>
          <a:p>
            <a:pPr algn="just" eaLnBrk="1" hangingPunct="1"/>
            <a:r>
              <a:rPr lang="pt-BR" altLang="pt-BR" sz="2000" b="1">
                <a:solidFill>
                  <a:schemeClr val="bg1"/>
                </a:solidFill>
              </a:rPr>
              <a:t>QUANDO UM TRABALHADOR RECLAMA  DO SALÁRIO EM UMA EMPRESA, É PORQUE  ACREDITA QUE ELA NÃO LHE POSSA DAR OUTRA SATISFAÇÃO, QUE NÃO SEJA A REMUNERAÇÃO, O QUE REDUZ A SITUAÇÃO DA RELAÇÃO DE EMPREGO A UM NÍVEL DE MERCADO , ONDE O EMPREGADOR  COMPRA AS MÃO S E A CABEÇA DOS SEUS EMPREGADOS, MAS NUNCA CHEGARÁ  A CONQUISTAR –LHES  O CORAÇÃO.</a:t>
            </a:r>
            <a:endParaRPr lang="pt-BR" altLang="pt-BR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1FD090-2D99-927B-A775-D147A4CC3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1643063"/>
            <a:ext cx="8715375" cy="5072062"/>
          </a:xfrm>
        </p:spPr>
        <p:txBody>
          <a:bodyPr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b="1" u="sng" dirty="0">
                <a:solidFill>
                  <a:schemeClr val="bg1"/>
                </a:solidFill>
              </a:rPr>
              <a:t>MAC GREGOR</a:t>
            </a:r>
            <a:r>
              <a:rPr lang="pt-BR" b="1" dirty="0">
                <a:solidFill>
                  <a:schemeClr val="bg1"/>
                </a:solidFill>
              </a:rPr>
              <a:t> - ESTUDANDO A ATUAÇÃO DA CHEFIA, NA CONSECUÇÃO DOS OBJETIVOS DA ORGANIZAÇÃO, CONCLUIU QUE O CHEFE DEVE UTILIZAR-SE  DE DADOS  FORNECIDOS PELAS CIÊNCIAS DO COMPORTAMENTO.</a:t>
            </a:r>
          </a:p>
          <a:p>
            <a:pPr marL="0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pt-BR" b="1" dirty="0">
              <a:solidFill>
                <a:schemeClr val="bg1"/>
              </a:solidFill>
            </a:endParaRPr>
          </a:p>
          <a:p>
            <a:pPr marL="0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b="1" dirty="0">
                <a:solidFill>
                  <a:schemeClr val="bg1"/>
                </a:solidFill>
              </a:rPr>
              <a:t>ESTUDANDO O COMPORTAMENTO DE VÁRIOS EMPRESÁRIOS, ELE DESENVOLVEU DUAS TEORIAS:</a:t>
            </a:r>
            <a:endParaRPr lang="pt-BR" dirty="0">
              <a:solidFill>
                <a:schemeClr val="bg1"/>
              </a:solidFill>
            </a:endParaRPr>
          </a:p>
          <a:p>
            <a:pPr marL="0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dirty="0"/>
              <a:t>                            </a:t>
            </a:r>
            <a:r>
              <a:rPr lang="pt-BR" sz="4400" u="sng" dirty="0">
                <a:solidFill>
                  <a:srgbClr val="003366"/>
                </a:solidFill>
                <a:latin typeface="Arial Black" pitchFamily="34" charset="0"/>
              </a:rPr>
              <a:t>TEORIA “</a:t>
            </a:r>
            <a:r>
              <a:rPr lang="pt-BR" sz="5400" u="sng" dirty="0">
                <a:solidFill>
                  <a:srgbClr val="003366"/>
                </a:solidFill>
                <a:latin typeface="Arial Black" pitchFamily="34" charset="0"/>
              </a:rPr>
              <a:t>x</a:t>
            </a:r>
            <a:r>
              <a:rPr lang="pt-BR" sz="4400" u="sng" dirty="0">
                <a:solidFill>
                  <a:srgbClr val="003366"/>
                </a:solidFill>
                <a:latin typeface="Arial Black" pitchFamily="34" charset="0"/>
              </a:rPr>
              <a:t>”</a:t>
            </a:r>
            <a:endParaRPr lang="pt-BR" sz="4400" dirty="0">
              <a:solidFill>
                <a:srgbClr val="003366"/>
              </a:solidFill>
              <a:latin typeface="Arial Black" pitchFamily="34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pt-BR" dirty="0"/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DA5EF13E-4073-A737-F125-96A5C9F28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773113"/>
            <a:ext cx="7867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200" b="1">
                <a:solidFill>
                  <a:srgbClr val="FFC000"/>
                </a:solidFill>
              </a:rPr>
              <a:t>TEORIA COMPORTAMENTAL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D25183B-0FA0-A82D-A87B-E054392F0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855663"/>
            <a:ext cx="8715375" cy="501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200" b="1">
                <a:solidFill>
                  <a:srgbClr val="FFFF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TEORIA COMPORTAMENTAL</a:t>
            </a:r>
          </a:p>
          <a:p>
            <a:pPr algn="ctr" eaLnBrk="1" hangingPunct="1"/>
            <a:endParaRPr lang="pt-BR" altLang="pt-BR" sz="3200" b="1">
              <a:solidFill>
                <a:schemeClr val="tx2"/>
              </a:solidFill>
            </a:endParaRPr>
          </a:p>
          <a:p>
            <a:pPr eaLnBrk="1" hangingPunct="1"/>
            <a:endParaRPr lang="pt-BR" altLang="pt-BR" b="1"/>
          </a:p>
          <a:p>
            <a:pPr algn="just" eaLnBrk="1" hangingPunct="1"/>
            <a:r>
              <a:rPr lang="pt-BR" altLang="pt-BR" sz="3200" b="1"/>
              <a:t>A Teoria Comportamental, ou Teoria Behaviorista da Administração, continua dando ênfase às pessoas, mas passa a se basear em métodos científicos e objetivos para estudar o comportamento organizacional.</a:t>
            </a:r>
            <a:r>
              <a:rPr lang="pt-BR" altLang="pt-BR" b="1"/>
              <a:t>             </a:t>
            </a:r>
          </a:p>
          <a:p>
            <a:pPr eaLnBrk="1" hangingPunct="1"/>
            <a:endParaRPr lang="pt-BR" altLang="pt-BR"/>
          </a:p>
          <a:p>
            <a:pPr eaLnBrk="1" hangingPunct="1"/>
            <a:endParaRPr lang="pt-BR" altLang="pt-BR"/>
          </a:p>
          <a:p>
            <a:pPr eaLnBrk="1" hangingPunct="1"/>
            <a:endParaRPr lang="pt-BR" altLang="pt-BR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E80288-D699-3260-ED22-7F0BCA63E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1643063"/>
            <a:ext cx="8643937" cy="4681537"/>
          </a:xfrm>
        </p:spPr>
        <p:txBody>
          <a:bodyPr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b="1" dirty="0">
                <a:solidFill>
                  <a:schemeClr val="bg1"/>
                </a:solidFill>
              </a:rPr>
              <a:t>PELA TEORIA “X”, TOMANDO –SE  POR BASE A MÉDIA,  O SER HUMANO É :</a:t>
            </a:r>
            <a:endParaRPr lang="pt-BR" dirty="0">
              <a:solidFill>
                <a:schemeClr val="bg1"/>
              </a:solidFill>
            </a:endParaRPr>
          </a:p>
          <a:p>
            <a:pPr marL="0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b="1" dirty="0">
                <a:solidFill>
                  <a:schemeClr val="bg1"/>
                </a:solidFill>
              </a:rPr>
              <a:t> </a:t>
            </a:r>
            <a:endParaRPr lang="pt-BR" dirty="0">
              <a:solidFill>
                <a:schemeClr val="bg1"/>
              </a:solidFill>
            </a:endParaRPr>
          </a:p>
          <a:p>
            <a:pPr marL="514350" indent="-514350" algn="just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lphaUcPeriod"/>
              <a:defRPr/>
            </a:pPr>
            <a:r>
              <a:rPr lang="pt-BR" b="1" dirty="0">
                <a:solidFill>
                  <a:schemeClr val="bg1"/>
                </a:solidFill>
              </a:rPr>
              <a:t>TEM UMA AVERSÃO AO  TRABALHO  E O EVITARÁ  SEMPRE  QUE PUDER;</a:t>
            </a:r>
            <a:endParaRPr lang="pt-BR" dirty="0">
              <a:solidFill>
                <a:schemeClr val="bg1"/>
              </a:solidFill>
            </a:endParaRPr>
          </a:p>
          <a:p>
            <a:pPr marL="514350" indent="-514350" algn="just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lphaUcPeriod"/>
              <a:defRPr/>
            </a:pPr>
            <a:r>
              <a:rPr lang="pt-BR" b="1" dirty="0">
                <a:solidFill>
                  <a:schemeClr val="bg1"/>
                </a:solidFill>
              </a:rPr>
              <a:t>PARA TRABALHAR, DEVE  SER COAGIDO, PRESSIONADO, CONTROLADO, DIRIGIDO, AMEAÇADO  COM  PUNIÇÃO ;</a:t>
            </a:r>
            <a:endParaRPr lang="pt-BR" dirty="0">
              <a:solidFill>
                <a:schemeClr val="bg1"/>
              </a:solidFill>
            </a:endParaRPr>
          </a:p>
          <a:p>
            <a:pPr marL="514350" indent="-514350" algn="just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lphaUcPeriod"/>
              <a:defRPr/>
            </a:pPr>
            <a:r>
              <a:rPr lang="pt-BR" b="1" dirty="0">
                <a:solidFill>
                  <a:schemeClr val="bg1"/>
                </a:solidFill>
              </a:rPr>
              <a:t>PREFERE SER DIRIGIDO, PARA EVITAR RESPONSABILIDADES.</a:t>
            </a:r>
            <a:endParaRPr lang="pt-BR" dirty="0">
              <a:solidFill>
                <a:schemeClr val="bg1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pt-BR" dirty="0"/>
          </a:p>
        </p:txBody>
      </p:sp>
      <p:sp>
        <p:nvSpPr>
          <p:cNvPr id="24579" name="Text Box 4">
            <a:extLst>
              <a:ext uri="{FF2B5EF4-FFF2-40B4-BE49-F238E27FC236}">
                <a16:creationId xmlns:a16="http://schemas.microsoft.com/office/drawing/2014/main" id="{B762E69B-8E91-8756-AB7C-6CD9F7A88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28625"/>
            <a:ext cx="7867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200" b="1">
                <a:solidFill>
                  <a:srgbClr val="FFC000"/>
                </a:solidFill>
              </a:rPr>
              <a:t>TEORIA COMPORTAMENTAL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Conteúdo 2">
            <a:extLst>
              <a:ext uri="{FF2B5EF4-FFF2-40B4-BE49-F238E27FC236}">
                <a16:creationId xmlns:a16="http://schemas.microsoft.com/office/drawing/2014/main" id="{64D3D35B-E437-4CB9-1952-AA0DAA90F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2571750"/>
            <a:ext cx="8786812" cy="2928938"/>
          </a:xfrm>
        </p:spPr>
        <p:txBody>
          <a:bodyPr/>
          <a:lstStyle/>
          <a:p>
            <a:pPr marL="0" indent="0" algn="just" eaLnBrk="1" hangingPunct="1">
              <a:buFont typeface="Wingdings 2" panose="05020102010507070707" pitchFamily="18" charset="2"/>
              <a:buNone/>
            </a:pPr>
            <a:r>
              <a:rPr lang="pt-BR" altLang="pt-BR" sz="2800" b="1">
                <a:solidFill>
                  <a:schemeClr val="bg1"/>
                </a:solidFill>
              </a:rPr>
              <a:t>SEGUNDO  ESTA  TEORIA, DEVE  SER FORTALECIDO O EXERCÍCIO  DA AUTORIDADE. A  CHEFIA  DEVE SER 	 “DURA”.</a:t>
            </a:r>
            <a:endParaRPr lang="pt-BR" altLang="pt-BR" sz="2800">
              <a:solidFill>
                <a:schemeClr val="bg1"/>
              </a:solidFill>
            </a:endParaRPr>
          </a:p>
          <a:p>
            <a:pPr marL="0" indent="0" algn="just" eaLnBrk="1" hangingPunct="1">
              <a:buFont typeface="Wingdings 2" panose="05020102010507070707" pitchFamily="18" charset="2"/>
              <a:buNone/>
            </a:pPr>
            <a:r>
              <a:rPr lang="pt-BR" altLang="pt-BR" sz="2800" b="1">
                <a:solidFill>
                  <a:schemeClr val="bg1"/>
                </a:solidFill>
              </a:rPr>
              <a:t> </a:t>
            </a:r>
            <a:endParaRPr lang="pt-BR" altLang="pt-BR" sz="2800">
              <a:solidFill>
                <a:schemeClr val="bg1"/>
              </a:solidFill>
            </a:endParaRPr>
          </a:p>
          <a:p>
            <a:pPr marL="0" indent="0" algn="just" eaLnBrk="1" hangingPunct="1">
              <a:buFont typeface="Wingdings 2" panose="05020102010507070707" pitchFamily="18" charset="2"/>
              <a:buNone/>
            </a:pPr>
            <a:r>
              <a:rPr lang="pt-BR" altLang="pt-BR" sz="2800" b="1">
                <a:solidFill>
                  <a:schemeClr val="bg1"/>
                </a:solidFill>
              </a:rPr>
              <a:t>NÃO SE VALORIZA OU SE DESCONHECE AS CAUSAS DO COMPORTAMENTO  HUMANO. </a:t>
            </a:r>
            <a:endParaRPr lang="pt-BR" altLang="pt-BR" sz="2800">
              <a:solidFill>
                <a:schemeClr val="bg1"/>
              </a:solidFill>
            </a:endParaRPr>
          </a:p>
        </p:txBody>
      </p:sp>
      <p:sp>
        <p:nvSpPr>
          <p:cNvPr id="25603" name="Text Box 4">
            <a:extLst>
              <a:ext uri="{FF2B5EF4-FFF2-40B4-BE49-F238E27FC236}">
                <a16:creationId xmlns:a16="http://schemas.microsoft.com/office/drawing/2014/main" id="{8B8624C6-A55D-A052-5870-A74392351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500063"/>
            <a:ext cx="7867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200" b="1">
                <a:solidFill>
                  <a:srgbClr val="FFC000"/>
                </a:solidFill>
              </a:rPr>
              <a:t>TEORIA COMPORTAMENTAL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36F0E7-784B-AAC8-6245-5A98163D1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2143125"/>
            <a:ext cx="8715375" cy="3429000"/>
          </a:xfrm>
        </p:spPr>
        <p:txBody>
          <a:bodyPr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b="1" dirty="0">
                <a:solidFill>
                  <a:schemeClr val="bg1"/>
                </a:solidFill>
              </a:rPr>
              <a:t>CRITICANDO OS DADOS  DA TEORIA “X”, MAC  GREGOR CRIOU A TEORIA “Y”, BASEADA NO ESTUDO DO COMPORTAMENTO  HUMANO E NA MOTIVAÇÃO.</a:t>
            </a:r>
          </a:p>
          <a:p>
            <a:pPr marL="0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b="1" dirty="0">
                <a:solidFill>
                  <a:schemeClr val="bg1"/>
                </a:solidFill>
              </a:rPr>
              <a:t>SÃO   OS   SEGUINTES   OS   PRESSUPOSTOS   DA </a:t>
            </a:r>
            <a:endParaRPr lang="pt-BR" dirty="0">
              <a:solidFill>
                <a:schemeClr val="bg1"/>
              </a:solidFill>
            </a:endParaRPr>
          </a:p>
          <a:p>
            <a:pPr marL="0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b="1" dirty="0"/>
              <a:t> </a:t>
            </a:r>
            <a:endParaRPr lang="pt-BR" dirty="0"/>
          </a:p>
          <a:p>
            <a:pPr marL="0" indent="0" algn="ctr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sz="3600" b="1" dirty="0">
                <a:solidFill>
                  <a:srgbClr val="003366"/>
                </a:solidFill>
                <a:latin typeface="Arial Black" pitchFamily="34" charset="0"/>
              </a:rPr>
              <a:t>TEORIA “Y”</a:t>
            </a:r>
            <a:endParaRPr lang="pt-BR" sz="3600" dirty="0">
              <a:solidFill>
                <a:srgbClr val="003366"/>
              </a:solidFill>
              <a:latin typeface="Arial Black" pitchFamily="34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pt-BR" dirty="0"/>
          </a:p>
        </p:txBody>
      </p:sp>
      <p:sp>
        <p:nvSpPr>
          <p:cNvPr id="26627" name="Text Box 4">
            <a:extLst>
              <a:ext uri="{FF2B5EF4-FFF2-40B4-BE49-F238E27FC236}">
                <a16:creationId xmlns:a16="http://schemas.microsoft.com/office/drawing/2014/main" id="{AAC199A8-A2DC-A6CD-A70B-CFE3A8807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571500"/>
            <a:ext cx="7867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200" b="1">
                <a:solidFill>
                  <a:srgbClr val="FFC000"/>
                </a:solidFill>
              </a:rPr>
              <a:t>TEORIA COMPORTAMENTAL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0BAF9B-51C0-8F78-C0A8-A6C325D60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1357313"/>
            <a:ext cx="8715375" cy="5357812"/>
          </a:xfrm>
        </p:spPr>
        <p:txBody>
          <a:bodyPr>
            <a:normAutofit fontScale="77500" lnSpcReduction="20000"/>
          </a:bodyPr>
          <a:lstStyle/>
          <a:p>
            <a:pPr marL="514350" indent="-514350" algn="just" eaLnBrk="1" fontAlgn="auto" hangingPunct="1">
              <a:spcAft>
                <a:spcPts val="0"/>
              </a:spcAft>
              <a:buClr>
                <a:srgbClr val="000099"/>
              </a:buClr>
              <a:buFont typeface="+mj-lt"/>
              <a:buAutoNum type="alphaUcPeriod"/>
              <a:defRPr/>
            </a:pPr>
            <a:r>
              <a:rPr lang="pt-BR" b="1" dirty="0">
                <a:solidFill>
                  <a:schemeClr val="bg1"/>
                </a:solidFill>
              </a:rPr>
              <a:t>OS ESFORÇOS, DESENVOLVIDOS  PELO  HOMEM NO TRABALHO, SÃO  TÃO  NATURAIS  QUANTO  NUM JOGO.</a:t>
            </a:r>
            <a:endParaRPr lang="pt-BR" dirty="0">
              <a:solidFill>
                <a:schemeClr val="bg1"/>
              </a:solidFill>
            </a:endParaRPr>
          </a:p>
          <a:p>
            <a:pPr marL="514350" indent="-514350" algn="just" eaLnBrk="1" fontAlgn="auto" hangingPunct="1">
              <a:spcAft>
                <a:spcPts val="0"/>
              </a:spcAft>
              <a:buClr>
                <a:srgbClr val="000099"/>
              </a:buClr>
              <a:buFont typeface="+mj-lt"/>
              <a:buAutoNum type="alphaUcPeriod"/>
              <a:defRPr/>
            </a:pPr>
            <a:r>
              <a:rPr lang="pt-BR" b="1" dirty="0">
                <a:solidFill>
                  <a:schemeClr val="bg1"/>
                </a:solidFill>
              </a:rPr>
              <a:t>AMEAÇAM  O CONTROLE EXTERNO E NÃO  SÃO AS VIAS  ADEQUADAS PARA  CONSEGUIR QUE  AS PESSOAS  TRABALHEM  PELOS  OBJETIVOS DA  EMPRESA. O SER HUMANO  SE AUTOCONTROLA E AUTODIRIGE, NA  BUSCA  DOS OBJETIVOS  PELOS QUAIS  TENHA  SE COMPROMETIDO;</a:t>
            </a:r>
            <a:endParaRPr lang="pt-BR" dirty="0">
              <a:solidFill>
                <a:schemeClr val="bg1"/>
              </a:solidFill>
            </a:endParaRPr>
          </a:p>
          <a:p>
            <a:pPr marL="514350" indent="-514350" algn="just" eaLnBrk="1" fontAlgn="auto" hangingPunct="1">
              <a:spcAft>
                <a:spcPts val="0"/>
              </a:spcAft>
              <a:buClr>
                <a:srgbClr val="000099"/>
              </a:buClr>
              <a:buFont typeface="+mj-lt"/>
              <a:buAutoNum type="alphaUcPeriod"/>
              <a:defRPr/>
            </a:pPr>
            <a:r>
              <a:rPr lang="pt-BR" b="1" dirty="0">
                <a:solidFill>
                  <a:schemeClr val="bg1"/>
                </a:solidFill>
              </a:rPr>
              <a:t>ESSE COMPROMISSO É FUNÇÃO  DAS RECOMPENSAS (COMO AUTO ESTIMA E AUTO REALIZAÇÃO ) ;</a:t>
            </a:r>
            <a:endParaRPr lang="pt-BR" dirty="0">
              <a:solidFill>
                <a:schemeClr val="bg1"/>
              </a:solidFill>
            </a:endParaRPr>
          </a:p>
          <a:p>
            <a:pPr marL="514350" indent="-514350" algn="just" eaLnBrk="1" fontAlgn="auto" hangingPunct="1">
              <a:spcAft>
                <a:spcPts val="0"/>
              </a:spcAft>
              <a:buClr>
                <a:srgbClr val="000099"/>
              </a:buClr>
              <a:buFont typeface="+mj-lt"/>
              <a:buAutoNum type="alphaUcPeriod"/>
              <a:defRPr/>
            </a:pPr>
            <a:r>
              <a:rPr lang="pt-BR" b="1" dirty="0">
                <a:solidFill>
                  <a:schemeClr val="bg1"/>
                </a:solidFill>
              </a:rPr>
              <a:t>O HOMEM, SOB CONDIÇÕES  ADEQUADAS NÃO  APENAS ACEITA, MAS BUSCA RESPONSABILIDADES;</a:t>
            </a:r>
            <a:endParaRPr lang="pt-BR" dirty="0">
              <a:solidFill>
                <a:schemeClr val="bg1"/>
              </a:solidFill>
            </a:endParaRPr>
          </a:p>
          <a:p>
            <a:pPr marL="514350" indent="-514350" algn="just" eaLnBrk="1" fontAlgn="auto" hangingPunct="1">
              <a:spcAft>
                <a:spcPts val="0"/>
              </a:spcAft>
              <a:buClr>
                <a:srgbClr val="000099"/>
              </a:buClr>
              <a:buFont typeface="+mj-lt"/>
              <a:buAutoNum type="alphaUcPeriod"/>
              <a:defRPr/>
            </a:pPr>
            <a:r>
              <a:rPr lang="pt-BR" b="1" dirty="0">
                <a:solidFill>
                  <a:schemeClr val="bg1"/>
                </a:solidFill>
              </a:rPr>
              <a:t>A MAIORIA DAS PESSOAS É CAPAZ DE DESENVOLVER UM GRAU RELATIVAMENTE  ALTO DE IMAGINAÇÃO  E CRIATIVIDADE, PARA RESOLVER PROBLEMAS DA ORGANIZAÇÃO EM QUE TRABALHA;</a:t>
            </a:r>
            <a:endParaRPr lang="pt-BR" dirty="0">
              <a:solidFill>
                <a:schemeClr val="bg1"/>
              </a:solidFill>
            </a:endParaRPr>
          </a:p>
          <a:p>
            <a:pPr marL="514350" indent="-514350" algn="just" eaLnBrk="1" fontAlgn="auto" hangingPunct="1">
              <a:spcAft>
                <a:spcPts val="0"/>
              </a:spcAft>
              <a:buClr>
                <a:srgbClr val="000099"/>
              </a:buClr>
              <a:buFont typeface="+mj-lt"/>
              <a:buAutoNum type="alphaUcPeriod"/>
              <a:defRPr/>
            </a:pPr>
            <a:r>
              <a:rPr lang="pt-BR" b="1" dirty="0">
                <a:solidFill>
                  <a:schemeClr val="bg1"/>
                </a:solidFill>
              </a:rPr>
              <a:t>NAS ATUAIS CONDIÇÕES DE TRABALHO NAS EMPRESAS, AS POTENCIALIDADES INTELECTUAIS DOS INDIVÍDUOS SÃO  UTILIZADAS APENAS PARCIALOMENTE. BASICAMENTE O QUE  O CHEFE DEVE FAZER  É  COMPARTILHAR  A PARTICIPAÇÃO  E RESPONSABIILIDADE.</a:t>
            </a:r>
            <a:endParaRPr lang="pt-BR" dirty="0">
              <a:solidFill>
                <a:schemeClr val="bg1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pt-BR" dirty="0"/>
          </a:p>
        </p:txBody>
      </p:sp>
      <p:sp>
        <p:nvSpPr>
          <p:cNvPr id="27651" name="Text Box 4">
            <a:extLst>
              <a:ext uri="{FF2B5EF4-FFF2-40B4-BE49-F238E27FC236}">
                <a16:creationId xmlns:a16="http://schemas.microsoft.com/office/drawing/2014/main" id="{EB05B576-64D4-4E25-C4D2-BAE4DEA0F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3" y="428625"/>
            <a:ext cx="7867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200" b="1">
                <a:solidFill>
                  <a:srgbClr val="FFC000"/>
                </a:solidFill>
              </a:rPr>
              <a:t>TEORIA COMPORTAMENTAL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52E22073-1C86-E48A-DF46-C10FA5EF62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2875" y="1285875"/>
            <a:ext cx="8786813" cy="5386388"/>
          </a:xfrm>
        </p:spPr>
        <p:txBody>
          <a:bodyPr anchor="ctr">
            <a:spAutoFit/>
          </a:bodyPr>
          <a:lstStyle/>
          <a:p>
            <a:pPr marL="0" indent="0" algn="just">
              <a:spcBef>
                <a:spcPct val="0"/>
              </a:spcBef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lang="pt-BR" sz="3200" b="1" u="sng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FREDERICK HERZBERG</a:t>
            </a:r>
            <a:r>
              <a:rPr lang="pt-BR" sz="1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pt-BR" sz="800" dirty="0">
              <a:solidFill>
                <a:srgbClr val="FFFF00"/>
              </a:solidFill>
              <a:latin typeface="Times New Roman" pitchFamily="18" charset="0"/>
            </a:endParaRPr>
          </a:p>
          <a:p>
            <a:pPr marL="0" indent="0" algn="just">
              <a:spcBef>
                <a:spcPct val="0"/>
              </a:spcBef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lang="pt-B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APROVEITANDO-SE DA TEORIA DE  </a:t>
            </a:r>
            <a:r>
              <a:rPr lang="pt-BR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MASLOW,  HERZBERG </a:t>
            </a:r>
            <a:r>
              <a:rPr lang="pt-B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CRIOU A  </a:t>
            </a:r>
            <a:r>
              <a:rPr lang="pt-BR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TEORIA DA “MOTIVAÇÃO- HIGIENE”</a:t>
            </a:r>
            <a:endParaRPr lang="pt-BR" sz="10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  <a:tabLst>
                <a:tab pos="228600" algn="l"/>
              </a:tabLst>
              <a:defRPr/>
            </a:pPr>
            <a:endParaRPr lang="pt-BR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  <a:tabLst>
                <a:tab pos="228600" algn="l"/>
              </a:tabLst>
              <a:defRPr/>
            </a:pPr>
            <a:r>
              <a:rPr lang="pt-BR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RECONHECIMENTO, REALIZAÇÃO, TRABALHO DESAFIADOR, RESPONSABILIDADE, CRESCIMENTO SÃO FATORES MOTIVADORES QUE FAZEM O INDUVÍDUO  ATINGIR OS OBJETIVOS DA EMPRESA, POIS  ASSIM,  ESTARÁ  ATINGINDO SEUS PRÓPRIOS  OBJETIVOS, PORÉM:</a:t>
            </a:r>
            <a:endParaRPr lang="pt-BR" sz="10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>
              <a:spcBef>
                <a:spcPct val="0"/>
              </a:spcBef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lang="pt-BR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pt-BR"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O QUE  IMPEDE A INSATISFAÇÃO É BEM DIFERENTE DAQUILO QUE PROPORCINONA SATISFAÇÃO</a:t>
            </a:r>
            <a:r>
              <a:rPr lang="pt-BR" sz="32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”.</a:t>
            </a:r>
            <a:endParaRPr lang="pt-BR" sz="4000" dirty="0">
              <a:solidFill>
                <a:schemeClr val="accent3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8675" name="Text Box 4">
            <a:extLst>
              <a:ext uri="{FF2B5EF4-FFF2-40B4-BE49-F238E27FC236}">
                <a16:creationId xmlns:a16="http://schemas.microsoft.com/office/drawing/2014/main" id="{F74E5FF0-3120-5E1E-85B7-665275B7D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3" y="357188"/>
            <a:ext cx="7867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200" b="1">
                <a:solidFill>
                  <a:srgbClr val="FFC000"/>
                </a:solidFill>
              </a:rPr>
              <a:t>TEORIA COMPORTAMENTAL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8424B3-FABF-6945-8979-ADBD16FCB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1500188"/>
            <a:ext cx="8715375" cy="4824412"/>
          </a:xfrm>
        </p:spPr>
        <p:txBody>
          <a:bodyPr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b="1" u="sng" dirty="0">
                <a:solidFill>
                  <a:schemeClr val="bg1"/>
                </a:solidFill>
              </a:rPr>
              <a:t>EXEMPLIFICANDO:</a:t>
            </a:r>
            <a:endParaRPr lang="pt-BR" dirty="0">
              <a:solidFill>
                <a:schemeClr val="bg1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dirty="0">
                <a:solidFill>
                  <a:schemeClr val="bg1"/>
                </a:solidFill>
              </a:rPr>
              <a:t> </a:t>
            </a:r>
          </a:p>
          <a:p>
            <a:pPr marL="0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b="1" dirty="0">
                <a:solidFill>
                  <a:schemeClr val="bg1"/>
                </a:solidFill>
              </a:rPr>
              <a:t>FATORES AMBIENTAIS (HIGIENE): CONDIÇÕES  DE TRABALHO, SEGURANÇA, RELAÇÕES INTERPESSOAIS, SALÁRIO, SUPERVISÃO TÉCNICA, POLÍTICA  ADMINISTRATIVA  =  </a:t>
            </a:r>
            <a:r>
              <a:rPr lang="pt-B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IMPEDEM A INSATISFAÇÃO</a:t>
            </a:r>
            <a:r>
              <a:rPr lang="pt-BR" b="1" dirty="0">
                <a:solidFill>
                  <a:schemeClr val="bg1"/>
                </a:solidFill>
              </a:rPr>
              <a:t>.</a:t>
            </a:r>
            <a:endParaRPr lang="pt-BR" dirty="0">
              <a:solidFill>
                <a:schemeClr val="bg1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b="1" dirty="0">
                <a:solidFill>
                  <a:schemeClr val="bg1"/>
                </a:solidFill>
              </a:rPr>
              <a:t> </a:t>
            </a:r>
            <a:endParaRPr lang="pt-BR" dirty="0">
              <a:solidFill>
                <a:schemeClr val="bg1"/>
              </a:solidFill>
            </a:endParaRPr>
          </a:p>
          <a:p>
            <a:pPr marL="0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b="1" dirty="0">
                <a:solidFill>
                  <a:schemeClr val="bg1"/>
                </a:solidFill>
              </a:rPr>
              <a:t>FATORES  DE MOTIVAÇÃO – (MOTIVADORES) ESTÃO LIGADOS À SATISFAÇÃO DAS NECESSIDADES DE AUTO ESTIMA E AUTO REALIZAÇÃO. Ex. PROGRESSO NO TRABAHO, RESPONSBILIDADES, AO TRABALHO EM SI, AO  RECONHECIMENTO PRÓPRIO  E  REALIZAÇÃO.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9699" name="Text Box 4">
            <a:extLst>
              <a:ext uri="{FF2B5EF4-FFF2-40B4-BE49-F238E27FC236}">
                <a16:creationId xmlns:a16="http://schemas.microsoft.com/office/drawing/2014/main" id="{F3AC4A3A-964A-8F08-7FF7-43FA8CA51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3" y="357188"/>
            <a:ext cx="7867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200" b="1">
                <a:solidFill>
                  <a:srgbClr val="FFC000"/>
                </a:solidFill>
              </a:rPr>
              <a:t>TEORIA COMPORTAMENTAL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17F75-363B-5312-432C-6F576FDA8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571625"/>
            <a:ext cx="8643938" cy="4786313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b="1" dirty="0">
                <a:solidFill>
                  <a:schemeClr val="bg1"/>
                </a:solidFill>
              </a:rPr>
              <a:t>COMBINANDO – SE A  TEORIA DE MASLOW COM OS ESTADOS  DE HERZBERG, TEREMOS: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pt-BR" dirty="0">
              <a:solidFill>
                <a:schemeClr val="bg1"/>
              </a:solidFill>
            </a:endParaRPr>
          </a:p>
          <a:p>
            <a:pPr marL="514350" indent="-514350" algn="just" eaLnBrk="1" fontAlgn="auto" hangingPunct="1">
              <a:spcAft>
                <a:spcPts val="0"/>
              </a:spcAft>
              <a:buClr>
                <a:srgbClr val="000099"/>
              </a:buClr>
              <a:buFont typeface="+mj-lt"/>
              <a:buAutoNum type="arabicPeriod"/>
              <a:defRPr/>
            </a:pPr>
            <a:r>
              <a:rPr lang="pt-BR" b="1" dirty="0">
                <a:solidFill>
                  <a:srgbClr val="FFC000"/>
                </a:solidFill>
              </a:rPr>
              <a:t>FATORES DE HIGIENE</a:t>
            </a:r>
            <a:r>
              <a:rPr lang="pt-BR" b="1" dirty="0">
                <a:solidFill>
                  <a:schemeClr val="bg1"/>
                </a:solidFill>
              </a:rPr>
              <a:t>: SATISFAZEM AS NECESSIDADES FISIOLÓGICAS,  DE SEGURANÇA E SOCIAIS.</a:t>
            </a:r>
          </a:p>
          <a:p>
            <a:pPr marL="514350" indent="-514350" algn="just" eaLnBrk="1" fontAlgn="auto" hangingPunct="1">
              <a:spcAft>
                <a:spcPts val="0"/>
              </a:spcAft>
              <a:buClr>
                <a:srgbClr val="000099"/>
              </a:buClr>
              <a:buFont typeface="+mj-lt"/>
              <a:buAutoNum type="arabicPeriod"/>
              <a:defRPr/>
            </a:pPr>
            <a:r>
              <a:rPr lang="pt-BR" b="1" dirty="0">
                <a:solidFill>
                  <a:srgbClr val="FFC000"/>
                </a:solidFill>
              </a:rPr>
              <a:t>FATORES DE MOTIVAÇÃO</a:t>
            </a:r>
            <a:r>
              <a:rPr lang="pt-BR" b="1" dirty="0">
                <a:solidFill>
                  <a:schemeClr val="bg1"/>
                </a:solidFill>
              </a:rPr>
              <a:t>:  SATISFAZEM AS NECESSIDADES DE ESTIMA E AUTO- REALIZAÇÃO.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pt-BR" b="1" dirty="0"/>
          </a:p>
          <a:p>
            <a:pPr marL="514350" indent="-514350" algn="just" eaLnBrk="1" fontAlgn="auto" hangingPunct="1">
              <a:spcAft>
                <a:spcPts val="0"/>
              </a:spcAft>
              <a:buClr>
                <a:srgbClr val="000099"/>
              </a:buClr>
              <a:buFont typeface="+mj-lt"/>
              <a:buAutoNum type="arabicPeriod"/>
              <a:defRPr/>
            </a:pPr>
            <a:endParaRPr lang="pt-BR" dirty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pt-BR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pt-BR" dirty="0"/>
          </a:p>
        </p:txBody>
      </p:sp>
      <p:sp>
        <p:nvSpPr>
          <p:cNvPr id="30723" name="Text Box 4">
            <a:extLst>
              <a:ext uri="{FF2B5EF4-FFF2-40B4-BE49-F238E27FC236}">
                <a16:creationId xmlns:a16="http://schemas.microsoft.com/office/drawing/2014/main" id="{844AC4F4-456F-ACBF-1CB2-06689FD05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3" y="428625"/>
            <a:ext cx="7867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200" b="1">
                <a:solidFill>
                  <a:srgbClr val="FFC000"/>
                </a:solidFill>
              </a:rPr>
              <a:t>TEORIA COMPORTAMENTAL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762CCE-E7B0-F236-33BC-BEC250C8E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1500188"/>
            <a:ext cx="8643937" cy="5000625"/>
          </a:xfrm>
        </p:spPr>
        <p:txBody>
          <a:bodyPr>
            <a:normAutofit/>
          </a:bodyPr>
          <a:lstStyle/>
          <a:p>
            <a:pPr marL="514350" indent="-514350" algn="just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pt-BR" b="1" dirty="0">
                <a:solidFill>
                  <a:schemeClr val="bg1"/>
                </a:solidFill>
              </a:rPr>
              <a:t>A REMOÇÃO DE FATORES EMBIENTAIS QUE DESAGRADAM OS EMPREGADOS, NÃO LHES AUMENTA A SATISFAÇÃO;</a:t>
            </a:r>
          </a:p>
          <a:p>
            <a:pPr marL="514350" indent="-514350" algn="just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endParaRPr lang="pt-BR" b="1" dirty="0">
              <a:solidFill>
                <a:schemeClr val="bg1"/>
              </a:solidFill>
            </a:endParaRPr>
          </a:p>
          <a:p>
            <a:pPr marL="514350" indent="-514350" algn="just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pt-BR" b="1" dirty="0">
                <a:solidFill>
                  <a:schemeClr val="bg1"/>
                </a:solidFill>
              </a:rPr>
              <a:t>O BOM DESEMPENHO NÃO É RESULTADO DA SATISFAÇÃO, MAS ANTES A SATISFAÇÃO É QUE RESULTA DO BOM DESEMPENHO; </a:t>
            </a:r>
          </a:p>
          <a:p>
            <a:pPr marL="0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pt-BR" b="1" dirty="0">
              <a:solidFill>
                <a:schemeClr val="bg1"/>
              </a:solidFill>
            </a:endParaRPr>
          </a:p>
          <a:p>
            <a:pPr marL="0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b="1" dirty="0">
                <a:solidFill>
                  <a:schemeClr val="bg1"/>
                </a:solidFill>
              </a:rPr>
              <a:t>O HOMEM SATISFAZ-SE DE QUANDO TÊM AUTONOMIA E UTILIZA SUAS HABILIDADES E CAPACIDADES E SE AUTO- REALIZA NO TRABALHO.</a:t>
            </a:r>
            <a:endParaRPr lang="pt-BR" dirty="0">
              <a:solidFill>
                <a:schemeClr val="bg1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pt-BR" dirty="0"/>
          </a:p>
        </p:txBody>
      </p:sp>
      <p:sp>
        <p:nvSpPr>
          <p:cNvPr id="31747" name="Text Box 4">
            <a:extLst>
              <a:ext uri="{FF2B5EF4-FFF2-40B4-BE49-F238E27FC236}">
                <a16:creationId xmlns:a16="http://schemas.microsoft.com/office/drawing/2014/main" id="{A1340229-79B5-5101-5D35-B02B5BFEE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3" y="285750"/>
            <a:ext cx="7867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200" b="1">
                <a:solidFill>
                  <a:srgbClr val="FFC000"/>
                </a:solidFill>
              </a:rPr>
              <a:t>TEORIA COMPORTAMENTAL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171137-F6C5-C6BB-240E-AADC05186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88"/>
            <a:ext cx="8229600" cy="5143500"/>
          </a:xfrm>
        </p:spPr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FONTES DE REALIZAÇÃO NO TRABALHO:</a:t>
            </a:r>
            <a:endParaRPr lang="pt-B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pt-B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 .  O PRÓPRIO INDIVÍDUO  +  O TIPO DE TRABALHO </a:t>
            </a:r>
            <a:endParaRPr lang="pt-B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pt-B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 </a:t>
            </a:r>
            <a:r>
              <a:rPr lang="pt-B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SAÚDE FÍSICA E PSIQUICA QUE POSSIBILITE AO TRABALHADOR ATINGIR SEUS OBJETIVOS</a:t>
            </a:r>
            <a:endParaRPr lang="pt-B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pt-B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ü"/>
              <a:defRPr/>
            </a:pPr>
            <a:r>
              <a:rPr lang="pt-B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RECRUTAMENTO / SELEÇÃO</a:t>
            </a:r>
          </a:p>
          <a:p>
            <a:pPr marL="0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 </a:t>
            </a:r>
            <a:endParaRPr lang="pt-B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ü"/>
              <a:defRPr/>
            </a:pPr>
            <a:r>
              <a:rPr lang="pt-B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ACOMPANHAMENTO</a:t>
            </a:r>
            <a:endParaRPr lang="pt-B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 </a:t>
            </a:r>
            <a:endParaRPr lang="pt-B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ü"/>
              <a:defRPr/>
            </a:pPr>
            <a:r>
              <a:rPr lang="pt-B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TREINAMENTO</a:t>
            </a:r>
            <a:endParaRPr lang="pt-B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 </a:t>
            </a:r>
            <a:endParaRPr lang="pt-B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ü"/>
              <a:defRPr/>
            </a:pPr>
            <a:r>
              <a:rPr lang="pt-B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CONTROLE DE SAÚDE.</a:t>
            </a:r>
            <a:endParaRPr lang="pt-B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pt-BR" dirty="0"/>
          </a:p>
        </p:txBody>
      </p:sp>
      <p:sp>
        <p:nvSpPr>
          <p:cNvPr id="32771" name="Text Box 4">
            <a:extLst>
              <a:ext uri="{FF2B5EF4-FFF2-40B4-BE49-F238E27FC236}">
                <a16:creationId xmlns:a16="http://schemas.microsoft.com/office/drawing/2014/main" id="{07C9027A-DCE8-25C9-16C4-F11A6FB7A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285750"/>
            <a:ext cx="7867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200" b="1">
                <a:solidFill>
                  <a:srgbClr val="FFC000"/>
                </a:solidFill>
              </a:rPr>
              <a:t>TEORIA COMPORTAMENTAL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Conteúdo 2">
            <a:extLst>
              <a:ext uri="{FF2B5EF4-FFF2-40B4-BE49-F238E27FC236}">
                <a16:creationId xmlns:a16="http://schemas.microsoft.com/office/drawing/2014/main" id="{EF3128B7-6EAE-9774-521F-A743CB407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pt-BR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2.  RELACINOMENTO HUMANO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pt-B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pt-B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pt-B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INTEGRAÇÃO</a:t>
            </a:r>
            <a:endParaRPr lang="pt-B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pt-B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CHEFIAS PREPARADAS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pt-B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TRATAMENTO JUSTO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pt-B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COLEGUISMO</a:t>
            </a:r>
            <a:endParaRPr lang="pt-B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pt-BR" dirty="0"/>
          </a:p>
        </p:txBody>
      </p:sp>
      <p:sp>
        <p:nvSpPr>
          <p:cNvPr id="33795" name="Text Box 4">
            <a:extLst>
              <a:ext uri="{FF2B5EF4-FFF2-40B4-BE49-F238E27FC236}">
                <a16:creationId xmlns:a16="http://schemas.microsoft.com/office/drawing/2014/main" id="{E3BF62E3-FFF6-0AC1-4091-864DFFEF8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57188"/>
            <a:ext cx="7867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200" b="1">
                <a:solidFill>
                  <a:srgbClr val="FFC000"/>
                </a:solidFill>
              </a:rPr>
              <a:t>TEORIA COMPORTAMENTAL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>
            <a:extLst>
              <a:ext uri="{FF2B5EF4-FFF2-40B4-BE49-F238E27FC236}">
                <a16:creationId xmlns:a16="http://schemas.microsoft.com/office/drawing/2014/main" id="{FBB528D3-4B5D-CD47-A131-BD88937AB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765175"/>
            <a:ext cx="12177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BR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71" name="Text Box 10">
            <a:extLst>
              <a:ext uri="{FF2B5EF4-FFF2-40B4-BE49-F238E27FC236}">
                <a16:creationId xmlns:a16="http://schemas.microsoft.com/office/drawing/2014/main" id="{C1E7A4DD-B179-2754-E7CD-D2B15A473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799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pt-BR" altLang="pt-BR"/>
          </a:p>
        </p:txBody>
      </p:sp>
      <p:sp>
        <p:nvSpPr>
          <p:cNvPr id="7172" name="Text Box 11">
            <a:extLst>
              <a:ext uri="{FF2B5EF4-FFF2-40B4-BE49-F238E27FC236}">
                <a16:creationId xmlns:a16="http://schemas.microsoft.com/office/drawing/2014/main" id="{5DC90DA4-094A-F7F6-5081-3CA85B90A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752475"/>
            <a:ext cx="8064500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70000"/>
              </a:lnSpc>
            </a:pPr>
            <a:r>
              <a:rPr lang="pt-BR" altLang="pt-BR" sz="3200" b="1">
                <a:solidFill>
                  <a:srgbClr val="FFFF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TEORIA COMPORTAMENTAL</a:t>
            </a:r>
          </a:p>
        </p:txBody>
      </p:sp>
      <p:sp>
        <p:nvSpPr>
          <p:cNvPr id="7173" name="Text Box 12">
            <a:extLst>
              <a:ext uri="{FF2B5EF4-FFF2-40B4-BE49-F238E27FC236}">
                <a16:creationId xmlns:a16="http://schemas.microsoft.com/office/drawing/2014/main" id="{5BDA6CAE-9846-AA29-7519-0F8664120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16494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174" name="Text Box 13">
            <a:extLst>
              <a:ext uri="{FF2B5EF4-FFF2-40B4-BE49-F238E27FC236}">
                <a16:creationId xmlns:a16="http://schemas.microsoft.com/office/drawing/2014/main" id="{E04A5AB9-9ABF-74F0-6572-8596272C5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857375"/>
            <a:ext cx="8501063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4000" b="1"/>
              <a:t>Ela surge como uma redefinição total de conceitos administrativos ao criticar teorias anteriores, redimensionando abordagens, ampliando seu conteúdo e diversificando sua natureza. 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Conteúdo 2">
            <a:extLst>
              <a:ext uri="{FF2B5EF4-FFF2-40B4-BE49-F238E27FC236}">
                <a16:creationId xmlns:a16="http://schemas.microsoft.com/office/drawing/2014/main" id="{53CE36D8-862D-49EE-3752-7FAB185D8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785938"/>
            <a:ext cx="8229600" cy="4389437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pt-BR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3.  A EMPRESA EM SI</a:t>
            </a:r>
            <a:endParaRPr lang="pt-B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pt-B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 </a:t>
            </a:r>
            <a:endParaRPr lang="pt-B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pt-B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FILOSOFIA EMPRESARIAL</a:t>
            </a:r>
            <a:endParaRPr lang="pt-B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pt-B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 IDONEIDADE</a:t>
            </a:r>
            <a:endParaRPr lang="pt-B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pt-B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 TRANSPARÊNCIA</a:t>
            </a:r>
            <a:endParaRPr lang="pt-B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pt-B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 SOLIDEZ</a:t>
            </a:r>
            <a:endParaRPr lang="pt-B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pt-B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 IMAGEM</a:t>
            </a:r>
            <a:endParaRPr lang="pt-B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pt-B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 TRADIÇÃO</a:t>
            </a:r>
            <a:endParaRPr lang="pt-B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819" name="Text Box 4">
            <a:extLst>
              <a:ext uri="{FF2B5EF4-FFF2-40B4-BE49-F238E27FC236}">
                <a16:creationId xmlns:a16="http://schemas.microsoft.com/office/drawing/2014/main" id="{312070D1-2219-B1BA-71D3-CF2753BDE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3" y="214313"/>
            <a:ext cx="7867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200" b="1">
                <a:solidFill>
                  <a:srgbClr val="FFC000"/>
                </a:solidFill>
              </a:rPr>
              <a:t>TEORIA COMPORTAMENTAL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9822231D-37C2-1F8A-9756-17126D2AE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1571625"/>
            <a:ext cx="85725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200" b="1"/>
              <a:t>Surgida em 1947, nos Estados Unidos, tem como origem:</a:t>
            </a:r>
          </a:p>
          <a:p>
            <a:pPr algn="just" eaLnBrk="1" hangingPunct="1"/>
            <a:r>
              <a:rPr lang="pt-BR" altLang="pt-BR" sz="3200" b="1"/>
              <a:t> </a:t>
            </a:r>
          </a:p>
          <a:p>
            <a:pPr algn="just" eaLnBrk="1" hangingPunct="1"/>
            <a:r>
              <a:rPr lang="pt-BR" altLang="pt-BR" sz="3200" b="1"/>
              <a:t>• Oposição da Teoria das Relações Humanas em relação à Teoria Clássica.  A Teoria comportamental  passou  a  representar  uma  nova  tentativa  de síntese da teoria da  organização formal com o enfoque das relações humanas;</a:t>
            </a:r>
          </a:p>
        </p:txBody>
      </p:sp>
      <p:sp>
        <p:nvSpPr>
          <p:cNvPr id="8195" name="Text Box 8">
            <a:extLst>
              <a:ext uri="{FF2B5EF4-FFF2-40B4-BE49-F238E27FC236}">
                <a16:creationId xmlns:a16="http://schemas.microsoft.com/office/drawing/2014/main" id="{DE77B0D7-1229-2388-8DA0-B088C6678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6413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196" name="Text Box 9">
            <a:extLst>
              <a:ext uri="{FF2B5EF4-FFF2-40B4-BE49-F238E27FC236}">
                <a16:creationId xmlns:a16="http://schemas.microsoft.com/office/drawing/2014/main" id="{3DD3CD94-6DEE-1A51-E7A9-17528A5FC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765175"/>
            <a:ext cx="75771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200" b="1">
                <a:solidFill>
                  <a:srgbClr val="FFFF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TEORIA COMPORTAMENTAL</a:t>
            </a:r>
            <a:endParaRPr lang="pt-BR" altLang="pt-BR" sz="3200">
              <a:solidFill>
                <a:srgbClr val="FFFF00"/>
              </a:solidFill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:a16="http://schemas.microsoft.com/office/drawing/2014/main" id="{E5E7F230-3946-AD79-4E18-DA6AE1BA3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8" y="1484313"/>
            <a:ext cx="8929687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pt-BR" altLang="pt-BR" sz="3600" b="1"/>
              <a:t>Desdobramento da Teoria das Relações Humanas. </a:t>
            </a:r>
          </a:p>
          <a:p>
            <a:pPr algn="just" eaLnBrk="1" hangingPunct="1">
              <a:spcBef>
                <a:spcPct val="50000"/>
              </a:spcBef>
            </a:pPr>
            <a:r>
              <a:rPr lang="pt-BR" altLang="pt-BR" sz="3600" b="1"/>
              <a:t>Apesar da crítica severa a esta teoria, utiliza-se de seus conceitos fundamentais como ponto de partida ou referência, reformulando-os profundamente, rejeitando suas concepções ingênuas e românticas;</a:t>
            </a:r>
          </a:p>
        </p:txBody>
      </p:sp>
      <p:sp>
        <p:nvSpPr>
          <p:cNvPr id="9219" name="Text Box 4">
            <a:extLst>
              <a:ext uri="{FF2B5EF4-FFF2-40B4-BE49-F238E27FC236}">
                <a16:creationId xmlns:a16="http://schemas.microsoft.com/office/drawing/2014/main" id="{4099FAFE-75C1-1CB8-B143-391FFAF5B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773113"/>
            <a:ext cx="7867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200" b="1">
                <a:solidFill>
                  <a:srgbClr val="FFFF00"/>
                </a:solidFill>
              </a:rPr>
              <a:t>TEORIA COMPORTAMENTAL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A5D3356A-DECC-B2D7-8C55-9B59FAF6C1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28813"/>
            <a:ext cx="8472488" cy="4395787"/>
          </a:xfrm>
        </p:spPr>
        <p:txBody>
          <a:bodyPr>
            <a:normAutofit/>
          </a:bodyPr>
          <a:lstStyle/>
          <a:p>
            <a:pPr marL="0" indent="0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pt-BR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pt-BR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Crítica à Teoria Clássica. Muitas vezes apresenta uma antítese à teoria da organização formal, aos  princípios  gerais  da  administração,  ao  conceito de  autoridade formal e à posição rígida e mecanicista dos autores clássicos;</a:t>
            </a:r>
            <a:endParaRPr lang="pt-BR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243" name="Text Box 4">
            <a:extLst>
              <a:ext uri="{FF2B5EF4-FFF2-40B4-BE49-F238E27FC236}">
                <a16:creationId xmlns:a16="http://schemas.microsoft.com/office/drawing/2014/main" id="{E38CD427-04A6-E5F6-BA33-03067D519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773113"/>
            <a:ext cx="7867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200" b="1">
                <a:solidFill>
                  <a:srgbClr val="FFFF00"/>
                </a:solidFill>
              </a:rPr>
              <a:t>TEORIA COMPORTAMENTAL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>
            <a:extLst>
              <a:ext uri="{FF2B5EF4-FFF2-40B4-BE49-F238E27FC236}">
                <a16:creationId xmlns:a16="http://schemas.microsoft.com/office/drawing/2014/main" id="{17645251-3834-DF9C-B224-542352940C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2875" y="1985963"/>
            <a:ext cx="9001125" cy="3514725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Tx/>
              <a:buNone/>
            </a:pPr>
            <a:r>
              <a:rPr lang="pt-BR" altLang="pt-BR" sz="2800">
                <a:solidFill>
                  <a:schemeClr val="bg1"/>
                </a:solidFill>
              </a:rPr>
              <a:t>    </a:t>
            </a:r>
            <a:r>
              <a:rPr lang="pt-BR" altLang="pt-BR" sz="3600">
                <a:solidFill>
                  <a:schemeClr val="bg1"/>
                </a:solidFill>
              </a:rPr>
              <a:t>O livro  “O Comportamento Administrativo”,  de </a:t>
            </a:r>
            <a:r>
              <a:rPr lang="pt-BR" altLang="pt-BR" sz="3600" b="1">
                <a:solidFill>
                  <a:schemeClr val="bg1"/>
                </a:solidFill>
              </a:rPr>
              <a:t>Herbert  A. Simon</a:t>
            </a:r>
            <a:r>
              <a:rPr lang="pt-BR" altLang="pt-BR" sz="3600">
                <a:solidFill>
                  <a:schemeClr val="bg1"/>
                </a:solidFill>
              </a:rPr>
              <a:t>.  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</a:pPr>
            <a:endParaRPr lang="pt-BR" altLang="pt-BR" sz="3600">
              <a:solidFill>
                <a:schemeClr val="bg1"/>
              </a:solidFill>
            </a:endParaRPr>
          </a:p>
          <a:p>
            <a:pPr marL="0" indent="0" algn="just" eaLnBrk="1" hangingPunct="1">
              <a:lnSpc>
                <a:spcPct val="80000"/>
              </a:lnSpc>
              <a:buFontTx/>
              <a:buNone/>
            </a:pPr>
            <a:r>
              <a:rPr lang="pt-BR" altLang="pt-BR" sz="3600">
                <a:solidFill>
                  <a:schemeClr val="bg1"/>
                </a:solidFill>
              </a:rPr>
              <a:t>Esta  obra  constitui um ataque aos princípios da Teoria Clássica e aceitação das principais  idéias  da  Teoria das Relações Humanas. O livro também dá origem à chamada Teoria  das  Decisões.</a:t>
            </a:r>
          </a:p>
        </p:txBody>
      </p:sp>
      <p:sp>
        <p:nvSpPr>
          <p:cNvPr id="11267" name="Text Box 4">
            <a:extLst>
              <a:ext uri="{FF2B5EF4-FFF2-40B4-BE49-F238E27FC236}">
                <a16:creationId xmlns:a16="http://schemas.microsoft.com/office/drawing/2014/main" id="{D239B299-E482-B0E7-D7CC-43AF2A3EB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773113"/>
            <a:ext cx="7867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200" b="1">
                <a:solidFill>
                  <a:srgbClr val="FFFF00"/>
                </a:solidFill>
              </a:rPr>
              <a:t>TEORIA COMPORTAMENTAL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DAF977AB-4351-A1F1-1042-15A7249A09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714500"/>
            <a:ext cx="8569325" cy="4786313"/>
          </a:xfrm>
        </p:spPr>
        <p:txBody>
          <a:bodyPr>
            <a:normAutofit/>
          </a:bodyPr>
          <a:lstStyle/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pt-BR" sz="2800" dirty="0"/>
              <a:t>   </a:t>
            </a:r>
            <a:r>
              <a:rPr lang="pt-BR" sz="3200" dirty="0">
                <a:solidFill>
                  <a:schemeClr val="bg1"/>
                </a:solidFill>
              </a:rPr>
              <a:t>Segundo </a:t>
            </a:r>
            <a:r>
              <a:rPr lang="pt-BR" sz="3200" b="1" dirty="0" err="1">
                <a:solidFill>
                  <a:schemeClr val="bg1"/>
                </a:solidFill>
              </a:rPr>
              <a:t>Chiavenato</a:t>
            </a:r>
            <a:r>
              <a:rPr lang="pt-BR" sz="3200" dirty="0">
                <a:solidFill>
                  <a:schemeClr val="bg1"/>
                </a:solidFill>
              </a:rPr>
              <a:t>, para explicar o comportamento organizacional, a Teoria Comportamental fundamenta-se no comportamento individual das pessoas, o qual, por sua vez, remete ao estudo da </a:t>
            </a:r>
            <a:r>
              <a:rPr lang="pt-BR" sz="3200" b="1" dirty="0">
                <a:solidFill>
                  <a:schemeClr val="bg1"/>
                </a:solidFill>
              </a:rPr>
              <a:t>motivação humana</a:t>
            </a:r>
            <a:r>
              <a:rPr lang="pt-BR" sz="3200" dirty="0">
                <a:solidFill>
                  <a:schemeClr val="bg1"/>
                </a:solidFill>
              </a:rPr>
              <a:t>. 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pt-BR" sz="3200" dirty="0">
              <a:solidFill>
                <a:schemeClr val="bg1"/>
              </a:solidFill>
            </a:endParaRPr>
          </a:p>
          <a:p>
            <a:pPr marL="0" indent="0" algn="ctr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pt-BR" sz="3200" b="1" dirty="0">
                <a:solidFill>
                  <a:schemeClr val="bg1"/>
                </a:solidFill>
              </a:rPr>
              <a:t>A motivação humana é, portanto, um dos temas fundamentais desta teoria.</a:t>
            </a:r>
          </a:p>
        </p:txBody>
      </p:sp>
      <p:sp>
        <p:nvSpPr>
          <p:cNvPr id="12291" name="Text Box 4">
            <a:extLst>
              <a:ext uri="{FF2B5EF4-FFF2-40B4-BE49-F238E27FC236}">
                <a16:creationId xmlns:a16="http://schemas.microsoft.com/office/drawing/2014/main" id="{5DAE5D0F-82CE-735F-F54C-E02DC60B7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773113"/>
            <a:ext cx="7867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200" b="1">
                <a:solidFill>
                  <a:srgbClr val="FFFF00"/>
                </a:solidFill>
              </a:rPr>
              <a:t>TEORIA COMPORTAMENTAL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>
            <a:extLst>
              <a:ext uri="{FF2B5EF4-FFF2-40B4-BE49-F238E27FC236}">
                <a16:creationId xmlns:a16="http://schemas.microsoft.com/office/drawing/2014/main" id="{5D63254E-F9A5-BF0C-D489-7F7DD8726A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928813"/>
            <a:ext cx="8496300" cy="371475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pt-BR" altLang="pt-BR" sz="2800"/>
              <a:t>   </a:t>
            </a:r>
            <a:r>
              <a:rPr lang="pt-BR" altLang="pt-BR" sz="3600">
                <a:solidFill>
                  <a:schemeClr val="bg1"/>
                </a:solidFill>
              </a:rPr>
              <a:t>Para os behavioristas, o administrador deve utilizar a motivação humana como ferramenta para melhorar o ambiente organizacional e permitir o funcionamento adequado da empresa.</a:t>
            </a:r>
            <a:endParaRPr lang="pt-BR" altLang="pt-BR">
              <a:solidFill>
                <a:schemeClr val="bg1"/>
              </a:solidFill>
            </a:endParaRPr>
          </a:p>
        </p:txBody>
      </p:sp>
      <p:sp>
        <p:nvSpPr>
          <p:cNvPr id="13315" name="Text Box 4">
            <a:extLst>
              <a:ext uri="{FF2B5EF4-FFF2-40B4-BE49-F238E27FC236}">
                <a16:creationId xmlns:a16="http://schemas.microsoft.com/office/drawing/2014/main" id="{B4AAE1C3-8171-4201-8409-A1B92168C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773113"/>
            <a:ext cx="7867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200" b="1">
                <a:solidFill>
                  <a:srgbClr val="FFFF00"/>
                </a:solidFill>
              </a:rPr>
              <a:t>TEORIA COMPORTAMENTAL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ux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ux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F7583216BF8764A8E8083D7499D03E1" ma:contentTypeVersion="4" ma:contentTypeDescription="Crie um novo documento." ma:contentTypeScope="" ma:versionID="54df72f593a30545665cd7e3b0f7ccf6">
  <xsd:schema xmlns:xsd="http://www.w3.org/2001/XMLSchema" xmlns:xs="http://www.w3.org/2001/XMLSchema" xmlns:p="http://schemas.microsoft.com/office/2006/metadata/properties" xmlns:ns2="f860a209-d8cc-4364-bd5a-3ae04ee797a3" targetNamespace="http://schemas.microsoft.com/office/2006/metadata/properties" ma:root="true" ma:fieldsID="907b6a571575402edd52fff4c74b88e3" ns2:_="">
    <xsd:import namespace="f860a209-d8cc-4364-bd5a-3ae04ee797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60a209-d8cc-4364-bd5a-3ae04ee797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5D9508-71A5-455D-B1F7-4E9E0D9D02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8BE63C-8865-4A9E-BF65-C1E3502A57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60a209-d8cc-4364-bd5a-3ae04ee797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CD3FB85-45A1-4891-8AAA-D9BB883F70C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1281</TotalTime>
  <Words>1487</Words>
  <Application>Microsoft Office PowerPoint</Application>
  <PresentationFormat>Apresentação na tela (4:3)</PresentationFormat>
  <Paragraphs>187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40" baseType="lpstr">
      <vt:lpstr>Times New Roman</vt:lpstr>
      <vt:lpstr>Arial</vt:lpstr>
      <vt:lpstr>Calibri</vt:lpstr>
      <vt:lpstr>Constantia</vt:lpstr>
      <vt:lpstr>Wingdings 2</vt:lpstr>
      <vt:lpstr>Verdana</vt:lpstr>
      <vt:lpstr>Zurich BlkEx BT</vt:lpstr>
      <vt:lpstr>Wingdings</vt:lpstr>
      <vt:lpstr>Arial Black</vt:lpstr>
      <vt:lpstr>Fluxo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               TEORIA COMPORTAMENTAL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.</dc:creator>
  <cp:lastModifiedBy>Hadston Nunes</cp:lastModifiedBy>
  <cp:revision>94</cp:revision>
  <dcterms:created xsi:type="dcterms:W3CDTF">2003-09-10T02:34:02Z</dcterms:created>
  <dcterms:modified xsi:type="dcterms:W3CDTF">2023-12-02T21:47:16Z</dcterms:modified>
</cp:coreProperties>
</file>