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3" r:id="rId7"/>
    <p:sldId id="258" r:id="rId8"/>
    <p:sldId id="259" r:id="rId9"/>
    <p:sldId id="260" r:id="rId10"/>
    <p:sldId id="261" r:id="rId11"/>
    <p:sldId id="262" r:id="rId12"/>
    <p:sldId id="264" r:id="rId13"/>
    <p:sldId id="286"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FF99"/>
    <a:srgbClr val="CCFF33"/>
    <a:srgbClr val="FFFF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59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55A41-0121-5259-8A66-42B5913286FD}"/>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CD32091-CBB7-D4A3-51CD-6B89CE4BD3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B74968D-B54C-D717-8D61-34ABB80D7FA9}"/>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777F1A4B-3488-984B-993F-CA55FE0BE3F2}"/>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8B792C15-57DD-3C01-CC33-09EAE86EA559}"/>
              </a:ext>
            </a:extLst>
          </p:cNvPr>
          <p:cNvSpPr>
            <a:spLocks noGrp="1"/>
          </p:cNvSpPr>
          <p:nvPr>
            <p:ph type="sldNum" sz="quarter" idx="12"/>
          </p:nvPr>
        </p:nvSpPr>
        <p:spPr/>
        <p:txBody>
          <a:bodyPr/>
          <a:lstStyle>
            <a:lvl1pPr>
              <a:defRPr/>
            </a:lvl1pPr>
          </a:lstStyle>
          <a:p>
            <a:fld id="{E9427F33-137D-4F91-BCCB-DC7C49FA33A4}" type="slidenum">
              <a:rPr lang="pt-BR" altLang="pt-BR"/>
              <a:pPr/>
              <a:t>‹nº›</a:t>
            </a:fld>
            <a:endParaRPr lang="pt-BR" altLang="pt-BR"/>
          </a:p>
        </p:txBody>
      </p:sp>
    </p:spTree>
    <p:extLst>
      <p:ext uri="{BB962C8B-B14F-4D97-AF65-F5344CB8AC3E}">
        <p14:creationId xmlns:p14="http://schemas.microsoft.com/office/powerpoint/2010/main" val="133414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3BF92-54E3-A38F-BD24-1FC405E6B3B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5BB7BC5-800B-1CD3-7D80-9A2F2395D64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5137D1F-8103-FBC0-27B6-EA32BE146DC7}"/>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F845AF6B-32BB-4463-3C11-3CD6EDFB9591}"/>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49F24726-8539-5211-1953-7C485B5D7A7B}"/>
              </a:ext>
            </a:extLst>
          </p:cNvPr>
          <p:cNvSpPr>
            <a:spLocks noGrp="1"/>
          </p:cNvSpPr>
          <p:nvPr>
            <p:ph type="sldNum" sz="quarter" idx="12"/>
          </p:nvPr>
        </p:nvSpPr>
        <p:spPr/>
        <p:txBody>
          <a:bodyPr/>
          <a:lstStyle>
            <a:lvl1pPr>
              <a:defRPr/>
            </a:lvl1pPr>
          </a:lstStyle>
          <a:p>
            <a:fld id="{0D3565D7-2443-41AD-ACBD-3A352BEB3F0C}" type="slidenum">
              <a:rPr lang="pt-BR" altLang="pt-BR"/>
              <a:pPr/>
              <a:t>‹nº›</a:t>
            </a:fld>
            <a:endParaRPr lang="pt-BR" altLang="pt-BR"/>
          </a:p>
        </p:txBody>
      </p:sp>
    </p:spTree>
    <p:extLst>
      <p:ext uri="{BB962C8B-B14F-4D97-AF65-F5344CB8AC3E}">
        <p14:creationId xmlns:p14="http://schemas.microsoft.com/office/powerpoint/2010/main" val="400788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E210273-369E-6D9F-3F48-620CADE31403}"/>
              </a:ext>
            </a:extLst>
          </p:cNvPr>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7C7516E-D3A9-9DA9-713D-773A6CB16635}"/>
              </a:ext>
            </a:extLst>
          </p:cNvPr>
          <p:cNvSpPr>
            <a:spLocks noGrp="1"/>
          </p:cNvSpPr>
          <p:nvPr>
            <p:ph type="body" orient="vert" idx="1"/>
          </p:nvPr>
        </p:nvSpPr>
        <p:spPr>
          <a:xfrm>
            <a:off x="457200" y="274638"/>
            <a:ext cx="6019800" cy="58515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8E8224-44FC-1CDC-2FF4-E27884D31A53}"/>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CFA25176-CB3C-7D8B-5AC3-97D3C8891B0D}"/>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A9DF4112-E490-DB76-56A7-6A3425774566}"/>
              </a:ext>
            </a:extLst>
          </p:cNvPr>
          <p:cNvSpPr>
            <a:spLocks noGrp="1"/>
          </p:cNvSpPr>
          <p:nvPr>
            <p:ph type="sldNum" sz="quarter" idx="12"/>
          </p:nvPr>
        </p:nvSpPr>
        <p:spPr/>
        <p:txBody>
          <a:bodyPr/>
          <a:lstStyle>
            <a:lvl1pPr>
              <a:defRPr/>
            </a:lvl1pPr>
          </a:lstStyle>
          <a:p>
            <a:fld id="{7C77A250-CB56-4531-8AD6-5F2B1A4C42FC}" type="slidenum">
              <a:rPr lang="pt-BR" altLang="pt-BR"/>
              <a:pPr/>
              <a:t>‹nº›</a:t>
            </a:fld>
            <a:endParaRPr lang="pt-BR" altLang="pt-BR"/>
          </a:p>
        </p:txBody>
      </p:sp>
    </p:spTree>
    <p:extLst>
      <p:ext uri="{BB962C8B-B14F-4D97-AF65-F5344CB8AC3E}">
        <p14:creationId xmlns:p14="http://schemas.microsoft.com/office/powerpoint/2010/main" val="113859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AE24D-B04B-B2D1-F559-5A47C4CFB21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A5BD6FA-FED2-FEA9-E1FD-171C04ADB3E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58B1B5-6758-288F-E5A2-52FAD0BE6365}"/>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ACF3F132-8FAB-11FC-F995-704EE6CCD7D6}"/>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EC438655-D014-ADCB-8152-0AD3EA00B7DF}"/>
              </a:ext>
            </a:extLst>
          </p:cNvPr>
          <p:cNvSpPr>
            <a:spLocks noGrp="1"/>
          </p:cNvSpPr>
          <p:nvPr>
            <p:ph type="sldNum" sz="quarter" idx="12"/>
          </p:nvPr>
        </p:nvSpPr>
        <p:spPr/>
        <p:txBody>
          <a:bodyPr/>
          <a:lstStyle>
            <a:lvl1pPr>
              <a:defRPr/>
            </a:lvl1pPr>
          </a:lstStyle>
          <a:p>
            <a:fld id="{FE850962-683B-4838-A667-F82C14B2EEEA}" type="slidenum">
              <a:rPr lang="pt-BR" altLang="pt-BR"/>
              <a:pPr/>
              <a:t>‹nº›</a:t>
            </a:fld>
            <a:endParaRPr lang="pt-BR" altLang="pt-BR"/>
          </a:p>
        </p:txBody>
      </p:sp>
    </p:spTree>
    <p:extLst>
      <p:ext uri="{BB962C8B-B14F-4D97-AF65-F5344CB8AC3E}">
        <p14:creationId xmlns:p14="http://schemas.microsoft.com/office/powerpoint/2010/main" val="112362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FA6D3-15FE-69B0-B783-D24297F9F910}"/>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AF01D43-F218-D8D8-377C-A6351649EA9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C4063AE-E7CC-922E-CAE3-23847FC23712}"/>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63ECC4EB-28B9-96C1-7E3A-F7EAA32B69C8}"/>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A1762F49-5483-C6A0-C3D9-1985D4BD7402}"/>
              </a:ext>
            </a:extLst>
          </p:cNvPr>
          <p:cNvSpPr>
            <a:spLocks noGrp="1"/>
          </p:cNvSpPr>
          <p:nvPr>
            <p:ph type="sldNum" sz="quarter" idx="12"/>
          </p:nvPr>
        </p:nvSpPr>
        <p:spPr/>
        <p:txBody>
          <a:bodyPr/>
          <a:lstStyle>
            <a:lvl1pPr>
              <a:defRPr/>
            </a:lvl1pPr>
          </a:lstStyle>
          <a:p>
            <a:fld id="{FAE2ACF4-0E9A-4837-8CAD-14E502D19A18}" type="slidenum">
              <a:rPr lang="pt-BR" altLang="pt-BR"/>
              <a:pPr/>
              <a:t>‹nº›</a:t>
            </a:fld>
            <a:endParaRPr lang="pt-BR" altLang="pt-BR"/>
          </a:p>
        </p:txBody>
      </p:sp>
    </p:spTree>
    <p:extLst>
      <p:ext uri="{BB962C8B-B14F-4D97-AF65-F5344CB8AC3E}">
        <p14:creationId xmlns:p14="http://schemas.microsoft.com/office/powerpoint/2010/main" val="314261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00A077-3ED6-E904-9505-8407B8311A7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1BF1D3D-B7E3-DAA4-2F27-530FEA18B812}"/>
              </a:ext>
            </a:extLst>
          </p:cNvPr>
          <p:cNvSpPr>
            <a:spLocks noGrp="1"/>
          </p:cNvSpPr>
          <p:nvPr>
            <p:ph sz="half" idx="1"/>
          </p:nvPr>
        </p:nvSpPr>
        <p:spPr>
          <a:xfrm>
            <a:off x="457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7476AD6-2695-B697-1389-97E2C5DF52CE}"/>
              </a:ext>
            </a:extLst>
          </p:cNvPr>
          <p:cNvSpPr>
            <a:spLocks noGrp="1"/>
          </p:cNvSpPr>
          <p:nvPr>
            <p:ph sz="half" idx="2"/>
          </p:nvPr>
        </p:nvSpPr>
        <p:spPr>
          <a:xfrm>
            <a:off x="4648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B0BE060-A1C5-0D06-7299-672E77CD6BC1}"/>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A6613DC0-0EF8-B10E-3FCD-AFB099742D97}"/>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009E61C2-A24A-5D08-4F03-A6B35A9711F8}"/>
              </a:ext>
            </a:extLst>
          </p:cNvPr>
          <p:cNvSpPr>
            <a:spLocks noGrp="1"/>
          </p:cNvSpPr>
          <p:nvPr>
            <p:ph type="sldNum" sz="quarter" idx="12"/>
          </p:nvPr>
        </p:nvSpPr>
        <p:spPr/>
        <p:txBody>
          <a:bodyPr/>
          <a:lstStyle>
            <a:lvl1pPr>
              <a:defRPr/>
            </a:lvl1pPr>
          </a:lstStyle>
          <a:p>
            <a:fld id="{CAB54E4D-184F-42CA-848B-0F3ACE0706C2}" type="slidenum">
              <a:rPr lang="pt-BR" altLang="pt-BR"/>
              <a:pPr/>
              <a:t>‹nº›</a:t>
            </a:fld>
            <a:endParaRPr lang="pt-BR" altLang="pt-BR"/>
          </a:p>
        </p:txBody>
      </p:sp>
    </p:spTree>
    <p:extLst>
      <p:ext uri="{BB962C8B-B14F-4D97-AF65-F5344CB8AC3E}">
        <p14:creationId xmlns:p14="http://schemas.microsoft.com/office/powerpoint/2010/main" val="40590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76EC2-93E0-D1F4-F1A6-E45B4C9A893C}"/>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4E8C03B-E69A-9C67-CBCE-50B102F024D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C1A4605-DDEF-8694-881E-1AB0D4316282}"/>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FDCF8A6-07BB-CF31-A4FA-44257D0C4D9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3BABD64-FF4D-5C90-5D4D-C880930BD1AE}"/>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5DB56B2-1CC3-8650-922A-1146206F4E8A}"/>
              </a:ext>
            </a:extLst>
          </p:cNvPr>
          <p:cNvSpPr>
            <a:spLocks noGrp="1"/>
          </p:cNvSpPr>
          <p:nvPr>
            <p:ph type="dt" sz="half" idx="10"/>
          </p:nvPr>
        </p:nvSpPr>
        <p:spPr/>
        <p:txBody>
          <a:bodyPr/>
          <a:lstStyle>
            <a:lvl1pPr>
              <a:defRPr/>
            </a:lvl1pPr>
          </a:lstStyle>
          <a:p>
            <a:endParaRPr lang="pt-BR" altLang="pt-BR"/>
          </a:p>
        </p:txBody>
      </p:sp>
      <p:sp>
        <p:nvSpPr>
          <p:cNvPr id="8" name="Espaço Reservado para Rodapé 7">
            <a:extLst>
              <a:ext uri="{FF2B5EF4-FFF2-40B4-BE49-F238E27FC236}">
                <a16:creationId xmlns:a16="http://schemas.microsoft.com/office/drawing/2014/main" id="{E44E41B4-E587-E344-3C21-2EB314C2360F}"/>
              </a:ext>
            </a:extLst>
          </p:cNvPr>
          <p:cNvSpPr>
            <a:spLocks noGrp="1"/>
          </p:cNvSpPr>
          <p:nvPr>
            <p:ph type="ftr" sz="quarter" idx="11"/>
          </p:nvPr>
        </p:nvSpPr>
        <p:spPr/>
        <p:txBody>
          <a:bodyPr/>
          <a:lstStyle>
            <a:lvl1pPr>
              <a:defRPr/>
            </a:lvl1pPr>
          </a:lstStyle>
          <a:p>
            <a:endParaRPr lang="pt-BR" altLang="pt-BR"/>
          </a:p>
        </p:txBody>
      </p:sp>
      <p:sp>
        <p:nvSpPr>
          <p:cNvPr id="9" name="Espaço Reservado para Número de Slide 8">
            <a:extLst>
              <a:ext uri="{FF2B5EF4-FFF2-40B4-BE49-F238E27FC236}">
                <a16:creationId xmlns:a16="http://schemas.microsoft.com/office/drawing/2014/main" id="{BE793956-DFF0-0AE3-A18C-10264FCF7549}"/>
              </a:ext>
            </a:extLst>
          </p:cNvPr>
          <p:cNvSpPr>
            <a:spLocks noGrp="1"/>
          </p:cNvSpPr>
          <p:nvPr>
            <p:ph type="sldNum" sz="quarter" idx="12"/>
          </p:nvPr>
        </p:nvSpPr>
        <p:spPr/>
        <p:txBody>
          <a:bodyPr/>
          <a:lstStyle>
            <a:lvl1pPr>
              <a:defRPr/>
            </a:lvl1pPr>
          </a:lstStyle>
          <a:p>
            <a:fld id="{84841A4E-D977-41D1-86E0-06167E2ED57E}" type="slidenum">
              <a:rPr lang="pt-BR" altLang="pt-BR"/>
              <a:pPr/>
              <a:t>‹nº›</a:t>
            </a:fld>
            <a:endParaRPr lang="pt-BR" altLang="pt-BR"/>
          </a:p>
        </p:txBody>
      </p:sp>
    </p:spTree>
    <p:extLst>
      <p:ext uri="{BB962C8B-B14F-4D97-AF65-F5344CB8AC3E}">
        <p14:creationId xmlns:p14="http://schemas.microsoft.com/office/powerpoint/2010/main" val="370947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CDB09-0C60-928C-E414-CE4B03B3657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DCD5773-2AB4-B93F-C05D-867819CF3B07}"/>
              </a:ext>
            </a:extLst>
          </p:cNvPr>
          <p:cNvSpPr>
            <a:spLocks noGrp="1"/>
          </p:cNvSpPr>
          <p:nvPr>
            <p:ph type="dt" sz="half" idx="10"/>
          </p:nvPr>
        </p:nvSpPr>
        <p:spPr/>
        <p:txBody>
          <a:bodyPr/>
          <a:lstStyle>
            <a:lvl1pPr>
              <a:defRPr/>
            </a:lvl1pPr>
          </a:lstStyle>
          <a:p>
            <a:endParaRPr lang="pt-BR" altLang="pt-BR"/>
          </a:p>
        </p:txBody>
      </p:sp>
      <p:sp>
        <p:nvSpPr>
          <p:cNvPr id="4" name="Espaço Reservado para Rodapé 3">
            <a:extLst>
              <a:ext uri="{FF2B5EF4-FFF2-40B4-BE49-F238E27FC236}">
                <a16:creationId xmlns:a16="http://schemas.microsoft.com/office/drawing/2014/main" id="{313BA804-EEEB-C45D-450E-0E1FCB1022B2}"/>
              </a:ext>
            </a:extLst>
          </p:cNvPr>
          <p:cNvSpPr>
            <a:spLocks noGrp="1"/>
          </p:cNvSpPr>
          <p:nvPr>
            <p:ph type="ftr" sz="quarter" idx="11"/>
          </p:nvPr>
        </p:nvSpPr>
        <p:spPr/>
        <p:txBody>
          <a:bodyPr/>
          <a:lstStyle>
            <a:lvl1pPr>
              <a:defRPr/>
            </a:lvl1pPr>
          </a:lstStyle>
          <a:p>
            <a:endParaRPr lang="pt-BR" altLang="pt-BR"/>
          </a:p>
        </p:txBody>
      </p:sp>
      <p:sp>
        <p:nvSpPr>
          <p:cNvPr id="5" name="Espaço Reservado para Número de Slide 4">
            <a:extLst>
              <a:ext uri="{FF2B5EF4-FFF2-40B4-BE49-F238E27FC236}">
                <a16:creationId xmlns:a16="http://schemas.microsoft.com/office/drawing/2014/main" id="{68E1E191-76C0-41C4-9CC0-057A176706EE}"/>
              </a:ext>
            </a:extLst>
          </p:cNvPr>
          <p:cNvSpPr>
            <a:spLocks noGrp="1"/>
          </p:cNvSpPr>
          <p:nvPr>
            <p:ph type="sldNum" sz="quarter" idx="12"/>
          </p:nvPr>
        </p:nvSpPr>
        <p:spPr/>
        <p:txBody>
          <a:bodyPr/>
          <a:lstStyle>
            <a:lvl1pPr>
              <a:defRPr/>
            </a:lvl1pPr>
          </a:lstStyle>
          <a:p>
            <a:fld id="{BBC8D878-FED3-4E51-A0EB-6A85EC628593}" type="slidenum">
              <a:rPr lang="pt-BR" altLang="pt-BR"/>
              <a:pPr/>
              <a:t>‹nº›</a:t>
            </a:fld>
            <a:endParaRPr lang="pt-BR" altLang="pt-BR"/>
          </a:p>
        </p:txBody>
      </p:sp>
    </p:spTree>
    <p:extLst>
      <p:ext uri="{BB962C8B-B14F-4D97-AF65-F5344CB8AC3E}">
        <p14:creationId xmlns:p14="http://schemas.microsoft.com/office/powerpoint/2010/main" val="380450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2E93C6E-8AF3-0A27-7537-24ECA239EB23}"/>
              </a:ext>
            </a:extLst>
          </p:cNvPr>
          <p:cNvSpPr>
            <a:spLocks noGrp="1"/>
          </p:cNvSpPr>
          <p:nvPr>
            <p:ph type="dt" sz="half" idx="10"/>
          </p:nvPr>
        </p:nvSpPr>
        <p:spPr/>
        <p:txBody>
          <a:bodyPr/>
          <a:lstStyle>
            <a:lvl1pPr>
              <a:defRPr/>
            </a:lvl1pPr>
          </a:lstStyle>
          <a:p>
            <a:endParaRPr lang="pt-BR" altLang="pt-BR"/>
          </a:p>
        </p:txBody>
      </p:sp>
      <p:sp>
        <p:nvSpPr>
          <p:cNvPr id="3" name="Espaço Reservado para Rodapé 2">
            <a:extLst>
              <a:ext uri="{FF2B5EF4-FFF2-40B4-BE49-F238E27FC236}">
                <a16:creationId xmlns:a16="http://schemas.microsoft.com/office/drawing/2014/main" id="{4D5F2B09-BF1B-75C0-76F0-BB8F13D12A21}"/>
              </a:ext>
            </a:extLst>
          </p:cNvPr>
          <p:cNvSpPr>
            <a:spLocks noGrp="1"/>
          </p:cNvSpPr>
          <p:nvPr>
            <p:ph type="ftr" sz="quarter" idx="11"/>
          </p:nvPr>
        </p:nvSpPr>
        <p:spPr/>
        <p:txBody>
          <a:bodyPr/>
          <a:lstStyle>
            <a:lvl1pPr>
              <a:defRPr/>
            </a:lvl1pPr>
          </a:lstStyle>
          <a:p>
            <a:endParaRPr lang="pt-BR" altLang="pt-BR"/>
          </a:p>
        </p:txBody>
      </p:sp>
      <p:sp>
        <p:nvSpPr>
          <p:cNvPr id="4" name="Espaço Reservado para Número de Slide 3">
            <a:extLst>
              <a:ext uri="{FF2B5EF4-FFF2-40B4-BE49-F238E27FC236}">
                <a16:creationId xmlns:a16="http://schemas.microsoft.com/office/drawing/2014/main" id="{16877E31-253D-353E-C0D7-CAA7642C4984}"/>
              </a:ext>
            </a:extLst>
          </p:cNvPr>
          <p:cNvSpPr>
            <a:spLocks noGrp="1"/>
          </p:cNvSpPr>
          <p:nvPr>
            <p:ph type="sldNum" sz="quarter" idx="12"/>
          </p:nvPr>
        </p:nvSpPr>
        <p:spPr/>
        <p:txBody>
          <a:bodyPr/>
          <a:lstStyle>
            <a:lvl1pPr>
              <a:defRPr/>
            </a:lvl1pPr>
          </a:lstStyle>
          <a:p>
            <a:fld id="{4572FE14-676C-45A5-95AD-CD3C366B0A0F}" type="slidenum">
              <a:rPr lang="pt-BR" altLang="pt-BR"/>
              <a:pPr/>
              <a:t>‹nº›</a:t>
            </a:fld>
            <a:endParaRPr lang="pt-BR" altLang="pt-BR"/>
          </a:p>
        </p:txBody>
      </p:sp>
    </p:spTree>
    <p:extLst>
      <p:ext uri="{BB962C8B-B14F-4D97-AF65-F5344CB8AC3E}">
        <p14:creationId xmlns:p14="http://schemas.microsoft.com/office/powerpoint/2010/main" val="235124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FAA2B-EBF3-FC86-BEAD-217B8D2226CD}"/>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6B21C14-3A53-2352-9208-0C17485BC75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32A4038-431C-1B56-0540-427382A2FDF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9F44C28-51A6-BDA7-7007-D63C71A442F8}"/>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E2850F40-0DDF-95B8-7E7E-EBF7D90327D2}"/>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15593362-F39F-0D0E-CF99-947E35D459C7}"/>
              </a:ext>
            </a:extLst>
          </p:cNvPr>
          <p:cNvSpPr>
            <a:spLocks noGrp="1"/>
          </p:cNvSpPr>
          <p:nvPr>
            <p:ph type="sldNum" sz="quarter" idx="12"/>
          </p:nvPr>
        </p:nvSpPr>
        <p:spPr/>
        <p:txBody>
          <a:bodyPr/>
          <a:lstStyle>
            <a:lvl1pPr>
              <a:defRPr/>
            </a:lvl1pPr>
          </a:lstStyle>
          <a:p>
            <a:fld id="{CB532FB5-2E78-48B3-8D6A-CF51402BED18}" type="slidenum">
              <a:rPr lang="pt-BR" altLang="pt-BR"/>
              <a:pPr/>
              <a:t>‹nº›</a:t>
            </a:fld>
            <a:endParaRPr lang="pt-BR" altLang="pt-BR"/>
          </a:p>
        </p:txBody>
      </p:sp>
    </p:spTree>
    <p:extLst>
      <p:ext uri="{BB962C8B-B14F-4D97-AF65-F5344CB8AC3E}">
        <p14:creationId xmlns:p14="http://schemas.microsoft.com/office/powerpoint/2010/main" val="20466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0C2BD-DBAF-632E-968B-2B78C125128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31B97D4-5E4E-95E5-C137-F9C61F5EA60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57011BD-9AA5-E1E8-601B-48D1CC6423F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C89C908-188C-8BB7-4689-166D7ECAA096}"/>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8E8DD364-460F-3FC8-7FB0-53A08C7394BF}"/>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59CE0A83-42B9-56D6-CC7D-B5651088930F}"/>
              </a:ext>
            </a:extLst>
          </p:cNvPr>
          <p:cNvSpPr>
            <a:spLocks noGrp="1"/>
          </p:cNvSpPr>
          <p:nvPr>
            <p:ph type="sldNum" sz="quarter" idx="12"/>
          </p:nvPr>
        </p:nvSpPr>
        <p:spPr/>
        <p:txBody>
          <a:bodyPr/>
          <a:lstStyle>
            <a:lvl1pPr>
              <a:defRPr/>
            </a:lvl1pPr>
          </a:lstStyle>
          <a:p>
            <a:fld id="{C906B4FA-C27B-4543-BFB1-113B438D23DF}" type="slidenum">
              <a:rPr lang="pt-BR" altLang="pt-BR"/>
              <a:pPr/>
              <a:t>‹nº›</a:t>
            </a:fld>
            <a:endParaRPr lang="pt-BR" altLang="pt-BR"/>
          </a:p>
        </p:txBody>
      </p:sp>
    </p:spTree>
    <p:extLst>
      <p:ext uri="{BB962C8B-B14F-4D97-AF65-F5344CB8AC3E}">
        <p14:creationId xmlns:p14="http://schemas.microsoft.com/office/powerpoint/2010/main" val="361989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3FA4603-FCB2-C7A3-380C-CDE55CD227B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DDF5B228-9DCD-E34F-4F5A-ED2E62D98D9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a:extLst>
              <a:ext uri="{FF2B5EF4-FFF2-40B4-BE49-F238E27FC236}">
                <a16:creationId xmlns:a16="http://schemas.microsoft.com/office/drawing/2014/main" id="{982D7105-2676-01AC-832B-AB3F13BDAC0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pt-BR" altLang="pt-BR"/>
          </a:p>
        </p:txBody>
      </p:sp>
      <p:sp>
        <p:nvSpPr>
          <p:cNvPr id="1029" name="Rectangle 5">
            <a:extLst>
              <a:ext uri="{FF2B5EF4-FFF2-40B4-BE49-F238E27FC236}">
                <a16:creationId xmlns:a16="http://schemas.microsoft.com/office/drawing/2014/main" id="{9DF1942D-452E-3039-0645-E753062C677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pt-BR" altLang="pt-BR"/>
          </a:p>
        </p:txBody>
      </p:sp>
      <p:sp>
        <p:nvSpPr>
          <p:cNvPr id="1030" name="Rectangle 6">
            <a:extLst>
              <a:ext uri="{FF2B5EF4-FFF2-40B4-BE49-F238E27FC236}">
                <a16:creationId xmlns:a16="http://schemas.microsoft.com/office/drawing/2014/main" id="{BA1DEACB-B009-8131-E499-F3CCFF6E1ED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49C825C-0DE4-469B-8A3F-EC4875C2B894}"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9EB5F16-9077-3590-28A5-8E692FAFB1B8}"/>
              </a:ext>
            </a:extLst>
          </p:cNvPr>
          <p:cNvSpPr>
            <a:spLocks noGrp="1" noChangeArrowheads="1"/>
          </p:cNvSpPr>
          <p:nvPr>
            <p:ph type="ctrTitle"/>
          </p:nvPr>
        </p:nvSpPr>
        <p:spPr>
          <a:xfrm>
            <a:off x="685800" y="549275"/>
            <a:ext cx="7772400" cy="1008063"/>
          </a:xfrm>
        </p:spPr>
        <p:txBody>
          <a:bodyPr anchor="ctr"/>
          <a:lstStyle/>
          <a:p>
            <a:r>
              <a:rPr lang="pt-BR" altLang="pt-BR" sz="4400">
                <a:solidFill>
                  <a:schemeClr val="bg1"/>
                </a:solidFill>
              </a:rPr>
              <a:t>ADMINISTRAÇÃO GERAL</a:t>
            </a:r>
          </a:p>
        </p:txBody>
      </p:sp>
      <p:sp>
        <p:nvSpPr>
          <p:cNvPr id="2051" name="Rectangle 3">
            <a:extLst>
              <a:ext uri="{FF2B5EF4-FFF2-40B4-BE49-F238E27FC236}">
                <a16:creationId xmlns:a16="http://schemas.microsoft.com/office/drawing/2014/main" id="{AD822F6A-D1DD-299A-BFA8-7B18EAD6D6ED}"/>
              </a:ext>
            </a:extLst>
          </p:cNvPr>
          <p:cNvSpPr>
            <a:spLocks noGrp="1" noChangeArrowheads="1"/>
          </p:cNvSpPr>
          <p:nvPr>
            <p:ph type="subTitle" idx="1"/>
          </p:nvPr>
        </p:nvSpPr>
        <p:spPr>
          <a:xfrm>
            <a:off x="1476375" y="1628775"/>
            <a:ext cx="6400800" cy="1993900"/>
          </a:xfrm>
        </p:spPr>
        <p:txBody>
          <a:bodyPr/>
          <a:lstStyle/>
          <a:p>
            <a:endParaRPr lang="pt-BR" altLang="pt-BR" sz="3200"/>
          </a:p>
          <a:p>
            <a:r>
              <a:rPr lang="pt-BR" altLang="pt-BR" sz="3200" b="1">
                <a:solidFill>
                  <a:srgbClr val="FFFF00"/>
                </a:solidFill>
              </a:rPr>
              <a:t>TEORIA DAS RELAÇÕES HUMANAS</a:t>
            </a:r>
          </a:p>
        </p:txBody>
      </p:sp>
      <p:sp>
        <p:nvSpPr>
          <p:cNvPr id="2052" name="Rectangle 4">
            <a:extLst>
              <a:ext uri="{FF2B5EF4-FFF2-40B4-BE49-F238E27FC236}">
                <a16:creationId xmlns:a16="http://schemas.microsoft.com/office/drawing/2014/main" id="{B88F6AD2-13B7-F8C4-9942-C7EA62EDB04C}"/>
              </a:ext>
            </a:extLst>
          </p:cNvPr>
          <p:cNvSpPr>
            <a:spLocks noChangeArrowheads="1"/>
          </p:cNvSpPr>
          <p:nvPr/>
        </p:nvSpPr>
        <p:spPr bwMode="auto">
          <a:xfrm rot="10800000" flipV="1">
            <a:off x="5364163" y="5661025"/>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pt-BR" altLang="pt-BR">
                <a:solidFill>
                  <a:schemeClr val="bg1"/>
                </a:solidFill>
              </a:rPr>
              <a:t>PROF. J. A. DELLA NEGRA</a:t>
            </a:r>
            <a:r>
              <a:rPr lang="pt-BR" altLang="pt-B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9DD8B6F-5E54-C4D5-BCEA-0C8222B2C9FB}"/>
              </a:ext>
            </a:extLst>
          </p:cNvPr>
          <p:cNvSpPr>
            <a:spLocks noGrp="1" noChangeArrowheads="1"/>
          </p:cNvSpPr>
          <p:nvPr>
            <p:ph type="title"/>
          </p:nvPr>
        </p:nvSpPr>
        <p:spPr>
          <a:xfrm>
            <a:off x="468313" y="260350"/>
            <a:ext cx="8229600" cy="1143000"/>
          </a:xfrm>
        </p:spPr>
        <p:txBody>
          <a:bodyPr/>
          <a:lstStyle/>
          <a:p>
            <a:r>
              <a:rPr lang="pt-BR" altLang="pt-BR">
                <a:solidFill>
                  <a:schemeClr val="bg1"/>
                </a:solidFill>
              </a:rPr>
              <a:t>ADMINISTRAÇÃO GERAL</a:t>
            </a:r>
          </a:p>
        </p:txBody>
      </p:sp>
      <p:sp>
        <p:nvSpPr>
          <p:cNvPr id="32771" name="Rectangle 3">
            <a:extLst>
              <a:ext uri="{FF2B5EF4-FFF2-40B4-BE49-F238E27FC236}">
                <a16:creationId xmlns:a16="http://schemas.microsoft.com/office/drawing/2014/main" id="{F5DA70E5-C899-2E29-C2BD-B7C2A07F7FE7}"/>
              </a:ext>
            </a:extLst>
          </p:cNvPr>
          <p:cNvSpPr>
            <a:spLocks noGrp="1" noChangeArrowheads="1"/>
          </p:cNvSpPr>
          <p:nvPr>
            <p:ph type="body" idx="1"/>
          </p:nvPr>
        </p:nvSpPr>
        <p:spPr>
          <a:xfrm>
            <a:off x="395288" y="1628775"/>
            <a:ext cx="8229600" cy="4525963"/>
          </a:xfrm>
        </p:spPr>
        <p:txBody>
          <a:bodyPr/>
          <a:lstStyle/>
          <a:p>
            <a:pPr>
              <a:lnSpc>
                <a:spcPct val="90000"/>
              </a:lnSpc>
            </a:pPr>
            <a:endParaRPr lang="pt-BR" altLang="pt-BR" sz="1600"/>
          </a:p>
          <a:p>
            <a:pPr>
              <a:lnSpc>
                <a:spcPct val="90000"/>
              </a:lnSpc>
            </a:pPr>
            <a:endParaRPr lang="pt-BR" altLang="pt-BR" sz="1600"/>
          </a:p>
          <a:p>
            <a:pPr>
              <a:lnSpc>
                <a:spcPct val="90000"/>
              </a:lnSpc>
            </a:pPr>
            <a:endParaRPr lang="pt-BR" altLang="pt-BR" sz="1600"/>
          </a:p>
          <a:p>
            <a:pPr>
              <a:lnSpc>
                <a:spcPct val="90000"/>
              </a:lnSpc>
              <a:buFontTx/>
              <a:buNone/>
            </a:pPr>
            <a:r>
              <a:rPr lang="pt-BR" altLang="pt-BR" sz="1600">
                <a:solidFill>
                  <a:srgbClr val="990033"/>
                </a:solidFill>
              </a:rPr>
              <a:t>                                                               CONFÚCIO</a:t>
            </a:r>
            <a:endParaRPr lang="pt-BR" altLang="pt-BR" sz="1600"/>
          </a:p>
          <a:p>
            <a:pPr>
              <a:lnSpc>
                <a:spcPct val="90000"/>
              </a:lnSpc>
            </a:pPr>
            <a:endParaRPr lang="pt-BR" altLang="pt-BR" sz="1600">
              <a:solidFill>
                <a:srgbClr val="990033"/>
              </a:solidFill>
            </a:endParaRPr>
          </a:p>
          <a:p>
            <a:pPr algn="ctr">
              <a:lnSpc>
                <a:spcPct val="90000"/>
              </a:lnSpc>
              <a:buFontTx/>
              <a:buNone/>
            </a:pPr>
            <a:r>
              <a:rPr lang="pt-BR" altLang="pt-BR" sz="1600">
                <a:solidFill>
                  <a:srgbClr val="990033"/>
                </a:solidFill>
              </a:rPr>
              <a:t>“Se o povo for conduzido apenas por meio de leis e decretos impessoais e se forem trazidos à ordem apenas por meio de punições, ele apenas procurará evitar a dor das punições, evitando a transgressão por medo da dor. Mas se ele for conduzido pela virtude e trazido à ordem pelo exemplo e pelos ritos em comum, ele terá o sentimento de pertencer a uma coletividade e o sentimento de vergonha quando agir contrário a ela e, assim, bem se comportará de livre e espontânea vontade.”</a:t>
            </a:r>
          </a:p>
          <a:p>
            <a:pPr algn="r">
              <a:lnSpc>
                <a:spcPct val="90000"/>
              </a:lnSpc>
            </a:pPr>
            <a:endParaRPr lang="pt-BR" altLang="pt-BR" sz="1600">
              <a:solidFill>
                <a:srgbClr val="99003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A90C96B-5D69-9F43-38E2-A66DD658C790}"/>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1267" name="Rectangle 3">
            <a:extLst>
              <a:ext uri="{FF2B5EF4-FFF2-40B4-BE49-F238E27FC236}">
                <a16:creationId xmlns:a16="http://schemas.microsoft.com/office/drawing/2014/main" id="{49DF5F6E-9C47-0810-8E8F-81763725A71A}"/>
              </a:ext>
            </a:extLst>
          </p:cNvPr>
          <p:cNvSpPr>
            <a:spLocks noGrp="1" noChangeArrowheads="1"/>
          </p:cNvSpPr>
          <p:nvPr>
            <p:ph type="body" idx="1"/>
          </p:nvPr>
        </p:nvSpPr>
        <p:spPr>
          <a:xfrm>
            <a:off x="457200" y="1989138"/>
            <a:ext cx="8229600" cy="4137025"/>
          </a:xfrm>
        </p:spPr>
        <p:txBody>
          <a:bodyPr/>
          <a:lstStyle/>
          <a:p>
            <a:pPr algn="ctr">
              <a:buFontTx/>
              <a:buNone/>
            </a:pPr>
            <a:r>
              <a:rPr lang="pt-BR" altLang="pt-BR"/>
              <a:t>   </a:t>
            </a:r>
            <a:r>
              <a:rPr lang="pt-BR" altLang="pt-BR">
                <a:solidFill>
                  <a:srgbClr val="FFFF00"/>
                </a:solidFill>
              </a:rPr>
              <a:t>A cooperação, quando é assegurada, integra os objetivos individuais aos coletivos. </a:t>
            </a:r>
          </a:p>
          <a:p>
            <a:pPr algn="ctr">
              <a:buFontTx/>
              <a:buNone/>
            </a:pPr>
            <a:r>
              <a:rPr lang="pt-BR" altLang="pt-BR">
                <a:solidFill>
                  <a:srgbClr val="FFFF00"/>
                </a:solidFill>
              </a:rPr>
              <a:t>Os administradores industriais devem organizar essa cooperação, pois os operários apenas cooperam quando aceitam os objetivos da administração.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1C75CEA-4F2E-777D-7558-D85ECD65B1A6}"/>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2291" name="Rectangle 3">
            <a:extLst>
              <a:ext uri="{FF2B5EF4-FFF2-40B4-BE49-F238E27FC236}">
                <a16:creationId xmlns:a16="http://schemas.microsoft.com/office/drawing/2014/main" id="{8202EDD0-0FA0-E571-B8BD-DBC5F8F6D1C8}"/>
              </a:ext>
            </a:extLst>
          </p:cNvPr>
          <p:cNvSpPr>
            <a:spLocks noGrp="1" noChangeArrowheads="1"/>
          </p:cNvSpPr>
          <p:nvPr>
            <p:ph type="body" idx="1"/>
          </p:nvPr>
        </p:nvSpPr>
        <p:spPr/>
        <p:txBody>
          <a:bodyPr/>
          <a:lstStyle/>
          <a:p>
            <a:pPr algn="ctr">
              <a:buFontTx/>
              <a:buNone/>
            </a:pPr>
            <a:r>
              <a:rPr lang="pt-BR" altLang="pt-BR"/>
              <a:t>   </a:t>
            </a:r>
            <a:r>
              <a:rPr lang="pt-BR" altLang="pt-BR">
                <a:solidFill>
                  <a:srgbClr val="FFFF00"/>
                </a:solidFill>
              </a:rPr>
              <a:t>As experiências de </a:t>
            </a:r>
            <a:r>
              <a:rPr lang="pt-BR" altLang="pt-BR" b="1">
                <a:solidFill>
                  <a:srgbClr val="FFFF00"/>
                </a:solidFill>
              </a:rPr>
              <a:t>Hawthorne</a:t>
            </a:r>
            <a:r>
              <a:rPr lang="pt-BR" altLang="pt-BR">
                <a:solidFill>
                  <a:srgbClr val="FFFF00"/>
                </a:solidFill>
              </a:rPr>
              <a:t> levaram a conclusões que colocavam em xeque as formulações da Abordagem Clássica e da Administração Científica, pois derrubavam a preponderância dos fatores fisiológicos sobre os psicológicos. </a:t>
            </a:r>
          </a:p>
          <a:p>
            <a:pPr algn="ctr">
              <a:buFontTx/>
              <a:buNone/>
            </a:pPr>
            <a:r>
              <a:rPr lang="pt-BR" altLang="pt-BR">
                <a:solidFill>
                  <a:srgbClr val="FFFF00"/>
                </a:solidFill>
              </a:rPr>
              <a:t>  Essas conclusões podem ser resumidas da seguinte forma:</a:t>
            </a:r>
            <a:r>
              <a:rPr lang="pt-BR" altLang="pt-B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21CAA89-F28D-9C9B-F730-E2F713E2C264}"/>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3315" name="Rectangle 3">
            <a:extLst>
              <a:ext uri="{FF2B5EF4-FFF2-40B4-BE49-F238E27FC236}">
                <a16:creationId xmlns:a16="http://schemas.microsoft.com/office/drawing/2014/main" id="{AD1BDED1-1EE2-83C3-C4AD-9FF2AA0A05F8}"/>
              </a:ext>
            </a:extLst>
          </p:cNvPr>
          <p:cNvSpPr>
            <a:spLocks noGrp="1" noChangeArrowheads="1"/>
          </p:cNvSpPr>
          <p:nvPr>
            <p:ph type="body" idx="1"/>
          </p:nvPr>
        </p:nvSpPr>
        <p:spPr>
          <a:xfrm>
            <a:off x="0" y="1557338"/>
            <a:ext cx="8748713" cy="4525962"/>
          </a:xfrm>
        </p:spPr>
        <p:txBody>
          <a:bodyPr/>
          <a:lstStyle/>
          <a:p>
            <a:pPr marL="990600" lvl="1" indent="-533400" algn="ctr">
              <a:buFontTx/>
              <a:buNone/>
            </a:pPr>
            <a:endParaRPr lang="pt-BR" altLang="pt-BR">
              <a:solidFill>
                <a:srgbClr val="FFFF00"/>
              </a:solidFill>
            </a:endParaRPr>
          </a:p>
          <a:p>
            <a:pPr marL="609600" indent="-609600" algn="just">
              <a:buFontTx/>
              <a:buNone/>
            </a:pPr>
            <a:r>
              <a:rPr lang="pt-BR" altLang="pt-BR">
                <a:solidFill>
                  <a:srgbClr val="FFFF00"/>
                </a:solidFill>
              </a:rPr>
              <a:t>      É a capacidade social do trabalhador que estabelece o seu nível de competência e de eficiência, não sua capacidade de executar corretamente os movimentos dentro de um tempo pré-determinado;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ADEB820-7F8B-C135-425F-9B9DCD8E041B}"/>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4339" name="Rectangle 3">
            <a:extLst>
              <a:ext uri="{FF2B5EF4-FFF2-40B4-BE49-F238E27FC236}">
                <a16:creationId xmlns:a16="http://schemas.microsoft.com/office/drawing/2014/main" id="{418BA30D-98E5-8A62-0952-9198474EA3A1}"/>
              </a:ext>
            </a:extLst>
          </p:cNvPr>
          <p:cNvSpPr>
            <a:spLocks noGrp="1" noChangeArrowheads="1"/>
          </p:cNvSpPr>
          <p:nvPr>
            <p:ph type="body" idx="1"/>
          </p:nvPr>
        </p:nvSpPr>
        <p:spPr/>
        <p:txBody>
          <a:bodyPr/>
          <a:lstStyle/>
          <a:p>
            <a:pPr algn="just">
              <a:buFontTx/>
              <a:buNone/>
            </a:pPr>
            <a:r>
              <a:rPr lang="pt-BR" altLang="pt-BR"/>
              <a:t>   </a:t>
            </a:r>
            <a:r>
              <a:rPr lang="pt-BR" altLang="pt-BR" sz="2800">
                <a:solidFill>
                  <a:srgbClr val="FFFF00"/>
                </a:solidFill>
              </a:rPr>
              <a:t>O comportamento do indivíduo se apóia no comportamento do grupo. </a:t>
            </a:r>
          </a:p>
          <a:p>
            <a:pPr algn="just">
              <a:buFontTx/>
              <a:buNone/>
            </a:pPr>
            <a:endParaRPr lang="pt-BR" altLang="pt-BR" sz="2800">
              <a:solidFill>
                <a:srgbClr val="FFFF00"/>
              </a:solidFill>
            </a:endParaRPr>
          </a:p>
          <a:p>
            <a:pPr algn="just">
              <a:buFontTx/>
              <a:buNone/>
            </a:pPr>
            <a:r>
              <a:rPr lang="pt-BR" altLang="pt-BR" sz="2800">
                <a:solidFill>
                  <a:srgbClr val="FFFF00"/>
                </a:solidFill>
              </a:rPr>
              <a:t>   O grupo estabelece métodos para manter o respeito pelas suas atitudes. </a:t>
            </a:r>
          </a:p>
          <a:p>
            <a:pPr algn="just">
              <a:buFontTx/>
              <a:buNone/>
            </a:pPr>
            <a:endParaRPr lang="pt-BR" altLang="pt-BR" sz="2800">
              <a:solidFill>
                <a:srgbClr val="FFFF00"/>
              </a:solidFill>
            </a:endParaRPr>
          </a:p>
          <a:p>
            <a:pPr algn="just">
              <a:buFontTx/>
              <a:buNone/>
            </a:pPr>
            <a:r>
              <a:rPr lang="pt-BR" altLang="pt-BR" sz="2800">
                <a:solidFill>
                  <a:srgbClr val="FFFF00"/>
                </a:solidFill>
              </a:rPr>
              <a:t>   Quem produzisse em ritmo muito rápido, era tratado com sarcasmo e apelidos como forma de desaprovação do grupo;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260A4EC-1384-F681-2F0B-28C6E26675C3}"/>
              </a:ext>
            </a:extLst>
          </p:cNvPr>
          <p:cNvSpPr>
            <a:spLocks noGrp="1" noChangeArrowheads="1"/>
          </p:cNvSpPr>
          <p:nvPr>
            <p:ph type="title"/>
          </p:nvPr>
        </p:nvSpPr>
        <p:spPr>
          <a:xfrm>
            <a:off x="468313" y="260350"/>
            <a:ext cx="8229600" cy="1143000"/>
          </a:xfrm>
        </p:spPr>
        <p:txBody>
          <a:bodyPr/>
          <a:lstStyle/>
          <a:p>
            <a:r>
              <a:rPr lang="pt-BR" altLang="pt-BR">
                <a:solidFill>
                  <a:schemeClr val="bg1"/>
                </a:solidFill>
              </a:rPr>
              <a:t>ADMINISTRAÇÃO GERAL</a:t>
            </a:r>
          </a:p>
        </p:txBody>
      </p:sp>
      <p:sp>
        <p:nvSpPr>
          <p:cNvPr id="15363" name="Rectangle 3">
            <a:extLst>
              <a:ext uri="{FF2B5EF4-FFF2-40B4-BE49-F238E27FC236}">
                <a16:creationId xmlns:a16="http://schemas.microsoft.com/office/drawing/2014/main" id="{CED168A2-1F63-A3CC-AD84-A6C99BB9B027}"/>
              </a:ext>
            </a:extLst>
          </p:cNvPr>
          <p:cNvSpPr>
            <a:spLocks noGrp="1" noChangeArrowheads="1"/>
          </p:cNvSpPr>
          <p:nvPr>
            <p:ph type="body" idx="1"/>
          </p:nvPr>
        </p:nvSpPr>
        <p:spPr>
          <a:xfrm>
            <a:off x="468313" y="1628775"/>
            <a:ext cx="8229600" cy="4525963"/>
          </a:xfrm>
        </p:spPr>
        <p:txBody>
          <a:bodyPr/>
          <a:lstStyle/>
          <a:p>
            <a:pPr algn="ctr">
              <a:buFontTx/>
              <a:buNone/>
            </a:pPr>
            <a:r>
              <a:rPr lang="pt-BR" altLang="pt-BR"/>
              <a:t>   </a:t>
            </a:r>
            <a:r>
              <a:rPr lang="pt-BR" altLang="pt-BR" sz="2800">
                <a:solidFill>
                  <a:srgbClr val="FFFF00"/>
                </a:solidFill>
              </a:rPr>
              <a:t>A existência de uma organização  informal  composta por grupos sociais informais.</a:t>
            </a:r>
          </a:p>
          <a:p>
            <a:pPr algn="ctr">
              <a:buFontTx/>
              <a:buNone/>
            </a:pPr>
            <a:endParaRPr lang="pt-BR" altLang="pt-BR" sz="2800"/>
          </a:p>
          <a:p>
            <a:pPr algn="ctr">
              <a:buFontTx/>
              <a:buNone/>
            </a:pPr>
            <a:r>
              <a:rPr lang="pt-BR" altLang="pt-BR" sz="2800">
                <a:solidFill>
                  <a:srgbClr val="FFFF00"/>
                </a:solidFill>
              </a:rPr>
              <a:t>Esses grupos constituem a estrutura humana da empresa, e  as relações humanas são as atitudes desenvolvidas pelas interações entre pessoas e grupos</a:t>
            </a:r>
            <a:r>
              <a:rPr lang="pt-BR" altLang="pt-BR">
                <a:solidFill>
                  <a:srgbClr val="FFFF00"/>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457FD6-D6D5-0829-6A44-D8B2C89F8DB1}"/>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6387" name="Rectangle 3">
            <a:extLst>
              <a:ext uri="{FF2B5EF4-FFF2-40B4-BE49-F238E27FC236}">
                <a16:creationId xmlns:a16="http://schemas.microsoft.com/office/drawing/2014/main" id="{5F85DB8F-6615-F18C-34CE-26675DFBAB3E}"/>
              </a:ext>
            </a:extLst>
          </p:cNvPr>
          <p:cNvSpPr>
            <a:spLocks noGrp="1" noChangeArrowheads="1"/>
          </p:cNvSpPr>
          <p:nvPr>
            <p:ph type="body" idx="1"/>
          </p:nvPr>
        </p:nvSpPr>
        <p:spPr>
          <a:xfrm>
            <a:off x="107950" y="1600200"/>
            <a:ext cx="8578850" cy="4525963"/>
          </a:xfrm>
        </p:spPr>
        <p:txBody>
          <a:bodyPr/>
          <a:lstStyle/>
          <a:p>
            <a:pPr>
              <a:lnSpc>
                <a:spcPct val="90000"/>
              </a:lnSpc>
              <a:buFontTx/>
              <a:buNone/>
            </a:pPr>
            <a:r>
              <a:rPr lang="pt-BR" altLang="pt-BR" sz="2800"/>
              <a:t>    </a:t>
            </a:r>
            <a:r>
              <a:rPr lang="pt-BR" altLang="pt-BR" sz="2800">
                <a:solidFill>
                  <a:srgbClr val="FFFF00"/>
                </a:solidFill>
              </a:rPr>
              <a:t>Após cinco experiências em Hawthorne, Mayo passa a adotar os seguintes pontos de vista: </a:t>
            </a:r>
          </a:p>
          <a:p>
            <a:pPr>
              <a:lnSpc>
                <a:spcPct val="90000"/>
              </a:lnSpc>
              <a:buFontTx/>
              <a:buNone/>
            </a:pPr>
            <a:endParaRPr lang="pt-BR" altLang="pt-BR" sz="2800">
              <a:solidFill>
                <a:srgbClr val="FFFF00"/>
              </a:solidFill>
            </a:endParaRPr>
          </a:p>
          <a:p>
            <a:pPr>
              <a:lnSpc>
                <a:spcPct val="90000"/>
              </a:lnSpc>
              <a:buFontTx/>
              <a:buNone/>
            </a:pPr>
            <a:r>
              <a:rPr lang="pt-BR" altLang="pt-BR" sz="2800">
                <a:solidFill>
                  <a:srgbClr val="FFFF00"/>
                </a:solidFill>
              </a:rPr>
              <a:t>   . O trabalho é uma atividade tipicamente grupal; o operário reage como membro de um grupo e não como um indivíduo isolado.</a:t>
            </a:r>
          </a:p>
          <a:p>
            <a:pPr>
              <a:lnSpc>
                <a:spcPct val="90000"/>
              </a:lnSpc>
              <a:buFontTx/>
              <a:buNone/>
            </a:pPr>
            <a:endParaRPr lang="pt-BR" altLang="pt-BR" sz="2800">
              <a:solidFill>
                <a:srgbClr val="FFFF00"/>
              </a:solidFill>
            </a:endParaRPr>
          </a:p>
          <a:p>
            <a:pPr>
              <a:lnSpc>
                <a:spcPct val="90000"/>
              </a:lnSpc>
              <a:buFontTx/>
              <a:buNone/>
            </a:pPr>
            <a:r>
              <a:rPr lang="pt-BR" altLang="pt-BR" sz="2800">
                <a:solidFill>
                  <a:srgbClr val="FFFF00"/>
                </a:solidFill>
              </a:rPr>
              <a:t>   . A organização eficiente é incapaz de elevar a produtividade se as necessidades psicológicas não forem descobertas, localizadas e satisfeitas.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6BD634E-05C2-AF7B-18C5-5425BBB21FCA}"/>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7411" name="Rectangle 3">
            <a:extLst>
              <a:ext uri="{FF2B5EF4-FFF2-40B4-BE49-F238E27FC236}">
                <a16:creationId xmlns:a16="http://schemas.microsoft.com/office/drawing/2014/main" id="{E5130657-8962-FEAA-BC22-5455D1614166}"/>
              </a:ext>
            </a:extLst>
          </p:cNvPr>
          <p:cNvSpPr>
            <a:spLocks noGrp="1" noChangeArrowheads="1"/>
          </p:cNvSpPr>
          <p:nvPr>
            <p:ph type="body" idx="1"/>
          </p:nvPr>
        </p:nvSpPr>
        <p:spPr/>
        <p:txBody>
          <a:bodyPr/>
          <a:lstStyle/>
          <a:p>
            <a:pPr>
              <a:lnSpc>
                <a:spcPct val="80000"/>
              </a:lnSpc>
              <a:buFontTx/>
              <a:buNone/>
            </a:pPr>
            <a:r>
              <a:rPr lang="pt-BR" altLang="pt-BR" sz="2000">
                <a:solidFill>
                  <a:srgbClr val="FFFF00"/>
                </a:solidFill>
              </a:rPr>
              <a:t>    . </a:t>
            </a:r>
            <a:r>
              <a:rPr lang="pt-BR" altLang="pt-BR" sz="2400">
                <a:solidFill>
                  <a:srgbClr val="FFFF00"/>
                </a:solidFill>
              </a:rPr>
              <a:t>As Relações Humanas e a cooperação constituem a chave para evitar o conflito social.</a:t>
            </a:r>
          </a:p>
          <a:p>
            <a:pPr>
              <a:lnSpc>
                <a:spcPct val="80000"/>
              </a:lnSpc>
              <a:buFontTx/>
              <a:buNone/>
            </a:pPr>
            <a:endParaRPr lang="pt-BR" altLang="pt-BR" sz="2400">
              <a:solidFill>
                <a:srgbClr val="FFFF00"/>
              </a:solidFill>
            </a:endParaRPr>
          </a:p>
          <a:p>
            <a:pPr>
              <a:lnSpc>
                <a:spcPct val="80000"/>
              </a:lnSpc>
              <a:buFontTx/>
              <a:buNone/>
            </a:pPr>
            <a:r>
              <a:rPr lang="pt-BR" altLang="pt-BR" sz="2400">
                <a:solidFill>
                  <a:srgbClr val="FFFF00"/>
                </a:solidFill>
              </a:rPr>
              <a:t>   . Essas idéias irão influenciar as seguintes escolas de Administração: </a:t>
            </a:r>
          </a:p>
          <a:p>
            <a:pPr>
              <a:lnSpc>
                <a:spcPct val="80000"/>
              </a:lnSpc>
              <a:buFontTx/>
              <a:buNone/>
            </a:pPr>
            <a:endParaRPr lang="pt-BR" altLang="pt-BR" sz="2400">
              <a:solidFill>
                <a:srgbClr val="FFFF00"/>
              </a:solidFill>
            </a:endParaRPr>
          </a:p>
          <a:p>
            <a:pPr>
              <a:lnSpc>
                <a:spcPct val="80000"/>
              </a:lnSpc>
              <a:buFontTx/>
              <a:buNone/>
            </a:pPr>
            <a:r>
              <a:rPr lang="pt-BR" altLang="pt-BR" sz="2400">
                <a:solidFill>
                  <a:srgbClr val="FFFF00"/>
                </a:solidFill>
              </a:rPr>
              <a:t>    a Escola Comportamental ou Behaviorista e</a:t>
            </a:r>
          </a:p>
          <a:p>
            <a:pPr>
              <a:lnSpc>
                <a:spcPct val="80000"/>
              </a:lnSpc>
              <a:buFontTx/>
              <a:buNone/>
            </a:pPr>
            <a:r>
              <a:rPr lang="pt-BR" altLang="pt-BR" sz="2400">
                <a:solidFill>
                  <a:srgbClr val="FFFF00"/>
                </a:solidFill>
              </a:rPr>
              <a:t>    a Escola do Desenvolvimento Organizacional,  </a:t>
            </a:r>
          </a:p>
          <a:p>
            <a:pPr>
              <a:lnSpc>
                <a:spcPct val="80000"/>
              </a:lnSpc>
              <a:buFontTx/>
              <a:buNone/>
            </a:pPr>
            <a:r>
              <a:rPr lang="pt-BR" altLang="pt-BR" sz="2400">
                <a:solidFill>
                  <a:srgbClr val="FFFF00"/>
                </a:solidFill>
              </a:rPr>
              <a:t>       entre outras.</a:t>
            </a:r>
          </a:p>
          <a:p>
            <a:pPr>
              <a:lnSpc>
                <a:spcPct val="80000"/>
              </a:lnSpc>
              <a:buFontTx/>
              <a:buNone/>
            </a:pPr>
            <a:br>
              <a:rPr lang="pt-BR" altLang="pt-BR" sz="2400"/>
            </a:br>
            <a:br>
              <a:rPr lang="pt-BR" altLang="pt-BR" sz="2400"/>
            </a:br>
            <a:endParaRPr lang="pt-BR" altLang="pt-B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2A8D6ED-167B-AD37-F52D-A61DDB1652B1}"/>
              </a:ext>
            </a:extLst>
          </p:cNvPr>
          <p:cNvSpPr>
            <a:spLocks noGrp="1" noChangeArrowheads="1"/>
          </p:cNvSpPr>
          <p:nvPr>
            <p:ph type="title"/>
          </p:nvPr>
        </p:nvSpPr>
        <p:spPr>
          <a:xfrm>
            <a:off x="468313" y="260350"/>
            <a:ext cx="8229600" cy="1143000"/>
          </a:xfrm>
        </p:spPr>
        <p:txBody>
          <a:bodyPr/>
          <a:lstStyle/>
          <a:p>
            <a:r>
              <a:rPr lang="pt-BR" altLang="pt-BR">
                <a:solidFill>
                  <a:schemeClr val="bg1"/>
                </a:solidFill>
              </a:rPr>
              <a:t>ADMINISTRAÇÃO GERAL</a:t>
            </a:r>
          </a:p>
        </p:txBody>
      </p:sp>
      <p:sp>
        <p:nvSpPr>
          <p:cNvPr id="18435" name="Rectangle 3">
            <a:extLst>
              <a:ext uri="{FF2B5EF4-FFF2-40B4-BE49-F238E27FC236}">
                <a16:creationId xmlns:a16="http://schemas.microsoft.com/office/drawing/2014/main" id="{219E4B10-1AE5-CF6B-20B0-F6F6C6B37FEE}"/>
              </a:ext>
            </a:extLst>
          </p:cNvPr>
          <p:cNvSpPr>
            <a:spLocks noGrp="1" noChangeArrowheads="1"/>
          </p:cNvSpPr>
          <p:nvPr>
            <p:ph type="body" idx="1"/>
          </p:nvPr>
        </p:nvSpPr>
        <p:spPr>
          <a:xfrm>
            <a:off x="179388" y="1268413"/>
            <a:ext cx="8507412" cy="4857750"/>
          </a:xfrm>
        </p:spPr>
        <p:txBody>
          <a:bodyPr/>
          <a:lstStyle/>
          <a:p>
            <a:pPr algn="just">
              <a:lnSpc>
                <a:spcPct val="90000"/>
              </a:lnSpc>
              <a:buFontTx/>
              <a:buNone/>
            </a:pPr>
            <a:r>
              <a:rPr lang="pt-BR" altLang="pt-BR" sz="2400" b="1">
                <a:solidFill>
                  <a:srgbClr val="FFFF00"/>
                </a:solidFill>
              </a:rPr>
              <a:t>                         </a:t>
            </a:r>
            <a:r>
              <a:rPr lang="pt-BR" altLang="pt-BR" sz="2800" b="1">
                <a:solidFill>
                  <a:srgbClr val="FFFF00"/>
                </a:solidFill>
              </a:rPr>
              <a:t>Experiência de Hawthorne</a:t>
            </a:r>
          </a:p>
          <a:p>
            <a:pPr algn="just">
              <a:lnSpc>
                <a:spcPct val="90000"/>
              </a:lnSpc>
              <a:buFontTx/>
              <a:buNone/>
            </a:pPr>
            <a:endParaRPr lang="pt-BR" altLang="pt-BR" sz="2800">
              <a:solidFill>
                <a:srgbClr val="FFFF00"/>
              </a:solidFill>
            </a:endParaRPr>
          </a:p>
          <a:p>
            <a:pPr algn="just">
              <a:lnSpc>
                <a:spcPct val="90000"/>
              </a:lnSpc>
            </a:pPr>
            <a:r>
              <a:rPr lang="pt-BR" altLang="pt-BR" sz="2400">
                <a:solidFill>
                  <a:srgbClr val="FFFF00"/>
                </a:solidFill>
              </a:rPr>
              <a:t>A experiência de Hawthorne foi realizada, entre 1927 e 1932, por Elton Mayo e seus colaboradores em uma fábrica de Western Electric Company (1891–1995), situada em Chicago, no bairro Hawthorne e tinha como objetivo inicial conduzir experimentos relacionando a luminosidade no ambiente de trabalho com a eficiência dos operários, medida pela produção. </a:t>
            </a:r>
          </a:p>
          <a:p>
            <a:pPr algn="just">
              <a:lnSpc>
                <a:spcPct val="90000"/>
              </a:lnSpc>
            </a:pPr>
            <a:endParaRPr lang="pt-BR" altLang="pt-BR" sz="2400">
              <a:solidFill>
                <a:srgbClr val="FFFF00"/>
              </a:solidFill>
            </a:endParaRPr>
          </a:p>
          <a:p>
            <a:pPr algn="just">
              <a:lnSpc>
                <a:spcPct val="90000"/>
              </a:lnSpc>
            </a:pPr>
            <a:r>
              <a:rPr lang="pt-BR" altLang="pt-BR" sz="2400">
                <a:solidFill>
                  <a:srgbClr val="FFFF00"/>
                </a:solidFill>
              </a:rPr>
              <a:t>Com os primeiros resultados, a pesquisa logo se estendeu ao estudo da fadiga, dos acidentes de trabalho, da rotação do pessoal e do efeito das condições físicas de trabalho sobre a produtividade dos operários.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3C33973-E8FB-BECC-0CDC-665B5FE9293E}"/>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9459" name="Rectangle 3">
            <a:extLst>
              <a:ext uri="{FF2B5EF4-FFF2-40B4-BE49-F238E27FC236}">
                <a16:creationId xmlns:a16="http://schemas.microsoft.com/office/drawing/2014/main" id="{006467C7-3492-CD2C-35E8-7365406089B8}"/>
              </a:ext>
            </a:extLst>
          </p:cNvPr>
          <p:cNvSpPr>
            <a:spLocks noGrp="1" noChangeArrowheads="1"/>
          </p:cNvSpPr>
          <p:nvPr>
            <p:ph type="body" idx="1"/>
          </p:nvPr>
        </p:nvSpPr>
        <p:spPr>
          <a:xfrm>
            <a:off x="107950" y="1196975"/>
            <a:ext cx="8856663" cy="5472113"/>
          </a:xfrm>
        </p:spPr>
        <p:txBody>
          <a:bodyPr/>
          <a:lstStyle/>
          <a:p>
            <a:pPr>
              <a:lnSpc>
                <a:spcPct val="90000"/>
              </a:lnSpc>
            </a:pPr>
            <a:r>
              <a:rPr lang="pt-BR" altLang="pt-BR" sz="2400">
                <a:solidFill>
                  <a:srgbClr val="FFFF00"/>
                </a:solidFill>
              </a:rPr>
              <a:t>Foi verificado pelos pesquisadores que os resultados da experiência eram prejudicados por variáveis de natureza psicológica.</a:t>
            </a:r>
          </a:p>
          <a:p>
            <a:pPr>
              <a:lnSpc>
                <a:spcPct val="90000"/>
              </a:lnSpc>
            </a:pPr>
            <a:endParaRPr lang="pt-BR" altLang="pt-BR" sz="2400">
              <a:solidFill>
                <a:srgbClr val="FFFF00"/>
              </a:solidFill>
            </a:endParaRPr>
          </a:p>
          <a:p>
            <a:pPr>
              <a:lnSpc>
                <a:spcPct val="90000"/>
              </a:lnSpc>
            </a:pPr>
            <a:r>
              <a:rPr lang="pt-BR" altLang="pt-BR" sz="2400">
                <a:solidFill>
                  <a:srgbClr val="FFFF00"/>
                </a:solidFill>
              </a:rPr>
              <a:t>A partir daí, eles tentaram eliminar ou neutralizar o fator psicológico, então estranho e impertinente, motivo pelo qual a experiência se prolongou até 1932, quando foi suspensa devido à crise de 1929.</a:t>
            </a:r>
          </a:p>
          <a:p>
            <a:pPr>
              <a:lnSpc>
                <a:spcPct val="90000"/>
              </a:lnSpc>
            </a:pPr>
            <a:endParaRPr lang="pt-BR" altLang="pt-BR" sz="2400">
              <a:solidFill>
                <a:srgbClr val="FFFF00"/>
              </a:solidFill>
            </a:endParaRPr>
          </a:p>
          <a:p>
            <a:pPr>
              <a:lnSpc>
                <a:spcPct val="90000"/>
              </a:lnSpc>
            </a:pPr>
            <a:r>
              <a:rPr lang="pt-BR" altLang="pt-BR" sz="2400">
                <a:solidFill>
                  <a:srgbClr val="FFFF00"/>
                </a:solidFill>
              </a:rPr>
              <a:t>A fábrica da Western Eletric Company, já desenvolvia uma política de pessoal voltada para o bem-estar de seus operários e com a experiência pretendia, não o aumento de produção, mas sim, conhecer melhor seus empregados.</a:t>
            </a:r>
          </a:p>
          <a:p>
            <a:pPr>
              <a:lnSpc>
                <a:spcPct val="90000"/>
              </a:lnSpc>
            </a:pPr>
            <a:r>
              <a:rPr lang="pt-BR" altLang="pt-BR" sz="2400">
                <a:solidFill>
                  <a:srgbClr val="FFFF00"/>
                </a:solidFill>
              </a:rPr>
              <a:t>A experiência se desenvolveu em quatro fases, vistas à seguir: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75986DC-24D0-1144-1EBC-A288C7CB1AB5}"/>
              </a:ext>
            </a:extLst>
          </p:cNvPr>
          <p:cNvSpPr>
            <a:spLocks noGrp="1" noChangeArrowheads="1"/>
          </p:cNvSpPr>
          <p:nvPr>
            <p:ph type="title"/>
          </p:nvPr>
        </p:nvSpPr>
        <p:spPr>
          <a:xfrm>
            <a:off x="468313" y="260350"/>
            <a:ext cx="8229600" cy="1143000"/>
          </a:xfrm>
        </p:spPr>
        <p:txBody>
          <a:bodyPr/>
          <a:lstStyle/>
          <a:p>
            <a:r>
              <a:rPr lang="pt-BR" altLang="pt-BR">
                <a:solidFill>
                  <a:schemeClr val="bg1"/>
                </a:solidFill>
              </a:rPr>
              <a:t>ADMINISTRAÇÃO GERAL</a:t>
            </a:r>
          </a:p>
        </p:txBody>
      </p:sp>
      <p:pic>
        <p:nvPicPr>
          <p:cNvPr id="3076" name="Picture 4" descr="Fotografia de Elton Mayo">
            <a:extLst>
              <a:ext uri="{FF2B5EF4-FFF2-40B4-BE49-F238E27FC236}">
                <a16:creationId xmlns:a16="http://schemas.microsoft.com/office/drawing/2014/main" id="{B24F242F-BAFC-1881-2322-FFA2709AD87A}"/>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11188" y="1989138"/>
            <a:ext cx="2463800" cy="3744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5">
            <a:extLst>
              <a:ext uri="{FF2B5EF4-FFF2-40B4-BE49-F238E27FC236}">
                <a16:creationId xmlns:a16="http://schemas.microsoft.com/office/drawing/2014/main" id="{ADA89FB4-E942-8E6D-5002-14080A61DADF}"/>
              </a:ext>
            </a:extLst>
          </p:cNvPr>
          <p:cNvSpPr>
            <a:spLocks noChangeArrowheads="1"/>
          </p:cNvSpPr>
          <p:nvPr/>
        </p:nvSpPr>
        <p:spPr bwMode="auto">
          <a:xfrm>
            <a:off x="3635375" y="2205038"/>
            <a:ext cx="4824413" cy="314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pt-BR" altLang="pt-BR" sz="2800">
                <a:solidFill>
                  <a:srgbClr val="FFFF00"/>
                </a:solidFill>
              </a:rPr>
              <a:t>Cientista social, australiano, falecido em 1949, </a:t>
            </a:r>
            <a:r>
              <a:rPr lang="pt-BR" altLang="pt-BR" sz="2800" b="1">
                <a:solidFill>
                  <a:srgbClr val="FFFF00"/>
                </a:solidFill>
              </a:rPr>
              <a:t>Elton Mayo</a:t>
            </a:r>
            <a:r>
              <a:rPr lang="pt-BR" altLang="pt-BR" sz="2800">
                <a:solidFill>
                  <a:srgbClr val="FFFF00"/>
                </a:solidFill>
              </a:rPr>
              <a:t>  é considerado o fundador do movimento das Relações Humanas, que se opôs aos princípios do trabalho de Taylor.</a:t>
            </a:r>
            <a:r>
              <a:rPr lang="pt-BR" altLang="pt-BR" sz="320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79AD105-FF46-3F06-FCA2-3A860A56E378}"/>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0483" name="Rectangle 3">
            <a:extLst>
              <a:ext uri="{FF2B5EF4-FFF2-40B4-BE49-F238E27FC236}">
                <a16:creationId xmlns:a16="http://schemas.microsoft.com/office/drawing/2014/main" id="{E1B5C3EB-8F55-C16C-956D-5EAF2FF37719}"/>
              </a:ext>
            </a:extLst>
          </p:cNvPr>
          <p:cNvSpPr>
            <a:spLocks noGrp="1" noChangeArrowheads="1"/>
          </p:cNvSpPr>
          <p:nvPr>
            <p:ph type="body" idx="1"/>
          </p:nvPr>
        </p:nvSpPr>
        <p:spPr/>
        <p:txBody>
          <a:bodyPr/>
          <a:lstStyle/>
          <a:p>
            <a:r>
              <a:rPr lang="pt-BR" altLang="pt-BR" sz="2800" b="1">
                <a:solidFill>
                  <a:srgbClr val="FFFF00"/>
                </a:solidFill>
              </a:rPr>
              <a:t>Primeira fase:</a:t>
            </a:r>
            <a:endParaRPr lang="pt-BR" altLang="pt-BR" sz="2800">
              <a:solidFill>
                <a:srgbClr val="FFFF00"/>
              </a:solidFill>
            </a:endParaRPr>
          </a:p>
          <a:p>
            <a:pPr algn="just"/>
            <a:r>
              <a:rPr lang="pt-BR" altLang="pt-BR" sz="2800">
                <a:solidFill>
                  <a:srgbClr val="FFFF00"/>
                </a:solidFill>
              </a:rPr>
              <a:t>Na 1ª Fase da experiência, pretendia-se verificar o efeito sobre o rendimento dos operários. Para isso, tomou-se dois grupos em salas diferentes, que faziam o mesmo trabalho, em condições idênticas sendo, um grupo experimental ou de referência, que trabalhava sob a luz variável e o outro grupo, o de controle, que trabalhava sob a mesma iluminação o tempo todo.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CF20848-4931-EF2D-6CF0-E16818C5E70C}"/>
              </a:ext>
            </a:extLst>
          </p:cNvPr>
          <p:cNvSpPr>
            <a:spLocks noGrp="1" noChangeArrowheads="1"/>
          </p:cNvSpPr>
          <p:nvPr>
            <p:ph type="title"/>
          </p:nvPr>
        </p:nvSpPr>
        <p:spPr>
          <a:xfrm>
            <a:off x="468313" y="260350"/>
            <a:ext cx="8229600" cy="1143000"/>
          </a:xfrm>
        </p:spPr>
        <p:txBody>
          <a:bodyPr/>
          <a:lstStyle/>
          <a:p>
            <a:r>
              <a:rPr lang="pt-BR" altLang="pt-BR">
                <a:solidFill>
                  <a:schemeClr val="bg1"/>
                </a:solidFill>
              </a:rPr>
              <a:t>ADMINISTRAÇÃO GERAL</a:t>
            </a:r>
          </a:p>
        </p:txBody>
      </p:sp>
      <p:sp>
        <p:nvSpPr>
          <p:cNvPr id="21507" name="Rectangle 3">
            <a:extLst>
              <a:ext uri="{FF2B5EF4-FFF2-40B4-BE49-F238E27FC236}">
                <a16:creationId xmlns:a16="http://schemas.microsoft.com/office/drawing/2014/main" id="{C3D3D971-44E8-E062-1A97-9EB4A44F8E78}"/>
              </a:ext>
            </a:extLst>
          </p:cNvPr>
          <p:cNvSpPr>
            <a:spLocks noGrp="1" noChangeArrowheads="1"/>
          </p:cNvSpPr>
          <p:nvPr>
            <p:ph type="body" idx="1"/>
          </p:nvPr>
        </p:nvSpPr>
        <p:spPr>
          <a:xfrm>
            <a:off x="179388" y="1341438"/>
            <a:ext cx="8964612" cy="5327650"/>
          </a:xfrm>
        </p:spPr>
        <p:txBody>
          <a:bodyPr/>
          <a:lstStyle/>
          <a:p>
            <a:pPr>
              <a:lnSpc>
                <a:spcPct val="80000"/>
              </a:lnSpc>
            </a:pPr>
            <a:r>
              <a:rPr lang="pt-BR" altLang="pt-BR" sz="2400">
                <a:solidFill>
                  <a:srgbClr val="FFFF00"/>
                </a:solidFill>
              </a:rPr>
              <a:t>Para a surpresa dos pesquisadores, não foi encontrada uma relação entre as duas variáveis (iluminação e rendimento dos operários), mas sim a existência de outras variáveis como o fator psicológico.</a:t>
            </a:r>
          </a:p>
          <a:p>
            <a:pPr>
              <a:lnSpc>
                <a:spcPct val="80000"/>
              </a:lnSpc>
            </a:pPr>
            <a:endParaRPr lang="pt-BR" altLang="pt-BR" sz="2400">
              <a:solidFill>
                <a:srgbClr val="FFFF00"/>
              </a:solidFill>
            </a:endParaRPr>
          </a:p>
          <a:p>
            <a:pPr>
              <a:lnSpc>
                <a:spcPct val="80000"/>
              </a:lnSpc>
            </a:pPr>
            <a:r>
              <a:rPr lang="pt-BR" altLang="pt-BR" sz="2400">
                <a:solidFill>
                  <a:srgbClr val="FFFF00"/>
                </a:solidFill>
              </a:rPr>
              <a:t>Baseados em suas suposições pessoais, os operários se julgaram na obrigação de produzir mais quando a iluminação aumentava, já que quando diminuía a iluminação o mesmo ocorria com a produção. </a:t>
            </a:r>
          </a:p>
          <a:p>
            <a:pPr>
              <a:lnSpc>
                <a:spcPct val="80000"/>
              </a:lnSpc>
            </a:pPr>
            <a:endParaRPr lang="pt-BR" altLang="pt-BR" sz="2400">
              <a:solidFill>
                <a:srgbClr val="FFFF00"/>
              </a:solidFill>
            </a:endParaRPr>
          </a:p>
          <a:p>
            <a:pPr>
              <a:lnSpc>
                <a:spcPct val="80000"/>
              </a:lnSpc>
            </a:pPr>
            <a:r>
              <a:rPr lang="pt-BR" altLang="pt-BR" sz="2400">
                <a:solidFill>
                  <a:srgbClr val="FFFF00"/>
                </a:solidFill>
              </a:rPr>
              <a:t>A prova de que as suposições pessoais (fatores psicológicos) é que influenciavam a produção, veio quando os pesquisadores trocaram as lâmpadas por outras de mesma potência (fazendo os operários crerem que a intensidade variava) e o rendimento variava de acordo com a luminosidade que os operários supunham trabalhar.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5B48896-8791-CB12-A89D-8D83B539FA53}"/>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2531" name="Rectangle 3">
            <a:extLst>
              <a:ext uri="{FF2B5EF4-FFF2-40B4-BE49-F238E27FC236}">
                <a16:creationId xmlns:a16="http://schemas.microsoft.com/office/drawing/2014/main" id="{B7405E8C-97F9-2CE0-E124-2C7A3215EEA4}"/>
              </a:ext>
            </a:extLst>
          </p:cNvPr>
          <p:cNvSpPr>
            <a:spLocks noGrp="1" noChangeArrowheads="1"/>
          </p:cNvSpPr>
          <p:nvPr>
            <p:ph type="body" idx="1"/>
          </p:nvPr>
        </p:nvSpPr>
        <p:spPr>
          <a:xfrm>
            <a:off x="107950" y="1268413"/>
            <a:ext cx="9036050" cy="5329237"/>
          </a:xfrm>
        </p:spPr>
        <p:txBody>
          <a:bodyPr/>
          <a:lstStyle/>
          <a:p>
            <a:pPr>
              <a:lnSpc>
                <a:spcPct val="90000"/>
              </a:lnSpc>
            </a:pPr>
            <a:r>
              <a:rPr lang="pt-BR" altLang="pt-BR" sz="2800" b="1">
                <a:solidFill>
                  <a:srgbClr val="FFFF00"/>
                </a:solidFill>
              </a:rPr>
              <a:t>Segunda Fase:</a:t>
            </a:r>
            <a:endParaRPr lang="pt-BR" altLang="pt-BR" sz="2800">
              <a:solidFill>
                <a:srgbClr val="FFFF00"/>
              </a:solidFill>
            </a:endParaRPr>
          </a:p>
          <a:p>
            <a:pPr>
              <a:lnSpc>
                <a:spcPct val="90000"/>
              </a:lnSpc>
            </a:pPr>
            <a:r>
              <a:rPr lang="pt-BR" altLang="pt-BR" sz="2800">
                <a:solidFill>
                  <a:srgbClr val="FFFF00"/>
                </a:solidFill>
              </a:rPr>
              <a:t>A 2ª Fase da experiência iniciou em abril de 1927, com seis moças de nível médio constituindo o grupo experimental ou de referência, separadas do restante do departamento apenas por divisórias de madeira.</a:t>
            </a:r>
          </a:p>
          <a:p>
            <a:pPr>
              <a:lnSpc>
                <a:spcPct val="90000"/>
              </a:lnSpc>
            </a:pPr>
            <a:r>
              <a:rPr lang="pt-BR" altLang="pt-BR" sz="2800">
                <a:solidFill>
                  <a:srgbClr val="FFFF00"/>
                </a:solidFill>
              </a:rPr>
              <a:t>O restante do departamento, constituía o grupo de controle, que continuava trabalhando nas mesmas condições.</a:t>
            </a:r>
          </a:p>
          <a:p>
            <a:pPr>
              <a:lnSpc>
                <a:spcPct val="90000"/>
              </a:lnSpc>
            </a:pPr>
            <a:r>
              <a:rPr lang="pt-BR" altLang="pt-BR" sz="2800">
                <a:solidFill>
                  <a:srgbClr val="FFFF00"/>
                </a:solidFill>
              </a:rPr>
              <a:t>A pesquisa foi dividida em 12 períodos experimentais, onde foram observadas as variações de rendimentos decorrentes das inovações a que eram submetidas o grupo de referência.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AB51E28-C2FF-4119-00B6-9FB4623AFB8C}"/>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3555" name="Rectangle 3">
            <a:extLst>
              <a:ext uri="{FF2B5EF4-FFF2-40B4-BE49-F238E27FC236}">
                <a16:creationId xmlns:a16="http://schemas.microsoft.com/office/drawing/2014/main" id="{0D173E0A-0491-B9CF-FEC5-BDCA28CCCCFF}"/>
              </a:ext>
            </a:extLst>
          </p:cNvPr>
          <p:cNvSpPr>
            <a:spLocks noGrp="1" noChangeArrowheads="1"/>
          </p:cNvSpPr>
          <p:nvPr>
            <p:ph type="body" idx="1"/>
          </p:nvPr>
        </p:nvSpPr>
        <p:spPr/>
        <p:txBody>
          <a:bodyPr/>
          <a:lstStyle/>
          <a:p>
            <a:pPr>
              <a:lnSpc>
                <a:spcPct val="90000"/>
              </a:lnSpc>
            </a:pPr>
            <a:r>
              <a:rPr lang="pt-BR" altLang="pt-BR" sz="2400">
                <a:solidFill>
                  <a:srgbClr val="FFFF00"/>
                </a:solidFill>
              </a:rPr>
              <a:t>As moças participantes da experiência eram informadas das inovações a que seriam submetidas (aumento de salário, intervalos de descanso de diversas durações, redução de jornada de trabalho, etc.), bem como dos objetivos da pesquisa e dos resultados alcançados. </a:t>
            </a:r>
          </a:p>
          <a:p>
            <a:pPr>
              <a:lnSpc>
                <a:spcPct val="90000"/>
              </a:lnSpc>
              <a:buFontTx/>
              <a:buNone/>
            </a:pPr>
            <a:endParaRPr lang="pt-BR" altLang="pt-BR" sz="2400">
              <a:solidFill>
                <a:srgbClr val="FFFF00"/>
              </a:solidFill>
            </a:endParaRPr>
          </a:p>
          <a:p>
            <a:pPr>
              <a:lnSpc>
                <a:spcPct val="90000"/>
              </a:lnSpc>
            </a:pPr>
            <a:r>
              <a:rPr lang="pt-BR" altLang="pt-BR" sz="2400">
                <a:solidFill>
                  <a:srgbClr val="FFFF00"/>
                </a:solidFill>
              </a:rPr>
              <a:t>Nos 12 períodos experimentais a produção apresentou pequenas mudanças, fazendo com que ao final não se tivesse os resultados esperados; o que pode notar é que novamente aparecia um fator que não podia ser explicado somente pelas condições de trabalho e que já havia aparecido na experiência sobre iluminação.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5E89FA6-C247-E13E-16CF-E09FB6923125}"/>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4579" name="Rectangle 3">
            <a:extLst>
              <a:ext uri="{FF2B5EF4-FFF2-40B4-BE49-F238E27FC236}">
                <a16:creationId xmlns:a16="http://schemas.microsoft.com/office/drawing/2014/main" id="{9B1DD9AF-236E-733B-B6D8-2479CFEF402A}"/>
              </a:ext>
            </a:extLst>
          </p:cNvPr>
          <p:cNvSpPr>
            <a:spLocks noGrp="1" noChangeArrowheads="1"/>
          </p:cNvSpPr>
          <p:nvPr>
            <p:ph type="body" idx="1"/>
          </p:nvPr>
        </p:nvSpPr>
        <p:spPr>
          <a:xfrm>
            <a:off x="179388" y="1341438"/>
            <a:ext cx="8964612" cy="5327650"/>
          </a:xfrm>
        </p:spPr>
        <p:txBody>
          <a:bodyPr/>
          <a:lstStyle/>
          <a:p>
            <a:pPr>
              <a:lnSpc>
                <a:spcPct val="90000"/>
              </a:lnSpc>
              <a:buFontTx/>
              <a:buNone/>
            </a:pPr>
            <a:r>
              <a:rPr lang="pt-BR" altLang="pt-BR" sz="2400" b="1">
                <a:solidFill>
                  <a:srgbClr val="FFFF00"/>
                </a:solidFill>
              </a:rPr>
              <a:t>As conclusões que os pesquisadores chegaram foram que:</a:t>
            </a:r>
          </a:p>
          <a:p>
            <a:pPr>
              <a:lnSpc>
                <a:spcPct val="90000"/>
              </a:lnSpc>
            </a:pPr>
            <a:endParaRPr lang="pt-BR" altLang="pt-BR" sz="2400" b="1">
              <a:solidFill>
                <a:srgbClr val="FFFF00"/>
              </a:solidFill>
            </a:endParaRPr>
          </a:p>
          <a:p>
            <a:pPr>
              <a:lnSpc>
                <a:spcPct val="90000"/>
              </a:lnSpc>
            </a:pPr>
            <a:r>
              <a:rPr lang="pt-BR" altLang="pt-BR" sz="2400" b="1">
                <a:solidFill>
                  <a:srgbClr val="FFFF00"/>
                </a:solidFill>
              </a:rPr>
              <a:t>O grupo trabalhava com maior liberdade e menos ansiedade;</a:t>
            </a:r>
          </a:p>
          <a:p>
            <a:pPr>
              <a:lnSpc>
                <a:spcPct val="90000"/>
              </a:lnSpc>
            </a:pPr>
            <a:endParaRPr lang="pt-BR" altLang="pt-BR" sz="2400" b="1">
              <a:solidFill>
                <a:srgbClr val="FFFF00"/>
              </a:solidFill>
            </a:endParaRPr>
          </a:p>
          <a:p>
            <a:pPr>
              <a:lnSpc>
                <a:spcPct val="90000"/>
              </a:lnSpc>
            </a:pPr>
            <a:r>
              <a:rPr lang="pt-BR" altLang="pt-BR" sz="2400" b="1">
                <a:solidFill>
                  <a:srgbClr val="FFFF00"/>
                </a:solidFill>
              </a:rPr>
              <a:t>Havia um ambiente amistoso e sem pressões;</a:t>
            </a:r>
          </a:p>
          <a:p>
            <a:pPr>
              <a:lnSpc>
                <a:spcPct val="90000"/>
              </a:lnSpc>
            </a:pPr>
            <a:endParaRPr lang="pt-BR" altLang="pt-BR" sz="2400" b="1">
              <a:solidFill>
                <a:srgbClr val="FFFF00"/>
              </a:solidFill>
            </a:endParaRPr>
          </a:p>
          <a:p>
            <a:pPr>
              <a:lnSpc>
                <a:spcPct val="90000"/>
              </a:lnSpc>
            </a:pPr>
            <a:r>
              <a:rPr lang="pt-BR" altLang="pt-BR" sz="2400" b="1">
                <a:solidFill>
                  <a:srgbClr val="FFFF00"/>
                </a:solidFill>
              </a:rPr>
              <a:t>Não havia temor ao supervisor;</a:t>
            </a:r>
          </a:p>
          <a:p>
            <a:pPr>
              <a:lnSpc>
                <a:spcPct val="90000"/>
              </a:lnSpc>
            </a:pPr>
            <a:endParaRPr lang="pt-BR" altLang="pt-BR" sz="2400" b="1">
              <a:solidFill>
                <a:srgbClr val="FFFF00"/>
              </a:solidFill>
            </a:endParaRPr>
          </a:p>
          <a:p>
            <a:pPr>
              <a:lnSpc>
                <a:spcPct val="90000"/>
              </a:lnSpc>
            </a:pPr>
            <a:r>
              <a:rPr lang="pt-BR" altLang="pt-BR" sz="2400" b="1">
                <a:solidFill>
                  <a:srgbClr val="FFFF00"/>
                </a:solidFill>
              </a:rPr>
              <a:t>Houve um desenvolvimento social do grupo experimental.</a:t>
            </a:r>
          </a:p>
          <a:p>
            <a:pPr>
              <a:lnSpc>
                <a:spcPct val="90000"/>
              </a:lnSpc>
              <a:buFontTx/>
              <a:buNone/>
            </a:pPr>
            <a:endParaRPr lang="pt-BR" altLang="pt-BR" sz="2400" b="1">
              <a:solidFill>
                <a:srgbClr val="FFFF00"/>
              </a:solidFill>
            </a:endParaRPr>
          </a:p>
          <a:p>
            <a:pPr>
              <a:lnSpc>
                <a:spcPct val="90000"/>
              </a:lnSpc>
            </a:pPr>
            <a:r>
              <a:rPr lang="pt-BR" altLang="pt-BR" sz="2400" b="1">
                <a:solidFill>
                  <a:srgbClr val="FFFF00"/>
                </a:solidFill>
              </a:rPr>
              <a:t>O grupo desenvolveu liderança e objetivos comuns</a:t>
            </a:r>
            <a:r>
              <a:rPr lang="pt-BR" altLang="pt-BR" sz="2400">
                <a:solidFill>
                  <a:srgbClr val="FFFF0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B332E16-2685-F0BF-76B4-4433349A77DE}"/>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5603" name="Rectangle 3">
            <a:extLst>
              <a:ext uri="{FF2B5EF4-FFF2-40B4-BE49-F238E27FC236}">
                <a16:creationId xmlns:a16="http://schemas.microsoft.com/office/drawing/2014/main" id="{157CAF01-57E0-791E-169C-A092ABCB167A}"/>
              </a:ext>
            </a:extLst>
          </p:cNvPr>
          <p:cNvSpPr>
            <a:spLocks noGrp="1" noChangeArrowheads="1"/>
          </p:cNvSpPr>
          <p:nvPr>
            <p:ph type="body" idx="1"/>
          </p:nvPr>
        </p:nvSpPr>
        <p:spPr>
          <a:xfrm>
            <a:off x="179388" y="1600200"/>
            <a:ext cx="8785225" cy="4525963"/>
          </a:xfrm>
        </p:spPr>
        <p:txBody>
          <a:bodyPr/>
          <a:lstStyle/>
          <a:p>
            <a:pPr>
              <a:lnSpc>
                <a:spcPct val="90000"/>
              </a:lnSpc>
              <a:buFontTx/>
              <a:buNone/>
            </a:pPr>
            <a:r>
              <a:rPr lang="pt-BR" altLang="pt-BR" sz="2400" b="1"/>
              <a:t>    </a:t>
            </a:r>
            <a:r>
              <a:rPr lang="pt-BR" altLang="pt-BR" sz="2400" b="1">
                <a:solidFill>
                  <a:srgbClr val="FFFF00"/>
                </a:solidFill>
              </a:rPr>
              <a:t>Terceira Fase:</a:t>
            </a:r>
            <a:endParaRPr lang="pt-BR" altLang="pt-BR" sz="2400">
              <a:solidFill>
                <a:srgbClr val="FFFF00"/>
              </a:solidFill>
            </a:endParaRPr>
          </a:p>
          <a:p>
            <a:pPr>
              <a:lnSpc>
                <a:spcPct val="90000"/>
              </a:lnSpc>
            </a:pPr>
            <a:r>
              <a:rPr lang="pt-BR" altLang="pt-BR" sz="2400">
                <a:solidFill>
                  <a:srgbClr val="FFFF00"/>
                </a:solidFill>
              </a:rPr>
              <a:t>Baseados nas conclusões de fase anterior em que as moças do grupo de referência tinham atitudes diferentes das do grupo de controle, os pesquisadores foram se afastando do estudo das melhores condições físicas de trabalho e passaram a estudar as Relações Humanas, pois a empresa apesar da sua política de pessoal aberta, pouco sabia sobre os fatores determinantes das atitudes das operárias em relação à supervisão, aos equipamentos de trabalho e a própria empresa.</a:t>
            </a:r>
          </a:p>
          <a:p>
            <a:pPr>
              <a:lnSpc>
                <a:spcPct val="90000"/>
              </a:lnSpc>
            </a:pPr>
            <a:r>
              <a:rPr lang="pt-BR" altLang="pt-BR" sz="2400">
                <a:solidFill>
                  <a:srgbClr val="FFFF00"/>
                </a:solidFill>
              </a:rPr>
              <a:t>A partir de setembro de 1928 iniciou-se o programa de entrevistas, no setor de inspeção, seguindo-se no de operações e mais tarde nos demais setores de fábrica.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D4F3FE4-23DB-CF8C-7455-30C3E1DB19A9}"/>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6627" name="Rectangle 3">
            <a:extLst>
              <a:ext uri="{FF2B5EF4-FFF2-40B4-BE49-F238E27FC236}">
                <a16:creationId xmlns:a16="http://schemas.microsoft.com/office/drawing/2014/main" id="{8FF285FA-342C-D37C-9501-3FB0FF964454}"/>
              </a:ext>
            </a:extLst>
          </p:cNvPr>
          <p:cNvSpPr>
            <a:spLocks noGrp="1" noChangeArrowheads="1"/>
          </p:cNvSpPr>
          <p:nvPr>
            <p:ph type="body" idx="1"/>
          </p:nvPr>
        </p:nvSpPr>
        <p:spPr>
          <a:xfrm>
            <a:off x="0" y="1341438"/>
            <a:ext cx="9144000" cy="5516562"/>
          </a:xfrm>
        </p:spPr>
        <p:txBody>
          <a:bodyPr/>
          <a:lstStyle/>
          <a:p>
            <a:pPr>
              <a:lnSpc>
                <a:spcPct val="80000"/>
              </a:lnSpc>
            </a:pPr>
            <a:r>
              <a:rPr lang="pt-BR" altLang="pt-BR" sz="2400">
                <a:solidFill>
                  <a:srgbClr val="FFFF00"/>
                </a:solidFill>
              </a:rPr>
              <a:t>A empresa através do programa de entrevistas pretendia obter maiores conhecimentos sobre as atitudes e sentimentos dos trabalhadores, bem como receber sugestões que pudessem ser aproveitados.</a:t>
            </a:r>
          </a:p>
          <a:p>
            <a:pPr>
              <a:lnSpc>
                <a:spcPct val="80000"/>
              </a:lnSpc>
            </a:pPr>
            <a:r>
              <a:rPr lang="pt-BR" altLang="pt-BR" sz="2400">
                <a:solidFill>
                  <a:srgbClr val="FFFF00"/>
                </a:solidFill>
              </a:rPr>
              <a:t>Em fevereiro de 1929, devido à boa aceitação do programa, foi criada a Divisão de Pesquisas Industriais para absorver e ampliar o programa de pesquisa.</a:t>
            </a:r>
          </a:p>
          <a:p>
            <a:pPr>
              <a:lnSpc>
                <a:spcPct val="80000"/>
              </a:lnSpc>
            </a:pPr>
            <a:r>
              <a:rPr lang="pt-BR" altLang="pt-BR" sz="2400">
                <a:solidFill>
                  <a:srgbClr val="FFFF00"/>
                </a:solidFill>
              </a:rPr>
              <a:t>Dos 40.000 empregados da fábrica, entre 1928 e 1930 foram entrevistados cerca de 21.000.</a:t>
            </a:r>
          </a:p>
          <a:p>
            <a:pPr>
              <a:lnSpc>
                <a:spcPct val="80000"/>
              </a:lnSpc>
            </a:pPr>
            <a:r>
              <a:rPr lang="pt-BR" altLang="pt-BR" sz="2400">
                <a:solidFill>
                  <a:srgbClr val="FFFF00"/>
                </a:solidFill>
              </a:rPr>
              <a:t>O sistema de entrevista sofreu alteração, isto é, passou-se a adotar a técnica da entrevista não diretiva, na qual o operário se expressava livremente sem que o entrevistador interferisse ou estabelecesse um roteiro prévio.</a:t>
            </a:r>
          </a:p>
          <a:p>
            <a:pPr>
              <a:lnSpc>
                <a:spcPct val="80000"/>
              </a:lnSpc>
            </a:pPr>
            <a:r>
              <a:rPr lang="pt-BR" altLang="pt-BR" sz="2400">
                <a:solidFill>
                  <a:srgbClr val="FFFF00"/>
                </a:solidFill>
              </a:rPr>
              <a:t>Nesta etapa, em que os trabalhadores foram entrevistados, revelou-se a existência de uma organização informal dos mesmos, com vistas a se protegerem do que julgavam ameaças da Administração ao seu bem-estar.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BC40230-CCCB-7315-5183-FA11EA9C1A5B}"/>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7651" name="Rectangle 3">
            <a:extLst>
              <a:ext uri="{FF2B5EF4-FFF2-40B4-BE49-F238E27FC236}">
                <a16:creationId xmlns:a16="http://schemas.microsoft.com/office/drawing/2014/main" id="{3EE62FB9-C4A9-A44C-F64B-DB62716ECDB5}"/>
              </a:ext>
            </a:extLst>
          </p:cNvPr>
          <p:cNvSpPr>
            <a:spLocks noGrp="1" noChangeArrowheads="1"/>
          </p:cNvSpPr>
          <p:nvPr>
            <p:ph type="body" idx="1"/>
          </p:nvPr>
        </p:nvSpPr>
        <p:spPr>
          <a:xfrm>
            <a:off x="-107950" y="1268413"/>
            <a:ext cx="9251950" cy="5589587"/>
          </a:xfrm>
        </p:spPr>
        <p:txBody>
          <a:bodyPr/>
          <a:lstStyle/>
          <a:p>
            <a:pPr>
              <a:lnSpc>
                <a:spcPct val="80000"/>
              </a:lnSpc>
            </a:pPr>
            <a:r>
              <a:rPr lang="pt-BR" altLang="pt-BR" sz="2000" b="1">
                <a:solidFill>
                  <a:srgbClr val="FFFF00"/>
                </a:solidFill>
              </a:rPr>
              <a:t>Quarta fase:</a:t>
            </a:r>
            <a:endParaRPr lang="pt-BR" altLang="pt-BR" sz="2000">
              <a:solidFill>
                <a:srgbClr val="FFFF00"/>
              </a:solidFill>
            </a:endParaRPr>
          </a:p>
          <a:p>
            <a:pPr>
              <a:lnSpc>
                <a:spcPct val="80000"/>
              </a:lnSpc>
            </a:pPr>
            <a:r>
              <a:rPr lang="pt-BR" altLang="pt-BR" sz="2000">
                <a:solidFill>
                  <a:srgbClr val="FFFF00"/>
                </a:solidFill>
              </a:rPr>
              <a:t>A 4ª Fase iniciou-se em novembro de 1931 e durou até maio de 1932, tendo como objetivo analisar a organização informal dos operários. </a:t>
            </a:r>
          </a:p>
          <a:p>
            <a:pPr>
              <a:lnSpc>
                <a:spcPct val="80000"/>
              </a:lnSpc>
            </a:pPr>
            <a:endParaRPr lang="pt-BR" altLang="pt-BR" sz="2000">
              <a:solidFill>
                <a:srgbClr val="FFFF00"/>
              </a:solidFill>
            </a:endParaRPr>
          </a:p>
          <a:p>
            <a:pPr>
              <a:lnSpc>
                <a:spcPct val="80000"/>
              </a:lnSpc>
            </a:pPr>
            <a:r>
              <a:rPr lang="pt-BR" altLang="pt-BR" sz="2000">
                <a:solidFill>
                  <a:srgbClr val="FFFF00"/>
                </a:solidFill>
              </a:rPr>
              <a:t>Para isso foi formado um grupo experimental, composto de nove soldadores e dois inspetores, sendo que eles eram observados por um pesquisador e entrevistados esporadicamente por outro, e seu pagamento era baseado na produção do grupo.</a:t>
            </a:r>
          </a:p>
          <a:p>
            <a:pPr>
              <a:lnSpc>
                <a:spcPct val="80000"/>
              </a:lnSpc>
            </a:pPr>
            <a:endParaRPr lang="pt-BR" altLang="pt-BR" sz="2000">
              <a:solidFill>
                <a:srgbClr val="FFFF00"/>
              </a:solidFill>
            </a:endParaRPr>
          </a:p>
          <a:p>
            <a:pPr>
              <a:lnSpc>
                <a:spcPct val="80000"/>
              </a:lnSpc>
            </a:pPr>
            <a:r>
              <a:rPr lang="pt-BR" altLang="pt-BR" sz="2000">
                <a:solidFill>
                  <a:srgbClr val="FFFF00"/>
                </a:solidFill>
              </a:rPr>
              <a:t>Os pesquisadores notaram que os operários, após atingirem uma produção que julgavam ser a ideal, reduziam o ritmo de trabalho, informavam a sua produção de forma a deixar o excesso de um dia para compensar a falta em outro, em caso de excesso solicitavam pagamento. </a:t>
            </a:r>
          </a:p>
          <a:p>
            <a:pPr>
              <a:lnSpc>
                <a:spcPct val="80000"/>
              </a:lnSpc>
            </a:pPr>
            <a:endParaRPr lang="pt-BR" altLang="pt-BR" sz="2000">
              <a:solidFill>
                <a:srgbClr val="FFFF00"/>
              </a:solidFill>
            </a:endParaRPr>
          </a:p>
          <a:p>
            <a:pPr>
              <a:lnSpc>
                <a:spcPct val="80000"/>
              </a:lnSpc>
            </a:pPr>
            <a:r>
              <a:rPr lang="pt-BR" altLang="pt-BR" sz="2000">
                <a:solidFill>
                  <a:srgbClr val="FFFF00"/>
                </a:solidFill>
              </a:rPr>
              <a:t>Basicamente o que os pesquisadores observaram, foi uma solidariedade grupal e uma uniformidade de sentimentos dos operários.</a:t>
            </a:r>
          </a:p>
          <a:p>
            <a:pPr>
              <a:lnSpc>
                <a:spcPct val="80000"/>
              </a:lnSpc>
            </a:pPr>
            <a:endParaRPr lang="pt-BR" altLang="pt-BR" sz="2000">
              <a:solidFill>
                <a:srgbClr val="FFFF00"/>
              </a:solidFill>
            </a:endParaRPr>
          </a:p>
          <a:p>
            <a:pPr>
              <a:lnSpc>
                <a:spcPct val="80000"/>
              </a:lnSpc>
            </a:pPr>
            <a:r>
              <a:rPr lang="pt-BR" altLang="pt-BR" sz="2000">
                <a:solidFill>
                  <a:srgbClr val="FFFF00"/>
                </a:solidFill>
              </a:rPr>
              <a:t>Esta experiência foi suspensa em 1932, devido à crise de 1929, porém a 4ª Fase permitiu o estudo das Relações Humanas entre a organização formal de fábrica e a organização informal dos operários.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E8B183-6083-FA01-330C-D1B47D8DEA4C}"/>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8675" name="Rectangle 3">
            <a:extLst>
              <a:ext uri="{FF2B5EF4-FFF2-40B4-BE49-F238E27FC236}">
                <a16:creationId xmlns:a16="http://schemas.microsoft.com/office/drawing/2014/main" id="{066D93EF-D473-4E4C-8F3F-81B698F55F01}"/>
              </a:ext>
            </a:extLst>
          </p:cNvPr>
          <p:cNvSpPr>
            <a:spLocks noGrp="1" noChangeArrowheads="1"/>
          </p:cNvSpPr>
          <p:nvPr>
            <p:ph type="body" idx="1"/>
          </p:nvPr>
        </p:nvSpPr>
        <p:spPr>
          <a:xfrm>
            <a:off x="107950" y="1268413"/>
            <a:ext cx="8785225" cy="5400675"/>
          </a:xfrm>
        </p:spPr>
        <p:txBody>
          <a:bodyPr/>
          <a:lstStyle/>
          <a:p>
            <a:pPr>
              <a:lnSpc>
                <a:spcPct val="90000"/>
              </a:lnSpc>
            </a:pPr>
            <a:r>
              <a:rPr lang="pt-BR" altLang="pt-BR" sz="2400" b="1">
                <a:solidFill>
                  <a:srgbClr val="FFFF00"/>
                </a:solidFill>
              </a:rPr>
              <a:t>Conclusão da experiência:</a:t>
            </a:r>
            <a:endParaRPr lang="pt-BR" altLang="pt-BR" sz="2400">
              <a:solidFill>
                <a:srgbClr val="FFFF00"/>
              </a:solidFill>
            </a:endParaRPr>
          </a:p>
          <a:p>
            <a:pPr>
              <a:lnSpc>
                <a:spcPct val="90000"/>
              </a:lnSpc>
              <a:buFontTx/>
              <a:buNone/>
            </a:pPr>
            <a:r>
              <a:rPr lang="pt-BR" altLang="pt-BR" sz="2400">
                <a:solidFill>
                  <a:srgbClr val="FFFF00"/>
                </a:solidFill>
              </a:rPr>
              <a:t>- O nível de produção é determinado pela integração social e não pela capacidade física dos operários. O comportamento do indivíduo se apóia totalmente no grupo (agem como parte do grupo).</a:t>
            </a:r>
          </a:p>
          <a:p>
            <a:pPr>
              <a:lnSpc>
                <a:spcPct val="90000"/>
              </a:lnSpc>
              <a:buFontTx/>
              <a:buNone/>
            </a:pPr>
            <a:r>
              <a:rPr lang="pt-BR" altLang="pt-BR" sz="2400">
                <a:solidFill>
                  <a:srgbClr val="FFFF00"/>
                </a:solidFill>
              </a:rPr>
              <a:t>- O comportamento dos trabalhadores está condicionado às normas padrões sociais (agem de modo a obter recompensas sociais ou a não obter sanções sociais).</a:t>
            </a:r>
          </a:p>
          <a:p>
            <a:pPr>
              <a:lnSpc>
                <a:spcPct val="90000"/>
              </a:lnSpc>
              <a:buFontTx/>
              <a:buNone/>
            </a:pPr>
            <a:r>
              <a:rPr lang="pt-BR" altLang="pt-BR" sz="2400">
                <a:solidFill>
                  <a:srgbClr val="FFFF00"/>
                </a:solidFill>
              </a:rPr>
              <a:t>- A empresa passou a ser vista como um conjunto de grupos sociais informais, cuja estrutura nem sempre coincide com a organização formal.</a:t>
            </a:r>
          </a:p>
          <a:p>
            <a:pPr>
              <a:lnSpc>
                <a:spcPct val="90000"/>
              </a:lnSpc>
              <a:buFontTx/>
              <a:buNone/>
            </a:pPr>
            <a:r>
              <a:rPr lang="pt-BR" altLang="pt-BR" sz="2400">
                <a:solidFill>
                  <a:srgbClr val="FFFF00"/>
                </a:solidFill>
              </a:rPr>
              <a:t>- A existência de grupos sociais que se mantém em constante interação social dentro da empresa.</a:t>
            </a:r>
          </a:p>
          <a:p>
            <a:pPr>
              <a:lnSpc>
                <a:spcPct val="90000"/>
              </a:lnSpc>
              <a:buFontTx/>
              <a:buNone/>
            </a:pPr>
            <a:r>
              <a:rPr lang="pt-BR" altLang="pt-BR" sz="2400">
                <a:solidFill>
                  <a:srgbClr val="FFFF00"/>
                </a:solidFill>
              </a:rPr>
              <a:t>- Os elementos emocionais e mesmo irracionais passam a merecer uma maior atenção.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597E9B0-DD0A-777A-210A-BABE629F31E9}"/>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29699" name="Rectangle 3">
            <a:extLst>
              <a:ext uri="{FF2B5EF4-FFF2-40B4-BE49-F238E27FC236}">
                <a16:creationId xmlns:a16="http://schemas.microsoft.com/office/drawing/2014/main" id="{0ABB99C6-69E6-F7A6-1FFF-4755DE30AB69}"/>
              </a:ext>
            </a:extLst>
          </p:cNvPr>
          <p:cNvSpPr>
            <a:spLocks noGrp="1" noChangeArrowheads="1"/>
          </p:cNvSpPr>
          <p:nvPr>
            <p:ph type="body" idx="1"/>
          </p:nvPr>
        </p:nvSpPr>
        <p:spPr>
          <a:xfrm>
            <a:off x="0" y="1196975"/>
            <a:ext cx="8964613" cy="5472113"/>
          </a:xfrm>
        </p:spPr>
        <p:txBody>
          <a:bodyPr/>
          <a:lstStyle/>
          <a:p>
            <a:pPr>
              <a:lnSpc>
                <a:spcPct val="80000"/>
              </a:lnSpc>
            </a:pPr>
            <a:r>
              <a:rPr lang="pt-BR" altLang="pt-BR" sz="1800" b="1">
                <a:solidFill>
                  <a:srgbClr val="FFFF00"/>
                </a:solidFill>
              </a:rPr>
              <a:t>Características das Relações Humanas:</a:t>
            </a:r>
          </a:p>
          <a:p>
            <a:pPr>
              <a:lnSpc>
                <a:spcPct val="80000"/>
              </a:lnSpc>
            </a:pPr>
            <a:endParaRPr lang="pt-BR" altLang="pt-BR" sz="1800" u="sng">
              <a:solidFill>
                <a:srgbClr val="FFFF00"/>
              </a:solidFill>
            </a:endParaRPr>
          </a:p>
          <a:p>
            <a:pPr>
              <a:lnSpc>
                <a:spcPct val="80000"/>
              </a:lnSpc>
            </a:pPr>
            <a:r>
              <a:rPr lang="pt-BR" altLang="pt-BR" sz="1800" b="1" u="sng">
                <a:solidFill>
                  <a:srgbClr val="FFFF00"/>
                </a:solidFill>
              </a:rPr>
              <a:t>Nível de produção é resultante da integração social</a:t>
            </a:r>
            <a:r>
              <a:rPr lang="pt-BR" altLang="pt-BR" sz="1800" b="1">
                <a:solidFill>
                  <a:srgbClr val="FFFF00"/>
                </a:solidFill>
              </a:rPr>
              <a:t>: a capacidade física não terá eficiência se o indivíduo sofrer desajuste social.</a:t>
            </a:r>
          </a:p>
          <a:p>
            <a:pPr>
              <a:lnSpc>
                <a:spcPct val="80000"/>
              </a:lnSpc>
            </a:pPr>
            <a:endParaRPr lang="pt-BR" altLang="pt-BR" sz="1800" b="1" u="sng">
              <a:solidFill>
                <a:srgbClr val="FFFF00"/>
              </a:solidFill>
            </a:endParaRPr>
          </a:p>
          <a:p>
            <a:pPr>
              <a:lnSpc>
                <a:spcPct val="80000"/>
              </a:lnSpc>
            </a:pPr>
            <a:r>
              <a:rPr lang="pt-BR" altLang="pt-BR" sz="1800" b="1" u="sng">
                <a:solidFill>
                  <a:srgbClr val="FFFF00"/>
                </a:solidFill>
              </a:rPr>
              <a:t>Comportamento social dos indivíduos</a:t>
            </a:r>
            <a:r>
              <a:rPr lang="pt-BR" altLang="pt-BR" sz="1800" b="1">
                <a:solidFill>
                  <a:srgbClr val="FFFF00"/>
                </a:solidFill>
              </a:rPr>
              <a:t>: o comportamento do indivíduo se apóia totalmente no grupo.</a:t>
            </a:r>
          </a:p>
          <a:p>
            <a:pPr>
              <a:lnSpc>
                <a:spcPct val="80000"/>
              </a:lnSpc>
            </a:pPr>
            <a:endParaRPr lang="pt-BR" altLang="pt-BR" sz="1800" b="1" u="sng">
              <a:solidFill>
                <a:srgbClr val="FFFF00"/>
              </a:solidFill>
            </a:endParaRPr>
          </a:p>
          <a:p>
            <a:pPr>
              <a:lnSpc>
                <a:spcPct val="80000"/>
              </a:lnSpc>
            </a:pPr>
            <a:r>
              <a:rPr lang="pt-BR" altLang="pt-BR" sz="1800" b="1" u="sng">
                <a:solidFill>
                  <a:srgbClr val="FFFF00"/>
                </a:solidFill>
              </a:rPr>
              <a:t>Recompensas ou sanções sociais</a:t>
            </a:r>
            <a:r>
              <a:rPr lang="pt-BR" altLang="pt-BR" sz="1800" b="1">
                <a:solidFill>
                  <a:srgbClr val="FFFF00"/>
                </a:solidFill>
              </a:rPr>
              <a:t>: o operário que produzir acima ou abaixo da média do grupo, perderia o respeito perante seus colegas.</a:t>
            </a:r>
          </a:p>
          <a:p>
            <a:pPr>
              <a:lnSpc>
                <a:spcPct val="80000"/>
              </a:lnSpc>
            </a:pPr>
            <a:endParaRPr lang="pt-BR" altLang="pt-BR" sz="1800" b="1" u="sng">
              <a:solidFill>
                <a:srgbClr val="FFFF00"/>
              </a:solidFill>
            </a:endParaRPr>
          </a:p>
          <a:p>
            <a:pPr>
              <a:lnSpc>
                <a:spcPct val="80000"/>
              </a:lnSpc>
            </a:pPr>
            <a:r>
              <a:rPr lang="pt-BR" altLang="pt-BR" sz="1800" b="1" u="sng">
                <a:solidFill>
                  <a:srgbClr val="FFFF00"/>
                </a:solidFill>
              </a:rPr>
              <a:t>Grupos informais</a:t>
            </a:r>
            <a:r>
              <a:rPr lang="pt-BR" altLang="pt-BR" sz="1800" b="1">
                <a:solidFill>
                  <a:srgbClr val="FFFF00"/>
                </a:solidFill>
              </a:rPr>
              <a:t>: definem suas próprias normas dentro do grupo.</a:t>
            </a:r>
          </a:p>
          <a:p>
            <a:pPr>
              <a:lnSpc>
                <a:spcPct val="80000"/>
              </a:lnSpc>
            </a:pPr>
            <a:endParaRPr lang="pt-BR" altLang="pt-BR" sz="1800" b="1" u="sng">
              <a:solidFill>
                <a:srgbClr val="FFFF00"/>
              </a:solidFill>
            </a:endParaRPr>
          </a:p>
          <a:p>
            <a:pPr>
              <a:lnSpc>
                <a:spcPct val="80000"/>
              </a:lnSpc>
            </a:pPr>
            <a:r>
              <a:rPr lang="pt-BR" altLang="pt-BR" sz="1800" b="1" u="sng">
                <a:solidFill>
                  <a:srgbClr val="FFFF00"/>
                </a:solidFill>
              </a:rPr>
              <a:t>Relações Humanas</a:t>
            </a:r>
            <a:r>
              <a:rPr lang="pt-BR" altLang="pt-BR" sz="1800" b="1">
                <a:solidFill>
                  <a:srgbClr val="FFFF00"/>
                </a:solidFill>
              </a:rPr>
              <a:t>: ações e atitudes desenvolvidas pelo contato entre pessoas e grupos.</a:t>
            </a:r>
          </a:p>
          <a:p>
            <a:pPr>
              <a:lnSpc>
                <a:spcPct val="80000"/>
              </a:lnSpc>
            </a:pPr>
            <a:endParaRPr lang="pt-BR" altLang="pt-BR" sz="1800" b="1" u="sng">
              <a:solidFill>
                <a:srgbClr val="FFFF00"/>
              </a:solidFill>
            </a:endParaRPr>
          </a:p>
          <a:p>
            <a:pPr>
              <a:lnSpc>
                <a:spcPct val="80000"/>
              </a:lnSpc>
            </a:pPr>
            <a:r>
              <a:rPr lang="pt-BR" altLang="pt-BR" sz="1800" b="1" u="sng">
                <a:solidFill>
                  <a:srgbClr val="FFFF00"/>
                </a:solidFill>
              </a:rPr>
              <a:t>Importância do conteúdo do cargo</a:t>
            </a:r>
            <a:r>
              <a:rPr lang="pt-BR" altLang="pt-BR" sz="1800" b="1">
                <a:solidFill>
                  <a:srgbClr val="FFFF00"/>
                </a:solidFill>
              </a:rPr>
              <a:t>: trabalhos simples e repetitivos, tornam-se monótonos e cansativos, reduzindo a eficiência.</a:t>
            </a:r>
          </a:p>
          <a:p>
            <a:pPr>
              <a:lnSpc>
                <a:spcPct val="80000"/>
              </a:lnSpc>
            </a:pPr>
            <a:endParaRPr lang="pt-BR" altLang="pt-BR" sz="1800" b="1" u="sng">
              <a:solidFill>
                <a:srgbClr val="FFFF00"/>
              </a:solidFill>
            </a:endParaRPr>
          </a:p>
          <a:p>
            <a:pPr>
              <a:lnSpc>
                <a:spcPct val="80000"/>
              </a:lnSpc>
            </a:pPr>
            <a:r>
              <a:rPr lang="pt-BR" altLang="pt-BR" sz="1800" b="1" u="sng">
                <a:solidFill>
                  <a:srgbClr val="FFFF00"/>
                </a:solidFill>
              </a:rPr>
              <a:t>Ênfase nos aspectos emocionais</a:t>
            </a:r>
            <a:r>
              <a:rPr lang="pt-BR" altLang="pt-BR" sz="1800" b="1">
                <a:solidFill>
                  <a:srgbClr val="FFFF00"/>
                </a:solidFill>
              </a:rPr>
              <a:t>: organização informal.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A50DEAA-FBC8-F6B7-04F9-407F56F9654D}"/>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9219" name="Rectangle 3">
            <a:extLst>
              <a:ext uri="{FF2B5EF4-FFF2-40B4-BE49-F238E27FC236}">
                <a16:creationId xmlns:a16="http://schemas.microsoft.com/office/drawing/2014/main" id="{572AA910-7916-2D15-BC34-D457AD7ED0CF}"/>
              </a:ext>
            </a:extLst>
          </p:cNvPr>
          <p:cNvSpPr>
            <a:spLocks noGrp="1" noChangeArrowheads="1"/>
          </p:cNvSpPr>
          <p:nvPr>
            <p:ph type="body" idx="1"/>
          </p:nvPr>
        </p:nvSpPr>
        <p:spPr/>
        <p:txBody>
          <a:bodyPr/>
          <a:lstStyle/>
          <a:p>
            <a:pPr algn="just">
              <a:buFontTx/>
              <a:buNone/>
            </a:pPr>
            <a:r>
              <a:rPr lang="pt-BR" altLang="pt-BR"/>
              <a:t>   </a:t>
            </a:r>
          </a:p>
          <a:p>
            <a:pPr algn="just">
              <a:buFontTx/>
              <a:buNone/>
            </a:pPr>
            <a:r>
              <a:rPr lang="pt-BR" altLang="pt-BR">
                <a:solidFill>
                  <a:srgbClr val="FFFF00"/>
                </a:solidFill>
              </a:rPr>
              <a:t>   Como professor e diretor de pesquisas da Escola de Administração de Empresas de Harvard, </a:t>
            </a:r>
            <a:r>
              <a:rPr lang="pt-BR" altLang="pt-BR" b="1">
                <a:solidFill>
                  <a:srgbClr val="FFFF00"/>
                </a:solidFill>
              </a:rPr>
              <a:t>Elton Mayo </a:t>
            </a:r>
            <a:r>
              <a:rPr lang="pt-BR" altLang="pt-BR">
                <a:solidFill>
                  <a:srgbClr val="FFFF00"/>
                </a:solidFill>
              </a:rPr>
              <a:t>dirigiu o projeto de pesquisa da fábrica de Hawthorne, entre 1927 e 1932.</a:t>
            </a:r>
            <a:r>
              <a:rPr lang="pt-BR" altLang="pt-B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DB96ECD-E6EA-D018-676D-17A71F0BC049}"/>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30723" name="Rectangle 3">
            <a:extLst>
              <a:ext uri="{FF2B5EF4-FFF2-40B4-BE49-F238E27FC236}">
                <a16:creationId xmlns:a16="http://schemas.microsoft.com/office/drawing/2014/main" id="{EF1386A0-4A31-AFC1-4867-BE626C2EC078}"/>
              </a:ext>
            </a:extLst>
          </p:cNvPr>
          <p:cNvSpPr>
            <a:spLocks noGrp="1" noChangeArrowheads="1"/>
          </p:cNvSpPr>
          <p:nvPr>
            <p:ph type="body" idx="1"/>
          </p:nvPr>
        </p:nvSpPr>
        <p:spPr>
          <a:xfrm>
            <a:off x="0" y="1341438"/>
            <a:ext cx="8964613" cy="5327650"/>
          </a:xfrm>
        </p:spPr>
        <p:txBody>
          <a:bodyPr/>
          <a:lstStyle/>
          <a:p>
            <a:pPr>
              <a:lnSpc>
                <a:spcPct val="90000"/>
              </a:lnSpc>
            </a:pPr>
            <a:r>
              <a:rPr lang="pt-BR" altLang="pt-BR" sz="3600" b="1">
                <a:solidFill>
                  <a:srgbClr val="FFFF00"/>
                </a:solidFill>
              </a:rPr>
              <a:t>Pontos de vista de Elton Mayo:</a:t>
            </a:r>
            <a:endParaRPr lang="pt-BR" altLang="pt-BR" sz="3600">
              <a:solidFill>
                <a:srgbClr val="FFFF00"/>
              </a:solidFill>
            </a:endParaRPr>
          </a:p>
          <a:p>
            <a:pPr>
              <a:lnSpc>
                <a:spcPct val="90000"/>
              </a:lnSpc>
            </a:pPr>
            <a:r>
              <a:rPr lang="pt-BR" altLang="pt-BR">
                <a:solidFill>
                  <a:srgbClr val="FFFF00"/>
                </a:solidFill>
              </a:rPr>
              <a:t>O trabalho é uma atividade grupal.</a:t>
            </a:r>
          </a:p>
          <a:p>
            <a:pPr>
              <a:lnSpc>
                <a:spcPct val="90000"/>
              </a:lnSpc>
            </a:pPr>
            <a:r>
              <a:rPr lang="pt-BR" altLang="pt-BR">
                <a:solidFill>
                  <a:srgbClr val="FFFF00"/>
                </a:solidFill>
              </a:rPr>
              <a:t>O operário reage como um membro de um grupo social.</a:t>
            </a:r>
          </a:p>
          <a:p>
            <a:pPr>
              <a:lnSpc>
                <a:spcPct val="90000"/>
              </a:lnSpc>
            </a:pPr>
            <a:r>
              <a:rPr lang="pt-BR" altLang="pt-BR">
                <a:solidFill>
                  <a:srgbClr val="FFFF00"/>
                </a:solidFill>
              </a:rPr>
              <a:t>A organização desintegra grupos primários (família), mas forma uma unidade social.</a:t>
            </a:r>
          </a:p>
          <a:p>
            <a:pPr>
              <a:lnSpc>
                <a:spcPct val="90000"/>
              </a:lnSpc>
            </a:pPr>
            <a:r>
              <a:rPr lang="pt-BR" altLang="pt-BR">
                <a:solidFill>
                  <a:srgbClr val="FFFF00"/>
                </a:solidFill>
              </a:rPr>
              <a:t>O conflito é o germe da destruição.</a:t>
            </a:r>
          </a:p>
          <a:p>
            <a:pPr>
              <a:lnSpc>
                <a:spcPct val="90000"/>
              </a:lnSpc>
            </a:pPr>
            <a:r>
              <a:rPr lang="pt-BR" altLang="pt-BR">
                <a:solidFill>
                  <a:srgbClr val="FFFF00"/>
                </a:solidFill>
              </a:rPr>
              <a:t>A formação de uma elite capaz de compreender e de se comunicar, dotada de chefes democráticos e simpáticos.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36B41FA-C5CC-CD21-4C80-B5CADD162404}"/>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31747" name="Rectangle 3">
            <a:extLst>
              <a:ext uri="{FF2B5EF4-FFF2-40B4-BE49-F238E27FC236}">
                <a16:creationId xmlns:a16="http://schemas.microsoft.com/office/drawing/2014/main" id="{0603B150-1918-1DBD-1E7E-B92212577D8E}"/>
              </a:ext>
            </a:extLst>
          </p:cNvPr>
          <p:cNvSpPr>
            <a:spLocks noGrp="1" noChangeArrowheads="1"/>
          </p:cNvSpPr>
          <p:nvPr>
            <p:ph type="body" idx="1"/>
          </p:nvPr>
        </p:nvSpPr>
        <p:spPr/>
        <p:txBody>
          <a:bodyPr/>
          <a:lstStyle/>
          <a:p>
            <a:endParaRPr lang="pt-BR" altLang="pt-BR"/>
          </a:p>
          <a:p>
            <a:endParaRPr lang="pt-BR" altLang="pt-BR"/>
          </a:p>
          <a:p>
            <a:endParaRPr lang="pt-BR" altLang="pt-BR"/>
          </a:p>
          <a:p>
            <a:pPr>
              <a:buFontTx/>
              <a:buNone/>
            </a:pPr>
            <a:r>
              <a:rPr lang="pt-BR" altLang="pt-BR"/>
              <a:t>                            </a:t>
            </a:r>
            <a:r>
              <a:rPr lang="pt-BR" altLang="pt-BR" b="1">
                <a:solidFill>
                  <a:srgbClr val="FFFF00"/>
                </a:solidFill>
              </a:rPr>
              <a:t>F I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9AD7A7C-44EE-38B5-9512-02A8B7CE383D}"/>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4099" name="Rectangle 3">
            <a:extLst>
              <a:ext uri="{FF2B5EF4-FFF2-40B4-BE49-F238E27FC236}">
                <a16:creationId xmlns:a16="http://schemas.microsoft.com/office/drawing/2014/main" id="{1F2C2E6A-3C4E-CAAA-C6F2-D769D88D62BC}"/>
              </a:ext>
            </a:extLst>
          </p:cNvPr>
          <p:cNvSpPr>
            <a:spLocks noGrp="1" noChangeArrowheads="1"/>
          </p:cNvSpPr>
          <p:nvPr>
            <p:ph type="body" idx="1"/>
          </p:nvPr>
        </p:nvSpPr>
        <p:spPr/>
        <p:txBody>
          <a:bodyPr/>
          <a:lstStyle/>
          <a:p>
            <a:pPr algn="just">
              <a:buFontTx/>
              <a:buNone/>
            </a:pPr>
            <a:r>
              <a:rPr lang="pt-BR" altLang="pt-BR"/>
              <a:t>   </a:t>
            </a:r>
            <a:r>
              <a:rPr lang="pt-BR" altLang="pt-BR">
                <a:solidFill>
                  <a:srgbClr val="FFFF00"/>
                </a:solidFill>
              </a:rPr>
              <a:t>Mayo licenciou-se na Universidade  de Adelaide, estudou Medicina em Londres e Edimburgo, ensinou Filosofia Mental e Moral em Queensland. </a:t>
            </a:r>
          </a:p>
          <a:p>
            <a:pPr algn="just">
              <a:buFontTx/>
              <a:buNone/>
            </a:pPr>
            <a:r>
              <a:rPr lang="pt-BR" altLang="pt-BR">
                <a:solidFill>
                  <a:srgbClr val="FFFF00"/>
                </a:solidFill>
              </a:rPr>
              <a:t>   Escreveu três livros, baseados nas descobertas das experiências realizadas em Hawthorne, dando origem à </a:t>
            </a:r>
            <a:r>
              <a:rPr lang="pt-BR" altLang="pt-BR" b="1">
                <a:solidFill>
                  <a:srgbClr val="FFFF00"/>
                </a:solidFill>
              </a:rPr>
              <a:t>Teoria das Relações Humanas.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61D859A-BD05-BDF7-CA1A-2E6DFFE05BE4}"/>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5123" name="Rectangle 3">
            <a:extLst>
              <a:ext uri="{FF2B5EF4-FFF2-40B4-BE49-F238E27FC236}">
                <a16:creationId xmlns:a16="http://schemas.microsoft.com/office/drawing/2014/main" id="{4AB2BEF2-543D-79A4-D591-6BB54CEF0FE2}"/>
              </a:ext>
            </a:extLst>
          </p:cNvPr>
          <p:cNvSpPr>
            <a:spLocks noGrp="1" noChangeArrowheads="1"/>
          </p:cNvSpPr>
          <p:nvPr>
            <p:ph type="body" idx="1"/>
          </p:nvPr>
        </p:nvSpPr>
        <p:spPr>
          <a:xfrm>
            <a:off x="468313" y="1628775"/>
            <a:ext cx="8229600" cy="4525963"/>
          </a:xfrm>
          <a:ln/>
          <a:extLst>
            <a:ext uri="{91240B29-F687-4F45-9708-019B960494DF}">
              <a14:hiddenLine xmlns:a14="http://schemas.microsoft.com/office/drawing/2010/main" w="9525">
                <a:solidFill>
                  <a:srgbClr val="FFCC66"/>
                </a:solidFill>
                <a:miter lim="800000"/>
                <a:headEnd/>
                <a:tailEnd/>
              </a14:hiddenLine>
            </a:ext>
          </a:extLst>
        </p:spPr>
        <p:txBody>
          <a:bodyPr/>
          <a:lstStyle/>
          <a:p>
            <a:pPr algn="ctr">
              <a:lnSpc>
                <a:spcPct val="90000"/>
              </a:lnSpc>
            </a:pPr>
            <a:r>
              <a:rPr lang="pt-BR" altLang="pt-BR" sz="2400">
                <a:solidFill>
                  <a:srgbClr val="FFFF00"/>
                </a:solidFill>
              </a:rPr>
              <a:t>A abordagem humanista da teoria organizacional contrariou vários postulados da abordagem clássica de </a:t>
            </a:r>
            <a:r>
              <a:rPr lang="pt-BR" altLang="pt-BR" sz="2400" b="1">
                <a:solidFill>
                  <a:srgbClr val="FFFF00"/>
                </a:solidFill>
              </a:rPr>
              <a:t>Fayol</a:t>
            </a:r>
            <a:r>
              <a:rPr lang="pt-BR" altLang="pt-BR" sz="2400">
                <a:solidFill>
                  <a:srgbClr val="FFFF00"/>
                </a:solidFill>
              </a:rPr>
              <a:t> e da Administração Científica de </a:t>
            </a:r>
            <a:r>
              <a:rPr lang="pt-BR" altLang="pt-BR" sz="2400" b="1">
                <a:solidFill>
                  <a:srgbClr val="FFFF00"/>
                </a:solidFill>
              </a:rPr>
              <a:t>Taylor</a:t>
            </a:r>
            <a:r>
              <a:rPr lang="pt-BR" altLang="pt-BR" sz="2400">
                <a:solidFill>
                  <a:srgbClr val="FFFF00"/>
                </a:solidFill>
              </a:rPr>
              <a:t>. </a:t>
            </a:r>
          </a:p>
          <a:p>
            <a:pPr algn="ctr">
              <a:lnSpc>
                <a:spcPct val="90000"/>
              </a:lnSpc>
            </a:pPr>
            <a:endParaRPr lang="pt-BR" altLang="pt-BR" sz="2400">
              <a:solidFill>
                <a:srgbClr val="FFFF00"/>
              </a:solidFill>
            </a:endParaRPr>
          </a:p>
          <a:p>
            <a:pPr algn="ctr">
              <a:lnSpc>
                <a:spcPct val="90000"/>
              </a:lnSpc>
            </a:pPr>
            <a:r>
              <a:rPr lang="pt-BR" altLang="pt-BR" sz="2400">
                <a:solidFill>
                  <a:srgbClr val="FFFF00"/>
                </a:solidFill>
              </a:rPr>
              <a:t>A ênfase </a:t>
            </a:r>
            <a:r>
              <a:rPr lang="pt-BR" altLang="pt-BR" sz="2400" b="1">
                <a:solidFill>
                  <a:srgbClr val="FFFF00"/>
                </a:solidFill>
              </a:rPr>
              <a:t>na estrutura e nas tarefas</a:t>
            </a:r>
            <a:r>
              <a:rPr lang="pt-BR" altLang="pt-BR" sz="2400">
                <a:solidFill>
                  <a:srgbClr val="FFFF00"/>
                </a:solidFill>
              </a:rPr>
              <a:t> foi substituída pela </a:t>
            </a:r>
            <a:r>
              <a:rPr lang="pt-BR" altLang="pt-BR" sz="2400" b="1">
                <a:solidFill>
                  <a:srgbClr val="FFFF00"/>
                </a:solidFill>
              </a:rPr>
              <a:t>ênfase nas pessoas</a:t>
            </a:r>
            <a:r>
              <a:rPr lang="pt-BR" altLang="pt-BR" sz="2400">
                <a:solidFill>
                  <a:srgbClr val="FFFF00"/>
                </a:solidFill>
              </a:rPr>
              <a:t>. </a:t>
            </a:r>
          </a:p>
          <a:p>
            <a:pPr algn="ctr">
              <a:lnSpc>
                <a:spcPct val="90000"/>
              </a:lnSpc>
            </a:pPr>
            <a:endParaRPr lang="pt-BR" altLang="pt-BR" sz="2400">
              <a:solidFill>
                <a:srgbClr val="FFFF00"/>
              </a:solidFill>
            </a:endParaRPr>
          </a:p>
          <a:p>
            <a:pPr algn="ctr">
              <a:lnSpc>
                <a:spcPct val="90000"/>
              </a:lnSpc>
            </a:pPr>
            <a:r>
              <a:rPr lang="pt-BR" altLang="pt-BR" sz="2400">
                <a:solidFill>
                  <a:srgbClr val="FFFF00"/>
                </a:solidFill>
              </a:rPr>
              <a:t>A natureza do ser humano como ’’homo social’’ substituiu a concepção de ‘’homo economicus’’, ou seja, as pessoas são motivadas e incentivadas por estímulos financeiros.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0E27097-8BAC-081A-557E-51DBB1A98CFD}"/>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6147" name="Rectangle 3">
            <a:extLst>
              <a:ext uri="{FF2B5EF4-FFF2-40B4-BE49-F238E27FC236}">
                <a16:creationId xmlns:a16="http://schemas.microsoft.com/office/drawing/2014/main" id="{A8E6776B-E8BD-26E3-4670-2C922106F3F2}"/>
              </a:ext>
            </a:extLst>
          </p:cNvPr>
          <p:cNvSpPr>
            <a:spLocks noGrp="1" noChangeArrowheads="1"/>
          </p:cNvSpPr>
          <p:nvPr>
            <p:ph type="body" idx="1"/>
          </p:nvPr>
        </p:nvSpPr>
        <p:spPr/>
        <p:txBody>
          <a:bodyPr/>
          <a:lstStyle/>
          <a:p>
            <a:pPr algn="just">
              <a:buFontTx/>
              <a:buNone/>
            </a:pPr>
            <a:r>
              <a:rPr lang="pt-BR" altLang="pt-BR" sz="2400">
                <a:solidFill>
                  <a:srgbClr val="FFFF00"/>
                </a:solidFill>
              </a:rPr>
              <a:t>    Dentre os autores que agregaram referencial teórico à abordagem humanista no sentido das relações sociais e psicológicas podem ser citados: </a:t>
            </a:r>
          </a:p>
          <a:p>
            <a:pPr algn="just">
              <a:buFontTx/>
              <a:buNone/>
            </a:pPr>
            <a:r>
              <a:rPr lang="pt-BR" altLang="pt-BR" sz="2400">
                <a:solidFill>
                  <a:srgbClr val="FFFF00"/>
                </a:solidFill>
              </a:rPr>
              <a:t>           Mary Parker Follet (1868-1933),</a:t>
            </a:r>
          </a:p>
          <a:p>
            <a:pPr algn="just">
              <a:buFontTx/>
              <a:buNone/>
            </a:pPr>
            <a:r>
              <a:rPr lang="pt-BR" altLang="pt-BR" sz="2400">
                <a:solidFill>
                  <a:srgbClr val="FFFF00"/>
                </a:solidFill>
              </a:rPr>
              <a:t>             </a:t>
            </a:r>
            <a:r>
              <a:rPr lang="pt-BR" altLang="pt-BR" sz="2400" b="1">
                <a:solidFill>
                  <a:srgbClr val="FFFF00"/>
                </a:solidFill>
              </a:rPr>
              <a:t>George Elton Mayo (1880-1949)</a:t>
            </a:r>
            <a:r>
              <a:rPr lang="pt-BR" altLang="pt-BR" sz="2400">
                <a:solidFill>
                  <a:srgbClr val="FFFF00"/>
                </a:solidFill>
              </a:rPr>
              <a:t>, </a:t>
            </a:r>
          </a:p>
          <a:p>
            <a:pPr algn="just">
              <a:buFontTx/>
              <a:buNone/>
            </a:pPr>
            <a:r>
              <a:rPr lang="pt-BR" altLang="pt-BR" sz="2400">
                <a:solidFill>
                  <a:srgbClr val="FFFF00"/>
                </a:solidFill>
              </a:rPr>
              <a:t>               Kurt Lewin (1890-1947), </a:t>
            </a:r>
          </a:p>
          <a:p>
            <a:pPr algn="just">
              <a:buFontTx/>
              <a:buNone/>
            </a:pPr>
            <a:r>
              <a:rPr lang="pt-BR" altLang="pt-BR" sz="2400">
                <a:solidFill>
                  <a:srgbClr val="FFFF00"/>
                </a:solidFill>
              </a:rPr>
              <a:t>                  Hebert Alexander Simon (1945),</a:t>
            </a:r>
          </a:p>
          <a:p>
            <a:pPr algn="just">
              <a:buFontTx/>
              <a:buNone/>
            </a:pPr>
            <a:r>
              <a:rPr lang="pt-BR" altLang="pt-BR" sz="2400">
                <a:solidFill>
                  <a:srgbClr val="FFFF00"/>
                </a:solidFill>
              </a:rPr>
              <a:t>                     Abraham H. Maslow (1908-1970), </a:t>
            </a:r>
          </a:p>
          <a:p>
            <a:pPr algn="just">
              <a:buFontTx/>
              <a:buNone/>
            </a:pPr>
            <a:r>
              <a:rPr lang="pt-BR" altLang="pt-BR" sz="2400">
                <a:solidFill>
                  <a:srgbClr val="FFFF00"/>
                </a:solidFill>
              </a:rPr>
              <a:t>                        Frederick Herzberg (1959) e </a:t>
            </a:r>
          </a:p>
          <a:p>
            <a:pPr algn="just">
              <a:buFontTx/>
              <a:buNone/>
            </a:pPr>
            <a:r>
              <a:rPr lang="pt-BR" altLang="pt-BR" sz="2400">
                <a:solidFill>
                  <a:srgbClr val="FFFF00"/>
                </a:solidFill>
              </a:rPr>
              <a:t>                            Douglas M. McGregor (1960).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CC95919-719E-D441-6507-8EDCB7B1DB5F}"/>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7171" name="Rectangle 3">
            <a:extLst>
              <a:ext uri="{FF2B5EF4-FFF2-40B4-BE49-F238E27FC236}">
                <a16:creationId xmlns:a16="http://schemas.microsoft.com/office/drawing/2014/main" id="{BC137BE7-0031-2364-19D8-7127F4B68AC8}"/>
              </a:ext>
            </a:extLst>
          </p:cNvPr>
          <p:cNvSpPr>
            <a:spLocks noGrp="1" noChangeArrowheads="1"/>
          </p:cNvSpPr>
          <p:nvPr>
            <p:ph type="body" idx="1"/>
          </p:nvPr>
        </p:nvSpPr>
        <p:spPr/>
        <p:txBody>
          <a:bodyPr/>
          <a:lstStyle/>
          <a:p>
            <a:pPr>
              <a:buFontTx/>
              <a:buNone/>
            </a:pPr>
            <a:r>
              <a:rPr lang="pt-BR" altLang="pt-BR"/>
              <a:t>  </a:t>
            </a:r>
          </a:p>
          <a:p>
            <a:pPr algn="just">
              <a:buFontTx/>
              <a:buNone/>
            </a:pPr>
            <a:r>
              <a:rPr lang="pt-BR" altLang="pt-BR"/>
              <a:t>   </a:t>
            </a:r>
            <a:r>
              <a:rPr lang="pt-BR" altLang="pt-BR">
                <a:solidFill>
                  <a:srgbClr val="FFFF00"/>
                </a:solidFill>
              </a:rPr>
              <a:t>Através das experiências coordenadas por </a:t>
            </a:r>
            <a:r>
              <a:rPr lang="pt-BR" altLang="pt-BR" b="1">
                <a:solidFill>
                  <a:srgbClr val="FFFF00"/>
                </a:solidFill>
              </a:rPr>
              <a:t>Elton Mayo</a:t>
            </a:r>
            <a:r>
              <a:rPr lang="pt-BR" altLang="pt-BR">
                <a:solidFill>
                  <a:srgbClr val="FFFF00"/>
                </a:solidFill>
              </a:rPr>
              <a:t> e realizadas a partir de 1927 na fábrica ‘’ Westerm Electric Company’’, que produz equipamentos telefônicos, foi permitido o delineamento dos princípios básicos da Abordagem Humanista.</a:t>
            </a:r>
            <a:r>
              <a:rPr lang="pt-BR" altLang="pt-B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F413D7A-D47E-5629-EE62-4CAD11B191C4}"/>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8195" name="Rectangle 3">
            <a:extLst>
              <a:ext uri="{FF2B5EF4-FFF2-40B4-BE49-F238E27FC236}">
                <a16:creationId xmlns:a16="http://schemas.microsoft.com/office/drawing/2014/main" id="{C80A593A-E990-C192-F98D-8FEDACE0B707}"/>
              </a:ext>
            </a:extLst>
          </p:cNvPr>
          <p:cNvSpPr>
            <a:spLocks noGrp="1" noChangeArrowheads="1"/>
          </p:cNvSpPr>
          <p:nvPr>
            <p:ph type="body" idx="1"/>
          </p:nvPr>
        </p:nvSpPr>
        <p:spPr>
          <a:xfrm>
            <a:off x="457200" y="1125538"/>
            <a:ext cx="8229600" cy="5000625"/>
          </a:xfrm>
        </p:spPr>
        <p:txBody>
          <a:bodyPr/>
          <a:lstStyle/>
          <a:p>
            <a:pPr algn="just">
              <a:buFontTx/>
              <a:buNone/>
            </a:pPr>
            <a:r>
              <a:rPr lang="pt-BR" altLang="pt-BR"/>
              <a:t>   </a:t>
            </a:r>
          </a:p>
          <a:p>
            <a:pPr algn="ctr">
              <a:buFontTx/>
              <a:buNone/>
            </a:pPr>
            <a:r>
              <a:rPr lang="pt-BR" altLang="pt-BR"/>
              <a:t>   </a:t>
            </a:r>
            <a:r>
              <a:rPr lang="pt-BR" altLang="pt-BR" sz="2800">
                <a:solidFill>
                  <a:srgbClr val="FFFF00"/>
                </a:solidFill>
              </a:rPr>
              <a:t>Para Mayo a conduta do homem na sociedade é determinada basicamente pela tradição.</a:t>
            </a:r>
          </a:p>
          <a:p>
            <a:pPr algn="ctr">
              <a:buFontTx/>
              <a:buNone/>
            </a:pPr>
            <a:endParaRPr lang="pt-BR" altLang="pt-BR" sz="2800">
              <a:solidFill>
                <a:srgbClr val="FFFF00"/>
              </a:solidFill>
            </a:endParaRPr>
          </a:p>
          <a:p>
            <a:pPr algn="ctr">
              <a:buFontTx/>
              <a:buNone/>
            </a:pPr>
            <a:r>
              <a:rPr lang="pt-BR" altLang="pt-BR" sz="2800">
                <a:solidFill>
                  <a:srgbClr val="FFFF00"/>
                </a:solidFill>
              </a:rPr>
              <a:t>   O comportamento tradicional é visto sob a óptica de um objetivo social positivo.</a:t>
            </a:r>
          </a:p>
          <a:p>
            <a:pPr algn="ctr">
              <a:buFontTx/>
              <a:buNone/>
            </a:pPr>
            <a:endParaRPr lang="pt-BR" altLang="pt-BR" sz="2800">
              <a:solidFill>
                <a:srgbClr val="FFFF00"/>
              </a:solidFill>
            </a:endParaRPr>
          </a:p>
          <a:p>
            <a:pPr algn="ctr">
              <a:buFontTx/>
              <a:buNone/>
            </a:pPr>
            <a:r>
              <a:rPr lang="pt-BR" altLang="pt-BR" sz="2800">
                <a:solidFill>
                  <a:srgbClr val="FFFF00"/>
                </a:solidFill>
              </a:rPr>
              <a:t> A felicidade individual, o crescimento e a saúde da sociedade dependem da existência de um sentido de “função social’’ do indivíduo.</a:t>
            </a:r>
            <a:r>
              <a:rPr lang="pt-BR" altLang="pt-BR">
                <a:solidFill>
                  <a:srgbClr val="FFFF0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02460B1-9E07-7FE6-B625-A0233EAFC1EC}"/>
              </a:ext>
            </a:extLst>
          </p:cNvPr>
          <p:cNvSpPr>
            <a:spLocks noGrp="1" noChangeArrowheads="1"/>
          </p:cNvSpPr>
          <p:nvPr>
            <p:ph type="title"/>
          </p:nvPr>
        </p:nvSpPr>
        <p:spPr/>
        <p:txBody>
          <a:bodyPr/>
          <a:lstStyle/>
          <a:p>
            <a:r>
              <a:rPr lang="pt-BR" altLang="pt-BR">
                <a:solidFill>
                  <a:schemeClr val="bg1"/>
                </a:solidFill>
              </a:rPr>
              <a:t>ADMINISTRAÇÃO GERAL</a:t>
            </a:r>
          </a:p>
        </p:txBody>
      </p:sp>
      <p:sp>
        <p:nvSpPr>
          <p:cNvPr id="10243" name="Rectangle 3">
            <a:extLst>
              <a:ext uri="{FF2B5EF4-FFF2-40B4-BE49-F238E27FC236}">
                <a16:creationId xmlns:a16="http://schemas.microsoft.com/office/drawing/2014/main" id="{45E012D2-296F-80F9-B302-40557A10D2BC}"/>
              </a:ext>
            </a:extLst>
          </p:cNvPr>
          <p:cNvSpPr>
            <a:spLocks noGrp="1" noChangeArrowheads="1"/>
          </p:cNvSpPr>
          <p:nvPr>
            <p:ph type="body" idx="1"/>
          </p:nvPr>
        </p:nvSpPr>
        <p:spPr/>
        <p:txBody>
          <a:bodyPr/>
          <a:lstStyle/>
          <a:p>
            <a:pPr algn="ctr">
              <a:buFontTx/>
              <a:buNone/>
            </a:pPr>
            <a:r>
              <a:rPr lang="pt-BR" altLang="pt-BR" sz="2800">
                <a:solidFill>
                  <a:srgbClr val="FFFF00"/>
                </a:solidFill>
              </a:rPr>
              <a:t>Para Mayo, o </a:t>
            </a:r>
            <a:r>
              <a:rPr lang="pt-BR" altLang="pt-BR" sz="2800" u="sng">
                <a:solidFill>
                  <a:srgbClr val="FFFF00"/>
                </a:solidFill>
              </a:rPr>
              <a:t>conflito</a:t>
            </a:r>
            <a:r>
              <a:rPr lang="pt-BR" altLang="pt-BR" sz="2800">
                <a:solidFill>
                  <a:srgbClr val="FFFF00"/>
                </a:solidFill>
              </a:rPr>
              <a:t> é uma chaga social e a </a:t>
            </a:r>
            <a:r>
              <a:rPr lang="pt-BR" altLang="pt-BR" sz="2800" u="sng">
                <a:solidFill>
                  <a:srgbClr val="FFFF00"/>
                </a:solidFill>
              </a:rPr>
              <a:t>cooperação</a:t>
            </a:r>
            <a:r>
              <a:rPr lang="pt-BR" altLang="pt-BR" sz="2800">
                <a:solidFill>
                  <a:srgbClr val="FFFF00"/>
                </a:solidFill>
              </a:rPr>
              <a:t> é o bem-estar social, exceto as formas de cooperação apoiadas por meios políticos; como as negociações coletivas, que na verdade não são cooperações.</a:t>
            </a:r>
          </a:p>
          <a:p>
            <a:pPr algn="ctr">
              <a:buFontTx/>
              <a:buNone/>
            </a:pPr>
            <a:endParaRPr lang="pt-BR" altLang="pt-BR" sz="2800">
              <a:solidFill>
                <a:srgbClr val="FFFF00"/>
              </a:solidFill>
            </a:endParaRPr>
          </a:p>
          <a:p>
            <a:pPr algn="ctr">
              <a:buFontTx/>
              <a:buNone/>
            </a:pPr>
            <a:r>
              <a:rPr lang="pt-BR" altLang="pt-BR" sz="2800">
                <a:solidFill>
                  <a:srgbClr val="FFFF00"/>
                </a:solidFill>
              </a:rPr>
              <a:t>Quando cada indivíduo possui o senso de função social e responsabilidade, a sociedade torna-se um organismo social sadio.</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F7583216BF8764A8E8083D7499D03E1" ma:contentTypeVersion="4" ma:contentTypeDescription="Crie um novo documento." ma:contentTypeScope="" ma:versionID="54df72f593a30545665cd7e3b0f7ccf6">
  <xsd:schema xmlns:xsd="http://www.w3.org/2001/XMLSchema" xmlns:xs="http://www.w3.org/2001/XMLSchema" xmlns:p="http://schemas.microsoft.com/office/2006/metadata/properties" xmlns:ns2="f860a209-d8cc-4364-bd5a-3ae04ee797a3" targetNamespace="http://schemas.microsoft.com/office/2006/metadata/properties" ma:root="true" ma:fieldsID="907b6a571575402edd52fff4c74b88e3" ns2:_="">
    <xsd:import namespace="f860a209-d8cc-4364-bd5a-3ae04ee797a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60a209-d8cc-4364-bd5a-3ae04ee79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4A919D-4BD3-40FF-B53B-5243BF3FA5D6}">
  <ds:schemaRefs>
    <ds:schemaRef ds:uri="http://schemas.microsoft.com/sharepoint/v3/contenttype/forms"/>
  </ds:schemaRefs>
</ds:datastoreItem>
</file>

<file path=customXml/itemProps2.xml><?xml version="1.0" encoding="utf-8"?>
<ds:datastoreItem xmlns:ds="http://schemas.openxmlformats.org/officeDocument/2006/customXml" ds:itemID="{2610FEAA-0D46-48B8-A635-772DC382F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60a209-d8cc-4364-bd5a-3ae04ee797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14FD4F-717B-4168-BDEF-49E021FBC78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140</TotalTime>
  <Words>2250</Words>
  <Application>Microsoft Office PowerPoint</Application>
  <PresentationFormat>Apresentação na tela (4:3)</PresentationFormat>
  <Paragraphs>181</Paragraphs>
  <Slides>31</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31</vt:i4>
      </vt:variant>
    </vt:vector>
  </HeadingPairs>
  <TitlesOfParts>
    <vt:vector size="33" baseType="lpstr">
      <vt:lpstr>Arial</vt:lpstr>
      <vt:lpstr>Design padrão</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lpstr>ADMINISTRAÇÃO GERAL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ADMINISTRAÇÃO GERAL</dc:title>
  <dc:creator>User</dc:creator>
  <cp:lastModifiedBy>Hadston Nunes</cp:lastModifiedBy>
  <cp:revision>4</cp:revision>
  <dcterms:created xsi:type="dcterms:W3CDTF">2017-04-11T00:46:37Z</dcterms:created>
  <dcterms:modified xsi:type="dcterms:W3CDTF">2023-12-02T21:47:25Z</dcterms:modified>
</cp:coreProperties>
</file>