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0C0B072-BC89-CE67-F837-C7C9EDBA92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EFB08B7-6142-F298-7209-C2BC30EF88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3B767DD-FD2C-194B-22A3-AB3337F7217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F812FD4-8F7A-DF4C-1259-9844AAD5C8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0"/>
            <a:r>
              <a:rPr lang="en-US" altLang="pt-BR"/>
              <a:t>Segundo nível</a:t>
            </a:r>
          </a:p>
          <a:p>
            <a:pPr lvl="0"/>
            <a:r>
              <a:rPr lang="en-US" altLang="pt-BR"/>
              <a:t>Terceiro nível</a:t>
            </a:r>
          </a:p>
          <a:p>
            <a:pPr lvl="0"/>
            <a:r>
              <a:rPr lang="en-US" altLang="pt-BR"/>
              <a:t>Quarto nível</a:t>
            </a:r>
          </a:p>
          <a:p>
            <a:pPr lvl="0"/>
            <a:r>
              <a:rPr lang="en-US" altLang="pt-BR"/>
              <a:t>Quinto nível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0B985BC-0E15-459E-5F82-47B8B1F9A5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pt-B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FCD6608-289A-051B-2FE6-6795E483E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B7541E-F86F-4245-960D-5D1C0811F8EF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09F762-970F-81E1-55C3-A2B037B22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00F3F-D7A6-4AF3-884B-FD1CF6347912}" type="slidenum">
              <a:rPr lang="en-US" altLang="pt-BR"/>
              <a:pPr/>
              <a:t>9</a:t>
            </a:fld>
            <a:endParaRPr lang="en-US" altLang="pt-BR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A175F429-5327-390E-74CD-BF78C1B982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DD0ACF3-4DCD-15AD-FBF4-544BDE672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>
            <a:extLst>
              <a:ext uri="{FF2B5EF4-FFF2-40B4-BE49-F238E27FC236}">
                <a16:creationId xmlns:a16="http://schemas.microsoft.com/office/drawing/2014/main" id="{2E209012-DD53-9CF7-454E-0B0F121F4234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531" name="Freeform 2051">
            <a:extLst>
              <a:ext uri="{FF2B5EF4-FFF2-40B4-BE49-F238E27FC236}">
                <a16:creationId xmlns:a16="http://schemas.microsoft.com/office/drawing/2014/main" id="{907A31FA-6481-8B9E-49DB-B473C6BEF0BC}"/>
              </a:ext>
            </a:extLst>
          </p:cNvPr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1491 h 1492"/>
              <a:gd name="T2" fmla="*/ 0 w 3625"/>
              <a:gd name="T3" fmla="*/ 0 h 1492"/>
              <a:gd name="T4" fmla="*/ 171 w 3625"/>
              <a:gd name="T5" fmla="*/ 3 h 1492"/>
              <a:gd name="T6" fmla="*/ 355 w 3625"/>
              <a:gd name="T7" fmla="*/ 9 h 1492"/>
              <a:gd name="T8" fmla="*/ 499 w 3625"/>
              <a:gd name="T9" fmla="*/ 21 h 1492"/>
              <a:gd name="T10" fmla="*/ 650 w 3625"/>
              <a:gd name="T11" fmla="*/ 36 h 1492"/>
              <a:gd name="T12" fmla="*/ 809 w 3625"/>
              <a:gd name="T13" fmla="*/ 54 h 1492"/>
              <a:gd name="T14" fmla="*/ 957 w 3625"/>
              <a:gd name="T15" fmla="*/ 78 h 1492"/>
              <a:gd name="T16" fmla="*/ 1119 w 3625"/>
              <a:gd name="T17" fmla="*/ 105 h 1492"/>
              <a:gd name="T18" fmla="*/ 1261 w 3625"/>
              <a:gd name="T19" fmla="*/ 133 h 1492"/>
              <a:gd name="T20" fmla="*/ 1441 w 3625"/>
              <a:gd name="T21" fmla="*/ 175 h 1492"/>
              <a:gd name="T22" fmla="*/ 1598 w 3625"/>
              <a:gd name="T23" fmla="*/ 217 h 1492"/>
              <a:gd name="T24" fmla="*/ 1763 w 3625"/>
              <a:gd name="T25" fmla="*/ 269 h 1492"/>
              <a:gd name="T26" fmla="*/ 1887 w 3625"/>
              <a:gd name="T27" fmla="*/ 308 h 1492"/>
              <a:gd name="T28" fmla="*/ 2085 w 3625"/>
              <a:gd name="T29" fmla="*/ 384 h 1492"/>
              <a:gd name="T30" fmla="*/ 2230 w 3625"/>
              <a:gd name="T31" fmla="*/ 444 h 1492"/>
              <a:gd name="T32" fmla="*/ 2456 w 3625"/>
              <a:gd name="T33" fmla="*/ 547 h 1492"/>
              <a:gd name="T34" fmla="*/ 2666 w 3625"/>
              <a:gd name="T35" fmla="*/ 662 h 1492"/>
              <a:gd name="T36" fmla="*/ 2859 w 3625"/>
              <a:gd name="T37" fmla="*/ 786 h 1492"/>
              <a:gd name="T38" fmla="*/ 3046 w 3625"/>
              <a:gd name="T39" fmla="*/ 920 h 1492"/>
              <a:gd name="T40" fmla="*/ 3193 w 3625"/>
              <a:gd name="T41" fmla="*/ 1038 h 1492"/>
              <a:gd name="T42" fmla="*/ 3332 w 3625"/>
              <a:gd name="T43" fmla="*/ 1168 h 1492"/>
              <a:gd name="T44" fmla="*/ 3440 w 3625"/>
              <a:gd name="T45" fmla="*/ 1280 h 1492"/>
              <a:gd name="T46" fmla="*/ 3524 w 3625"/>
              <a:gd name="T47" fmla="*/ 1380 h 1492"/>
              <a:gd name="T48" fmla="*/ 3624 w 3625"/>
              <a:gd name="T49" fmla="*/ 1491 h 1492"/>
              <a:gd name="T50" fmla="*/ 3608 w 3625"/>
              <a:gd name="T51" fmla="*/ 1491 h 1492"/>
              <a:gd name="T52" fmla="*/ 0 w 3625"/>
              <a:gd name="T5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532" name="Freeform 2052">
            <a:extLst>
              <a:ext uri="{FF2B5EF4-FFF2-40B4-BE49-F238E27FC236}">
                <a16:creationId xmlns:a16="http://schemas.microsoft.com/office/drawing/2014/main" id="{6A68461F-8852-2B77-C1A0-919C4431AA3D}"/>
              </a:ext>
            </a:extLst>
          </p:cNvPr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718 w 5143"/>
              <a:gd name="T1" fmla="*/ 405 h 1902"/>
              <a:gd name="T2" fmla="*/ 2466 w 5143"/>
              <a:gd name="T3" fmla="*/ 333 h 1902"/>
              <a:gd name="T4" fmla="*/ 2202 w 5143"/>
              <a:gd name="T5" fmla="*/ 261 h 1902"/>
              <a:gd name="T6" fmla="*/ 1929 w 5143"/>
              <a:gd name="T7" fmla="*/ 198 h 1902"/>
              <a:gd name="T8" fmla="*/ 1695 w 5143"/>
              <a:gd name="T9" fmla="*/ 153 h 1902"/>
              <a:gd name="T10" fmla="*/ 1434 w 5143"/>
              <a:gd name="T11" fmla="*/ 111 h 1902"/>
              <a:gd name="T12" fmla="*/ 1188 w 5143"/>
              <a:gd name="T13" fmla="*/ 75 h 1902"/>
              <a:gd name="T14" fmla="*/ 957 w 5143"/>
              <a:gd name="T15" fmla="*/ 48 h 1902"/>
              <a:gd name="T16" fmla="*/ 747 w 5143"/>
              <a:gd name="T17" fmla="*/ 30 h 1902"/>
              <a:gd name="T18" fmla="*/ 501 w 5143"/>
              <a:gd name="T19" fmla="*/ 15 h 1902"/>
              <a:gd name="T20" fmla="*/ 246 w 5143"/>
              <a:gd name="T21" fmla="*/ 3 h 1902"/>
              <a:gd name="T22" fmla="*/ 0 w 5143"/>
              <a:gd name="T23" fmla="*/ 0 h 1902"/>
              <a:gd name="T24" fmla="*/ 0 w 5143"/>
              <a:gd name="T25" fmla="*/ 275 h 1902"/>
              <a:gd name="T26" fmla="*/ 0 w 5143"/>
              <a:gd name="T27" fmla="*/ 345 h 1902"/>
              <a:gd name="T28" fmla="*/ 0 w 5143"/>
              <a:gd name="T29" fmla="*/ 275 h 1902"/>
              <a:gd name="T30" fmla="*/ 0 w 5143"/>
              <a:gd name="T31" fmla="*/ 342 h 1902"/>
              <a:gd name="T32" fmla="*/ 339 w 5143"/>
              <a:gd name="T33" fmla="*/ 351 h 1902"/>
              <a:gd name="T34" fmla="*/ 606 w 5143"/>
              <a:gd name="T35" fmla="*/ 372 h 1902"/>
              <a:gd name="T36" fmla="*/ 852 w 5143"/>
              <a:gd name="T37" fmla="*/ 399 h 1902"/>
              <a:gd name="T38" fmla="*/ 1068 w 5143"/>
              <a:gd name="T39" fmla="*/ 435 h 1902"/>
              <a:gd name="T40" fmla="*/ 1275 w 5143"/>
              <a:gd name="T41" fmla="*/ 474 h 1902"/>
              <a:gd name="T42" fmla="*/ 1545 w 5143"/>
              <a:gd name="T43" fmla="*/ 540 h 1902"/>
              <a:gd name="T44" fmla="*/ 1761 w 5143"/>
              <a:gd name="T45" fmla="*/ 603 h 1902"/>
              <a:gd name="T46" fmla="*/ 1971 w 5143"/>
              <a:gd name="T47" fmla="*/ 678 h 1902"/>
              <a:gd name="T48" fmla="*/ 2166 w 5143"/>
              <a:gd name="T49" fmla="*/ 747 h 1902"/>
              <a:gd name="T50" fmla="*/ 2397 w 5143"/>
              <a:gd name="T51" fmla="*/ 852 h 1902"/>
              <a:gd name="T52" fmla="*/ 2613 w 5143"/>
              <a:gd name="T53" fmla="*/ 960 h 1902"/>
              <a:gd name="T54" fmla="*/ 2832 w 5143"/>
              <a:gd name="T55" fmla="*/ 1095 h 1902"/>
              <a:gd name="T56" fmla="*/ 3012 w 5143"/>
              <a:gd name="T57" fmla="*/ 1212 h 1902"/>
              <a:gd name="T58" fmla="*/ 3186 w 5143"/>
              <a:gd name="T59" fmla="*/ 1347 h 1902"/>
              <a:gd name="T60" fmla="*/ 3351 w 5143"/>
              <a:gd name="T61" fmla="*/ 1497 h 1902"/>
              <a:gd name="T62" fmla="*/ 3480 w 5143"/>
              <a:gd name="T63" fmla="*/ 1629 h 1902"/>
              <a:gd name="T64" fmla="*/ 3612 w 5143"/>
              <a:gd name="T65" fmla="*/ 1785 h 1902"/>
              <a:gd name="T66" fmla="*/ 3699 w 5143"/>
              <a:gd name="T67" fmla="*/ 1901 h 1902"/>
              <a:gd name="T68" fmla="*/ 5142 w 5143"/>
              <a:gd name="T69" fmla="*/ 1901 h 1902"/>
              <a:gd name="T70" fmla="*/ 5076 w 5143"/>
              <a:gd name="T71" fmla="*/ 1827 h 1902"/>
              <a:gd name="T72" fmla="*/ 4968 w 5143"/>
              <a:gd name="T73" fmla="*/ 1707 h 1902"/>
              <a:gd name="T74" fmla="*/ 4797 w 5143"/>
              <a:gd name="T75" fmla="*/ 1539 h 1902"/>
              <a:gd name="T76" fmla="*/ 4617 w 5143"/>
              <a:gd name="T77" fmla="*/ 1383 h 1902"/>
              <a:gd name="T78" fmla="*/ 4410 w 5143"/>
              <a:gd name="T79" fmla="*/ 1221 h 1902"/>
              <a:gd name="T80" fmla="*/ 4185 w 5143"/>
              <a:gd name="T81" fmla="*/ 1071 h 1902"/>
              <a:gd name="T82" fmla="*/ 3960 w 5143"/>
              <a:gd name="T83" fmla="*/ 939 h 1902"/>
              <a:gd name="T84" fmla="*/ 3708 w 5143"/>
              <a:gd name="T85" fmla="*/ 801 h 1902"/>
              <a:gd name="T86" fmla="*/ 3492 w 5143"/>
              <a:gd name="T87" fmla="*/ 702 h 1902"/>
              <a:gd name="T88" fmla="*/ 3231 w 5143"/>
              <a:gd name="T89" fmla="*/ 588 h 1902"/>
              <a:gd name="T90" fmla="*/ 2964 w 5143"/>
              <a:gd name="T91" fmla="*/ 489 h 1902"/>
              <a:gd name="T92" fmla="*/ 2718 w 5143"/>
              <a:gd name="T93" fmla="*/ 405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33" name="Freeform 2053">
            <a:extLst>
              <a:ext uri="{FF2B5EF4-FFF2-40B4-BE49-F238E27FC236}">
                <a16:creationId xmlns:a16="http://schemas.microsoft.com/office/drawing/2014/main" id="{4B595434-F47B-42F7-6EC5-868FB1F01D5B}"/>
              </a:ext>
            </a:extLst>
          </p:cNvPr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339 h 2325"/>
              <a:gd name="T4" fmla="*/ 558 w 5760"/>
              <a:gd name="T5" fmla="*/ 357 h 2325"/>
              <a:gd name="T6" fmla="*/ 807 w 5760"/>
              <a:gd name="T7" fmla="*/ 375 h 2325"/>
              <a:gd name="T8" fmla="*/ 1056 w 5760"/>
              <a:gd name="T9" fmla="*/ 399 h 2325"/>
              <a:gd name="T10" fmla="*/ 1272 w 5760"/>
              <a:gd name="T11" fmla="*/ 426 h 2325"/>
              <a:gd name="T12" fmla="*/ 1539 w 5760"/>
              <a:gd name="T13" fmla="*/ 465 h 2325"/>
              <a:gd name="T14" fmla="*/ 1791 w 5760"/>
              <a:gd name="T15" fmla="*/ 510 h 2325"/>
              <a:gd name="T16" fmla="*/ 2076 w 5760"/>
              <a:gd name="T17" fmla="*/ 570 h 2325"/>
              <a:gd name="T18" fmla="*/ 2334 w 5760"/>
              <a:gd name="T19" fmla="*/ 630 h 2325"/>
              <a:gd name="T20" fmla="*/ 2544 w 5760"/>
              <a:gd name="T21" fmla="*/ 687 h 2325"/>
              <a:gd name="T22" fmla="*/ 2775 w 5760"/>
              <a:gd name="T23" fmla="*/ 759 h 2325"/>
              <a:gd name="T24" fmla="*/ 3003 w 5760"/>
              <a:gd name="T25" fmla="*/ 837 h 2325"/>
              <a:gd name="T26" fmla="*/ 3231 w 5760"/>
              <a:gd name="T27" fmla="*/ 924 h 2325"/>
              <a:gd name="T28" fmla="*/ 3438 w 5760"/>
              <a:gd name="T29" fmla="*/ 1005 h 2325"/>
              <a:gd name="T30" fmla="*/ 3663 w 5760"/>
              <a:gd name="T31" fmla="*/ 1110 h 2325"/>
              <a:gd name="T32" fmla="*/ 3903 w 5760"/>
              <a:gd name="T33" fmla="*/ 1233 h 2325"/>
              <a:gd name="T34" fmla="*/ 4149 w 5760"/>
              <a:gd name="T35" fmla="*/ 1374 h 2325"/>
              <a:gd name="T36" fmla="*/ 4353 w 5760"/>
              <a:gd name="T37" fmla="*/ 1506 h 2325"/>
              <a:gd name="T38" fmla="*/ 4491 w 5760"/>
              <a:gd name="T39" fmla="*/ 1602 h 2325"/>
              <a:gd name="T40" fmla="*/ 4668 w 5760"/>
              <a:gd name="T41" fmla="*/ 1740 h 2325"/>
              <a:gd name="T42" fmla="*/ 4824 w 5760"/>
              <a:gd name="T43" fmla="*/ 1875 h 2325"/>
              <a:gd name="T44" fmla="*/ 4968 w 5760"/>
              <a:gd name="T45" fmla="*/ 2016 h 2325"/>
              <a:gd name="T46" fmla="*/ 5100 w 5760"/>
              <a:gd name="T47" fmla="*/ 2154 h 2325"/>
              <a:gd name="T48" fmla="*/ 5238 w 5760"/>
              <a:gd name="T49" fmla="*/ 2324 h 2325"/>
              <a:gd name="T50" fmla="*/ 5759 w 5760"/>
              <a:gd name="T51" fmla="*/ 2324 h 2325"/>
              <a:gd name="T52" fmla="*/ 5759 w 5760"/>
              <a:gd name="T53" fmla="*/ 1245 h 2325"/>
              <a:gd name="T54" fmla="*/ 5580 w 5760"/>
              <a:gd name="T55" fmla="*/ 1119 h 2325"/>
              <a:gd name="T56" fmla="*/ 5400 w 5760"/>
              <a:gd name="T57" fmla="*/ 1020 h 2325"/>
              <a:gd name="T58" fmla="*/ 5205 w 5760"/>
              <a:gd name="T59" fmla="*/ 918 h 2325"/>
              <a:gd name="T60" fmla="*/ 5031 w 5760"/>
              <a:gd name="T61" fmla="*/ 837 h 2325"/>
              <a:gd name="T62" fmla="*/ 4866 w 5760"/>
              <a:gd name="T63" fmla="*/ 771 h 2325"/>
              <a:gd name="T64" fmla="*/ 4710 w 5760"/>
              <a:gd name="T65" fmla="*/ 711 h 2325"/>
              <a:gd name="T66" fmla="*/ 4545 w 5760"/>
              <a:gd name="T67" fmla="*/ 651 h 2325"/>
              <a:gd name="T68" fmla="*/ 4386 w 5760"/>
              <a:gd name="T69" fmla="*/ 600 h 2325"/>
              <a:gd name="T70" fmla="*/ 4248 w 5760"/>
              <a:gd name="T71" fmla="*/ 552 h 2325"/>
              <a:gd name="T72" fmla="*/ 3993 w 5760"/>
              <a:gd name="T73" fmla="*/ 483 h 2325"/>
              <a:gd name="T74" fmla="*/ 3777 w 5760"/>
              <a:gd name="T75" fmla="*/ 423 h 2325"/>
              <a:gd name="T76" fmla="*/ 3564 w 5760"/>
              <a:gd name="T77" fmla="*/ 375 h 2325"/>
              <a:gd name="T78" fmla="*/ 3282 w 5760"/>
              <a:gd name="T79" fmla="*/ 312 h 2325"/>
              <a:gd name="T80" fmla="*/ 3003 w 5760"/>
              <a:gd name="T81" fmla="*/ 261 h 2325"/>
              <a:gd name="T82" fmla="*/ 2733 w 5760"/>
              <a:gd name="T83" fmla="*/ 213 h 2325"/>
              <a:gd name="T84" fmla="*/ 2451 w 5760"/>
              <a:gd name="T85" fmla="*/ 171 h 2325"/>
              <a:gd name="T86" fmla="*/ 2211 w 5760"/>
              <a:gd name="T87" fmla="*/ 138 h 2325"/>
              <a:gd name="T88" fmla="*/ 1974 w 5760"/>
              <a:gd name="T89" fmla="*/ 108 h 2325"/>
              <a:gd name="T90" fmla="*/ 1665 w 5760"/>
              <a:gd name="T91" fmla="*/ 81 h 2325"/>
              <a:gd name="T92" fmla="*/ 1437 w 5760"/>
              <a:gd name="T93" fmla="*/ 60 h 2325"/>
              <a:gd name="T94" fmla="*/ 1125 w 5760"/>
              <a:gd name="T95" fmla="*/ 36 h 2325"/>
              <a:gd name="T96" fmla="*/ 828 w 5760"/>
              <a:gd name="T97" fmla="*/ 21 h 2325"/>
              <a:gd name="T98" fmla="*/ 558 w 5760"/>
              <a:gd name="T99" fmla="*/ 12 h 2325"/>
              <a:gd name="T100" fmla="*/ 282 w 5760"/>
              <a:gd name="T101" fmla="*/ 3 h 2325"/>
              <a:gd name="T102" fmla="*/ 0 w 5760"/>
              <a:gd name="T103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34" name="Freeform 2054">
            <a:extLst>
              <a:ext uri="{FF2B5EF4-FFF2-40B4-BE49-F238E27FC236}">
                <a16:creationId xmlns:a16="http://schemas.microsoft.com/office/drawing/2014/main" id="{CDE6E1AB-EA48-E0A7-AA4B-372AB7C045B6}"/>
              </a:ext>
            </a:extLst>
          </p:cNvPr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351 h 1573"/>
              <a:gd name="T4" fmla="*/ 282 w 5760"/>
              <a:gd name="T5" fmla="*/ 357 h 1573"/>
              <a:gd name="T6" fmla="*/ 627 w 5760"/>
              <a:gd name="T7" fmla="*/ 363 h 1573"/>
              <a:gd name="T8" fmla="*/ 960 w 5760"/>
              <a:gd name="T9" fmla="*/ 375 h 1573"/>
              <a:gd name="T10" fmla="*/ 1218 w 5760"/>
              <a:gd name="T11" fmla="*/ 393 h 1573"/>
              <a:gd name="T12" fmla="*/ 1470 w 5760"/>
              <a:gd name="T13" fmla="*/ 411 h 1573"/>
              <a:gd name="T14" fmla="*/ 1746 w 5760"/>
              <a:gd name="T15" fmla="*/ 435 h 1573"/>
              <a:gd name="T16" fmla="*/ 2022 w 5760"/>
              <a:gd name="T17" fmla="*/ 462 h 1573"/>
              <a:gd name="T18" fmla="*/ 2340 w 5760"/>
              <a:gd name="T19" fmla="*/ 504 h 1573"/>
              <a:gd name="T20" fmla="*/ 2664 w 5760"/>
              <a:gd name="T21" fmla="*/ 549 h 1573"/>
              <a:gd name="T22" fmla="*/ 2952 w 5760"/>
              <a:gd name="T23" fmla="*/ 597 h 1573"/>
              <a:gd name="T24" fmla="*/ 3225 w 5760"/>
              <a:gd name="T25" fmla="*/ 648 h 1573"/>
              <a:gd name="T26" fmla="*/ 3513 w 5760"/>
              <a:gd name="T27" fmla="*/ 708 h 1573"/>
              <a:gd name="T28" fmla="*/ 3693 w 5760"/>
              <a:gd name="T29" fmla="*/ 750 h 1573"/>
              <a:gd name="T30" fmla="*/ 3936 w 5760"/>
              <a:gd name="T31" fmla="*/ 810 h 1573"/>
              <a:gd name="T32" fmla="*/ 4095 w 5760"/>
              <a:gd name="T33" fmla="*/ 855 h 1573"/>
              <a:gd name="T34" fmla="*/ 4281 w 5760"/>
              <a:gd name="T35" fmla="*/ 909 h 1573"/>
              <a:gd name="T36" fmla="*/ 4503 w 5760"/>
              <a:gd name="T37" fmla="*/ 981 h 1573"/>
              <a:gd name="T38" fmla="*/ 4704 w 5760"/>
              <a:gd name="T39" fmla="*/ 1053 h 1573"/>
              <a:gd name="T40" fmla="*/ 4911 w 5760"/>
              <a:gd name="T41" fmla="*/ 1131 h 1573"/>
              <a:gd name="T42" fmla="*/ 5073 w 5760"/>
              <a:gd name="T43" fmla="*/ 1197 h 1573"/>
              <a:gd name="T44" fmla="*/ 5256 w 5760"/>
              <a:gd name="T45" fmla="*/ 1281 h 1573"/>
              <a:gd name="T46" fmla="*/ 5475 w 5760"/>
              <a:gd name="T47" fmla="*/ 1401 h 1573"/>
              <a:gd name="T48" fmla="*/ 5628 w 5760"/>
              <a:gd name="T49" fmla="*/ 1482 h 1573"/>
              <a:gd name="T50" fmla="*/ 5759 w 5760"/>
              <a:gd name="T51" fmla="*/ 1572 h 1573"/>
              <a:gd name="T52" fmla="*/ 5759 w 5760"/>
              <a:gd name="T53" fmla="*/ 633 h 1573"/>
              <a:gd name="T54" fmla="*/ 5493 w 5760"/>
              <a:gd name="T55" fmla="*/ 570 h 1573"/>
              <a:gd name="T56" fmla="*/ 5214 w 5760"/>
              <a:gd name="T57" fmla="*/ 501 h 1573"/>
              <a:gd name="T58" fmla="*/ 4950 w 5760"/>
              <a:gd name="T59" fmla="*/ 444 h 1573"/>
              <a:gd name="T60" fmla="*/ 4701 w 5760"/>
              <a:gd name="T61" fmla="*/ 396 h 1573"/>
              <a:gd name="T62" fmla="*/ 4425 w 5760"/>
              <a:gd name="T63" fmla="*/ 348 h 1573"/>
              <a:gd name="T64" fmla="*/ 4110 w 5760"/>
              <a:gd name="T65" fmla="*/ 294 h 1573"/>
              <a:gd name="T66" fmla="*/ 3813 w 5760"/>
              <a:gd name="T67" fmla="*/ 252 h 1573"/>
              <a:gd name="T68" fmla="*/ 3549 w 5760"/>
              <a:gd name="T69" fmla="*/ 213 h 1573"/>
              <a:gd name="T70" fmla="*/ 3261 w 5760"/>
              <a:gd name="T71" fmla="*/ 183 h 1573"/>
              <a:gd name="T72" fmla="*/ 3015 w 5760"/>
              <a:gd name="T73" fmla="*/ 153 h 1573"/>
              <a:gd name="T74" fmla="*/ 2757 w 5760"/>
              <a:gd name="T75" fmla="*/ 129 h 1573"/>
              <a:gd name="T76" fmla="*/ 2520 w 5760"/>
              <a:gd name="T77" fmla="*/ 105 h 1573"/>
              <a:gd name="T78" fmla="*/ 2301 w 5760"/>
              <a:gd name="T79" fmla="*/ 87 h 1573"/>
              <a:gd name="T80" fmla="*/ 2013 w 5760"/>
              <a:gd name="T81" fmla="*/ 66 h 1573"/>
              <a:gd name="T82" fmla="*/ 1731 w 5760"/>
              <a:gd name="T83" fmla="*/ 48 h 1573"/>
              <a:gd name="T84" fmla="*/ 1524 w 5760"/>
              <a:gd name="T85" fmla="*/ 39 h 1573"/>
              <a:gd name="T86" fmla="*/ 1260 w 5760"/>
              <a:gd name="T87" fmla="*/ 27 h 1573"/>
              <a:gd name="T88" fmla="*/ 966 w 5760"/>
              <a:gd name="T89" fmla="*/ 15 h 1573"/>
              <a:gd name="T90" fmla="*/ 714 w 5760"/>
              <a:gd name="T91" fmla="*/ 12 h 1573"/>
              <a:gd name="T92" fmla="*/ 510 w 5760"/>
              <a:gd name="T93" fmla="*/ 6 h 1573"/>
              <a:gd name="T94" fmla="*/ 243 w 5760"/>
              <a:gd name="T95" fmla="*/ 0 h 1573"/>
              <a:gd name="T96" fmla="*/ 0 w 5760"/>
              <a:gd name="T9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35" name="Freeform 2055">
            <a:extLst>
              <a:ext uri="{FF2B5EF4-FFF2-40B4-BE49-F238E27FC236}">
                <a16:creationId xmlns:a16="http://schemas.microsoft.com/office/drawing/2014/main" id="{3C028CD6-239B-4D32-54E5-1DA383B66E79}"/>
              </a:ext>
            </a:extLst>
          </p:cNvPr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339 h 970"/>
              <a:gd name="T4" fmla="*/ 318 w 5760"/>
              <a:gd name="T5" fmla="*/ 342 h 970"/>
              <a:gd name="T6" fmla="*/ 591 w 5760"/>
              <a:gd name="T7" fmla="*/ 348 h 970"/>
              <a:gd name="T8" fmla="*/ 846 w 5760"/>
              <a:gd name="T9" fmla="*/ 354 h 970"/>
              <a:gd name="T10" fmla="*/ 1074 w 5760"/>
              <a:gd name="T11" fmla="*/ 360 h 970"/>
              <a:gd name="T12" fmla="*/ 1314 w 5760"/>
              <a:gd name="T13" fmla="*/ 366 h 970"/>
              <a:gd name="T14" fmla="*/ 1599 w 5760"/>
              <a:gd name="T15" fmla="*/ 381 h 970"/>
              <a:gd name="T16" fmla="*/ 1911 w 5760"/>
              <a:gd name="T17" fmla="*/ 399 h 970"/>
              <a:gd name="T18" fmla="*/ 2241 w 5760"/>
              <a:gd name="T19" fmla="*/ 420 h 970"/>
              <a:gd name="T20" fmla="*/ 2619 w 5760"/>
              <a:gd name="T21" fmla="*/ 453 h 970"/>
              <a:gd name="T22" fmla="*/ 2889 w 5760"/>
              <a:gd name="T23" fmla="*/ 477 h 970"/>
              <a:gd name="T24" fmla="*/ 3177 w 5760"/>
              <a:gd name="T25" fmla="*/ 507 h 970"/>
              <a:gd name="T26" fmla="*/ 3498 w 5760"/>
              <a:gd name="T27" fmla="*/ 543 h 970"/>
              <a:gd name="T28" fmla="*/ 3813 w 5760"/>
              <a:gd name="T29" fmla="*/ 585 h 970"/>
              <a:gd name="T30" fmla="*/ 4044 w 5760"/>
              <a:gd name="T31" fmla="*/ 618 h 970"/>
              <a:gd name="T32" fmla="*/ 4365 w 5760"/>
              <a:gd name="T33" fmla="*/ 669 h 970"/>
              <a:gd name="T34" fmla="*/ 4683 w 5760"/>
              <a:gd name="T35" fmla="*/ 726 h 970"/>
              <a:gd name="T36" fmla="*/ 4980 w 5760"/>
              <a:gd name="T37" fmla="*/ 786 h 970"/>
              <a:gd name="T38" fmla="*/ 5268 w 5760"/>
              <a:gd name="T39" fmla="*/ 846 h 970"/>
              <a:gd name="T40" fmla="*/ 5646 w 5760"/>
              <a:gd name="T41" fmla="*/ 942 h 970"/>
              <a:gd name="T42" fmla="*/ 5759 w 5760"/>
              <a:gd name="T43" fmla="*/ 969 h 970"/>
              <a:gd name="T44" fmla="*/ 5759 w 5760"/>
              <a:gd name="T45" fmla="*/ 0 h 970"/>
              <a:gd name="T46" fmla="*/ 0 w 5760"/>
              <a:gd name="T47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36" name="Freeform 2056">
            <a:extLst>
              <a:ext uri="{FF2B5EF4-FFF2-40B4-BE49-F238E27FC236}">
                <a16:creationId xmlns:a16="http://schemas.microsoft.com/office/drawing/2014/main" id="{01BCA765-8412-E6BA-7CB1-4BD381FF921B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753 h 1060"/>
              <a:gd name="T2" fmla="*/ 0 w 5760"/>
              <a:gd name="T3" fmla="*/ 1059 h 1060"/>
              <a:gd name="T4" fmla="*/ 5759 w 5760"/>
              <a:gd name="T5" fmla="*/ 1059 h 1060"/>
              <a:gd name="T6" fmla="*/ 5759 w 5760"/>
              <a:gd name="T7" fmla="*/ 0 h 1060"/>
              <a:gd name="T8" fmla="*/ 5430 w 5760"/>
              <a:gd name="T9" fmla="*/ 0 h 1060"/>
              <a:gd name="T10" fmla="*/ 5298 w 5760"/>
              <a:gd name="T11" fmla="*/ 84 h 1060"/>
              <a:gd name="T12" fmla="*/ 5136 w 5760"/>
              <a:gd name="T13" fmla="*/ 159 h 1060"/>
              <a:gd name="T14" fmla="*/ 4968 w 5760"/>
              <a:gd name="T15" fmla="*/ 222 h 1060"/>
              <a:gd name="T16" fmla="*/ 4812 w 5760"/>
              <a:gd name="T17" fmla="*/ 267 h 1060"/>
              <a:gd name="T18" fmla="*/ 4626 w 5760"/>
              <a:gd name="T19" fmla="*/ 324 h 1060"/>
              <a:gd name="T20" fmla="*/ 4440 w 5760"/>
              <a:gd name="T21" fmla="*/ 366 h 1060"/>
              <a:gd name="T22" fmla="*/ 4230 w 5760"/>
              <a:gd name="T23" fmla="*/ 414 h 1060"/>
              <a:gd name="T24" fmla="*/ 3939 w 5760"/>
              <a:gd name="T25" fmla="*/ 468 h 1060"/>
              <a:gd name="T26" fmla="*/ 3711 w 5760"/>
              <a:gd name="T27" fmla="*/ 504 h 1060"/>
              <a:gd name="T28" fmla="*/ 3441 w 5760"/>
              <a:gd name="T29" fmla="*/ 543 h 1060"/>
              <a:gd name="T30" fmla="*/ 3189 w 5760"/>
              <a:gd name="T31" fmla="*/ 579 h 1060"/>
              <a:gd name="T32" fmla="*/ 2925 w 5760"/>
              <a:gd name="T33" fmla="*/ 606 h 1060"/>
              <a:gd name="T34" fmla="*/ 2679 w 5760"/>
              <a:gd name="T35" fmla="*/ 633 h 1060"/>
              <a:gd name="T36" fmla="*/ 2418 w 5760"/>
              <a:gd name="T37" fmla="*/ 654 h 1060"/>
              <a:gd name="T38" fmla="*/ 2142 w 5760"/>
              <a:gd name="T39" fmla="*/ 675 h 1060"/>
              <a:gd name="T40" fmla="*/ 1896 w 5760"/>
              <a:gd name="T41" fmla="*/ 693 h 1060"/>
              <a:gd name="T42" fmla="*/ 1647 w 5760"/>
              <a:gd name="T43" fmla="*/ 708 h 1060"/>
              <a:gd name="T44" fmla="*/ 1404 w 5760"/>
              <a:gd name="T45" fmla="*/ 720 h 1060"/>
              <a:gd name="T46" fmla="*/ 1170 w 5760"/>
              <a:gd name="T47" fmla="*/ 732 h 1060"/>
              <a:gd name="T48" fmla="*/ 906 w 5760"/>
              <a:gd name="T49" fmla="*/ 738 h 1060"/>
              <a:gd name="T50" fmla="*/ 534 w 5760"/>
              <a:gd name="T51" fmla="*/ 747 h 1060"/>
              <a:gd name="T52" fmla="*/ 201 w 5760"/>
              <a:gd name="T53" fmla="*/ 753 h 1060"/>
              <a:gd name="T54" fmla="*/ 0 w 5760"/>
              <a:gd name="T55" fmla="*/ 753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37" name="Freeform 2057">
            <a:extLst>
              <a:ext uri="{FF2B5EF4-FFF2-40B4-BE49-F238E27FC236}">
                <a16:creationId xmlns:a16="http://schemas.microsoft.com/office/drawing/2014/main" id="{735D4367-8957-0C0B-E184-A6DBA8944D3B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366 h 673"/>
              <a:gd name="T2" fmla="*/ 0 w 5284"/>
              <a:gd name="T3" fmla="*/ 672 h 673"/>
              <a:gd name="T4" fmla="*/ 303 w 5284"/>
              <a:gd name="T5" fmla="*/ 672 h 673"/>
              <a:gd name="T6" fmla="*/ 723 w 5284"/>
              <a:gd name="T7" fmla="*/ 663 h 673"/>
              <a:gd name="T8" fmla="*/ 1020 w 5284"/>
              <a:gd name="T9" fmla="*/ 654 h 673"/>
              <a:gd name="T10" fmla="*/ 1302 w 5284"/>
              <a:gd name="T11" fmla="*/ 642 h 673"/>
              <a:gd name="T12" fmla="*/ 1554 w 5284"/>
              <a:gd name="T13" fmla="*/ 630 h 673"/>
              <a:gd name="T14" fmla="*/ 1779 w 5284"/>
              <a:gd name="T15" fmla="*/ 615 h 673"/>
              <a:gd name="T16" fmla="*/ 1962 w 5284"/>
              <a:gd name="T17" fmla="*/ 606 h 673"/>
              <a:gd name="T18" fmla="*/ 2193 w 5284"/>
              <a:gd name="T19" fmla="*/ 588 h 673"/>
              <a:gd name="T20" fmla="*/ 2448 w 5284"/>
              <a:gd name="T21" fmla="*/ 570 h 673"/>
              <a:gd name="T22" fmla="*/ 2700 w 5284"/>
              <a:gd name="T23" fmla="*/ 546 h 673"/>
              <a:gd name="T24" fmla="*/ 2904 w 5284"/>
              <a:gd name="T25" fmla="*/ 528 h 673"/>
              <a:gd name="T26" fmla="*/ 3138 w 5284"/>
              <a:gd name="T27" fmla="*/ 498 h 673"/>
              <a:gd name="T28" fmla="*/ 3324 w 5284"/>
              <a:gd name="T29" fmla="*/ 474 h 673"/>
              <a:gd name="T30" fmla="*/ 3534 w 5284"/>
              <a:gd name="T31" fmla="*/ 447 h 673"/>
              <a:gd name="T32" fmla="*/ 3735 w 5284"/>
              <a:gd name="T33" fmla="*/ 420 h 673"/>
              <a:gd name="T34" fmla="*/ 3933 w 5284"/>
              <a:gd name="T35" fmla="*/ 384 h 673"/>
              <a:gd name="T36" fmla="*/ 4116 w 5284"/>
              <a:gd name="T37" fmla="*/ 351 h 673"/>
              <a:gd name="T38" fmla="*/ 4266 w 5284"/>
              <a:gd name="T39" fmla="*/ 318 h 673"/>
              <a:gd name="T40" fmla="*/ 4446 w 5284"/>
              <a:gd name="T41" fmla="*/ 279 h 673"/>
              <a:gd name="T42" fmla="*/ 4620 w 5284"/>
              <a:gd name="T43" fmla="*/ 237 h 673"/>
              <a:gd name="T44" fmla="*/ 4779 w 5284"/>
              <a:gd name="T45" fmla="*/ 192 h 673"/>
              <a:gd name="T46" fmla="*/ 4920 w 5284"/>
              <a:gd name="T47" fmla="*/ 147 h 673"/>
              <a:gd name="T48" fmla="*/ 5085 w 5284"/>
              <a:gd name="T49" fmla="*/ 90 h 673"/>
              <a:gd name="T50" fmla="*/ 5193 w 5284"/>
              <a:gd name="T51" fmla="*/ 42 h 673"/>
              <a:gd name="T52" fmla="*/ 5283 w 5284"/>
              <a:gd name="T53" fmla="*/ 0 h 673"/>
              <a:gd name="T54" fmla="*/ 3201 w 5284"/>
              <a:gd name="T55" fmla="*/ 0 h 673"/>
              <a:gd name="T56" fmla="*/ 2982 w 5284"/>
              <a:gd name="T57" fmla="*/ 57 h 673"/>
              <a:gd name="T58" fmla="*/ 2775 w 5284"/>
              <a:gd name="T59" fmla="*/ 108 h 673"/>
              <a:gd name="T60" fmla="*/ 2562 w 5284"/>
              <a:gd name="T61" fmla="*/ 150 h 673"/>
              <a:gd name="T62" fmla="*/ 2397 w 5284"/>
              <a:gd name="T63" fmla="*/ 183 h 673"/>
              <a:gd name="T64" fmla="*/ 2205 w 5284"/>
              <a:gd name="T65" fmla="*/ 213 h 673"/>
              <a:gd name="T66" fmla="*/ 2001 w 5284"/>
              <a:gd name="T67" fmla="*/ 243 h 673"/>
              <a:gd name="T68" fmla="*/ 1776 w 5284"/>
              <a:gd name="T69" fmla="*/ 273 h 673"/>
              <a:gd name="T70" fmla="*/ 1536 w 5284"/>
              <a:gd name="T71" fmla="*/ 297 h 673"/>
              <a:gd name="T72" fmla="*/ 1344 w 5284"/>
              <a:gd name="T73" fmla="*/ 312 h 673"/>
              <a:gd name="T74" fmla="*/ 1134 w 5284"/>
              <a:gd name="T75" fmla="*/ 330 h 673"/>
              <a:gd name="T76" fmla="*/ 921 w 5284"/>
              <a:gd name="T77" fmla="*/ 342 h 673"/>
              <a:gd name="T78" fmla="*/ 696 w 5284"/>
              <a:gd name="T79" fmla="*/ 354 h 673"/>
              <a:gd name="T80" fmla="*/ 501 w 5284"/>
              <a:gd name="T81" fmla="*/ 360 h 673"/>
              <a:gd name="T82" fmla="*/ 279 w 5284"/>
              <a:gd name="T83" fmla="*/ 366 h 673"/>
              <a:gd name="T84" fmla="*/ 99 w 5284"/>
              <a:gd name="T85" fmla="*/ 369 h 673"/>
              <a:gd name="T86" fmla="*/ 0 w 5284"/>
              <a:gd name="T87" fmla="*/ 366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38" name="Freeform 2058">
            <a:extLst>
              <a:ext uri="{FF2B5EF4-FFF2-40B4-BE49-F238E27FC236}">
                <a16:creationId xmlns:a16="http://schemas.microsoft.com/office/drawing/2014/main" id="{94184DE0-7989-E51C-E64F-C0486C2F8BDC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85 h 286"/>
              <a:gd name="T4" fmla="*/ 192 w 2884"/>
              <a:gd name="T5" fmla="*/ 285 h 286"/>
              <a:gd name="T6" fmla="*/ 384 w 2884"/>
              <a:gd name="T7" fmla="*/ 282 h 286"/>
              <a:gd name="T8" fmla="*/ 579 w 2884"/>
              <a:gd name="T9" fmla="*/ 276 h 286"/>
              <a:gd name="T10" fmla="*/ 789 w 2884"/>
              <a:gd name="T11" fmla="*/ 267 h 286"/>
              <a:gd name="T12" fmla="*/ 999 w 2884"/>
              <a:gd name="T13" fmla="*/ 258 h 286"/>
              <a:gd name="T14" fmla="*/ 1161 w 2884"/>
              <a:gd name="T15" fmla="*/ 246 h 286"/>
              <a:gd name="T16" fmla="*/ 1302 w 2884"/>
              <a:gd name="T17" fmla="*/ 234 h 286"/>
              <a:gd name="T18" fmla="*/ 1458 w 2884"/>
              <a:gd name="T19" fmla="*/ 222 h 286"/>
              <a:gd name="T20" fmla="*/ 1665 w 2884"/>
              <a:gd name="T21" fmla="*/ 201 h 286"/>
              <a:gd name="T22" fmla="*/ 1992 w 2884"/>
              <a:gd name="T23" fmla="*/ 159 h 286"/>
              <a:gd name="T24" fmla="*/ 2301 w 2884"/>
              <a:gd name="T25" fmla="*/ 117 h 286"/>
              <a:gd name="T26" fmla="*/ 2604 w 2884"/>
              <a:gd name="T27" fmla="*/ 60 h 286"/>
              <a:gd name="T28" fmla="*/ 2883 w 2884"/>
              <a:gd name="T29" fmla="*/ 0 h 286"/>
              <a:gd name="T30" fmla="*/ 0 w 2884"/>
              <a:gd name="T3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39" name="Rectangle 2059">
            <a:extLst>
              <a:ext uri="{FF2B5EF4-FFF2-40B4-BE49-F238E27FC236}">
                <a16:creationId xmlns:a16="http://schemas.microsoft.com/office/drawing/2014/main" id="{3C9735AF-6F9F-2528-2EA7-9A03DADAD7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Clique para editar o estilo do título mestre</a:t>
            </a:r>
          </a:p>
        </p:txBody>
      </p:sp>
      <p:sp>
        <p:nvSpPr>
          <p:cNvPr id="22540" name="Rectangle 2060">
            <a:extLst>
              <a:ext uri="{FF2B5EF4-FFF2-40B4-BE49-F238E27FC236}">
                <a16:creationId xmlns:a16="http://schemas.microsoft.com/office/drawing/2014/main" id="{9D2CFEAA-854E-5B6F-EF0E-F9B207C274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pt-BR" noProof="0"/>
              <a:t>Clique para editar o estilo do subtítulo mestre</a:t>
            </a:r>
          </a:p>
        </p:txBody>
      </p:sp>
      <p:sp>
        <p:nvSpPr>
          <p:cNvPr id="22541" name="Rectangle 2061">
            <a:extLst>
              <a:ext uri="{FF2B5EF4-FFF2-40B4-BE49-F238E27FC236}">
                <a16:creationId xmlns:a16="http://schemas.microsoft.com/office/drawing/2014/main" id="{0396959C-30B0-3BFC-6418-1D8049EFAD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22542" name="Rectangle 2062">
            <a:extLst>
              <a:ext uri="{FF2B5EF4-FFF2-40B4-BE49-F238E27FC236}">
                <a16:creationId xmlns:a16="http://schemas.microsoft.com/office/drawing/2014/main" id="{F7663512-EAAF-2D49-2165-7A4662189F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22543" name="Rectangle 2063">
            <a:extLst>
              <a:ext uri="{FF2B5EF4-FFF2-40B4-BE49-F238E27FC236}">
                <a16:creationId xmlns:a16="http://schemas.microsoft.com/office/drawing/2014/main" id="{4A37C0F1-21B0-AC85-591C-1A205B9060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E72571-BC4F-4DD7-9C06-DE2CFE38EFB7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A54EE-3D1D-07A0-DEAB-0EF92ABE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B8D0D-E26F-15F7-5FFC-1F023281F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634474-4293-63BC-D674-0562D2D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8EBAE2-FE3C-4994-D55D-11E9F8C3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105D9B-D995-E0CE-6AE3-930E4D3E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7982B-351E-4E67-8DE9-6DA3C5B67AE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7533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E8CE1-5F60-C4EA-14A7-B32627880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3B790C-D7B2-37CA-A951-CCB8CDC72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3F5BBE-9E37-1494-06C7-2F9B7BA7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DCEB2B-91D1-545F-531D-E655CF05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088DEB-BA1D-1B48-EB37-045D7534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5367A-E5AD-400F-8DBA-F747A8B645D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06267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437EA-AB6E-5B25-F579-99BA280C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68ACF4-6469-1D61-D5FE-712E80312B1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71F396EF-4B15-D689-E36C-AC77DE3D0E6A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83FE42-B035-EC94-9FE6-29698DD1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5EC5F9-323C-B523-D3B0-9A25E973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09940A-310D-6189-45E1-21C58D75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E441740-156C-479B-8ADE-9CB853918D2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82343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FE678-5331-A88B-6215-A60F355B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Online 2">
            <a:extLst>
              <a:ext uri="{FF2B5EF4-FFF2-40B4-BE49-F238E27FC236}">
                <a16:creationId xmlns:a16="http://schemas.microsoft.com/office/drawing/2014/main" id="{F340ECD7-D55F-C158-A3FB-FC3586F31F37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15D54A-2188-47EF-BA79-1BE208722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65D91A-F4E2-32CD-12A0-FA0A574A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7E0B14-7B94-2F7E-2C89-69891BFB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DA23B1-30E6-B9D2-F530-442D59DF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F3517A-E134-4989-AD69-D4FFFBDD388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8399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748E7-AEF4-9CC3-2A34-608AEB60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52BC7-B3C8-05EF-DD96-2DCBF393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B20D10-850C-F035-4EF0-EDAF5CEE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4A623E-C3C5-8C70-D23F-82DE1D2E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D0907A-A881-BBDC-E750-B2CC36CD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CA420-84C5-455A-B700-FF45F630FB3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5431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AEC22-21CB-B8BC-B9D7-E0C9FD38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91F421-8B5D-FC43-1D2C-5501BC6F0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FE7DBE-1DFB-3626-223E-A3191D6E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D5AD91-D497-BED1-F688-81D8F801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5E783A-A8DC-5C28-BA22-F8AF70B3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79784-E4E7-4810-B3DD-1A7965A5361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7758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B577-5937-6CD7-9895-703F08A5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ED6C0E-4D62-22FB-A9A2-6D4B06D9B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782BA9-1B3F-0B08-EBD7-0AF87B4BD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AB661C-935D-2F96-D5FD-6AD69D14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4DBFEE-B431-D564-2951-81D997DC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F30BE1-A793-97CF-1AED-02C88A80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25F14-CC15-456A-8F46-D7C86A356C7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5904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01C53-5CA8-7651-35D9-61E89CD5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5316F-32C5-9830-1D03-B286685C0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831CA6-2BB6-FFBF-662E-A851255EC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155876-1A74-D522-C292-BEE907A31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969B67-60DB-4167-0FAF-3515B1A9C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3C1757-9930-375F-556C-031AA380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E365DD-F1BA-E1C1-AB0C-E8289DB0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EA26CE-F9CA-B1CB-7760-EAB63891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4D6EE3-F382-4043-AC18-91C498CC5DB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1868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AF1B2-36ED-A89B-85A8-DD5988C4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65AFB2-6082-9E8D-195C-7C9800ED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6DC12C-1AFB-520B-ADA5-ACC52131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396702-53F3-D40A-F267-619ABA9D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3A1A5-8472-425E-BE1B-903E1812E10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1237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1A5BC5-CD08-E8AB-CA95-E35C23DD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89B76B-EDA2-4BFF-646B-6037B25A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8FF869-906D-B0FC-CDBF-BF8CBAC0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85128-97D3-4B87-B0A0-8D926D5B187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510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44731-D461-A957-CC1F-6C9697BD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53549-1D40-AA19-71E5-DF661444C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514C89-6F85-56E1-92AE-3DC67422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92AC47-E44A-CC09-F97C-0433A7BF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46425C-3C41-5059-88AB-245F85F9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2B528D-E741-EE2A-81A9-2C656B34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6316C-69B4-402D-BE92-0AF7773ABEC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1839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44B6E-679C-2121-D7A9-77EDCA52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A1AB30-362F-5CC5-C045-610EE761E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20176B-2D59-7530-A15B-FBDE675B5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2F99FA-66E6-1159-5820-89928325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3490D1-D781-56A3-BC52-F1B02698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4EBC84-4A52-ADE1-D696-C299FF64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BFEBD-0C3D-471C-BB5F-906EF9B7B0F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4236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57A61C6-A675-3F91-25CC-66666767A6B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07" name="Freeform 3">
            <a:extLst>
              <a:ext uri="{FF2B5EF4-FFF2-40B4-BE49-F238E27FC236}">
                <a16:creationId xmlns:a16="http://schemas.microsoft.com/office/drawing/2014/main" id="{B9CFDB34-09D9-6906-8ED9-65F11A8ACE2D}"/>
              </a:ext>
            </a:extLst>
          </p:cNvPr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1491 h 1492"/>
              <a:gd name="T2" fmla="*/ 0 w 3625"/>
              <a:gd name="T3" fmla="*/ 0 h 1492"/>
              <a:gd name="T4" fmla="*/ 171 w 3625"/>
              <a:gd name="T5" fmla="*/ 3 h 1492"/>
              <a:gd name="T6" fmla="*/ 355 w 3625"/>
              <a:gd name="T7" fmla="*/ 9 h 1492"/>
              <a:gd name="T8" fmla="*/ 499 w 3625"/>
              <a:gd name="T9" fmla="*/ 21 h 1492"/>
              <a:gd name="T10" fmla="*/ 650 w 3625"/>
              <a:gd name="T11" fmla="*/ 36 h 1492"/>
              <a:gd name="T12" fmla="*/ 809 w 3625"/>
              <a:gd name="T13" fmla="*/ 54 h 1492"/>
              <a:gd name="T14" fmla="*/ 957 w 3625"/>
              <a:gd name="T15" fmla="*/ 78 h 1492"/>
              <a:gd name="T16" fmla="*/ 1119 w 3625"/>
              <a:gd name="T17" fmla="*/ 105 h 1492"/>
              <a:gd name="T18" fmla="*/ 1261 w 3625"/>
              <a:gd name="T19" fmla="*/ 133 h 1492"/>
              <a:gd name="T20" fmla="*/ 1441 w 3625"/>
              <a:gd name="T21" fmla="*/ 175 h 1492"/>
              <a:gd name="T22" fmla="*/ 1598 w 3625"/>
              <a:gd name="T23" fmla="*/ 217 h 1492"/>
              <a:gd name="T24" fmla="*/ 1763 w 3625"/>
              <a:gd name="T25" fmla="*/ 269 h 1492"/>
              <a:gd name="T26" fmla="*/ 1887 w 3625"/>
              <a:gd name="T27" fmla="*/ 308 h 1492"/>
              <a:gd name="T28" fmla="*/ 2085 w 3625"/>
              <a:gd name="T29" fmla="*/ 384 h 1492"/>
              <a:gd name="T30" fmla="*/ 2230 w 3625"/>
              <a:gd name="T31" fmla="*/ 444 h 1492"/>
              <a:gd name="T32" fmla="*/ 2456 w 3625"/>
              <a:gd name="T33" fmla="*/ 547 h 1492"/>
              <a:gd name="T34" fmla="*/ 2666 w 3625"/>
              <a:gd name="T35" fmla="*/ 662 h 1492"/>
              <a:gd name="T36" fmla="*/ 2859 w 3625"/>
              <a:gd name="T37" fmla="*/ 786 h 1492"/>
              <a:gd name="T38" fmla="*/ 3046 w 3625"/>
              <a:gd name="T39" fmla="*/ 920 h 1492"/>
              <a:gd name="T40" fmla="*/ 3193 w 3625"/>
              <a:gd name="T41" fmla="*/ 1038 h 1492"/>
              <a:gd name="T42" fmla="*/ 3332 w 3625"/>
              <a:gd name="T43" fmla="*/ 1168 h 1492"/>
              <a:gd name="T44" fmla="*/ 3440 w 3625"/>
              <a:gd name="T45" fmla="*/ 1280 h 1492"/>
              <a:gd name="T46" fmla="*/ 3524 w 3625"/>
              <a:gd name="T47" fmla="*/ 1380 h 1492"/>
              <a:gd name="T48" fmla="*/ 3624 w 3625"/>
              <a:gd name="T49" fmla="*/ 1491 h 1492"/>
              <a:gd name="T50" fmla="*/ 3608 w 3625"/>
              <a:gd name="T51" fmla="*/ 1491 h 1492"/>
              <a:gd name="T52" fmla="*/ 0 w 3625"/>
              <a:gd name="T5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08" name="Freeform 4">
            <a:extLst>
              <a:ext uri="{FF2B5EF4-FFF2-40B4-BE49-F238E27FC236}">
                <a16:creationId xmlns:a16="http://schemas.microsoft.com/office/drawing/2014/main" id="{A4A74BAE-F70F-43E0-F146-007D09C19BDD}"/>
              </a:ext>
            </a:extLst>
          </p:cNvPr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718 w 5143"/>
              <a:gd name="T1" fmla="*/ 405 h 1902"/>
              <a:gd name="T2" fmla="*/ 2466 w 5143"/>
              <a:gd name="T3" fmla="*/ 333 h 1902"/>
              <a:gd name="T4" fmla="*/ 2202 w 5143"/>
              <a:gd name="T5" fmla="*/ 261 h 1902"/>
              <a:gd name="T6" fmla="*/ 1929 w 5143"/>
              <a:gd name="T7" fmla="*/ 198 h 1902"/>
              <a:gd name="T8" fmla="*/ 1695 w 5143"/>
              <a:gd name="T9" fmla="*/ 153 h 1902"/>
              <a:gd name="T10" fmla="*/ 1434 w 5143"/>
              <a:gd name="T11" fmla="*/ 111 h 1902"/>
              <a:gd name="T12" fmla="*/ 1188 w 5143"/>
              <a:gd name="T13" fmla="*/ 75 h 1902"/>
              <a:gd name="T14" fmla="*/ 957 w 5143"/>
              <a:gd name="T15" fmla="*/ 48 h 1902"/>
              <a:gd name="T16" fmla="*/ 747 w 5143"/>
              <a:gd name="T17" fmla="*/ 30 h 1902"/>
              <a:gd name="T18" fmla="*/ 501 w 5143"/>
              <a:gd name="T19" fmla="*/ 15 h 1902"/>
              <a:gd name="T20" fmla="*/ 246 w 5143"/>
              <a:gd name="T21" fmla="*/ 3 h 1902"/>
              <a:gd name="T22" fmla="*/ 0 w 5143"/>
              <a:gd name="T23" fmla="*/ 0 h 1902"/>
              <a:gd name="T24" fmla="*/ 0 w 5143"/>
              <a:gd name="T25" fmla="*/ 275 h 1902"/>
              <a:gd name="T26" fmla="*/ 0 w 5143"/>
              <a:gd name="T27" fmla="*/ 345 h 1902"/>
              <a:gd name="T28" fmla="*/ 0 w 5143"/>
              <a:gd name="T29" fmla="*/ 275 h 1902"/>
              <a:gd name="T30" fmla="*/ 0 w 5143"/>
              <a:gd name="T31" fmla="*/ 342 h 1902"/>
              <a:gd name="T32" fmla="*/ 339 w 5143"/>
              <a:gd name="T33" fmla="*/ 351 h 1902"/>
              <a:gd name="T34" fmla="*/ 606 w 5143"/>
              <a:gd name="T35" fmla="*/ 372 h 1902"/>
              <a:gd name="T36" fmla="*/ 852 w 5143"/>
              <a:gd name="T37" fmla="*/ 399 h 1902"/>
              <a:gd name="T38" fmla="*/ 1068 w 5143"/>
              <a:gd name="T39" fmla="*/ 435 h 1902"/>
              <a:gd name="T40" fmla="*/ 1275 w 5143"/>
              <a:gd name="T41" fmla="*/ 474 h 1902"/>
              <a:gd name="T42" fmla="*/ 1545 w 5143"/>
              <a:gd name="T43" fmla="*/ 540 h 1902"/>
              <a:gd name="T44" fmla="*/ 1761 w 5143"/>
              <a:gd name="T45" fmla="*/ 603 h 1902"/>
              <a:gd name="T46" fmla="*/ 1971 w 5143"/>
              <a:gd name="T47" fmla="*/ 678 h 1902"/>
              <a:gd name="T48" fmla="*/ 2166 w 5143"/>
              <a:gd name="T49" fmla="*/ 747 h 1902"/>
              <a:gd name="T50" fmla="*/ 2397 w 5143"/>
              <a:gd name="T51" fmla="*/ 852 h 1902"/>
              <a:gd name="T52" fmla="*/ 2613 w 5143"/>
              <a:gd name="T53" fmla="*/ 960 h 1902"/>
              <a:gd name="T54" fmla="*/ 2832 w 5143"/>
              <a:gd name="T55" fmla="*/ 1095 h 1902"/>
              <a:gd name="T56" fmla="*/ 3012 w 5143"/>
              <a:gd name="T57" fmla="*/ 1212 h 1902"/>
              <a:gd name="T58" fmla="*/ 3186 w 5143"/>
              <a:gd name="T59" fmla="*/ 1347 h 1902"/>
              <a:gd name="T60" fmla="*/ 3351 w 5143"/>
              <a:gd name="T61" fmla="*/ 1497 h 1902"/>
              <a:gd name="T62" fmla="*/ 3480 w 5143"/>
              <a:gd name="T63" fmla="*/ 1629 h 1902"/>
              <a:gd name="T64" fmla="*/ 3612 w 5143"/>
              <a:gd name="T65" fmla="*/ 1785 h 1902"/>
              <a:gd name="T66" fmla="*/ 3699 w 5143"/>
              <a:gd name="T67" fmla="*/ 1901 h 1902"/>
              <a:gd name="T68" fmla="*/ 5142 w 5143"/>
              <a:gd name="T69" fmla="*/ 1901 h 1902"/>
              <a:gd name="T70" fmla="*/ 5076 w 5143"/>
              <a:gd name="T71" fmla="*/ 1827 h 1902"/>
              <a:gd name="T72" fmla="*/ 4968 w 5143"/>
              <a:gd name="T73" fmla="*/ 1707 h 1902"/>
              <a:gd name="T74" fmla="*/ 4797 w 5143"/>
              <a:gd name="T75" fmla="*/ 1539 h 1902"/>
              <a:gd name="T76" fmla="*/ 4617 w 5143"/>
              <a:gd name="T77" fmla="*/ 1383 h 1902"/>
              <a:gd name="T78" fmla="*/ 4410 w 5143"/>
              <a:gd name="T79" fmla="*/ 1221 h 1902"/>
              <a:gd name="T80" fmla="*/ 4185 w 5143"/>
              <a:gd name="T81" fmla="*/ 1071 h 1902"/>
              <a:gd name="T82" fmla="*/ 3960 w 5143"/>
              <a:gd name="T83" fmla="*/ 939 h 1902"/>
              <a:gd name="T84" fmla="*/ 3708 w 5143"/>
              <a:gd name="T85" fmla="*/ 801 h 1902"/>
              <a:gd name="T86" fmla="*/ 3492 w 5143"/>
              <a:gd name="T87" fmla="*/ 702 h 1902"/>
              <a:gd name="T88" fmla="*/ 3231 w 5143"/>
              <a:gd name="T89" fmla="*/ 588 h 1902"/>
              <a:gd name="T90" fmla="*/ 2964 w 5143"/>
              <a:gd name="T91" fmla="*/ 489 h 1902"/>
              <a:gd name="T92" fmla="*/ 2718 w 5143"/>
              <a:gd name="T93" fmla="*/ 405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09" name="Freeform 5">
            <a:extLst>
              <a:ext uri="{FF2B5EF4-FFF2-40B4-BE49-F238E27FC236}">
                <a16:creationId xmlns:a16="http://schemas.microsoft.com/office/drawing/2014/main" id="{E57C4A96-1A2E-7FBB-AD72-47A1974EE0FB}"/>
              </a:ext>
            </a:extLst>
          </p:cNvPr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339 h 2325"/>
              <a:gd name="T4" fmla="*/ 558 w 5760"/>
              <a:gd name="T5" fmla="*/ 357 h 2325"/>
              <a:gd name="T6" fmla="*/ 807 w 5760"/>
              <a:gd name="T7" fmla="*/ 375 h 2325"/>
              <a:gd name="T8" fmla="*/ 1056 w 5760"/>
              <a:gd name="T9" fmla="*/ 399 h 2325"/>
              <a:gd name="T10" fmla="*/ 1272 w 5760"/>
              <a:gd name="T11" fmla="*/ 426 h 2325"/>
              <a:gd name="T12" fmla="*/ 1539 w 5760"/>
              <a:gd name="T13" fmla="*/ 465 h 2325"/>
              <a:gd name="T14" fmla="*/ 1791 w 5760"/>
              <a:gd name="T15" fmla="*/ 510 h 2325"/>
              <a:gd name="T16" fmla="*/ 2076 w 5760"/>
              <a:gd name="T17" fmla="*/ 570 h 2325"/>
              <a:gd name="T18" fmla="*/ 2334 w 5760"/>
              <a:gd name="T19" fmla="*/ 630 h 2325"/>
              <a:gd name="T20" fmla="*/ 2544 w 5760"/>
              <a:gd name="T21" fmla="*/ 687 h 2325"/>
              <a:gd name="T22" fmla="*/ 2775 w 5760"/>
              <a:gd name="T23" fmla="*/ 759 h 2325"/>
              <a:gd name="T24" fmla="*/ 3003 w 5760"/>
              <a:gd name="T25" fmla="*/ 837 h 2325"/>
              <a:gd name="T26" fmla="*/ 3231 w 5760"/>
              <a:gd name="T27" fmla="*/ 924 h 2325"/>
              <a:gd name="T28" fmla="*/ 3438 w 5760"/>
              <a:gd name="T29" fmla="*/ 1005 h 2325"/>
              <a:gd name="T30" fmla="*/ 3663 w 5760"/>
              <a:gd name="T31" fmla="*/ 1110 h 2325"/>
              <a:gd name="T32" fmla="*/ 3903 w 5760"/>
              <a:gd name="T33" fmla="*/ 1233 h 2325"/>
              <a:gd name="T34" fmla="*/ 4149 w 5760"/>
              <a:gd name="T35" fmla="*/ 1374 h 2325"/>
              <a:gd name="T36" fmla="*/ 4353 w 5760"/>
              <a:gd name="T37" fmla="*/ 1506 h 2325"/>
              <a:gd name="T38" fmla="*/ 4491 w 5760"/>
              <a:gd name="T39" fmla="*/ 1602 h 2325"/>
              <a:gd name="T40" fmla="*/ 4668 w 5760"/>
              <a:gd name="T41" fmla="*/ 1740 h 2325"/>
              <a:gd name="T42" fmla="*/ 4824 w 5760"/>
              <a:gd name="T43" fmla="*/ 1875 h 2325"/>
              <a:gd name="T44" fmla="*/ 4968 w 5760"/>
              <a:gd name="T45" fmla="*/ 2016 h 2325"/>
              <a:gd name="T46" fmla="*/ 5100 w 5760"/>
              <a:gd name="T47" fmla="*/ 2154 h 2325"/>
              <a:gd name="T48" fmla="*/ 5238 w 5760"/>
              <a:gd name="T49" fmla="*/ 2324 h 2325"/>
              <a:gd name="T50" fmla="*/ 5759 w 5760"/>
              <a:gd name="T51" fmla="*/ 2324 h 2325"/>
              <a:gd name="T52" fmla="*/ 5759 w 5760"/>
              <a:gd name="T53" fmla="*/ 1245 h 2325"/>
              <a:gd name="T54" fmla="*/ 5580 w 5760"/>
              <a:gd name="T55" fmla="*/ 1119 h 2325"/>
              <a:gd name="T56" fmla="*/ 5400 w 5760"/>
              <a:gd name="T57" fmla="*/ 1020 h 2325"/>
              <a:gd name="T58" fmla="*/ 5205 w 5760"/>
              <a:gd name="T59" fmla="*/ 918 h 2325"/>
              <a:gd name="T60" fmla="*/ 5031 w 5760"/>
              <a:gd name="T61" fmla="*/ 837 h 2325"/>
              <a:gd name="T62" fmla="*/ 4866 w 5760"/>
              <a:gd name="T63" fmla="*/ 771 h 2325"/>
              <a:gd name="T64" fmla="*/ 4710 w 5760"/>
              <a:gd name="T65" fmla="*/ 711 h 2325"/>
              <a:gd name="T66" fmla="*/ 4545 w 5760"/>
              <a:gd name="T67" fmla="*/ 651 h 2325"/>
              <a:gd name="T68" fmla="*/ 4386 w 5760"/>
              <a:gd name="T69" fmla="*/ 600 h 2325"/>
              <a:gd name="T70" fmla="*/ 4248 w 5760"/>
              <a:gd name="T71" fmla="*/ 552 h 2325"/>
              <a:gd name="T72" fmla="*/ 3993 w 5760"/>
              <a:gd name="T73" fmla="*/ 483 h 2325"/>
              <a:gd name="T74" fmla="*/ 3777 w 5760"/>
              <a:gd name="T75" fmla="*/ 423 h 2325"/>
              <a:gd name="T76" fmla="*/ 3564 w 5760"/>
              <a:gd name="T77" fmla="*/ 375 h 2325"/>
              <a:gd name="T78" fmla="*/ 3282 w 5760"/>
              <a:gd name="T79" fmla="*/ 312 h 2325"/>
              <a:gd name="T80" fmla="*/ 3003 w 5760"/>
              <a:gd name="T81" fmla="*/ 261 h 2325"/>
              <a:gd name="T82" fmla="*/ 2733 w 5760"/>
              <a:gd name="T83" fmla="*/ 213 h 2325"/>
              <a:gd name="T84" fmla="*/ 2451 w 5760"/>
              <a:gd name="T85" fmla="*/ 171 h 2325"/>
              <a:gd name="T86" fmla="*/ 2211 w 5760"/>
              <a:gd name="T87" fmla="*/ 138 h 2325"/>
              <a:gd name="T88" fmla="*/ 1974 w 5760"/>
              <a:gd name="T89" fmla="*/ 108 h 2325"/>
              <a:gd name="T90" fmla="*/ 1665 w 5760"/>
              <a:gd name="T91" fmla="*/ 81 h 2325"/>
              <a:gd name="T92" fmla="*/ 1437 w 5760"/>
              <a:gd name="T93" fmla="*/ 60 h 2325"/>
              <a:gd name="T94" fmla="*/ 1125 w 5760"/>
              <a:gd name="T95" fmla="*/ 36 h 2325"/>
              <a:gd name="T96" fmla="*/ 828 w 5760"/>
              <a:gd name="T97" fmla="*/ 21 h 2325"/>
              <a:gd name="T98" fmla="*/ 558 w 5760"/>
              <a:gd name="T99" fmla="*/ 12 h 2325"/>
              <a:gd name="T100" fmla="*/ 282 w 5760"/>
              <a:gd name="T101" fmla="*/ 3 h 2325"/>
              <a:gd name="T102" fmla="*/ 0 w 5760"/>
              <a:gd name="T103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10" name="Freeform 6">
            <a:extLst>
              <a:ext uri="{FF2B5EF4-FFF2-40B4-BE49-F238E27FC236}">
                <a16:creationId xmlns:a16="http://schemas.microsoft.com/office/drawing/2014/main" id="{F97895E7-6668-010D-F7DD-28670C0B020E}"/>
              </a:ext>
            </a:extLst>
          </p:cNvPr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351 h 1573"/>
              <a:gd name="T4" fmla="*/ 282 w 5760"/>
              <a:gd name="T5" fmla="*/ 357 h 1573"/>
              <a:gd name="T6" fmla="*/ 627 w 5760"/>
              <a:gd name="T7" fmla="*/ 363 h 1573"/>
              <a:gd name="T8" fmla="*/ 960 w 5760"/>
              <a:gd name="T9" fmla="*/ 375 h 1573"/>
              <a:gd name="T10" fmla="*/ 1218 w 5760"/>
              <a:gd name="T11" fmla="*/ 393 h 1573"/>
              <a:gd name="T12" fmla="*/ 1470 w 5760"/>
              <a:gd name="T13" fmla="*/ 411 h 1573"/>
              <a:gd name="T14" fmla="*/ 1746 w 5760"/>
              <a:gd name="T15" fmla="*/ 435 h 1573"/>
              <a:gd name="T16" fmla="*/ 2022 w 5760"/>
              <a:gd name="T17" fmla="*/ 462 h 1573"/>
              <a:gd name="T18" fmla="*/ 2340 w 5760"/>
              <a:gd name="T19" fmla="*/ 504 h 1573"/>
              <a:gd name="T20" fmla="*/ 2664 w 5760"/>
              <a:gd name="T21" fmla="*/ 549 h 1573"/>
              <a:gd name="T22" fmla="*/ 2952 w 5760"/>
              <a:gd name="T23" fmla="*/ 597 h 1573"/>
              <a:gd name="T24" fmla="*/ 3225 w 5760"/>
              <a:gd name="T25" fmla="*/ 648 h 1573"/>
              <a:gd name="T26" fmla="*/ 3513 w 5760"/>
              <a:gd name="T27" fmla="*/ 708 h 1573"/>
              <a:gd name="T28" fmla="*/ 3693 w 5760"/>
              <a:gd name="T29" fmla="*/ 750 h 1573"/>
              <a:gd name="T30" fmla="*/ 3936 w 5760"/>
              <a:gd name="T31" fmla="*/ 810 h 1573"/>
              <a:gd name="T32" fmla="*/ 4095 w 5760"/>
              <a:gd name="T33" fmla="*/ 855 h 1573"/>
              <a:gd name="T34" fmla="*/ 4281 w 5760"/>
              <a:gd name="T35" fmla="*/ 909 h 1573"/>
              <a:gd name="T36" fmla="*/ 4503 w 5760"/>
              <a:gd name="T37" fmla="*/ 981 h 1573"/>
              <a:gd name="T38" fmla="*/ 4704 w 5760"/>
              <a:gd name="T39" fmla="*/ 1053 h 1573"/>
              <a:gd name="T40" fmla="*/ 4911 w 5760"/>
              <a:gd name="T41" fmla="*/ 1131 h 1573"/>
              <a:gd name="T42" fmla="*/ 5073 w 5760"/>
              <a:gd name="T43" fmla="*/ 1197 h 1573"/>
              <a:gd name="T44" fmla="*/ 5256 w 5760"/>
              <a:gd name="T45" fmla="*/ 1281 h 1573"/>
              <a:gd name="T46" fmla="*/ 5475 w 5760"/>
              <a:gd name="T47" fmla="*/ 1401 h 1573"/>
              <a:gd name="T48" fmla="*/ 5628 w 5760"/>
              <a:gd name="T49" fmla="*/ 1482 h 1573"/>
              <a:gd name="T50" fmla="*/ 5759 w 5760"/>
              <a:gd name="T51" fmla="*/ 1572 h 1573"/>
              <a:gd name="T52" fmla="*/ 5759 w 5760"/>
              <a:gd name="T53" fmla="*/ 633 h 1573"/>
              <a:gd name="T54" fmla="*/ 5493 w 5760"/>
              <a:gd name="T55" fmla="*/ 570 h 1573"/>
              <a:gd name="T56" fmla="*/ 5214 w 5760"/>
              <a:gd name="T57" fmla="*/ 501 h 1573"/>
              <a:gd name="T58" fmla="*/ 4950 w 5760"/>
              <a:gd name="T59" fmla="*/ 444 h 1573"/>
              <a:gd name="T60" fmla="*/ 4701 w 5760"/>
              <a:gd name="T61" fmla="*/ 396 h 1573"/>
              <a:gd name="T62" fmla="*/ 4425 w 5760"/>
              <a:gd name="T63" fmla="*/ 348 h 1573"/>
              <a:gd name="T64" fmla="*/ 4110 w 5760"/>
              <a:gd name="T65" fmla="*/ 294 h 1573"/>
              <a:gd name="T66" fmla="*/ 3813 w 5760"/>
              <a:gd name="T67" fmla="*/ 252 h 1573"/>
              <a:gd name="T68" fmla="*/ 3549 w 5760"/>
              <a:gd name="T69" fmla="*/ 213 h 1573"/>
              <a:gd name="T70" fmla="*/ 3261 w 5760"/>
              <a:gd name="T71" fmla="*/ 183 h 1573"/>
              <a:gd name="T72" fmla="*/ 3015 w 5760"/>
              <a:gd name="T73" fmla="*/ 153 h 1573"/>
              <a:gd name="T74" fmla="*/ 2757 w 5760"/>
              <a:gd name="T75" fmla="*/ 129 h 1573"/>
              <a:gd name="T76" fmla="*/ 2520 w 5760"/>
              <a:gd name="T77" fmla="*/ 105 h 1573"/>
              <a:gd name="T78" fmla="*/ 2301 w 5760"/>
              <a:gd name="T79" fmla="*/ 87 h 1573"/>
              <a:gd name="T80" fmla="*/ 2013 w 5760"/>
              <a:gd name="T81" fmla="*/ 66 h 1573"/>
              <a:gd name="T82" fmla="*/ 1731 w 5760"/>
              <a:gd name="T83" fmla="*/ 48 h 1573"/>
              <a:gd name="T84" fmla="*/ 1524 w 5760"/>
              <a:gd name="T85" fmla="*/ 39 h 1573"/>
              <a:gd name="T86" fmla="*/ 1260 w 5760"/>
              <a:gd name="T87" fmla="*/ 27 h 1573"/>
              <a:gd name="T88" fmla="*/ 966 w 5760"/>
              <a:gd name="T89" fmla="*/ 15 h 1573"/>
              <a:gd name="T90" fmla="*/ 714 w 5760"/>
              <a:gd name="T91" fmla="*/ 12 h 1573"/>
              <a:gd name="T92" fmla="*/ 510 w 5760"/>
              <a:gd name="T93" fmla="*/ 6 h 1573"/>
              <a:gd name="T94" fmla="*/ 243 w 5760"/>
              <a:gd name="T95" fmla="*/ 0 h 1573"/>
              <a:gd name="T96" fmla="*/ 0 w 5760"/>
              <a:gd name="T9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11" name="Freeform 7">
            <a:extLst>
              <a:ext uri="{FF2B5EF4-FFF2-40B4-BE49-F238E27FC236}">
                <a16:creationId xmlns:a16="http://schemas.microsoft.com/office/drawing/2014/main" id="{43401970-9300-8A7E-33DE-7F893AA6714C}"/>
              </a:ext>
            </a:extLst>
          </p:cNvPr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339 h 970"/>
              <a:gd name="T4" fmla="*/ 318 w 5760"/>
              <a:gd name="T5" fmla="*/ 342 h 970"/>
              <a:gd name="T6" fmla="*/ 591 w 5760"/>
              <a:gd name="T7" fmla="*/ 348 h 970"/>
              <a:gd name="T8" fmla="*/ 846 w 5760"/>
              <a:gd name="T9" fmla="*/ 354 h 970"/>
              <a:gd name="T10" fmla="*/ 1074 w 5760"/>
              <a:gd name="T11" fmla="*/ 360 h 970"/>
              <a:gd name="T12" fmla="*/ 1314 w 5760"/>
              <a:gd name="T13" fmla="*/ 366 h 970"/>
              <a:gd name="T14" fmla="*/ 1599 w 5760"/>
              <a:gd name="T15" fmla="*/ 381 h 970"/>
              <a:gd name="T16" fmla="*/ 1911 w 5760"/>
              <a:gd name="T17" fmla="*/ 399 h 970"/>
              <a:gd name="T18" fmla="*/ 2241 w 5760"/>
              <a:gd name="T19" fmla="*/ 420 h 970"/>
              <a:gd name="T20" fmla="*/ 2619 w 5760"/>
              <a:gd name="T21" fmla="*/ 453 h 970"/>
              <a:gd name="T22" fmla="*/ 2889 w 5760"/>
              <a:gd name="T23" fmla="*/ 477 h 970"/>
              <a:gd name="T24" fmla="*/ 3177 w 5760"/>
              <a:gd name="T25" fmla="*/ 507 h 970"/>
              <a:gd name="T26" fmla="*/ 3498 w 5760"/>
              <a:gd name="T27" fmla="*/ 543 h 970"/>
              <a:gd name="T28" fmla="*/ 3813 w 5760"/>
              <a:gd name="T29" fmla="*/ 585 h 970"/>
              <a:gd name="T30" fmla="*/ 4044 w 5760"/>
              <a:gd name="T31" fmla="*/ 618 h 970"/>
              <a:gd name="T32" fmla="*/ 4365 w 5760"/>
              <a:gd name="T33" fmla="*/ 669 h 970"/>
              <a:gd name="T34" fmla="*/ 4683 w 5760"/>
              <a:gd name="T35" fmla="*/ 726 h 970"/>
              <a:gd name="T36" fmla="*/ 4980 w 5760"/>
              <a:gd name="T37" fmla="*/ 786 h 970"/>
              <a:gd name="T38" fmla="*/ 5268 w 5760"/>
              <a:gd name="T39" fmla="*/ 846 h 970"/>
              <a:gd name="T40" fmla="*/ 5646 w 5760"/>
              <a:gd name="T41" fmla="*/ 942 h 970"/>
              <a:gd name="T42" fmla="*/ 5759 w 5760"/>
              <a:gd name="T43" fmla="*/ 969 h 970"/>
              <a:gd name="T44" fmla="*/ 5759 w 5760"/>
              <a:gd name="T45" fmla="*/ 0 h 970"/>
              <a:gd name="T46" fmla="*/ 0 w 5760"/>
              <a:gd name="T47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12" name="Freeform 8">
            <a:extLst>
              <a:ext uri="{FF2B5EF4-FFF2-40B4-BE49-F238E27FC236}">
                <a16:creationId xmlns:a16="http://schemas.microsoft.com/office/drawing/2014/main" id="{29D91AE1-FCB7-1BEA-1BD8-DC4B91D3389C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753 h 1060"/>
              <a:gd name="T2" fmla="*/ 0 w 5760"/>
              <a:gd name="T3" fmla="*/ 1059 h 1060"/>
              <a:gd name="T4" fmla="*/ 5759 w 5760"/>
              <a:gd name="T5" fmla="*/ 1059 h 1060"/>
              <a:gd name="T6" fmla="*/ 5759 w 5760"/>
              <a:gd name="T7" fmla="*/ 0 h 1060"/>
              <a:gd name="T8" fmla="*/ 5430 w 5760"/>
              <a:gd name="T9" fmla="*/ 0 h 1060"/>
              <a:gd name="T10" fmla="*/ 5298 w 5760"/>
              <a:gd name="T11" fmla="*/ 84 h 1060"/>
              <a:gd name="T12" fmla="*/ 5136 w 5760"/>
              <a:gd name="T13" fmla="*/ 159 h 1060"/>
              <a:gd name="T14" fmla="*/ 4968 w 5760"/>
              <a:gd name="T15" fmla="*/ 222 h 1060"/>
              <a:gd name="T16" fmla="*/ 4812 w 5760"/>
              <a:gd name="T17" fmla="*/ 267 h 1060"/>
              <a:gd name="T18" fmla="*/ 4626 w 5760"/>
              <a:gd name="T19" fmla="*/ 324 h 1060"/>
              <a:gd name="T20" fmla="*/ 4440 w 5760"/>
              <a:gd name="T21" fmla="*/ 366 h 1060"/>
              <a:gd name="T22" fmla="*/ 4230 w 5760"/>
              <a:gd name="T23" fmla="*/ 414 h 1060"/>
              <a:gd name="T24" fmla="*/ 3939 w 5760"/>
              <a:gd name="T25" fmla="*/ 468 h 1060"/>
              <a:gd name="T26" fmla="*/ 3711 w 5760"/>
              <a:gd name="T27" fmla="*/ 504 h 1060"/>
              <a:gd name="T28" fmla="*/ 3441 w 5760"/>
              <a:gd name="T29" fmla="*/ 543 h 1060"/>
              <a:gd name="T30" fmla="*/ 3189 w 5760"/>
              <a:gd name="T31" fmla="*/ 579 h 1060"/>
              <a:gd name="T32" fmla="*/ 2925 w 5760"/>
              <a:gd name="T33" fmla="*/ 606 h 1060"/>
              <a:gd name="T34" fmla="*/ 2679 w 5760"/>
              <a:gd name="T35" fmla="*/ 633 h 1060"/>
              <a:gd name="T36" fmla="*/ 2418 w 5760"/>
              <a:gd name="T37" fmla="*/ 654 h 1060"/>
              <a:gd name="T38" fmla="*/ 2142 w 5760"/>
              <a:gd name="T39" fmla="*/ 675 h 1060"/>
              <a:gd name="T40" fmla="*/ 1896 w 5760"/>
              <a:gd name="T41" fmla="*/ 693 h 1060"/>
              <a:gd name="T42" fmla="*/ 1647 w 5760"/>
              <a:gd name="T43" fmla="*/ 708 h 1060"/>
              <a:gd name="T44" fmla="*/ 1404 w 5760"/>
              <a:gd name="T45" fmla="*/ 720 h 1060"/>
              <a:gd name="T46" fmla="*/ 1170 w 5760"/>
              <a:gd name="T47" fmla="*/ 732 h 1060"/>
              <a:gd name="T48" fmla="*/ 906 w 5760"/>
              <a:gd name="T49" fmla="*/ 738 h 1060"/>
              <a:gd name="T50" fmla="*/ 534 w 5760"/>
              <a:gd name="T51" fmla="*/ 747 h 1060"/>
              <a:gd name="T52" fmla="*/ 201 w 5760"/>
              <a:gd name="T53" fmla="*/ 753 h 1060"/>
              <a:gd name="T54" fmla="*/ 0 w 5760"/>
              <a:gd name="T55" fmla="*/ 753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13" name="Freeform 9">
            <a:extLst>
              <a:ext uri="{FF2B5EF4-FFF2-40B4-BE49-F238E27FC236}">
                <a16:creationId xmlns:a16="http://schemas.microsoft.com/office/drawing/2014/main" id="{F2B8F671-D0C3-6194-3C0C-9FF612513691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366 h 673"/>
              <a:gd name="T2" fmla="*/ 0 w 5284"/>
              <a:gd name="T3" fmla="*/ 672 h 673"/>
              <a:gd name="T4" fmla="*/ 303 w 5284"/>
              <a:gd name="T5" fmla="*/ 672 h 673"/>
              <a:gd name="T6" fmla="*/ 723 w 5284"/>
              <a:gd name="T7" fmla="*/ 663 h 673"/>
              <a:gd name="T8" fmla="*/ 1020 w 5284"/>
              <a:gd name="T9" fmla="*/ 654 h 673"/>
              <a:gd name="T10" fmla="*/ 1302 w 5284"/>
              <a:gd name="T11" fmla="*/ 642 h 673"/>
              <a:gd name="T12" fmla="*/ 1554 w 5284"/>
              <a:gd name="T13" fmla="*/ 630 h 673"/>
              <a:gd name="T14" fmla="*/ 1779 w 5284"/>
              <a:gd name="T15" fmla="*/ 615 h 673"/>
              <a:gd name="T16" fmla="*/ 1962 w 5284"/>
              <a:gd name="T17" fmla="*/ 606 h 673"/>
              <a:gd name="T18" fmla="*/ 2193 w 5284"/>
              <a:gd name="T19" fmla="*/ 588 h 673"/>
              <a:gd name="T20" fmla="*/ 2448 w 5284"/>
              <a:gd name="T21" fmla="*/ 570 h 673"/>
              <a:gd name="T22" fmla="*/ 2700 w 5284"/>
              <a:gd name="T23" fmla="*/ 546 h 673"/>
              <a:gd name="T24" fmla="*/ 2904 w 5284"/>
              <a:gd name="T25" fmla="*/ 528 h 673"/>
              <a:gd name="T26" fmla="*/ 3138 w 5284"/>
              <a:gd name="T27" fmla="*/ 498 h 673"/>
              <a:gd name="T28" fmla="*/ 3324 w 5284"/>
              <a:gd name="T29" fmla="*/ 474 h 673"/>
              <a:gd name="T30" fmla="*/ 3534 w 5284"/>
              <a:gd name="T31" fmla="*/ 447 h 673"/>
              <a:gd name="T32" fmla="*/ 3735 w 5284"/>
              <a:gd name="T33" fmla="*/ 420 h 673"/>
              <a:gd name="T34" fmla="*/ 3933 w 5284"/>
              <a:gd name="T35" fmla="*/ 384 h 673"/>
              <a:gd name="T36" fmla="*/ 4116 w 5284"/>
              <a:gd name="T37" fmla="*/ 351 h 673"/>
              <a:gd name="T38" fmla="*/ 4266 w 5284"/>
              <a:gd name="T39" fmla="*/ 318 h 673"/>
              <a:gd name="T40" fmla="*/ 4446 w 5284"/>
              <a:gd name="T41" fmla="*/ 279 h 673"/>
              <a:gd name="T42" fmla="*/ 4620 w 5284"/>
              <a:gd name="T43" fmla="*/ 237 h 673"/>
              <a:gd name="T44" fmla="*/ 4779 w 5284"/>
              <a:gd name="T45" fmla="*/ 192 h 673"/>
              <a:gd name="T46" fmla="*/ 4920 w 5284"/>
              <a:gd name="T47" fmla="*/ 147 h 673"/>
              <a:gd name="T48" fmla="*/ 5085 w 5284"/>
              <a:gd name="T49" fmla="*/ 90 h 673"/>
              <a:gd name="T50" fmla="*/ 5193 w 5284"/>
              <a:gd name="T51" fmla="*/ 42 h 673"/>
              <a:gd name="T52" fmla="*/ 5283 w 5284"/>
              <a:gd name="T53" fmla="*/ 0 h 673"/>
              <a:gd name="T54" fmla="*/ 3201 w 5284"/>
              <a:gd name="T55" fmla="*/ 0 h 673"/>
              <a:gd name="T56" fmla="*/ 2982 w 5284"/>
              <a:gd name="T57" fmla="*/ 57 h 673"/>
              <a:gd name="T58" fmla="*/ 2775 w 5284"/>
              <a:gd name="T59" fmla="*/ 108 h 673"/>
              <a:gd name="T60" fmla="*/ 2562 w 5284"/>
              <a:gd name="T61" fmla="*/ 150 h 673"/>
              <a:gd name="T62" fmla="*/ 2397 w 5284"/>
              <a:gd name="T63" fmla="*/ 183 h 673"/>
              <a:gd name="T64" fmla="*/ 2205 w 5284"/>
              <a:gd name="T65" fmla="*/ 213 h 673"/>
              <a:gd name="T66" fmla="*/ 2001 w 5284"/>
              <a:gd name="T67" fmla="*/ 243 h 673"/>
              <a:gd name="T68" fmla="*/ 1776 w 5284"/>
              <a:gd name="T69" fmla="*/ 273 h 673"/>
              <a:gd name="T70" fmla="*/ 1536 w 5284"/>
              <a:gd name="T71" fmla="*/ 297 h 673"/>
              <a:gd name="T72" fmla="*/ 1344 w 5284"/>
              <a:gd name="T73" fmla="*/ 312 h 673"/>
              <a:gd name="T74" fmla="*/ 1134 w 5284"/>
              <a:gd name="T75" fmla="*/ 330 h 673"/>
              <a:gd name="T76" fmla="*/ 921 w 5284"/>
              <a:gd name="T77" fmla="*/ 342 h 673"/>
              <a:gd name="T78" fmla="*/ 696 w 5284"/>
              <a:gd name="T79" fmla="*/ 354 h 673"/>
              <a:gd name="T80" fmla="*/ 501 w 5284"/>
              <a:gd name="T81" fmla="*/ 360 h 673"/>
              <a:gd name="T82" fmla="*/ 279 w 5284"/>
              <a:gd name="T83" fmla="*/ 366 h 673"/>
              <a:gd name="T84" fmla="*/ 99 w 5284"/>
              <a:gd name="T85" fmla="*/ 369 h 673"/>
              <a:gd name="T86" fmla="*/ 0 w 5284"/>
              <a:gd name="T87" fmla="*/ 366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14" name="Freeform 10">
            <a:extLst>
              <a:ext uri="{FF2B5EF4-FFF2-40B4-BE49-F238E27FC236}">
                <a16:creationId xmlns:a16="http://schemas.microsoft.com/office/drawing/2014/main" id="{DAC2D0D0-2FDE-AB21-4860-BA29D684D103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85 h 286"/>
              <a:gd name="T4" fmla="*/ 192 w 2884"/>
              <a:gd name="T5" fmla="*/ 285 h 286"/>
              <a:gd name="T6" fmla="*/ 384 w 2884"/>
              <a:gd name="T7" fmla="*/ 282 h 286"/>
              <a:gd name="T8" fmla="*/ 579 w 2884"/>
              <a:gd name="T9" fmla="*/ 276 h 286"/>
              <a:gd name="T10" fmla="*/ 789 w 2884"/>
              <a:gd name="T11" fmla="*/ 267 h 286"/>
              <a:gd name="T12" fmla="*/ 999 w 2884"/>
              <a:gd name="T13" fmla="*/ 258 h 286"/>
              <a:gd name="T14" fmla="*/ 1161 w 2884"/>
              <a:gd name="T15" fmla="*/ 246 h 286"/>
              <a:gd name="T16" fmla="*/ 1302 w 2884"/>
              <a:gd name="T17" fmla="*/ 234 h 286"/>
              <a:gd name="T18" fmla="*/ 1458 w 2884"/>
              <a:gd name="T19" fmla="*/ 222 h 286"/>
              <a:gd name="T20" fmla="*/ 1665 w 2884"/>
              <a:gd name="T21" fmla="*/ 201 h 286"/>
              <a:gd name="T22" fmla="*/ 1992 w 2884"/>
              <a:gd name="T23" fmla="*/ 159 h 286"/>
              <a:gd name="T24" fmla="*/ 2301 w 2884"/>
              <a:gd name="T25" fmla="*/ 117 h 286"/>
              <a:gd name="T26" fmla="*/ 2604 w 2884"/>
              <a:gd name="T27" fmla="*/ 60 h 286"/>
              <a:gd name="T28" fmla="*/ 2883 w 2884"/>
              <a:gd name="T29" fmla="*/ 0 h 286"/>
              <a:gd name="T30" fmla="*/ 0 w 2884"/>
              <a:gd name="T3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CC65184B-29C4-3B5F-E939-1F352E826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32EBB0E2-F818-5E1F-554A-DAD2DB2E5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F49D1FF3-F8AF-5EA5-0C0C-C5ABC385AA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pt-BR"/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782DC344-097F-A74B-E99F-0156304F09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pt-BR"/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846311E3-5EEE-D28D-E0EE-36785C5783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3B739E-CCBC-48A2-9B65-4E360F087CB2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0D03D2C-AD34-5492-5027-75384A35C2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r>
              <a:rPr lang="pt-BR" altLang="pt-BR" sz="3200"/>
              <a:t>TEORIA GERAL DA ADMINISTRAÇÃO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FDF6B01-FB5A-1AEC-1DC6-940BEAD4D8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/>
              <a:t>PROF. J. A. DELLA NEGRA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10AA600-A97B-D5DB-F4D3-397CC5A25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ENFOQUE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8D4534E5-AA9B-ECED-8FDC-19300555CE1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55650" y="2565400"/>
            <a:ext cx="7702550" cy="1943100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sz="2800" b="1" i="1">
                <a:solidFill>
                  <a:schemeClr val="folHlink"/>
                </a:solidFill>
              </a:rPr>
              <a:t>Enfoque ou pensamento</a:t>
            </a:r>
            <a:r>
              <a:rPr lang="pt-BR" altLang="pt-BR" sz="2800"/>
              <a:t>, também chamado de abordagem, é um aspecto particular das organizações, ou uma forma de estuda-las.</a:t>
            </a:r>
          </a:p>
          <a:p>
            <a:pPr>
              <a:buFontTx/>
              <a:buNone/>
            </a:pPr>
            <a:r>
              <a:rPr lang="pt-BR" altLang="pt-BR" sz="2800"/>
              <a:t>   </a:t>
            </a:r>
          </a:p>
          <a:p>
            <a:pPr>
              <a:buFontTx/>
              <a:buNone/>
            </a:pPr>
            <a:endParaRPr lang="pt-BR" altLang="pt-BR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3671674-1F74-754D-0B4E-CB2202B6B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ESCOLA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2283A48-4E5A-0F50-2C09-027173D65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pt-BR" altLang="pt-BR" b="1">
                <a:solidFill>
                  <a:schemeClr val="folHlink"/>
                </a:solidFill>
              </a:rPr>
              <a:t>Escola</a:t>
            </a:r>
            <a:r>
              <a:rPr lang="pt-BR" altLang="pt-BR" b="1"/>
              <a:t>,</a:t>
            </a:r>
            <a:r>
              <a:rPr lang="pt-BR" altLang="pt-BR"/>
              <a:t> é uma linha  de  pensamento  ou  conjunto  de autores  que usaram o</a:t>
            </a:r>
          </a:p>
          <a:p>
            <a:pPr algn="ctr">
              <a:buFontTx/>
              <a:buNone/>
            </a:pPr>
            <a:r>
              <a:rPr lang="pt-BR" altLang="pt-BR"/>
              <a:t>mesmo enfoque.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139F0B7-0259-3AE8-6488-0AAE80072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MODÊLO DE GESTÃO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4C0F34C-4469-A0EB-E000-91B1EFEB21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89138"/>
            <a:ext cx="7991475" cy="4114800"/>
          </a:xfrm>
        </p:spPr>
        <p:txBody>
          <a:bodyPr/>
          <a:lstStyle/>
          <a:p>
            <a:pPr algn="ctr">
              <a:buFontTx/>
              <a:buNone/>
            </a:pPr>
            <a:endParaRPr lang="pt-BR" altLang="pt-BR" sz="2800" b="1"/>
          </a:p>
          <a:p>
            <a:pPr algn="ctr">
              <a:buFontTx/>
              <a:buNone/>
            </a:pPr>
            <a:endParaRPr lang="pt-BR" altLang="pt-BR" sz="2800" b="1"/>
          </a:p>
          <a:p>
            <a:pPr algn="ctr">
              <a:buFontTx/>
              <a:buNone/>
            </a:pPr>
            <a:r>
              <a:rPr lang="pt-BR" altLang="pt-BR" sz="2800" b="1">
                <a:solidFill>
                  <a:schemeClr val="folHlink"/>
                </a:solidFill>
              </a:rPr>
              <a:t>Modelo de gestão</a:t>
            </a:r>
            <a:r>
              <a:rPr lang="pt-BR" altLang="pt-BR" sz="2800" b="1"/>
              <a:t>,</a:t>
            </a:r>
            <a:r>
              <a:rPr lang="pt-BR" altLang="pt-BR" sz="2800"/>
              <a:t> é um conjunto de doutrinas e técnicas do processo administrativo.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92D35BD-5CC2-DDCD-6E27-E67E1C82B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MODELO DE ORGANIZAÇÃO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6E401E9D-EFFD-2561-8D36-23133C025CA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55650" y="1981200"/>
            <a:ext cx="7702550" cy="4114800"/>
          </a:xfrm>
        </p:spPr>
        <p:txBody>
          <a:bodyPr/>
          <a:lstStyle/>
          <a:p>
            <a:pPr algn="just">
              <a:buFontTx/>
              <a:buNone/>
            </a:pPr>
            <a:endParaRPr lang="pt-BR" altLang="pt-BR" sz="2800"/>
          </a:p>
          <a:p>
            <a:pPr algn="just">
              <a:buFontTx/>
              <a:buNone/>
            </a:pPr>
            <a:endParaRPr lang="pt-BR" altLang="pt-BR" sz="2800"/>
          </a:p>
          <a:p>
            <a:pPr algn="ctr">
              <a:buFontTx/>
              <a:buNone/>
            </a:pPr>
            <a:r>
              <a:rPr lang="pt-BR" altLang="pt-BR" sz="2800"/>
              <a:t> </a:t>
            </a:r>
            <a:r>
              <a:rPr lang="pt-BR" altLang="pt-BR" sz="2800" b="1">
                <a:solidFill>
                  <a:schemeClr val="folHlink"/>
                </a:solidFill>
              </a:rPr>
              <a:t>Modelo de organização</a:t>
            </a:r>
            <a:r>
              <a:rPr lang="pt-BR" altLang="pt-BR" sz="2800" b="1"/>
              <a:t>,</a:t>
            </a:r>
            <a:r>
              <a:rPr lang="pt-BR" altLang="pt-BR" sz="2800"/>
              <a:t> é um conjunto de características que definem organizações e a forma como são administradas.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B096858-FEC0-06E3-ED5E-3F376383A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/>
              <a:t>DOUTRINA</a:t>
            </a:r>
            <a:endParaRPr lang="pt-BR" altLang="pt-BR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B0C9908-2FC1-0164-E6D1-997F360FF5D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55650" y="2667000"/>
            <a:ext cx="7702550" cy="3429000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sz="2800" b="1">
                <a:solidFill>
                  <a:schemeClr val="folHlink"/>
                </a:solidFill>
              </a:rPr>
              <a:t>Doutrina</a:t>
            </a:r>
            <a:r>
              <a:rPr lang="pt-BR" altLang="pt-BR" sz="2800" b="1"/>
              <a:t>,</a:t>
            </a:r>
            <a:r>
              <a:rPr lang="pt-BR" altLang="pt-BR" sz="2800"/>
              <a:t> é um princípio de conduta que contém valores, implícitos ou explícitos. As doutrinas recomendam como agir, orientando os julgamentos e as decisões dos administradores.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B81E22C-A239-F26A-1D10-A6CCC3342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TÉCNICAS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4757373-1C1D-4F86-1D4A-857CD63DC6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743200"/>
            <a:ext cx="7342188" cy="3352800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sz="2800" b="1">
                <a:solidFill>
                  <a:schemeClr val="folHlink"/>
                </a:solidFill>
              </a:rPr>
              <a:t>Técnicas</a:t>
            </a:r>
            <a:r>
              <a:rPr lang="pt-BR" altLang="pt-BR" sz="2800" b="1"/>
              <a:t>,</a:t>
            </a:r>
            <a:r>
              <a:rPr lang="pt-BR" altLang="pt-BR" sz="2800"/>
              <a:t> são soluções para problemas. Organogramas, metodologias, estudos de tempos, sistemas de controle são exemplos de técnicas.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9D59FE6-3949-35E9-0720-A93BF0CA2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/>
              <a:t>ADMINISTRAÇÃO – definições: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AAC0E009-0730-61CA-1B2C-1157B38441C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8313" y="1600200"/>
            <a:ext cx="8066087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pt-BR" sz="2000"/>
              <a:t>Do latim ad (direção, tendência para) e Minister (subordinação ou obediência).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000"/>
          </a:p>
          <a:p>
            <a:pPr algn="just">
              <a:lnSpc>
                <a:spcPct val="90000"/>
              </a:lnSpc>
            </a:pPr>
            <a:r>
              <a:rPr lang="pt-BR" altLang="pt-BR" sz="2000"/>
              <a:t>Segundo o dicionário </a:t>
            </a:r>
            <a:r>
              <a:rPr lang="pt-BR" altLang="pt-BR" sz="2000" b="1">
                <a:solidFill>
                  <a:schemeClr val="folHlink"/>
                </a:solidFill>
              </a:rPr>
              <a:t>Michaelis de língua Portuguesa</a:t>
            </a:r>
            <a:r>
              <a:rPr lang="pt-BR" altLang="pt-BR" sz="2000" b="1"/>
              <a:t>,</a:t>
            </a:r>
            <a:r>
              <a:rPr lang="pt-BR" altLang="pt-BR" sz="2000"/>
              <a:t> Administração ad.mi.nis.tra.ção: sf (lat administratione) - 1 Ato de administrar. 2 Governo. 3 Direção de estabelecimento. 4 Casa onde se trata de assuntos de administração pública ou particular. 5 O corpo de funcionários administrativos de uma repartição pública ou de empresa particular. 6 Ato de ministrar (sacramentos). 7 Ação de dar a tomar (medicamentos). 8 Estudo dos fatos e princípios da arte de administrar. A.-geral, Dir: a atribuída às pessoas designadas pela lei para administrarem os bens de outrem.  A. pública: conjunto de poderes em ação, agindo em nome e no interesse do Estado, exercidos pela União, pelos Estados e Municípios.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798A6E1-AA10-95B7-B700-EA4C02CF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/>
              <a:t>ADMINISTRAÇÃO – definições: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FD63630-DC28-F0FB-51F3-DA2C0E094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pt-BR" altLang="pt-BR" sz="2400"/>
              <a:t>Já no </a:t>
            </a:r>
            <a:r>
              <a:rPr lang="pt-BR" altLang="pt-BR" sz="2400" b="1">
                <a:solidFill>
                  <a:schemeClr val="folHlink"/>
                </a:solidFill>
              </a:rPr>
              <a:t>Houaiss</a:t>
            </a:r>
            <a:r>
              <a:rPr lang="pt-BR" altLang="pt-BR" sz="2400"/>
              <a:t>, o verbete administração aparece conceituado da seguinte forma: Datação 1331 cf. IVPM Acepções ■ substantivo feminino 1 ato, processo ou efeito de administrar; 2 ato de reger, governar ou gerir negócios públicos ou particulares 2.1 modo como se rege, governa, gere tais negócios 3 Rubrica: administração a direção, a chefia no organograma de um estabelecimento público ou particular 4  Rubrica: administração conjunto de normas e funções cujo objetivo é disciplinar os elementos de produção e submeter a produtividade a um controle de qualidade, para a obtenção de um resultado eficaz 4.1 Rubrica: administração. a prática, a execução de tais normas e funções.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19421DA-19F6-857F-2EDF-3016B231F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/>
              <a:t>ADMINISTRAÇÃO – definições: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B7277EC-181F-6CF8-A3D9-2CA77CC58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pt-BR" altLang="pt-BR"/>
              <a:t>O dicionário  de  língua  portuguesa  </a:t>
            </a:r>
            <a:r>
              <a:rPr lang="pt-BR" altLang="pt-BR" b="1"/>
              <a:t>LUFT</a:t>
            </a:r>
            <a:r>
              <a:rPr lang="pt-BR" altLang="pt-BR"/>
              <a:t>,  dicionário  oficial  do  Ministério  da </a:t>
            </a:r>
          </a:p>
          <a:p>
            <a:pPr algn="ctr">
              <a:buFontTx/>
              <a:buNone/>
            </a:pPr>
            <a:r>
              <a:rPr lang="pt-BR" altLang="pt-BR"/>
              <a:t>Educação  desde 2001,  diz que:  ad.mi.nis.tra.cão   s.f. 1. Ação  ou   efeito   de administrar 2. Gestão de negócios 3. Pessoal que administra; direção 4.  Ato de conferir, ministrar.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29B736FB-2FC7-8468-3BAB-FC8D71A67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pt-BR" altLang="pt-BR" sz="2800"/>
              <a:t>    Como se pode observar, existem muitos conceitos e diferentes sentidos para a palavra administração, o que mostra o caráter </a:t>
            </a:r>
            <a:r>
              <a:rPr lang="pt-BR" altLang="pt-BR" sz="2800" u="sng">
                <a:solidFill>
                  <a:schemeClr val="folHlink"/>
                </a:solidFill>
              </a:rPr>
              <a:t>interdisciplinar da atividade</a:t>
            </a:r>
            <a:r>
              <a:rPr lang="pt-BR" altLang="pt-BR" sz="2800"/>
              <a:t>.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pt-BR" altLang="pt-BR" sz="2800"/>
          </a:p>
          <a:p>
            <a:pPr algn="ctr">
              <a:lnSpc>
                <a:spcPct val="80000"/>
              </a:lnSpc>
              <a:buFontTx/>
              <a:buNone/>
            </a:pPr>
            <a:r>
              <a:rPr lang="pt-BR" altLang="pt-BR" sz="2800"/>
              <a:t>A administração é praticada de diversas formas desde os primórdios da civilização. Há quem diga que é a mais antiga das profissões, e é praticada desde que existem os primeiros agrupamentos humanos, porém é bastante comum se escutar, que se trata de um novo campo, o que não é verdade.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D327367B-7122-88F0-2777-4E55CF859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pt-BR" altLang="pt-BR"/>
              <a:t>Como fonte de origem da administração, várias foram as contribuições dos pensamentos e teorias, criadas e sustentadas por filósofos e estudiosos desde os primórdios da civilização, aplicadas e utilizadas até hoje.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66A9F8E5-7FA5-3D8C-3CEE-6B574F6DF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pt-BR" altLang="pt-BR"/>
              <a:t>Embora se diga que a administração é uma área nova, </a:t>
            </a:r>
            <a:r>
              <a:rPr lang="pt-BR" altLang="pt-BR" b="1" i="1" u="sng">
                <a:solidFill>
                  <a:schemeClr val="folHlink"/>
                </a:solidFill>
              </a:rPr>
              <a:t>a novidade está na sistematização dos conceitos da administração e na complexidade que atingiram,  num passado recente,  as grandes organizações.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9F667FD8-800D-0E10-4A9F-D82951B74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pt-BR" sz="2000"/>
              <a:t>     A moderna teoria geral da administração que se estuda atualmente é formada por conceitos que surgiram e vêm-se  reciclando  há muito tempo,   desde   que   os   administradores   do passado enfrentaram problemas práticos e precisaram de técnicas para resolvê-los.</a:t>
            </a:r>
          </a:p>
          <a:p>
            <a:pPr>
              <a:lnSpc>
                <a:spcPct val="80000"/>
              </a:lnSpc>
            </a:pPr>
            <a:endParaRPr lang="pt-BR" altLang="pt-BR" sz="2000"/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pt-BR" sz="1800"/>
              <a:t>       </a:t>
            </a:r>
            <a:r>
              <a:rPr lang="pt-BR" altLang="pt-BR" sz="1800" b="1">
                <a:solidFill>
                  <a:schemeClr val="folHlink"/>
                </a:solidFill>
              </a:rPr>
              <a:t>Khun</a:t>
            </a:r>
            <a:r>
              <a:rPr lang="pt-BR" altLang="pt-BR" sz="1800"/>
              <a:t> (2003) apresenta um ótimo exemplo: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pt-BR" sz="1800"/>
          </a:p>
          <a:p>
            <a:pPr>
              <a:lnSpc>
                <a:spcPct val="80000"/>
              </a:lnSpc>
            </a:pPr>
            <a:r>
              <a:rPr lang="pt-BR" altLang="pt-BR" sz="1800"/>
              <a:t>A BÍBLIA RELATA QUE MOISÉS ESTAVA PASSANDO O DIA CUIDANDO DE PEQUENAS CAUSAS QUE O POVO LHE TRAZIA. </a:t>
            </a:r>
          </a:p>
          <a:p>
            <a:pPr>
              <a:lnSpc>
                <a:spcPct val="80000"/>
              </a:lnSpc>
            </a:pPr>
            <a:r>
              <a:rPr lang="pt-BR" altLang="pt-BR" sz="1800"/>
              <a:t>ENTÃO JETRO RECOMENDOU: </a:t>
            </a:r>
          </a:p>
          <a:p>
            <a:pPr>
              <a:lnSpc>
                <a:spcPct val="80000"/>
              </a:lnSpc>
            </a:pPr>
            <a:endParaRPr lang="pt-BR" altLang="pt-BR" sz="1800"/>
          </a:p>
          <a:p>
            <a:pPr>
              <a:lnSpc>
                <a:spcPct val="80000"/>
              </a:lnSpc>
            </a:pPr>
            <a:r>
              <a:rPr lang="pt-BR" altLang="pt-BR" sz="1800"/>
              <a:t>PROCURE HOMENS CAPAZES PARA SEREM LÍDERES DE 10, 100 E 1.000.</a:t>
            </a:r>
          </a:p>
          <a:p>
            <a:pPr>
              <a:lnSpc>
                <a:spcPct val="80000"/>
              </a:lnSpc>
            </a:pPr>
            <a:endParaRPr lang="pt-BR" altLang="pt-BR" sz="1800"/>
          </a:p>
          <a:p>
            <a:pPr>
              <a:lnSpc>
                <a:spcPct val="80000"/>
              </a:lnSpc>
            </a:pPr>
            <a:r>
              <a:rPr lang="pt-BR" altLang="pt-BR" sz="1800"/>
              <a:t>ESTE CONSELHO FOI DADO A MOISÉS, CERCA DE 3.500 ANOS ATRÁS.</a:t>
            </a:r>
          </a:p>
          <a:p>
            <a:pPr>
              <a:lnSpc>
                <a:spcPct val="80000"/>
              </a:lnSpc>
            </a:pPr>
            <a:r>
              <a:rPr lang="pt-BR" altLang="pt-BR" sz="1800"/>
              <a:t>É TÃO ANTIGO E CONTINUA ATUAL.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541FE33C-6309-EA68-5026-C53B04236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5043487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sz="2800"/>
              <a:t>    Nos dias atuais, a administração e as organizações estão sendo submetidas a uma série de modificações estruturais, em especial as empresas privadas, que funcionam dentro de um contexto extremamente competitivo o que acarreta numa política de qualidade que vise o </a:t>
            </a:r>
            <a:r>
              <a:rPr lang="pt-BR" altLang="pt-BR" sz="2800" u="sng"/>
              <a:t>aprimoramento contínuo</a:t>
            </a:r>
            <a:r>
              <a:rPr lang="pt-BR" altLang="pt-BR" sz="2800"/>
              <a:t> dos seus produtos e serviços e a capacidade de se </a:t>
            </a:r>
            <a:r>
              <a:rPr lang="pt-BR" altLang="pt-BR" sz="2800" u="sng"/>
              <a:t>diferenciar</a:t>
            </a:r>
            <a:r>
              <a:rPr lang="pt-BR" altLang="pt-BR" sz="2800"/>
              <a:t> e apresentar  a  cada  dia, </a:t>
            </a:r>
            <a:r>
              <a:rPr lang="pt-BR" altLang="pt-BR" sz="2800" u="sng"/>
              <a:t>melhores resultados com a menor quantidade de recursos</a:t>
            </a:r>
            <a:r>
              <a:rPr lang="pt-BR" altLang="pt-BR" sz="2800"/>
              <a:t>. É o desafio da empresa moderna.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A7CFC931-A8D3-7F5B-BB01-6EE16D53F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49275"/>
            <a:ext cx="7772400" cy="55467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pt-BR" sz="2400"/>
              <a:t>    De acordo com </a:t>
            </a:r>
            <a:r>
              <a:rPr lang="pt-BR" altLang="pt-BR" sz="2400">
                <a:solidFill>
                  <a:schemeClr val="folHlink"/>
                </a:solidFill>
              </a:rPr>
              <a:t>Lacombe</a:t>
            </a:r>
            <a:r>
              <a:rPr lang="pt-BR" altLang="pt-BR" sz="2400"/>
              <a:t> (2003), há mais de dois mil anos já    existia   administração  de  alguma  complexidade  no Império Romano.</a:t>
            </a:r>
          </a:p>
          <a:p>
            <a:pPr>
              <a:lnSpc>
                <a:spcPct val="80000"/>
              </a:lnSpc>
            </a:pPr>
            <a:r>
              <a:rPr lang="pt-BR" altLang="pt-BR" sz="2400"/>
              <a:t>Registros históricos indicam que a Igreja Católica Romana, já dispunha de modelos de administração no século II. </a:t>
            </a:r>
          </a:p>
          <a:p>
            <a:pPr>
              <a:lnSpc>
                <a:spcPct val="80000"/>
              </a:lnSpc>
            </a:pPr>
            <a:r>
              <a:rPr lang="pt-BR" altLang="pt-BR" sz="2400">
                <a:solidFill>
                  <a:schemeClr val="folHlink"/>
                </a:solidFill>
              </a:rPr>
              <a:t>Maximiano</a:t>
            </a:r>
            <a:r>
              <a:rPr lang="pt-BR" altLang="pt-BR" sz="2400"/>
              <a:t> (2.000) relata que, por volta de 10.000 a 8.000 a. C., na Mesopotâmia e no Egito, agrupamentos humanos que desenvolviam atividades extrativistas, fizeram uma transição para atividades de cultivo agrícola e pastoreio, iniciando-se a “Revolução Agrícola”.</a:t>
            </a:r>
          </a:p>
          <a:p>
            <a:pPr>
              <a:lnSpc>
                <a:spcPct val="80000"/>
              </a:lnSpc>
            </a:pPr>
            <a:r>
              <a:rPr lang="pt-BR" altLang="pt-BR" sz="2400"/>
              <a:t>E foi neste período que surgiram os primeiros registros de aldeias, assim, pontuando uma mudança fundamental para a evolução da administração que foi a transição da </a:t>
            </a:r>
            <a:r>
              <a:rPr lang="pt-BR" altLang="pt-BR" sz="2400" i="1"/>
              <a:t>economia de subsistência</a:t>
            </a:r>
            <a:r>
              <a:rPr lang="pt-BR" altLang="pt-BR" sz="2400"/>
              <a:t> para a </a:t>
            </a:r>
            <a:r>
              <a:rPr lang="pt-BR" altLang="pt-BR" sz="2400" i="1"/>
              <a:t>administração da produção rural e a divisão social do trabalho</a:t>
            </a:r>
            <a:r>
              <a:rPr lang="pt-BR" altLang="pt-BR" sz="2400"/>
              <a:t>, conceito bastante explorado por Émile Durkheim.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03C9D24E-D423-2A1C-7E86-7FB507AD3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7772400" cy="5259387"/>
          </a:xfrm>
        </p:spPr>
        <p:txBody>
          <a:bodyPr/>
          <a:lstStyle/>
          <a:p>
            <a:r>
              <a:rPr lang="pt-BR" altLang="pt-BR" sz="2800"/>
              <a:t>O conceito de Divisão Social do Trabalho de Émile Durkheim, analisa as funções sociais dessa divisão e procura mostrar como nas sociedades  modernas, em contraste com a sociedade primitiva, ela é a principal fonte de coesão ou solidariedade social. </a:t>
            </a:r>
          </a:p>
          <a:p>
            <a:r>
              <a:rPr lang="pt-BR" altLang="pt-BR" sz="2800"/>
              <a:t>Ainda de acordo </a:t>
            </a:r>
            <a:r>
              <a:rPr lang="pt-BR" altLang="pt-BR" sz="2800">
                <a:solidFill>
                  <a:schemeClr val="folHlink"/>
                </a:solidFill>
              </a:rPr>
              <a:t>Maximiano</a:t>
            </a:r>
            <a:r>
              <a:rPr lang="pt-BR" altLang="pt-BR" sz="2800"/>
              <a:t>, no período compreendido entre 3000 e 500 a. C. , a “Revolução Agrícola” evoluiu para a “Revolução Urbana”, surgindo as cidades e os Estados, demandando a criação de práticas administrativas.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7E03325B-4C11-9F76-4BE3-FD27E0297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92150"/>
            <a:ext cx="7772400" cy="54038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pt-BR" sz="2000"/>
              <a:t>     Por  sua  vez,   </a:t>
            </a:r>
            <a:r>
              <a:rPr lang="pt-BR" altLang="pt-BR" sz="2000">
                <a:solidFill>
                  <a:schemeClr val="folHlink"/>
                </a:solidFill>
              </a:rPr>
              <a:t>Chiavenato  </a:t>
            </a:r>
            <a:r>
              <a:rPr lang="pt-BR" altLang="pt-BR" sz="2000"/>
              <a:t> (2000)   faz    referências   às   construções faraônicas    realizadas    na   Era   Antiga,   em   especial  no Egito, na Mesopotâmia  e  na Assíria,  pois,   nestes   locais   foram  encontrados indícios   de atividades  laborais   de homens que deviam representar a liderança daqueles operários e, a partir da observação dos resultados, o autor   chama   a   atenção   para  a capacidade de </a:t>
            </a:r>
            <a:r>
              <a:rPr lang="pt-BR" altLang="pt-BR" sz="2000" i="1"/>
              <a:t>planejar</a:t>
            </a:r>
            <a:r>
              <a:rPr lang="pt-BR" altLang="pt-BR" sz="2000"/>
              <a:t> e </a:t>
            </a:r>
            <a:r>
              <a:rPr lang="pt-BR" altLang="pt-BR" sz="2000" i="1"/>
              <a:t>orientar a execução</a:t>
            </a:r>
            <a:r>
              <a:rPr lang="pt-BR" altLang="pt-BR" sz="2000"/>
              <a:t> de o bras que podem ser vistas ainda nos dias atuais.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pt-BR" sz="2000"/>
          </a:p>
          <a:p>
            <a:pPr>
              <a:lnSpc>
                <a:spcPct val="80000"/>
              </a:lnSpc>
            </a:pPr>
            <a:r>
              <a:rPr lang="pt-BR" altLang="pt-BR" sz="2000"/>
              <a:t>Também,  através   de   papiros   egípcios,   foi   possível   verificar    a importância da </a:t>
            </a:r>
            <a:r>
              <a:rPr lang="pt-BR" altLang="pt-BR" sz="2000" i="1"/>
              <a:t>organização e administração da burocracia pública</a:t>
            </a:r>
            <a:r>
              <a:rPr lang="pt-BR" altLang="pt-BR" sz="2000"/>
              <a:t> no Antigo Egito.</a:t>
            </a:r>
          </a:p>
          <a:p>
            <a:pPr>
              <a:lnSpc>
                <a:spcPct val="80000"/>
              </a:lnSpc>
            </a:pPr>
            <a:endParaRPr lang="pt-BR" altLang="pt-BR" sz="2000"/>
          </a:p>
          <a:p>
            <a:pPr>
              <a:lnSpc>
                <a:spcPct val="80000"/>
              </a:lnSpc>
            </a:pPr>
            <a:r>
              <a:rPr lang="pt-BR" altLang="pt-BR" sz="2000">
                <a:solidFill>
                  <a:schemeClr val="folHlink"/>
                </a:solidFill>
              </a:rPr>
              <a:t>E, DESDE A IDADE ANTIGA, O QUE MUDOU NOS ASPECTOS:  TEÓRICO, CIENTÍFICO, E SOCIAL DA ADMINISTRAÇÃO ?</a:t>
            </a:r>
          </a:p>
          <a:p>
            <a:pPr>
              <a:lnSpc>
                <a:spcPct val="80000"/>
              </a:lnSpc>
            </a:pPr>
            <a:endParaRPr lang="pt-BR" altLang="pt-BR" sz="2000">
              <a:solidFill>
                <a:schemeClr val="folHlink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pt-BR" altLang="pt-BR" sz="2400">
                <a:solidFill>
                  <a:schemeClr val="folHlink"/>
                </a:solidFill>
              </a:rPr>
              <a:t>Será que só as empresas e instituições públicas mudaram ou o perfil do administrador foi se modificando com o passar dos anos?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AADCBE2F-ED65-59F7-96FB-66CB4BE1A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/>
              <a:t>A sociedade humana é feita de organizações e essas de pessoas com idéias, sentimentos, pensamentos, aspirações e de todo um conjunto de ações que viabilizam a existência da sociedade; por essa razão as contribuições foram e serão importantes na formação da sociedade moderna.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A6E57504-96F9-E61C-475A-4937AF2BE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pt-BR" altLang="pt-BR"/>
              <a:t>A administração </a:t>
            </a:r>
            <a:r>
              <a:rPr lang="pt-BR" altLang="pt-BR" u="sng"/>
              <a:t>por reunir várias outras ciências</a:t>
            </a:r>
            <a:r>
              <a:rPr lang="pt-BR" altLang="pt-BR"/>
              <a:t>, é capaz de criar ferramentas e subsídios que atuam na modelagem da sociedade.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pt-BR" altLang="pt-BR"/>
              <a:t>Ela fornece ás organizações, que, por sua vez, geram os meios de subsistência para as pessoas, instrumentos, como, por exemplo, a moeda de troca do trabalho, que é o salário, tão importante para subsidiar as necessidades do trabalhador e dos seus.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E96552E5-0CCE-CC23-0507-3A6532606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5105400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sz="3600"/>
              <a:t>Por sua vez, é essa fonte de renda gerada pelas organizações que será a base para manter uma estabilidade cíclica econômica na sociedade.</a:t>
            </a:r>
          </a:p>
          <a:p>
            <a:pPr algn="ctr">
              <a:buFontTx/>
              <a:buNone/>
            </a:pPr>
            <a:r>
              <a:rPr lang="pt-BR" altLang="pt-BR" sz="3600"/>
              <a:t>É a administração que faz as organizações serem capazes de utilizar corretamente seus recursos e atingir seus objetivos. </a:t>
            </a:r>
            <a:endParaRPr lang="pt-BR" altLang="pt-BR"/>
          </a:p>
          <a:p>
            <a:endParaRPr lang="pt-BR" altLang="pt-BR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>
            <a:extLst>
              <a:ext uri="{FF2B5EF4-FFF2-40B4-BE49-F238E27FC236}">
                <a16:creationId xmlns:a16="http://schemas.microsoft.com/office/drawing/2014/main" id="{8E334F4B-EBA0-FD43-6980-4BB315C6F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52600"/>
            <a:ext cx="70104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/>
              <a:t>As organizações transformam recursos em produtos e serviços, com o objetivo de resolver problemas dos seus usuários e das pessoas que as criaram.</a:t>
            </a:r>
          </a:p>
          <a:p>
            <a:pPr algn="ctr"/>
            <a:endParaRPr lang="pt-BR" altLang="pt-BR"/>
          </a:p>
          <a:p>
            <a:pPr algn="ctr"/>
            <a:r>
              <a:rPr lang="pt-BR" altLang="pt-BR"/>
              <a:t>As organizações podem ser </a:t>
            </a:r>
            <a:r>
              <a:rPr lang="pt-BR" altLang="pt-BR" b="1" i="1">
                <a:solidFill>
                  <a:schemeClr val="folHlink"/>
                </a:solidFill>
              </a:rPr>
              <a:t>eficientes e eficazes</a:t>
            </a:r>
            <a:r>
              <a:rPr lang="pt-BR" altLang="pt-BR"/>
              <a:t>, ou </a:t>
            </a:r>
            <a:r>
              <a:rPr lang="pt-BR" altLang="pt-BR" b="1" i="1">
                <a:solidFill>
                  <a:schemeClr val="folHlink"/>
                </a:solidFill>
              </a:rPr>
              <a:t>ineficientes e ineficazes</a:t>
            </a:r>
            <a:r>
              <a:rPr lang="pt-BR" altLang="pt-BR" b="1" i="1"/>
              <a:t>,</a:t>
            </a:r>
            <a:r>
              <a:rPr lang="pt-BR" altLang="pt-BR"/>
              <a:t> e criar problemas ao invés de resolvê-los, dependendo da forma que são administradas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4D64F121-C9EA-04AB-6CB1-37E8CD3C1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495800"/>
          </a:xfrm>
        </p:spPr>
        <p:txBody>
          <a:bodyPr/>
          <a:lstStyle/>
          <a:p>
            <a:pPr algn="ctr">
              <a:buFontTx/>
              <a:buNone/>
            </a:pPr>
            <a:endParaRPr lang="pt-BR" altLang="pt-BR" b="1" i="1"/>
          </a:p>
          <a:p>
            <a:pPr algn="ctr">
              <a:buFontTx/>
              <a:buNone/>
            </a:pPr>
            <a:endParaRPr lang="pt-BR" altLang="pt-BR" b="1" i="1"/>
          </a:p>
          <a:p>
            <a:pPr algn="ctr">
              <a:buFontTx/>
              <a:buNone/>
            </a:pPr>
            <a:r>
              <a:rPr lang="pt-BR" altLang="pt-BR" b="1" i="1">
                <a:solidFill>
                  <a:schemeClr val="folHlink"/>
                </a:solidFill>
              </a:rPr>
              <a:t>A administração é o processo de tomar decisões sobre objetivos e utilização de recursos</a:t>
            </a:r>
            <a:r>
              <a:rPr lang="pt-BR" altLang="pt-BR" i="1">
                <a:solidFill>
                  <a:schemeClr val="folHlink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F8DADC3-A5FF-237B-67B2-93E67AA336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sz="2400">
                <a:solidFill>
                  <a:schemeClr val="tx1"/>
                </a:solidFill>
              </a:rPr>
              <a:t>Para melhor aproveitar o estudo da administração, deve-se pensar em situações práticas em que haja pessoas utilizando recursos para produzir bens e serviços necessários para manter a movimentação das pessoas e da sociedade.</a:t>
            </a:r>
            <a:br>
              <a:rPr lang="pt-BR" altLang="pt-BR" sz="2400">
                <a:solidFill>
                  <a:schemeClr val="tx1"/>
                </a:solidFill>
              </a:rPr>
            </a:br>
            <a:br>
              <a:rPr lang="pt-BR" altLang="pt-BR" sz="2400">
                <a:solidFill>
                  <a:schemeClr val="tx1"/>
                </a:solidFill>
              </a:rPr>
            </a:br>
            <a:br>
              <a:rPr lang="pt-BR" altLang="pt-BR" sz="2400">
                <a:solidFill>
                  <a:schemeClr val="tx1"/>
                </a:solidFill>
              </a:rPr>
            </a:br>
            <a:r>
              <a:rPr lang="pt-BR" altLang="pt-BR" sz="2400">
                <a:solidFill>
                  <a:schemeClr val="tx1"/>
                </a:solidFill>
              </a:rPr>
              <a:t>As idéias filosóficas foram capazes de proporcionar grandes mudanças para  a</a:t>
            </a:r>
            <a:br>
              <a:rPr lang="pt-BR" altLang="pt-BR" sz="2400">
                <a:solidFill>
                  <a:schemeClr val="tx1"/>
                </a:solidFill>
              </a:rPr>
            </a:br>
            <a:r>
              <a:rPr lang="pt-BR" altLang="pt-BR" sz="2400">
                <a:solidFill>
                  <a:schemeClr val="tx1"/>
                </a:solidFill>
              </a:rPr>
              <a:t>administração, como também as teorias que foram produzidas das experiências práticas das organizações.</a:t>
            </a:r>
            <a:r>
              <a:rPr lang="pt-BR" altLang="pt-BR" sz="4000"/>
              <a:t> </a:t>
            </a:r>
            <a:br>
              <a:rPr lang="pt-BR" altLang="pt-BR" sz="4000"/>
            </a:br>
            <a:br>
              <a:rPr lang="pt-BR" altLang="pt-BR" sz="4000"/>
            </a:br>
            <a:r>
              <a:rPr lang="pt-BR" altLang="pt-BR" sz="2400">
                <a:solidFill>
                  <a:schemeClr val="tx1"/>
                </a:solidFill>
              </a:rPr>
              <a:t>A teoria geral da administração é o conjunto dessas, que são designadas por meio de diferentes termos, explicados a seguir: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C950DD0-7A40-F1C5-F3F6-B9BAEE61C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503363"/>
          </a:xfrm>
        </p:spPr>
        <p:txBody>
          <a:bodyPr/>
          <a:lstStyle/>
          <a:p>
            <a:r>
              <a:rPr lang="pt-BR" altLang="pt-BR"/>
              <a:t>TEORIA -  (</a:t>
            </a:r>
            <a:r>
              <a:rPr lang="pt-BR" altLang="pt-BR" i="1"/>
              <a:t>theoria)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A108FBD-2D94-52A5-435C-9A16B531B7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412875"/>
            <a:ext cx="7704138" cy="49403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pt-BR" altLang="pt-BR" sz="2400" b="1"/>
              <a:t>Teoria, </a:t>
            </a:r>
            <a:r>
              <a:rPr lang="pt-BR" altLang="pt-BR" sz="2400"/>
              <a:t> é o conjunto de princípios fundamentais de uma arte ou de uma ciência. 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pt-BR" sz="2400"/>
          </a:p>
          <a:p>
            <a:pPr algn="ctr">
              <a:lnSpc>
                <a:spcPct val="80000"/>
              </a:lnSpc>
              <a:buFontTx/>
              <a:buNone/>
            </a:pPr>
            <a:r>
              <a:rPr lang="pt-BR" altLang="pt-BR" sz="2400"/>
              <a:t>Teoria é uma opinião sintetizada, é uma noção geral, do grego  </a:t>
            </a:r>
            <a:r>
              <a:rPr lang="pt-BR" altLang="pt-BR" sz="2400" b="1" i="1"/>
              <a:t>theoria</a:t>
            </a:r>
            <a:r>
              <a:rPr lang="pt-BR" altLang="pt-BR" sz="2400" i="1"/>
              <a:t>, </a:t>
            </a:r>
            <a:r>
              <a:rPr lang="pt-BR" altLang="pt-BR" sz="2400"/>
              <a:t> que no contexto histórico significava </a:t>
            </a:r>
            <a:r>
              <a:rPr lang="pt-BR" altLang="pt-BR" sz="2400" b="1" i="1"/>
              <a:t>observar</a:t>
            </a:r>
            <a:r>
              <a:rPr lang="pt-BR" altLang="pt-BR" sz="2400"/>
              <a:t> ou </a:t>
            </a:r>
            <a:r>
              <a:rPr lang="pt-BR" altLang="pt-BR" sz="2400" b="1" i="1"/>
              <a:t>examinar</a:t>
            </a:r>
            <a:r>
              <a:rPr lang="pt-BR" altLang="pt-BR" sz="2400"/>
              <a:t>. 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pt-BR" altLang="pt-BR" sz="2400"/>
          </a:p>
          <a:p>
            <a:pPr algn="ctr">
              <a:lnSpc>
                <a:spcPct val="80000"/>
              </a:lnSpc>
              <a:buFontTx/>
              <a:buNone/>
            </a:pPr>
            <a:r>
              <a:rPr lang="pt-BR" altLang="pt-BR" sz="2400"/>
              <a:t>Com sua evolução o termo passou a designar o conjunto de idéias, base de um determinado tema, que procura transmitir uma noção geral de alguns aspectos da realidade. 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pt-BR" sz="2400"/>
          </a:p>
          <a:p>
            <a:pPr algn="ctr">
              <a:lnSpc>
                <a:spcPct val="80000"/>
              </a:lnSpc>
              <a:buFontTx/>
              <a:buNone/>
            </a:pPr>
            <a:r>
              <a:rPr lang="pt-BR" altLang="pt-BR" sz="2400"/>
              <a:t>Teoria é também uma </a:t>
            </a:r>
            <a:r>
              <a:rPr lang="pt-BR" altLang="pt-BR" sz="2400" b="1" i="1"/>
              <a:t>hipótese</a:t>
            </a:r>
            <a:r>
              <a:rPr lang="pt-BR" altLang="pt-BR" sz="2400"/>
              <a:t>, uma </a:t>
            </a:r>
            <a:r>
              <a:rPr lang="pt-BR" altLang="pt-BR" sz="2400" b="1" i="1"/>
              <a:t>conjectura</a:t>
            </a:r>
            <a:r>
              <a:rPr lang="pt-BR" altLang="pt-BR" sz="2400"/>
              <a:t>, uma </a:t>
            </a:r>
            <a:r>
              <a:rPr lang="pt-BR" altLang="pt-BR" sz="2400" b="1" i="1"/>
              <a:t>opinião</a:t>
            </a:r>
            <a:r>
              <a:rPr lang="pt-BR" altLang="pt-BR" sz="2400"/>
              <a:t> formada diante de um fato.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lso">
  <a:themeElements>
    <a:clrScheme name="Pulso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7583216BF8764A8E8083D7499D03E1" ma:contentTypeVersion="4" ma:contentTypeDescription="Crie um novo documento." ma:contentTypeScope="" ma:versionID="54df72f593a30545665cd7e3b0f7ccf6">
  <xsd:schema xmlns:xsd="http://www.w3.org/2001/XMLSchema" xmlns:xs="http://www.w3.org/2001/XMLSchema" xmlns:p="http://schemas.microsoft.com/office/2006/metadata/properties" xmlns:ns2="f860a209-d8cc-4364-bd5a-3ae04ee797a3" targetNamespace="http://schemas.microsoft.com/office/2006/metadata/properties" ma:root="true" ma:fieldsID="907b6a571575402edd52fff4c74b88e3" ns2:_="">
    <xsd:import namespace="f860a209-d8cc-4364-bd5a-3ae04ee797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0a209-d8cc-4364-bd5a-3ae04ee79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6736E4-B8EA-400A-9456-DB52F88319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60a209-d8cc-4364-bd5a-3ae04ee797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6177EE-3582-400A-99C0-7FB540E52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C5B449-DECE-4E50-B9B9-34E6069512C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apresentação\PULSO.POT</Template>
  <TotalTime>226</TotalTime>
  <Words>1630</Words>
  <Application>Microsoft Office PowerPoint</Application>
  <PresentationFormat>Apresentação na tela (4:3)</PresentationFormat>
  <Paragraphs>80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7" baseType="lpstr">
      <vt:lpstr>Times New Roman</vt:lpstr>
      <vt:lpstr>Pulso</vt:lpstr>
      <vt:lpstr>TEORIA GERAL DA ADMINISTRAÇÃO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Para melhor aproveitar o estudo da administração, deve-se pensar em situações práticas em que haja pessoas utilizando recursos para produzir bens e serviços necessários para manter a movimentação das pessoas e da sociedade.   As idéias filosóficas foram capazes de proporcionar grandes mudanças para  a administração, como também as teorias que foram produzidas das experiências práticas das organizações.   A teoria geral da administração é o conjunto dessas, que são designadas por meio de diferentes termos, explicados a seguir:</vt:lpstr>
      <vt:lpstr>TEORIA -  (theoria)</vt:lpstr>
      <vt:lpstr>ENFOQUE</vt:lpstr>
      <vt:lpstr>ESCOLA</vt:lpstr>
      <vt:lpstr>MODÊLO DE GESTÃO</vt:lpstr>
      <vt:lpstr>MODELO DE ORGANIZAÇÃO</vt:lpstr>
      <vt:lpstr>DOUTRINA</vt:lpstr>
      <vt:lpstr>TÉCNICAS</vt:lpstr>
      <vt:lpstr>ADMINISTRAÇÃO – definições:</vt:lpstr>
      <vt:lpstr>ADMINISTRAÇÃO – definições:</vt:lpstr>
      <vt:lpstr>ADMINISTRAÇÃO – definições: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Equipamento de Proteção Individual EPI</dc:title>
  <dc:creator>RICARDO ANTONIO BUNSE</dc:creator>
  <cp:lastModifiedBy>Hadston Nunes</cp:lastModifiedBy>
  <cp:revision>11</cp:revision>
  <dcterms:created xsi:type="dcterms:W3CDTF">2003-05-07T22:25:54Z</dcterms:created>
  <dcterms:modified xsi:type="dcterms:W3CDTF">2023-12-02T21:47:34Z</dcterms:modified>
</cp:coreProperties>
</file>