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6"/>
  </p:notesMasterIdLst>
  <p:sldIdLst>
    <p:sldId id="256" r:id="rId2"/>
    <p:sldId id="329" r:id="rId3"/>
    <p:sldId id="330" r:id="rId4"/>
    <p:sldId id="331" r:id="rId5"/>
    <p:sldId id="332" r:id="rId6"/>
    <p:sldId id="333" r:id="rId7"/>
    <p:sldId id="340" r:id="rId8"/>
    <p:sldId id="342" r:id="rId9"/>
    <p:sldId id="341" r:id="rId10"/>
    <p:sldId id="335" r:id="rId11"/>
    <p:sldId id="336" r:id="rId12"/>
    <p:sldId id="337" r:id="rId13"/>
    <p:sldId id="338" r:id="rId14"/>
    <p:sldId id="33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8" d="100"/>
          <a:sy n="68"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38748-AA50-4B68-9656-E2336FA07DCD}" type="datetimeFigureOut">
              <a:rPr lang="pt-BR" smtClean="0"/>
              <a:t>28/08/2023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E86C7-7AEB-47E9-8679-C5AF516DAE94}" type="slidenum">
              <a:rPr lang="pt-BR" smtClean="0"/>
              <a:t>‹nº›</a:t>
            </a:fld>
            <a:endParaRPr lang="pt-BR"/>
          </a:p>
        </p:txBody>
      </p:sp>
    </p:spTree>
    <p:extLst>
      <p:ext uri="{BB962C8B-B14F-4D97-AF65-F5344CB8AC3E}">
        <p14:creationId xmlns:p14="http://schemas.microsoft.com/office/powerpoint/2010/main" val="338094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190282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398646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179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2070469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6233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732537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330546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349124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216017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C57ED41-2EC0-4074-9D3D-34567AD4EA05}"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185261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C57ED41-2EC0-4074-9D3D-34567AD4EA05}" type="datetimeFigureOut">
              <a:rPr lang="pt-BR" smtClean="0"/>
              <a:t>28/08/2023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288675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C57ED41-2EC0-4074-9D3D-34567AD4EA05}" type="datetimeFigureOut">
              <a:rPr lang="pt-BR" smtClean="0"/>
              <a:t>28/08/2023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375926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C57ED41-2EC0-4074-9D3D-34567AD4EA05}" type="datetimeFigureOut">
              <a:rPr lang="pt-BR" smtClean="0"/>
              <a:t>28/08/2023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415979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7ED41-2EC0-4074-9D3D-34567AD4EA05}" type="datetimeFigureOut">
              <a:rPr lang="pt-BR" smtClean="0"/>
              <a:t>28/08/2023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330780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C57ED41-2EC0-4074-9D3D-34567AD4EA05}" type="datetimeFigureOut">
              <a:rPr lang="pt-BR" smtClean="0"/>
              <a:t>28/08/2023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315956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C57ED41-2EC0-4074-9D3D-34567AD4EA05}" type="datetimeFigureOut">
              <a:rPr lang="pt-BR" smtClean="0"/>
              <a:t>28/08/2023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2DE3F43-0569-45DC-8CDB-74F894886AC0}" type="slidenum">
              <a:rPr lang="pt-BR" smtClean="0"/>
              <a:t>‹nº›</a:t>
            </a:fld>
            <a:endParaRPr lang="pt-BR"/>
          </a:p>
        </p:txBody>
      </p:sp>
    </p:spTree>
    <p:extLst>
      <p:ext uri="{BB962C8B-B14F-4D97-AF65-F5344CB8AC3E}">
        <p14:creationId xmlns:p14="http://schemas.microsoft.com/office/powerpoint/2010/main" val="110769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57ED41-2EC0-4074-9D3D-34567AD4EA05}" type="datetimeFigureOut">
              <a:rPr lang="pt-BR" smtClean="0"/>
              <a:t>28/08/2023</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DE3F43-0569-45DC-8CDB-74F894886AC0}" type="slidenum">
              <a:rPr lang="pt-BR" smtClean="0"/>
              <a:t>‹nº›</a:t>
            </a:fld>
            <a:endParaRPr lang="pt-BR"/>
          </a:p>
        </p:txBody>
      </p:sp>
    </p:spTree>
    <p:extLst>
      <p:ext uri="{BB962C8B-B14F-4D97-AF65-F5344CB8AC3E}">
        <p14:creationId xmlns:p14="http://schemas.microsoft.com/office/powerpoint/2010/main" val="3261689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098A5C2-9C79-4957-A992-C11DF57CBAEE}"/>
              </a:ext>
            </a:extLst>
          </p:cNvPr>
          <p:cNvSpPr/>
          <p:nvPr/>
        </p:nvSpPr>
        <p:spPr>
          <a:xfrm>
            <a:off x="7275443" y="5312592"/>
            <a:ext cx="4180794" cy="646331"/>
          </a:xfrm>
          <a:prstGeom prst="rect">
            <a:avLst/>
          </a:prstGeom>
        </p:spPr>
        <p:txBody>
          <a:bodyPr wrap="square">
            <a:spAutoFit/>
          </a:bodyPr>
          <a:lstStyle/>
          <a:p>
            <a:pPr algn="l"/>
            <a:r>
              <a:rPr lang="pt-BR" dirty="0">
                <a:latin typeface="Calibri" panose="020F0502020204030204" pitchFamily="34" charset="0"/>
                <a:cs typeface="Calibri" panose="020F0502020204030204" pitchFamily="34" charset="0"/>
              </a:rPr>
              <a:t> </a:t>
            </a:r>
            <a:endParaRPr lang="pt-BR" sz="1800" b="0" i="0" u="none" strike="noStrike" baseline="0" dirty="0">
              <a:solidFill>
                <a:srgbClr val="000000"/>
              </a:solidFill>
              <a:latin typeface="Arial" panose="020B0604020202020204" pitchFamily="34" charset="0"/>
            </a:endParaRPr>
          </a:p>
          <a:p>
            <a:r>
              <a:rPr lang="pt-BR" sz="1800" b="0" i="1" u="none" strike="noStrike" baseline="0" dirty="0">
                <a:solidFill>
                  <a:srgbClr val="000000"/>
                </a:solidFill>
                <a:latin typeface="Arial" panose="020B0604020202020204" pitchFamily="34" charset="0"/>
              </a:rPr>
              <a:t>Programação em Microinformática </a:t>
            </a:r>
            <a:endParaRPr lang="pt-BR" dirty="0">
              <a:latin typeface="Calibri" panose="020F0502020204030204" pitchFamily="34" charset="0"/>
              <a:cs typeface="Calibri" panose="020F0502020204030204" pitchFamily="34" charset="0"/>
            </a:endParaRPr>
          </a:p>
        </p:txBody>
      </p:sp>
      <p:sp>
        <p:nvSpPr>
          <p:cNvPr id="9" name="Retângulo 8">
            <a:extLst>
              <a:ext uri="{FF2B5EF4-FFF2-40B4-BE49-F238E27FC236}">
                <a16:creationId xmlns:a16="http://schemas.microsoft.com/office/drawing/2014/main" id="{CFD01D04-2754-4E55-812B-01FD5042B47D}"/>
              </a:ext>
            </a:extLst>
          </p:cNvPr>
          <p:cNvSpPr/>
          <p:nvPr/>
        </p:nvSpPr>
        <p:spPr>
          <a:xfrm>
            <a:off x="7275443" y="5931132"/>
            <a:ext cx="4365460" cy="421654"/>
          </a:xfrm>
          <a:prstGeom prst="rect">
            <a:avLst/>
          </a:prstGeom>
        </p:spPr>
        <p:txBody>
          <a:bodyPr wrap="square">
            <a:spAutoFit/>
          </a:bodyPr>
          <a:lstStyle/>
          <a:p>
            <a:pPr>
              <a:lnSpc>
                <a:spcPct val="107000"/>
              </a:lnSpc>
              <a:spcAft>
                <a:spcPts val="800"/>
              </a:spcAft>
            </a:pPr>
            <a:r>
              <a:rPr lang="pt-BR" sz="2000" b="1" dirty="0" err="1">
                <a:latin typeface="Bradley Hand ITC" panose="03070402050302030203" pitchFamily="66" charset="0"/>
                <a:cs typeface="Calibri" panose="020F0502020204030204" pitchFamily="34" charset="0"/>
              </a:rPr>
              <a:t>Profª</a:t>
            </a:r>
            <a:r>
              <a:rPr lang="pt-BR" sz="2000" b="1" dirty="0">
                <a:latin typeface="Bradley Hand ITC" panose="03070402050302030203" pitchFamily="66" charset="0"/>
                <a:cs typeface="Calibri" panose="020F0502020204030204" pitchFamily="34" charset="0"/>
              </a:rPr>
              <a:t> Selma Guedes</a:t>
            </a:r>
          </a:p>
        </p:txBody>
      </p:sp>
      <p:sp>
        <p:nvSpPr>
          <p:cNvPr id="11" name="Retângulo 10">
            <a:extLst>
              <a:ext uri="{FF2B5EF4-FFF2-40B4-BE49-F238E27FC236}">
                <a16:creationId xmlns:a16="http://schemas.microsoft.com/office/drawing/2014/main" id="{909442C5-D783-40A7-A627-0757D84DEC11}"/>
              </a:ext>
            </a:extLst>
          </p:cNvPr>
          <p:cNvSpPr/>
          <p:nvPr/>
        </p:nvSpPr>
        <p:spPr>
          <a:xfrm>
            <a:off x="7275443" y="5266426"/>
            <a:ext cx="5088835" cy="369332"/>
          </a:xfrm>
          <a:prstGeom prst="rect">
            <a:avLst/>
          </a:prstGeom>
        </p:spPr>
        <p:txBody>
          <a:bodyPr wrap="square">
            <a:spAutoFit/>
          </a:bodyPr>
          <a:lstStyle/>
          <a:p>
            <a:r>
              <a:rPr lang="pt-BR" b="1">
                <a:solidFill>
                  <a:srgbClr val="000000"/>
                </a:solidFill>
                <a:latin typeface="Calibri" panose="020F0502020204030204" pitchFamily="34" charset="0"/>
                <a:cs typeface="Calibri" panose="020F0502020204030204" pitchFamily="34" charset="0"/>
              </a:rPr>
              <a:t>ANÁLISE E DESENVOLVIMENTO DE SISTEMAS</a:t>
            </a:r>
            <a:endParaRPr lang="pt-BR" dirty="0">
              <a:latin typeface="Calibri" panose="020F0502020204030204" pitchFamily="34" charset="0"/>
              <a:cs typeface="Calibri" panose="020F0502020204030204" pitchFamily="34" charset="0"/>
            </a:endParaRPr>
          </a:p>
        </p:txBody>
      </p:sp>
      <p:pic>
        <p:nvPicPr>
          <p:cNvPr id="5" name="Imagem 4" descr="Logotipo, nome da empresa&#10;&#10;Descrição gerada automaticamente">
            <a:extLst>
              <a:ext uri="{FF2B5EF4-FFF2-40B4-BE49-F238E27FC236}">
                <a16:creationId xmlns:a16="http://schemas.microsoft.com/office/drawing/2014/main" id="{3CA2655D-7686-E877-A37A-D25CFEFD1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82" y="0"/>
            <a:ext cx="1842466" cy="1842466"/>
          </a:xfrm>
          <a:prstGeom prst="rect">
            <a:avLst/>
          </a:prstGeom>
        </p:spPr>
      </p:pic>
      <p:sp>
        <p:nvSpPr>
          <p:cNvPr id="3" name="Retângulo 2">
            <a:extLst>
              <a:ext uri="{FF2B5EF4-FFF2-40B4-BE49-F238E27FC236}">
                <a16:creationId xmlns:a16="http://schemas.microsoft.com/office/drawing/2014/main" id="{43962FC7-76FB-E3AE-230F-63679068B82A}"/>
              </a:ext>
            </a:extLst>
          </p:cNvPr>
          <p:cNvSpPr/>
          <p:nvPr/>
        </p:nvSpPr>
        <p:spPr>
          <a:xfrm>
            <a:off x="1410131" y="2392562"/>
            <a:ext cx="7744239" cy="2126993"/>
          </a:xfrm>
          <a:prstGeom prst="rect">
            <a:avLst/>
          </a:prstGeom>
        </p:spPr>
        <p:txBody>
          <a:bodyPr wrap="square">
            <a:spAutoFit/>
          </a:bodyPr>
          <a:lstStyle/>
          <a:p>
            <a:pPr algn="ctr">
              <a:lnSpc>
                <a:spcPct val="107000"/>
              </a:lnSpc>
              <a:spcAft>
                <a:spcPts val="800"/>
              </a:spcAft>
            </a:pPr>
            <a:r>
              <a:rPr lang="pt-BR" sz="6000" b="1" dirty="0">
                <a:solidFill>
                  <a:schemeClr val="accent2"/>
                </a:solidFill>
                <a:latin typeface="Calibri" panose="020F0502020204030204" pitchFamily="34" charset="0"/>
                <a:cs typeface="Calibri" panose="020F0502020204030204" pitchFamily="34" charset="0"/>
              </a:rPr>
              <a:t>Função Condicional </a:t>
            </a:r>
          </a:p>
          <a:p>
            <a:pPr algn="ctr">
              <a:lnSpc>
                <a:spcPct val="107000"/>
              </a:lnSpc>
              <a:spcAft>
                <a:spcPts val="800"/>
              </a:spcAft>
            </a:pPr>
            <a:r>
              <a:rPr lang="pt-BR" sz="6000" b="1" dirty="0">
                <a:solidFill>
                  <a:schemeClr val="accent2"/>
                </a:solidFill>
                <a:latin typeface="Calibri" panose="020F0502020204030204" pitchFamily="34" charset="0"/>
                <a:cs typeface="Calibri" panose="020F0502020204030204" pitchFamily="34" charset="0"/>
              </a:rPr>
              <a:t>Parte 2</a:t>
            </a:r>
          </a:p>
        </p:txBody>
      </p:sp>
    </p:spTree>
    <p:extLst>
      <p:ext uri="{BB962C8B-B14F-4D97-AF65-F5344CB8AC3E}">
        <p14:creationId xmlns:p14="http://schemas.microsoft.com/office/powerpoint/2010/main" val="1776521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710E648-F269-A254-F909-1B5C53627423}"/>
              </a:ext>
            </a:extLst>
          </p:cNvPr>
          <p:cNvSpPr txBox="1"/>
          <p:nvPr/>
        </p:nvSpPr>
        <p:spPr>
          <a:xfrm>
            <a:off x="196948" y="222296"/>
            <a:ext cx="9115864" cy="1711366"/>
          </a:xfrm>
          <a:prstGeom prst="rect">
            <a:avLst/>
          </a:prstGeom>
          <a:noFill/>
        </p:spPr>
        <p:txBody>
          <a:bodyPr wrap="square">
            <a:spAutoFit/>
          </a:bodyPr>
          <a:lstStyle/>
          <a:p>
            <a:pPr algn="just">
              <a:lnSpc>
                <a:spcPct val="150000"/>
              </a:lnSpc>
            </a:pPr>
            <a:r>
              <a:rPr lang="pt-BR" b="1" i="0" dirty="0">
                <a:effectLst/>
                <a:latin typeface="Calibri" panose="020F0502020204030204" pitchFamily="34" charset="0"/>
                <a:cs typeface="Calibri" panose="020F0502020204030204" pitchFamily="34" charset="0"/>
              </a:rPr>
              <a:t>Função SE + OU</a:t>
            </a:r>
            <a:endParaRPr lang="pt-BR" b="0" i="0" dirty="0">
              <a:effectLst/>
              <a:latin typeface="Calibri" panose="020F0502020204030204" pitchFamily="34" charset="0"/>
              <a:cs typeface="Calibri" panose="020F0502020204030204" pitchFamily="34" charset="0"/>
            </a:endParaRPr>
          </a:p>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Enquanto a </a:t>
            </a:r>
            <a:r>
              <a:rPr lang="pt-BR" b="1" i="0" dirty="0">
                <a:effectLst/>
                <a:latin typeface="Calibri" panose="020F0502020204030204" pitchFamily="34" charset="0"/>
                <a:cs typeface="Calibri" panose="020F0502020204030204" pitchFamily="34" charset="0"/>
              </a:rPr>
              <a:t>função E</a:t>
            </a:r>
            <a:r>
              <a:rPr lang="pt-BR" b="0" i="0" dirty="0">
                <a:solidFill>
                  <a:srgbClr val="212529"/>
                </a:solidFill>
                <a:effectLst/>
                <a:latin typeface="Calibri" panose="020F0502020204030204" pitchFamily="34" charset="0"/>
                <a:cs typeface="Calibri" panose="020F0502020204030204" pitchFamily="34" charset="0"/>
              </a:rPr>
              <a:t> exige todos argumentos verdadeiros, a </a:t>
            </a:r>
            <a:r>
              <a:rPr lang="pt-BR" b="1" i="0" dirty="0">
                <a:effectLst/>
                <a:latin typeface="Calibri" panose="020F0502020204030204" pitchFamily="34" charset="0"/>
                <a:cs typeface="Calibri" panose="020F0502020204030204" pitchFamily="34" charset="0"/>
              </a:rPr>
              <a:t>função OU</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resulta aprovado, se </a:t>
            </a:r>
            <a:r>
              <a:rPr lang="pt-BR" b="1" i="0" dirty="0">
                <a:solidFill>
                  <a:srgbClr val="212529"/>
                </a:solidFill>
                <a:effectLst/>
                <a:latin typeface="Calibri" panose="020F0502020204030204" pitchFamily="34" charset="0"/>
                <a:cs typeface="Calibri" panose="020F0502020204030204" pitchFamily="34" charset="0"/>
              </a:rPr>
              <a:t>pelo menos um dos argumentos for verdadeiro</a:t>
            </a:r>
            <a:r>
              <a:rPr lang="pt-BR" b="0" i="0" dirty="0">
                <a:solidFill>
                  <a:srgbClr val="212529"/>
                </a:solidFill>
                <a:effectLst/>
                <a:latin typeface="Calibri" panose="020F0502020204030204" pitchFamily="34" charset="0"/>
                <a:cs typeface="Calibri" panose="020F0502020204030204" pitchFamily="34" charset="0"/>
              </a:rPr>
              <a:t>, neste caso, o aluno será aprovado se ele tiver nota maior do que 7 </a:t>
            </a:r>
            <a:r>
              <a:rPr lang="pt-BR" b="1" i="0" dirty="0">
                <a:effectLst/>
                <a:latin typeface="Calibri" panose="020F0502020204030204" pitchFamily="34" charset="0"/>
                <a:cs typeface="Calibri" panose="020F0502020204030204" pitchFamily="34" charset="0"/>
              </a:rPr>
              <a:t>OU</a:t>
            </a:r>
            <a:r>
              <a:rPr lang="pt-BR" b="0" i="0" dirty="0">
                <a:solidFill>
                  <a:srgbClr val="212529"/>
                </a:solidFill>
                <a:effectLst/>
                <a:latin typeface="Calibri" panose="020F0502020204030204" pitchFamily="34" charset="0"/>
                <a:cs typeface="Calibri" panose="020F0502020204030204" pitchFamily="34" charset="0"/>
              </a:rPr>
              <a:t> se ele obtiver frequência maior que 75%, um dos dois.</a:t>
            </a:r>
          </a:p>
        </p:txBody>
      </p:sp>
      <p:pic>
        <p:nvPicPr>
          <p:cNvPr id="5" name="Imagem 4">
            <a:extLst>
              <a:ext uri="{FF2B5EF4-FFF2-40B4-BE49-F238E27FC236}">
                <a16:creationId xmlns:a16="http://schemas.microsoft.com/office/drawing/2014/main" id="{BD074C90-3CEE-BAB9-22CF-015B1F0C7627}"/>
              </a:ext>
            </a:extLst>
          </p:cNvPr>
          <p:cNvPicPr>
            <a:picLocks noChangeAspect="1"/>
          </p:cNvPicPr>
          <p:nvPr/>
        </p:nvPicPr>
        <p:blipFill>
          <a:blip r:embed="rId2"/>
          <a:stretch>
            <a:fillRect/>
          </a:stretch>
        </p:blipFill>
        <p:spPr>
          <a:xfrm>
            <a:off x="305093" y="2147989"/>
            <a:ext cx="6419264" cy="2525060"/>
          </a:xfrm>
          <a:prstGeom prst="rect">
            <a:avLst/>
          </a:prstGeom>
          <a:ln>
            <a:solidFill>
              <a:schemeClr val="tx1"/>
            </a:solidFill>
          </a:ln>
        </p:spPr>
      </p:pic>
      <p:pic>
        <p:nvPicPr>
          <p:cNvPr id="7" name="Imagem 6">
            <a:extLst>
              <a:ext uri="{FF2B5EF4-FFF2-40B4-BE49-F238E27FC236}">
                <a16:creationId xmlns:a16="http://schemas.microsoft.com/office/drawing/2014/main" id="{E6E4C09B-2CD1-2547-3D91-217BB39ED388}"/>
              </a:ext>
            </a:extLst>
          </p:cNvPr>
          <p:cNvPicPr>
            <a:picLocks noChangeAspect="1"/>
          </p:cNvPicPr>
          <p:nvPr/>
        </p:nvPicPr>
        <p:blipFill>
          <a:blip r:embed="rId3"/>
          <a:stretch>
            <a:fillRect/>
          </a:stretch>
        </p:blipFill>
        <p:spPr>
          <a:xfrm>
            <a:off x="6974938" y="3410519"/>
            <a:ext cx="5063196" cy="2659600"/>
          </a:xfrm>
          <a:prstGeom prst="rect">
            <a:avLst/>
          </a:prstGeom>
          <a:ln>
            <a:solidFill>
              <a:schemeClr val="tx1"/>
            </a:solidFill>
          </a:ln>
        </p:spPr>
      </p:pic>
    </p:spTree>
    <p:extLst>
      <p:ext uri="{BB962C8B-B14F-4D97-AF65-F5344CB8AC3E}">
        <p14:creationId xmlns:p14="http://schemas.microsoft.com/office/powerpoint/2010/main" val="165407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1C0BAE2-E82A-6B85-0097-C0FFA750DCF5}"/>
              </a:ext>
            </a:extLst>
          </p:cNvPr>
          <p:cNvSpPr/>
          <p:nvPr/>
        </p:nvSpPr>
        <p:spPr>
          <a:xfrm>
            <a:off x="351690" y="4729732"/>
            <a:ext cx="9129932" cy="142131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A4A89E27-F845-B5DC-8BCF-D08F80CFC5A4}"/>
              </a:ext>
            </a:extLst>
          </p:cNvPr>
          <p:cNvSpPr txBox="1"/>
          <p:nvPr/>
        </p:nvSpPr>
        <p:spPr>
          <a:xfrm>
            <a:off x="351692" y="293635"/>
            <a:ext cx="6105378" cy="369332"/>
          </a:xfrm>
          <a:prstGeom prst="rect">
            <a:avLst/>
          </a:prstGeom>
          <a:noFill/>
        </p:spPr>
        <p:txBody>
          <a:bodyPr wrap="square">
            <a:spAutoFit/>
          </a:bodyPr>
          <a:lstStyle/>
          <a:p>
            <a:r>
              <a:rPr lang="pt-BR" b="1" i="0" dirty="0">
                <a:effectLst/>
                <a:latin typeface="Calibri" panose="020F0502020204030204" pitchFamily="34" charset="0"/>
                <a:cs typeface="Calibri" panose="020F0502020204030204" pitchFamily="34" charset="0"/>
              </a:rPr>
              <a:t>Função SES </a:t>
            </a:r>
            <a:endParaRPr lang="pt-BR" dirty="0"/>
          </a:p>
        </p:txBody>
      </p:sp>
      <p:sp>
        <p:nvSpPr>
          <p:cNvPr id="5" name="CaixaDeTexto 4">
            <a:extLst>
              <a:ext uri="{FF2B5EF4-FFF2-40B4-BE49-F238E27FC236}">
                <a16:creationId xmlns:a16="http://schemas.microsoft.com/office/drawing/2014/main" id="{1EF843A5-506C-27F4-7E6F-6B5712186323}"/>
              </a:ext>
            </a:extLst>
          </p:cNvPr>
          <p:cNvSpPr txBox="1"/>
          <p:nvPr/>
        </p:nvSpPr>
        <p:spPr>
          <a:xfrm>
            <a:off x="351692" y="706956"/>
            <a:ext cx="9129932" cy="1711366"/>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A </a:t>
            </a:r>
            <a:r>
              <a:rPr lang="pt-BR" b="1" i="0" dirty="0">
                <a:effectLst/>
                <a:latin typeface="Calibri" panose="020F0502020204030204" pitchFamily="34" charset="0"/>
                <a:cs typeface="Calibri" panose="020F0502020204030204" pitchFamily="34" charset="0"/>
              </a:rPr>
              <a:t>função SES</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é bem similar a </a:t>
            </a:r>
            <a:r>
              <a:rPr lang="pt-BR" b="1" i="0" dirty="0">
                <a:effectLst/>
                <a:latin typeface="Calibri" panose="020F0502020204030204" pitchFamily="34" charset="0"/>
                <a:cs typeface="Calibri" panose="020F0502020204030204" pitchFamily="34" charset="0"/>
              </a:rPr>
              <a:t>função SE</a:t>
            </a:r>
            <a:r>
              <a:rPr lang="pt-BR" b="0" i="0" dirty="0">
                <a:solidFill>
                  <a:srgbClr val="212529"/>
                </a:solidFill>
                <a:effectLst/>
                <a:latin typeface="Calibri" panose="020F0502020204030204" pitchFamily="34" charset="0"/>
                <a:cs typeface="Calibri" panose="020F0502020204030204" pitchFamily="34" charset="0"/>
              </a:rPr>
              <a:t>, no entanto, permite com que o usuário consiga informar mais condições de forma simplificada, ou seja, ao invés de colocar uma fórmula SE dentro da outra, basta informar qual o </a:t>
            </a:r>
            <a:r>
              <a:rPr lang="pt-BR" b="1" i="0" u="none" strike="noStrike" dirty="0">
                <a:effectLst/>
                <a:latin typeface="Calibri" panose="020F0502020204030204" pitchFamily="34" charset="0"/>
                <a:cs typeface="Calibri" panose="020F0502020204030204" pitchFamily="34" charset="0"/>
              </a:rPr>
              <a:t>teste será realizado</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e em seguida o resultado que será dado caso ele seja </a:t>
            </a:r>
            <a:r>
              <a:rPr lang="pt-BR" b="1" i="0" dirty="0">
                <a:solidFill>
                  <a:srgbClr val="212529"/>
                </a:solidFill>
                <a:effectLst/>
                <a:latin typeface="Calibri" panose="020F0502020204030204" pitchFamily="34" charset="0"/>
                <a:cs typeface="Calibri" panose="020F0502020204030204" pitchFamily="34" charset="0"/>
              </a:rPr>
              <a:t>verdadeiro</a:t>
            </a:r>
            <a:r>
              <a:rPr lang="pt-BR" b="0" i="0" dirty="0">
                <a:solidFill>
                  <a:srgbClr val="212529"/>
                </a:solidFill>
                <a:effectLst/>
                <a:latin typeface="Calibri" panose="020F0502020204030204" pitchFamily="34" charset="0"/>
                <a:cs typeface="Calibri" panose="020F0502020204030204" pitchFamily="34" charset="0"/>
              </a:rPr>
              <a:t>.</a:t>
            </a:r>
            <a:endParaRPr lang="pt-BR" dirty="0">
              <a:latin typeface="Calibri" panose="020F0502020204030204" pitchFamily="34" charset="0"/>
              <a:cs typeface="Calibri" panose="020F0502020204030204" pitchFamily="34" charset="0"/>
            </a:endParaRPr>
          </a:p>
        </p:txBody>
      </p:sp>
      <p:sp>
        <p:nvSpPr>
          <p:cNvPr id="7" name="CaixaDeTexto 6">
            <a:extLst>
              <a:ext uri="{FF2B5EF4-FFF2-40B4-BE49-F238E27FC236}">
                <a16:creationId xmlns:a16="http://schemas.microsoft.com/office/drawing/2014/main" id="{110F70C6-14DE-C08C-C534-547F3041A3A8}"/>
              </a:ext>
            </a:extLst>
          </p:cNvPr>
          <p:cNvSpPr txBox="1"/>
          <p:nvPr/>
        </p:nvSpPr>
        <p:spPr>
          <a:xfrm>
            <a:off x="351692" y="4729732"/>
            <a:ext cx="9129932" cy="1295868"/>
          </a:xfrm>
          <a:prstGeom prst="rect">
            <a:avLst/>
          </a:prstGeom>
          <a:noFill/>
        </p:spPr>
        <p:txBody>
          <a:bodyPr wrap="square">
            <a:spAutoFit/>
          </a:bodyPr>
          <a:lstStyle/>
          <a:p>
            <a:pPr algn="just">
              <a:lnSpc>
                <a:spcPct val="150000"/>
              </a:lnSpc>
            </a:pPr>
            <a:r>
              <a:rPr lang="pt-BR" b="1" i="0" dirty="0">
                <a:effectLst/>
                <a:latin typeface="Calibri" panose="020F0502020204030204" pitchFamily="34" charset="0"/>
                <a:cs typeface="Calibri" panose="020F0502020204030204" pitchFamily="34" charset="0"/>
              </a:rPr>
              <a:t>OBS:</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É importante salientar que essa fórmula </a:t>
            </a:r>
            <a:r>
              <a:rPr lang="pt-BR" b="1" i="0" dirty="0">
                <a:solidFill>
                  <a:srgbClr val="212529"/>
                </a:solidFill>
                <a:effectLst/>
                <a:latin typeface="Calibri" panose="020F0502020204030204" pitchFamily="34" charset="0"/>
                <a:cs typeface="Calibri" panose="020F0502020204030204" pitchFamily="34" charset="0"/>
              </a:rPr>
              <a:t>SES</a:t>
            </a:r>
            <a:r>
              <a:rPr lang="pt-BR" b="0" i="0" dirty="0">
                <a:solidFill>
                  <a:srgbClr val="212529"/>
                </a:solidFill>
                <a:effectLst/>
                <a:latin typeface="Calibri" panose="020F0502020204030204" pitchFamily="34" charset="0"/>
                <a:cs typeface="Calibri" panose="020F0502020204030204" pitchFamily="34" charset="0"/>
              </a:rPr>
              <a:t> só está disponível a partir da versão </a:t>
            </a:r>
            <a:r>
              <a:rPr lang="pt-BR" b="1" i="0" dirty="0">
                <a:effectLst/>
                <a:latin typeface="Calibri" panose="020F0502020204030204" pitchFamily="34" charset="0"/>
                <a:cs typeface="Calibri" panose="020F0502020204030204" pitchFamily="34" charset="0"/>
              </a:rPr>
              <a:t>2019 do Excel </a:t>
            </a:r>
            <a:r>
              <a:rPr lang="pt-BR" b="0" i="0" dirty="0">
                <a:solidFill>
                  <a:srgbClr val="212529"/>
                </a:solidFill>
                <a:effectLst/>
                <a:latin typeface="Calibri" panose="020F0502020204030204" pitchFamily="34" charset="0"/>
                <a:cs typeface="Calibri" panose="020F0502020204030204" pitchFamily="34" charset="0"/>
              </a:rPr>
              <a:t>(ou </a:t>
            </a:r>
            <a:r>
              <a:rPr lang="pt-BR" b="1" i="0" dirty="0">
                <a:effectLst/>
                <a:latin typeface="Calibri" panose="020F0502020204030204" pitchFamily="34" charset="0"/>
                <a:cs typeface="Calibri" panose="020F0502020204030204" pitchFamily="34" charset="0"/>
              </a:rPr>
              <a:t>Office 365</a:t>
            </a:r>
            <a:r>
              <a:rPr lang="pt-BR" b="0" i="0" dirty="0">
                <a:solidFill>
                  <a:srgbClr val="212529"/>
                </a:solidFill>
                <a:effectLst/>
                <a:latin typeface="Calibri" panose="020F0502020204030204" pitchFamily="34" charset="0"/>
                <a:cs typeface="Calibri" panose="020F0502020204030204" pitchFamily="34" charset="0"/>
              </a:rPr>
              <a:t>). É um recurso da nova versão, no entanto, as versões anteriores podem utilizar uma fórmula SE dentro da outra para obter o mesmo resultado.</a:t>
            </a:r>
            <a:endParaRPr lang="pt-BR" dirty="0">
              <a:latin typeface="Calibri" panose="020F0502020204030204" pitchFamily="34" charset="0"/>
              <a:cs typeface="Calibri" panose="020F0502020204030204" pitchFamily="34" charset="0"/>
            </a:endParaRPr>
          </a:p>
        </p:txBody>
      </p:sp>
      <p:pic>
        <p:nvPicPr>
          <p:cNvPr id="2050" name="Picture 2" descr="Argumentos da fórmula SES (somente dois ao invés de 3 da fórmula SE)">
            <a:extLst>
              <a:ext uri="{FF2B5EF4-FFF2-40B4-BE49-F238E27FC236}">
                <a16:creationId xmlns:a16="http://schemas.microsoft.com/office/drawing/2014/main" id="{1E77DD47-BA59-1186-2EBD-33572F4F0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95" y="3247146"/>
            <a:ext cx="3860629" cy="9907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4D3F7CB2-0F2F-3417-1ED5-A36B2C707264}"/>
              </a:ext>
            </a:extLst>
          </p:cNvPr>
          <p:cNvSpPr txBox="1"/>
          <p:nvPr/>
        </p:nvSpPr>
        <p:spPr>
          <a:xfrm>
            <a:off x="351690" y="2463914"/>
            <a:ext cx="8961121" cy="464871"/>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Argumentos da fórmula SES (somente dois ao invés de 3 da fórmula SE)</a:t>
            </a:r>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203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FA00243-9AC9-D5B5-30BA-144A012353C9}"/>
              </a:ext>
            </a:extLst>
          </p:cNvPr>
          <p:cNvSpPr txBox="1"/>
          <p:nvPr/>
        </p:nvSpPr>
        <p:spPr>
          <a:xfrm>
            <a:off x="253218" y="180752"/>
            <a:ext cx="8975188" cy="1295868"/>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Inicialmente temos uma tabela com nome e estoque de cada produto para que possamos separar os estoques em relação a quantidade de estoque, portanto vamos classificar em </a:t>
            </a:r>
            <a:r>
              <a:rPr lang="pt-BR" b="1" i="0" dirty="0">
                <a:effectLst/>
                <a:latin typeface="Calibri" panose="020F0502020204030204" pitchFamily="34" charset="0"/>
                <a:cs typeface="Calibri" panose="020F0502020204030204" pitchFamily="34" charset="0"/>
              </a:rPr>
              <a:t>4 níveis</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baseado nessa quantidade.</a:t>
            </a:r>
            <a:endParaRPr lang="pt-BR" dirty="0">
              <a:latin typeface="Calibri" panose="020F0502020204030204" pitchFamily="34" charset="0"/>
              <a:cs typeface="Calibri" panose="020F0502020204030204" pitchFamily="34" charset="0"/>
            </a:endParaRPr>
          </a:p>
        </p:txBody>
      </p:sp>
      <p:sp>
        <p:nvSpPr>
          <p:cNvPr id="7" name="CaixaDeTexto 6">
            <a:extLst>
              <a:ext uri="{FF2B5EF4-FFF2-40B4-BE49-F238E27FC236}">
                <a16:creationId xmlns:a16="http://schemas.microsoft.com/office/drawing/2014/main" id="{D1FAE139-9CA5-CC16-6176-A08671746F58}"/>
              </a:ext>
            </a:extLst>
          </p:cNvPr>
          <p:cNvSpPr txBox="1"/>
          <p:nvPr/>
        </p:nvSpPr>
        <p:spPr>
          <a:xfrm>
            <a:off x="316523" y="3771263"/>
            <a:ext cx="8848578" cy="880369"/>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Nesta tabela auxiliar, temos o mínimo e máximo de cada um dos níveis para poder classificar os produtos com relação a quantidade que temos de cada um no estoque. </a:t>
            </a:r>
            <a:endParaRPr lang="pt-BR" dirty="0">
              <a:latin typeface="Calibri" panose="020F0502020204030204" pitchFamily="34" charset="0"/>
              <a:cs typeface="Calibri" panose="020F0502020204030204" pitchFamily="34" charset="0"/>
            </a:endParaRPr>
          </a:p>
        </p:txBody>
      </p:sp>
      <p:pic>
        <p:nvPicPr>
          <p:cNvPr id="9" name="Imagem 8">
            <a:extLst>
              <a:ext uri="{FF2B5EF4-FFF2-40B4-BE49-F238E27FC236}">
                <a16:creationId xmlns:a16="http://schemas.microsoft.com/office/drawing/2014/main" id="{ABEF04FE-1E80-F51C-A079-3AD2759B20D4}"/>
              </a:ext>
            </a:extLst>
          </p:cNvPr>
          <p:cNvPicPr>
            <a:picLocks noChangeAspect="1"/>
          </p:cNvPicPr>
          <p:nvPr/>
        </p:nvPicPr>
        <p:blipFill>
          <a:blip r:embed="rId2"/>
          <a:stretch>
            <a:fillRect/>
          </a:stretch>
        </p:blipFill>
        <p:spPr>
          <a:xfrm>
            <a:off x="1710982" y="4811204"/>
            <a:ext cx="2678137" cy="1767570"/>
          </a:xfrm>
          <a:prstGeom prst="rect">
            <a:avLst/>
          </a:prstGeom>
          <a:ln>
            <a:solidFill>
              <a:schemeClr val="tx1"/>
            </a:solidFill>
          </a:ln>
        </p:spPr>
      </p:pic>
      <p:pic>
        <p:nvPicPr>
          <p:cNvPr id="11" name="Imagem 10">
            <a:extLst>
              <a:ext uri="{FF2B5EF4-FFF2-40B4-BE49-F238E27FC236}">
                <a16:creationId xmlns:a16="http://schemas.microsoft.com/office/drawing/2014/main" id="{0BA16A28-8726-4AF2-5897-60E5F5A4CFC2}"/>
              </a:ext>
            </a:extLst>
          </p:cNvPr>
          <p:cNvPicPr>
            <a:picLocks noChangeAspect="1"/>
          </p:cNvPicPr>
          <p:nvPr/>
        </p:nvPicPr>
        <p:blipFill>
          <a:blip r:embed="rId3"/>
          <a:stretch>
            <a:fillRect/>
          </a:stretch>
        </p:blipFill>
        <p:spPr>
          <a:xfrm>
            <a:off x="1459010" y="1781613"/>
            <a:ext cx="3054250" cy="1830077"/>
          </a:xfrm>
          <a:prstGeom prst="rect">
            <a:avLst/>
          </a:prstGeom>
          <a:ln>
            <a:solidFill>
              <a:schemeClr val="tx1"/>
            </a:solidFill>
          </a:ln>
        </p:spPr>
      </p:pic>
    </p:spTree>
    <p:extLst>
      <p:ext uri="{BB962C8B-B14F-4D97-AF65-F5344CB8AC3E}">
        <p14:creationId xmlns:p14="http://schemas.microsoft.com/office/powerpoint/2010/main" val="316919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5">
            <a:extLst>
              <a:ext uri="{FF2B5EF4-FFF2-40B4-BE49-F238E27FC236}">
                <a16:creationId xmlns:a16="http://schemas.microsoft.com/office/drawing/2014/main" id="{3C2A2109-65C7-F92B-6063-B47EA7D04A2C}"/>
              </a:ext>
            </a:extLst>
          </p:cNvPr>
          <p:cNvSpPr/>
          <p:nvPr/>
        </p:nvSpPr>
        <p:spPr>
          <a:xfrm>
            <a:off x="309488" y="2573317"/>
            <a:ext cx="9439422" cy="18424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3E8DAB0-D4C3-F02C-A722-DE81CAA53851}"/>
              </a:ext>
            </a:extLst>
          </p:cNvPr>
          <p:cNvSpPr txBox="1"/>
          <p:nvPr/>
        </p:nvSpPr>
        <p:spPr>
          <a:xfrm>
            <a:off x="309488" y="1808449"/>
            <a:ext cx="8032654" cy="369332"/>
          </a:xfrm>
          <a:prstGeom prst="rect">
            <a:avLst/>
          </a:prstGeom>
          <a:noFill/>
        </p:spPr>
        <p:txBody>
          <a:bodyPr wrap="square">
            <a:spAutoFit/>
          </a:bodyPr>
          <a:lstStyle/>
          <a:p>
            <a:r>
              <a:rPr lang="pt-BR" b="0" i="0" dirty="0">
                <a:solidFill>
                  <a:srgbClr val="212529"/>
                </a:solidFill>
                <a:effectLst/>
                <a:latin typeface="SFMono-Regular"/>
              </a:rPr>
              <a:t>=</a:t>
            </a:r>
            <a:r>
              <a:rPr lang="pt-BR" b="1" i="0" dirty="0">
                <a:solidFill>
                  <a:srgbClr val="212529"/>
                </a:solidFill>
                <a:effectLst/>
                <a:latin typeface="SFMono-Regular"/>
              </a:rPr>
              <a:t>SES</a:t>
            </a:r>
            <a:r>
              <a:rPr lang="pt-BR" b="0" i="0" dirty="0">
                <a:solidFill>
                  <a:srgbClr val="212529"/>
                </a:solidFill>
                <a:effectLst/>
                <a:latin typeface="SFMono-Regular"/>
              </a:rPr>
              <a:t>(B2&lt;=$G$2;$H$2;B2&lt;=$G$3;$H$3;B2&lt;=$G$4;$H$4;B2&gt;=$F$5;$H$5)</a:t>
            </a:r>
            <a:endParaRPr lang="pt-BR" dirty="0"/>
          </a:p>
        </p:txBody>
      </p:sp>
      <p:sp>
        <p:nvSpPr>
          <p:cNvPr id="11" name="CaixaDeTexto 10">
            <a:extLst>
              <a:ext uri="{FF2B5EF4-FFF2-40B4-BE49-F238E27FC236}">
                <a16:creationId xmlns:a16="http://schemas.microsoft.com/office/drawing/2014/main" id="{BD93C1FD-795B-22A0-6C77-5D5AB70ACE39}"/>
              </a:ext>
            </a:extLst>
          </p:cNvPr>
          <p:cNvSpPr txBox="1"/>
          <p:nvPr/>
        </p:nvSpPr>
        <p:spPr>
          <a:xfrm>
            <a:off x="309488" y="267678"/>
            <a:ext cx="9439422" cy="1295868"/>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Para a </a:t>
            </a:r>
            <a:r>
              <a:rPr lang="pt-BR" b="1" i="0" dirty="0">
                <a:effectLst/>
                <a:latin typeface="Calibri" panose="020F0502020204030204" pitchFamily="34" charset="0"/>
                <a:cs typeface="Calibri" panose="020F0502020204030204" pitchFamily="34" charset="0"/>
              </a:rPr>
              <a:t>fórmula SES</a:t>
            </a:r>
            <a:r>
              <a:rPr lang="pt-BR" i="0" dirty="0">
                <a:effectLst/>
                <a:latin typeface="Calibri" panose="020F0502020204030204" pitchFamily="34" charset="0"/>
                <a:cs typeface="Calibri" panose="020F0502020204030204" pitchFamily="34" charset="0"/>
              </a:rPr>
              <a:t>,</a:t>
            </a:r>
            <a:r>
              <a:rPr lang="pt-BR" b="1"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não é necessário colocar um resultado para falso e um resultado para verdadeiro. Com a fórmula SES vamos inserir </a:t>
            </a:r>
            <a:r>
              <a:rPr lang="pt-BR" b="1" i="0" dirty="0">
                <a:effectLst/>
                <a:latin typeface="Calibri" panose="020F0502020204030204" pitchFamily="34" charset="0"/>
                <a:cs typeface="Calibri" panose="020F0502020204030204" pitchFamily="34" charset="0"/>
              </a:rPr>
              <a:t>uma condição</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(uma análise que será feita) e em seguida vamos colocar o resultado caso aquela condição seja verdadeira.</a:t>
            </a:r>
            <a:endParaRPr lang="pt-BR" dirty="0">
              <a:latin typeface="Calibri" panose="020F0502020204030204" pitchFamily="34" charset="0"/>
              <a:cs typeface="Calibri" panose="020F0502020204030204" pitchFamily="34" charset="0"/>
            </a:endParaRPr>
          </a:p>
        </p:txBody>
      </p:sp>
      <p:sp>
        <p:nvSpPr>
          <p:cNvPr id="13" name="CaixaDeTexto 12">
            <a:extLst>
              <a:ext uri="{FF2B5EF4-FFF2-40B4-BE49-F238E27FC236}">
                <a16:creationId xmlns:a16="http://schemas.microsoft.com/office/drawing/2014/main" id="{8A855844-843D-5BA6-6554-2D8006F1B59F}"/>
              </a:ext>
            </a:extLst>
          </p:cNvPr>
          <p:cNvSpPr txBox="1"/>
          <p:nvPr/>
        </p:nvSpPr>
        <p:spPr>
          <a:xfrm>
            <a:off x="309488" y="2573317"/>
            <a:ext cx="9439422" cy="1711366"/>
          </a:xfrm>
          <a:prstGeom prst="rect">
            <a:avLst/>
          </a:prstGeom>
          <a:noFill/>
        </p:spPr>
        <p:txBody>
          <a:bodyPr wrap="square">
            <a:spAutoFit/>
          </a:bodyPr>
          <a:lstStyle/>
          <a:p>
            <a:pPr algn="just">
              <a:lnSpc>
                <a:spcPct val="150000"/>
              </a:lnSpc>
            </a:pPr>
            <a:r>
              <a:rPr lang="pt-BR" b="1" i="0" dirty="0">
                <a:effectLst/>
                <a:latin typeface="Calibri" panose="020F0502020204030204" pitchFamily="34" charset="0"/>
                <a:cs typeface="Calibri" panose="020F0502020204030204" pitchFamily="34" charset="0"/>
              </a:rPr>
              <a:t>OBS:</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Isso é uma vantagem, pois o usuário pode colocar somente as opções que deseja sem se preocupar com a parte de falso, no entanto, temos uma </a:t>
            </a:r>
            <a:r>
              <a:rPr lang="pt-BR" b="1" i="0" dirty="0">
                <a:effectLst/>
                <a:latin typeface="Calibri" panose="020F0502020204030204" pitchFamily="34" charset="0"/>
                <a:cs typeface="Calibri" panose="020F0502020204030204" pitchFamily="34" charset="0"/>
              </a:rPr>
              <a:t>desvantagem</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na utilização dessa fórmula, que por não ter essa atribuição quando a condição for falsa, não é possível inserir um resultado específico como temos na </a:t>
            </a:r>
            <a:r>
              <a:rPr lang="pt-BR" b="1" i="0" dirty="0">
                <a:effectLst/>
                <a:latin typeface="Calibri" panose="020F0502020204030204" pitchFamily="34" charset="0"/>
                <a:cs typeface="Calibri" panose="020F0502020204030204" pitchFamily="34" charset="0"/>
              </a:rPr>
              <a:t>fórmula SE</a:t>
            </a:r>
            <a:r>
              <a:rPr lang="pt-BR" b="0" i="0" dirty="0">
                <a:solidFill>
                  <a:srgbClr val="212529"/>
                </a:solidFill>
                <a:effectLst/>
                <a:latin typeface="Calibri" panose="020F0502020204030204" pitchFamily="34" charset="0"/>
                <a:cs typeface="Calibri" panose="020F0502020204030204" pitchFamily="34" charset="0"/>
              </a:rPr>
              <a:t>.</a:t>
            </a:r>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815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EFB8AED2-86ED-94CA-2454-45C827E92A61}"/>
              </a:ext>
            </a:extLst>
          </p:cNvPr>
          <p:cNvSpPr txBox="1"/>
          <p:nvPr/>
        </p:nvSpPr>
        <p:spPr>
          <a:xfrm>
            <a:off x="239075" y="223106"/>
            <a:ext cx="8947127" cy="880369"/>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Neste caso, como não temos outras opções além dessas que foram mostradas na tabela de nível, vamos ter exatamente o mesmo resultado, utilizando a </a:t>
            </a:r>
            <a:r>
              <a:rPr lang="pt-BR" b="1" i="0" dirty="0">
                <a:effectLst/>
                <a:latin typeface="Calibri" panose="020F0502020204030204" pitchFamily="34" charset="0"/>
                <a:cs typeface="Calibri" panose="020F0502020204030204" pitchFamily="34" charset="0"/>
              </a:rPr>
              <a:t>fórmula SE</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ou a </a:t>
            </a:r>
            <a:r>
              <a:rPr lang="pt-BR" b="1" i="0" dirty="0">
                <a:effectLst/>
                <a:latin typeface="Calibri" panose="020F0502020204030204" pitchFamily="34" charset="0"/>
                <a:cs typeface="Calibri" panose="020F0502020204030204" pitchFamily="34" charset="0"/>
              </a:rPr>
              <a:t>fórmula SES</a:t>
            </a:r>
            <a:r>
              <a:rPr lang="pt-BR" b="0" i="0" dirty="0">
                <a:solidFill>
                  <a:srgbClr val="212529"/>
                </a:solidFill>
                <a:effectLst/>
                <a:latin typeface="Calibri" panose="020F0502020204030204" pitchFamily="34" charset="0"/>
                <a:cs typeface="Calibri" panose="020F0502020204030204" pitchFamily="34" charset="0"/>
              </a:rPr>
              <a:t>.</a:t>
            </a:r>
            <a:endParaRPr lang="pt-BR" dirty="0">
              <a:latin typeface="Calibri" panose="020F0502020204030204" pitchFamily="34" charset="0"/>
              <a:cs typeface="Calibri" panose="020F0502020204030204" pitchFamily="34" charset="0"/>
            </a:endParaRPr>
          </a:p>
        </p:txBody>
      </p:sp>
      <p:sp>
        <p:nvSpPr>
          <p:cNvPr id="7" name="CaixaDeTexto 6">
            <a:extLst>
              <a:ext uri="{FF2B5EF4-FFF2-40B4-BE49-F238E27FC236}">
                <a16:creationId xmlns:a16="http://schemas.microsoft.com/office/drawing/2014/main" id="{E1144780-AACE-B967-BDCB-B4F4EBAEB787}"/>
              </a:ext>
            </a:extLst>
          </p:cNvPr>
          <p:cNvSpPr txBox="1"/>
          <p:nvPr/>
        </p:nvSpPr>
        <p:spPr>
          <a:xfrm>
            <a:off x="437462" y="4269880"/>
            <a:ext cx="8748740" cy="1711366"/>
          </a:xfrm>
          <a:prstGeom prst="rect">
            <a:avLst/>
          </a:prstGeom>
          <a:noFill/>
        </p:spPr>
        <p:txBody>
          <a:bodyPr wrap="square">
            <a:spAutoFit/>
          </a:bodyPr>
          <a:lstStyle/>
          <a:p>
            <a:pPr algn="just">
              <a:lnSpc>
                <a:spcPct val="150000"/>
              </a:lnSpc>
            </a:pPr>
            <a:r>
              <a:rPr lang="pt-BR" b="1" i="0" dirty="0">
                <a:effectLst/>
                <a:latin typeface="Calibri" panose="020F0502020204030204" pitchFamily="34" charset="0"/>
                <a:cs typeface="Calibri" panose="020F0502020204030204" pitchFamily="34" charset="0"/>
              </a:rPr>
              <a:t>IMPORTANTE:</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No caso do exemplo é possível observar que foi utilizado o </a:t>
            </a:r>
            <a:r>
              <a:rPr lang="pt-BR" b="1" i="0" u="none" strike="noStrike" dirty="0">
                <a:effectLst/>
                <a:latin typeface="Calibri" panose="020F0502020204030204" pitchFamily="34" charset="0"/>
                <a:cs typeface="Calibri" panose="020F0502020204030204" pitchFamily="34" charset="0"/>
              </a:rPr>
              <a:t>trancamento das células ($)</a:t>
            </a:r>
            <a:r>
              <a:rPr lang="pt-BR" b="0" i="0" dirty="0">
                <a:solidFill>
                  <a:srgbClr val="212529"/>
                </a:solidFill>
                <a:effectLst/>
                <a:latin typeface="Calibri" panose="020F0502020204030204" pitchFamily="34" charset="0"/>
                <a:cs typeface="Calibri" panose="020F0502020204030204" pitchFamily="34" charset="0"/>
              </a:rPr>
              <a:t>, isso é necessário, pois a fórmula será aplicada por toda a tabela, e como as informações de análise </a:t>
            </a:r>
            <a:r>
              <a:rPr lang="pt-BR" b="1" i="0" dirty="0">
                <a:solidFill>
                  <a:srgbClr val="212529"/>
                </a:solidFill>
                <a:effectLst/>
                <a:latin typeface="Calibri" panose="020F0502020204030204" pitchFamily="34" charset="0"/>
                <a:cs typeface="Calibri" panose="020F0502020204030204" pitchFamily="34" charset="0"/>
              </a:rPr>
              <a:t>são fixas </a:t>
            </a:r>
            <a:r>
              <a:rPr lang="pt-BR" b="0" i="0" dirty="0">
                <a:solidFill>
                  <a:srgbClr val="212529"/>
                </a:solidFill>
                <a:effectLst/>
                <a:latin typeface="Calibri" panose="020F0502020204030204" pitchFamily="34" charset="0"/>
                <a:cs typeface="Calibri" panose="020F0502020204030204" pitchFamily="34" charset="0"/>
              </a:rPr>
              <a:t>não queremos que essas referência sejam alteradas quando a fórmula for passada para o restante da tabela.</a:t>
            </a:r>
            <a:endParaRPr lang="pt-BR" dirty="0">
              <a:latin typeface="Calibri" panose="020F0502020204030204" pitchFamily="34" charset="0"/>
              <a:cs typeface="Calibri" panose="020F0502020204030204" pitchFamily="34" charset="0"/>
            </a:endParaRPr>
          </a:p>
        </p:txBody>
      </p:sp>
      <p:sp>
        <p:nvSpPr>
          <p:cNvPr id="8" name="CaixaDeTexto 7">
            <a:extLst>
              <a:ext uri="{FF2B5EF4-FFF2-40B4-BE49-F238E27FC236}">
                <a16:creationId xmlns:a16="http://schemas.microsoft.com/office/drawing/2014/main" id="{257159A2-5B17-547A-F1AC-A6EA4CE64B35}"/>
              </a:ext>
            </a:extLst>
          </p:cNvPr>
          <p:cNvSpPr txBox="1"/>
          <p:nvPr/>
        </p:nvSpPr>
        <p:spPr>
          <a:xfrm>
            <a:off x="9343291" y="5506412"/>
            <a:ext cx="5247249" cy="1351588"/>
          </a:xfrm>
          <a:prstGeom prst="rect">
            <a:avLst/>
          </a:prstGeom>
          <a:noFill/>
        </p:spPr>
        <p:txBody>
          <a:bodyPr wrap="square">
            <a:spAutoFit/>
          </a:bodyPr>
          <a:lstStyle/>
          <a:p>
            <a:pPr algn="just">
              <a:lnSpc>
                <a:spcPct val="150000"/>
              </a:lnSpc>
            </a:pPr>
            <a:r>
              <a:rPr lang="pt-PT" sz="1400" dirty="0">
                <a:effectLst/>
                <a:latin typeface="Calibri" panose="020F0502020204030204" pitchFamily="34" charset="0"/>
                <a:ea typeface="Tahoma" panose="020B0604030504040204" pitchFamily="34" charset="0"/>
                <a:cs typeface="Calibri" panose="020F0502020204030204" pitchFamily="34" charset="0"/>
              </a:rPr>
              <a:t>Material didático adaptado de:</a:t>
            </a:r>
            <a:endParaRPr lang="pt-BR" sz="1400" i="0" u="none" strike="noStrike" baseline="0" dirty="0">
              <a:solidFill>
                <a:srgbClr val="000000"/>
              </a:solidFill>
              <a:latin typeface="Calibri" panose="020F0502020204030204" pitchFamily="34" charset="0"/>
              <a:cs typeface="Calibri" panose="020F0502020204030204" pitchFamily="34" charset="0"/>
            </a:endParaRPr>
          </a:p>
          <a:p>
            <a:pPr>
              <a:lnSpc>
                <a:spcPct val="150000"/>
              </a:lnSpc>
            </a:pPr>
            <a:r>
              <a:rPr lang="pt-BR" sz="1400" dirty="0">
                <a:latin typeface="Calibri" panose="020F0502020204030204" pitchFamily="34" charset="0"/>
                <a:cs typeface="Calibri" panose="020F0502020204030204" pitchFamily="34" charset="0"/>
              </a:rPr>
              <a:t>Hashtag Treinamentos</a:t>
            </a:r>
          </a:p>
          <a:p>
            <a:pPr>
              <a:lnSpc>
                <a:spcPct val="150000"/>
              </a:lnSpc>
            </a:pPr>
            <a:r>
              <a:rPr lang="pt-BR" sz="1400" dirty="0">
                <a:latin typeface="Calibri" panose="020F0502020204030204" pitchFamily="34" charset="0"/>
                <a:cs typeface="Calibri" panose="020F0502020204030204" pitchFamily="34" charset="0"/>
              </a:rPr>
              <a:t>https://lecursos.com/</a:t>
            </a:r>
          </a:p>
          <a:p>
            <a:pPr>
              <a:lnSpc>
                <a:spcPct val="150000"/>
              </a:lnSpc>
            </a:pPr>
            <a:r>
              <a:rPr lang="pt-BR" sz="1400" dirty="0">
                <a:latin typeface="Calibri" panose="020F0502020204030204" pitchFamily="34" charset="0"/>
                <a:cs typeface="Calibri" panose="020F0502020204030204" pitchFamily="34" charset="0"/>
              </a:rPr>
              <a:t>https://exceleasy.com.br/</a:t>
            </a:r>
          </a:p>
        </p:txBody>
      </p:sp>
      <p:pic>
        <p:nvPicPr>
          <p:cNvPr id="11" name="Imagem 10">
            <a:extLst>
              <a:ext uri="{FF2B5EF4-FFF2-40B4-BE49-F238E27FC236}">
                <a16:creationId xmlns:a16="http://schemas.microsoft.com/office/drawing/2014/main" id="{BA86CE3F-7528-CACA-500D-34144DEAC5E8}"/>
              </a:ext>
            </a:extLst>
          </p:cNvPr>
          <p:cNvPicPr>
            <a:picLocks noChangeAspect="1"/>
          </p:cNvPicPr>
          <p:nvPr/>
        </p:nvPicPr>
        <p:blipFill>
          <a:blip r:embed="rId2"/>
          <a:stretch>
            <a:fillRect/>
          </a:stretch>
        </p:blipFill>
        <p:spPr>
          <a:xfrm>
            <a:off x="718112" y="1707276"/>
            <a:ext cx="7769982" cy="2034729"/>
          </a:xfrm>
          <a:prstGeom prst="rect">
            <a:avLst/>
          </a:prstGeom>
          <a:ln>
            <a:solidFill>
              <a:schemeClr val="tx1"/>
            </a:solidFill>
          </a:ln>
        </p:spPr>
      </p:pic>
    </p:spTree>
    <p:extLst>
      <p:ext uri="{BB962C8B-B14F-4D97-AF65-F5344CB8AC3E}">
        <p14:creationId xmlns:p14="http://schemas.microsoft.com/office/powerpoint/2010/main" val="217348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42947C0-FAF0-D9D2-6546-C0BA6374DB66}"/>
              </a:ext>
            </a:extLst>
          </p:cNvPr>
          <p:cNvSpPr txBox="1"/>
          <p:nvPr/>
        </p:nvSpPr>
        <p:spPr>
          <a:xfrm>
            <a:off x="140676" y="49300"/>
            <a:ext cx="9340948" cy="3788858"/>
          </a:xfrm>
          <a:prstGeom prst="rect">
            <a:avLst/>
          </a:prstGeom>
          <a:noFill/>
        </p:spPr>
        <p:txBody>
          <a:bodyPr wrap="square">
            <a:spAutoFit/>
          </a:bodyPr>
          <a:lstStyle/>
          <a:p>
            <a:pPr algn="just">
              <a:lnSpc>
                <a:spcPct val="150000"/>
              </a:lnSpc>
            </a:pPr>
            <a:r>
              <a:rPr lang="pt-BR" b="1" i="0" dirty="0">
                <a:effectLst/>
                <a:latin typeface="Calibri" panose="020F0502020204030204" pitchFamily="34" charset="0"/>
                <a:cs typeface="Calibri" panose="020F0502020204030204" pitchFamily="34" charset="0"/>
              </a:rPr>
              <a:t>Alerta Vencimento no Excel</a:t>
            </a:r>
          </a:p>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O alerta de vencimento no Excel serve para você conseguir visualizar de uma forma mais fácil, por exemplo, as contas que estão vencidas. Para isso, nós vamos fazer uma comparação usando a Função SE para verificar se a data do dia atual é maior do que a data do vencimento.</a:t>
            </a:r>
          </a:p>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Em caso positivo, vamos utilizar a formatação condicional no Excel para formatar essas células em vermelho, assim temos um realce das informações que estão atrasadas. Caso contrário, vamos ter outra formatação condicional para realçar em verde, pois a conta ainda está no prazo!</a:t>
            </a:r>
          </a:p>
          <a:p>
            <a:pPr algn="just">
              <a:lnSpc>
                <a:spcPct val="150000"/>
              </a:lnSpc>
            </a:pPr>
            <a:r>
              <a:rPr lang="pt-BR" i="0" dirty="0">
                <a:effectLst/>
                <a:latin typeface="Calibri" panose="020F0502020204030204" pitchFamily="34" charset="0"/>
                <a:cs typeface="Calibri" panose="020F0502020204030204" pitchFamily="34" charset="0"/>
              </a:rPr>
              <a:t>O primeiro passo é ter na tabela uma data sempre atual, para fazer uma comparação com os prazos, para isso vamos usar a </a:t>
            </a:r>
            <a:r>
              <a:rPr lang="pt-BR" b="1" i="0" dirty="0">
                <a:effectLst/>
                <a:latin typeface="Calibri" panose="020F0502020204030204" pitchFamily="34" charset="0"/>
                <a:cs typeface="Calibri" panose="020F0502020204030204" pitchFamily="34" charset="0"/>
              </a:rPr>
              <a:t>função =HOJE()</a:t>
            </a:r>
            <a:endParaRPr lang="pt-BR" b="0" i="0" dirty="0">
              <a:solidFill>
                <a:srgbClr val="212529"/>
              </a:solidFill>
              <a:effectLst/>
              <a:latin typeface="Calibri" panose="020F0502020204030204" pitchFamily="34" charset="0"/>
              <a:cs typeface="Calibri" panose="020F0502020204030204" pitchFamily="34" charset="0"/>
            </a:endParaRPr>
          </a:p>
        </p:txBody>
      </p:sp>
      <p:pic>
        <p:nvPicPr>
          <p:cNvPr id="7" name="Imagem 6">
            <a:extLst>
              <a:ext uri="{FF2B5EF4-FFF2-40B4-BE49-F238E27FC236}">
                <a16:creationId xmlns:a16="http://schemas.microsoft.com/office/drawing/2014/main" id="{7210E811-586C-E123-0536-58F6747238B7}"/>
              </a:ext>
            </a:extLst>
          </p:cNvPr>
          <p:cNvPicPr>
            <a:picLocks noChangeAspect="1"/>
          </p:cNvPicPr>
          <p:nvPr/>
        </p:nvPicPr>
        <p:blipFill>
          <a:blip r:embed="rId2"/>
          <a:stretch>
            <a:fillRect/>
          </a:stretch>
        </p:blipFill>
        <p:spPr>
          <a:xfrm>
            <a:off x="1805793" y="4099254"/>
            <a:ext cx="5129580" cy="2456227"/>
          </a:xfrm>
          <a:prstGeom prst="rect">
            <a:avLst/>
          </a:prstGeom>
          <a:ln>
            <a:solidFill>
              <a:schemeClr val="tx1"/>
            </a:solidFill>
          </a:ln>
        </p:spPr>
      </p:pic>
    </p:spTree>
    <p:extLst>
      <p:ext uri="{BB962C8B-B14F-4D97-AF65-F5344CB8AC3E}">
        <p14:creationId xmlns:p14="http://schemas.microsoft.com/office/powerpoint/2010/main" val="211697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17F58107-C2F8-F70F-E594-77821686F719}"/>
              </a:ext>
            </a:extLst>
          </p:cNvPr>
          <p:cNvSpPr txBox="1"/>
          <p:nvPr/>
        </p:nvSpPr>
        <p:spPr>
          <a:xfrm>
            <a:off x="196948" y="107576"/>
            <a:ext cx="8820444" cy="1711366"/>
          </a:xfrm>
          <a:prstGeom prst="rect">
            <a:avLst/>
          </a:prstGeom>
          <a:noFill/>
        </p:spPr>
        <p:txBody>
          <a:bodyPr wrap="square">
            <a:spAutoFit/>
          </a:bodyPr>
          <a:lstStyle/>
          <a:p>
            <a:pPr algn="just">
              <a:lnSpc>
                <a:spcPct val="150000"/>
              </a:lnSpc>
            </a:pPr>
            <a:r>
              <a:rPr lang="pt-BR" b="1" i="0" dirty="0">
                <a:effectLst/>
                <a:latin typeface="Calibri" panose="020F0502020204030204" pitchFamily="34" charset="0"/>
                <a:cs typeface="Calibri" panose="020F0502020204030204" pitchFamily="34" charset="0"/>
              </a:rPr>
              <a:t>Teste lógico – função SE</a:t>
            </a:r>
            <a:endParaRPr lang="pt-BR" b="0" i="0" dirty="0">
              <a:effectLst/>
              <a:latin typeface="Calibri" panose="020F0502020204030204" pitchFamily="34" charset="0"/>
              <a:cs typeface="Calibri" panose="020F0502020204030204" pitchFamily="34" charset="0"/>
            </a:endParaRPr>
          </a:p>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Nossa comparação será verificar se a data de hoje célula -&gt; D2 é maior do que a data de vencimento célula -&gt; C2, se sim, então vamos querer que apareça a palavra </a:t>
            </a:r>
            <a:r>
              <a:rPr lang="pt-BR" b="1" i="0" dirty="0">
                <a:effectLst/>
                <a:latin typeface="Calibri" panose="020F0502020204030204" pitchFamily="34" charset="0"/>
                <a:cs typeface="Calibri" panose="020F0502020204030204" pitchFamily="34" charset="0"/>
              </a:rPr>
              <a:t>Atrasado</a:t>
            </a:r>
            <a:r>
              <a:rPr lang="pt-BR" b="0" i="0" dirty="0">
                <a:solidFill>
                  <a:srgbClr val="212529"/>
                </a:solidFill>
                <a:effectLst/>
                <a:latin typeface="Calibri" panose="020F0502020204030204" pitchFamily="34" charset="0"/>
                <a:cs typeface="Calibri" panose="020F0502020204030204" pitchFamily="34" charset="0"/>
              </a:rPr>
              <a:t>, se não, vai aparecer</a:t>
            </a:r>
            <a:r>
              <a:rPr lang="pt-BR" b="1" i="0" dirty="0">
                <a:solidFill>
                  <a:srgbClr val="112E61"/>
                </a:solidFill>
                <a:effectLst/>
                <a:latin typeface="Calibri" panose="020F0502020204030204" pitchFamily="34" charset="0"/>
                <a:cs typeface="Calibri" panose="020F0502020204030204" pitchFamily="34" charset="0"/>
              </a:rPr>
              <a:t> </a:t>
            </a:r>
            <a:r>
              <a:rPr lang="pt-BR" b="1" i="0" dirty="0">
                <a:effectLst/>
                <a:latin typeface="Calibri" panose="020F0502020204030204" pitchFamily="34" charset="0"/>
                <a:cs typeface="Calibri" panose="020F0502020204030204" pitchFamily="34" charset="0"/>
              </a:rPr>
              <a:t>No prazo</a:t>
            </a:r>
            <a:r>
              <a:rPr lang="pt-BR" b="1" i="0" dirty="0">
                <a:solidFill>
                  <a:srgbClr val="112E61"/>
                </a:solidFill>
                <a:effectLst/>
                <a:latin typeface="Calibri" panose="020F0502020204030204" pitchFamily="34" charset="0"/>
                <a:cs typeface="Calibri" panose="020F0502020204030204" pitchFamily="34" charset="0"/>
              </a:rPr>
              <a:t>.</a:t>
            </a:r>
            <a:endParaRPr lang="pt-BR" b="0" i="0" dirty="0">
              <a:solidFill>
                <a:srgbClr val="212529"/>
              </a:solidFill>
              <a:effectLst/>
              <a:latin typeface="Calibri" panose="020F0502020204030204" pitchFamily="34" charset="0"/>
              <a:cs typeface="Calibri" panose="020F0502020204030204" pitchFamily="34" charset="0"/>
            </a:endParaRPr>
          </a:p>
        </p:txBody>
      </p:sp>
      <p:pic>
        <p:nvPicPr>
          <p:cNvPr id="5" name="Imagem 4">
            <a:extLst>
              <a:ext uri="{FF2B5EF4-FFF2-40B4-BE49-F238E27FC236}">
                <a16:creationId xmlns:a16="http://schemas.microsoft.com/office/drawing/2014/main" id="{4BEF1C77-098F-89C8-3333-72DD73709115}"/>
              </a:ext>
            </a:extLst>
          </p:cNvPr>
          <p:cNvPicPr>
            <a:picLocks noChangeAspect="1"/>
          </p:cNvPicPr>
          <p:nvPr/>
        </p:nvPicPr>
        <p:blipFill>
          <a:blip r:embed="rId2"/>
          <a:stretch>
            <a:fillRect/>
          </a:stretch>
        </p:blipFill>
        <p:spPr>
          <a:xfrm>
            <a:off x="471487" y="2093449"/>
            <a:ext cx="7772181" cy="2312384"/>
          </a:xfrm>
          <a:prstGeom prst="rect">
            <a:avLst/>
          </a:prstGeom>
          <a:ln>
            <a:solidFill>
              <a:schemeClr val="tx1"/>
            </a:solidFill>
          </a:ln>
        </p:spPr>
      </p:pic>
      <p:pic>
        <p:nvPicPr>
          <p:cNvPr id="9" name="Imagem 8">
            <a:extLst>
              <a:ext uri="{FF2B5EF4-FFF2-40B4-BE49-F238E27FC236}">
                <a16:creationId xmlns:a16="http://schemas.microsoft.com/office/drawing/2014/main" id="{7686B1AD-E19A-E2B6-741F-1F98BC82F55A}"/>
              </a:ext>
            </a:extLst>
          </p:cNvPr>
          <p:cNvPicPr>
            <a:picLocks noChangeAspect="1"/>
          </p:cNvPicPr>
          <p:nvPr/>
        </p:nvPicPr>
        <p:blipFill>
          <a:blip r:embed="rId3"/>
          <a:stretch>
            <a:fillRect/>
          </a:stretch>
        </p:blipFill>
        <p:spPr>
          <a:xfrm>
            <a:off x="1412045" y="4680340"/>
            <a:ext cx="5298244" cy="1830302"/>
          </a:xfrm>
          <a:prstGeom prst="rect">
            <a:avLst/>
          </a:prstGeom>
          <a:ln>
            <a:solidFill>
              <a:schemeClr val="tx1"/>
            </a:solidFill>
          </a:ln>
        </p:spPr>
      </p:pic>
    </p:spTree>
    <p:extLst>
      <p:ext uri="{BB962C8B-B14F-4D97-AF65-F5344CB8AC3E}">
        <p14:creationId xmlns:p14="http://schemas.microsoft.com/office/powerpoint/2010/main" val="397344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DE9C185-37D6-23C7-E4EB-7A199A0DCC6F}"/>
              </a:ext>
            </a:extLst>
          </p:cNvPr>
          <p:cNvSpPr txBox="1"/>
          <p:nvPr/>
        </p:nvSpPr>
        <p:spPr>
          <a:xfrm>
            <a:off x="211014" y="199516"/>
            <a:ext cx="8932985" cy="880369"/>
          </a:xfrm>
          <a:prstGeom prst="rect">
            <a:avLst/>
          </a:prstGeom>
          <a:noFill/>
        </p:spPr>
        <p:txBody>
          <a:bodyPr wrap="square">
            <a:spAutoFit/>
          </a:bodyPr>
          <a:lstStyle/>
          <a:p>
            <a:pPr algn="just">
              <a:lnSpc>
                <a:spcPct val="150000"/>
              </a:lnSpc>
            </a:pPr>
            <a:r>
              <a:rPr lang="pt-BR" i="0" dirty="0">
                <a:effectLst/>
                <a:latin typeface="Calibri" panose="020F0502020204030204" pitchFamily="34" charset="0"/>
                <a:cs typeface="Calibri" panose="020F0502020204030204" pitchFamily="34" charset="0"/>
              </a:rPr>
              <a:t>Nós podemos também colocar a função =hoje() dentro da fórmula, assim podemos eliminar a coluna com a data de hoje que criamos, observe:</a:t>
            </a:r>
            <a:endParaRPr lang="pt-BR" dirty="0">
              <a:latin typeface="Calibri" panose="020F0502020204030204" pitchFamily="34" charset="0"/>
              <a:cs typeface="Calibri" panose="020F0502020204030204" pitchFamily="34" charset="0"/>
            </a:endParaRPr>
          </a:p>
        </p:txBody>
      </p:sp>
      <p:pic>
        <p:nvPicPr>
          <p:cNvPr id="5" name="Imagem 4">
            <a:extLst>
              <a:ext uri="{FF2B5EF4-FFF2-40B4-BE49-F238E27FC236}">
                <a16:creationId xmlns:a16="http://schemas.microsoft.com/office/drawing/2014/main" id="{582CAB72-7BC3-4B3F-D402-0E09B8CA6FC1}"/>
              </a:ext>
            </a:extLst>
          </p:cNvPr>
          <p:cNvPicPr>
            <a:picLocks noChangeAspect="1"/>
          </p:cNvPicPr>
          <p:nvPr/>
        </p:nvPicPr>
        <p:blipFill>
          <a:blip r:embed="rId2"/>
          <a:stretch>
            <a:fillRect/>
          </a:stretch>
        </p:blipFill>
        <p:spPr>
          <a:xfrm>
            <a:off x="713349" y="1366472"/>
            <a:ext cx="6376768" cy="2302722"/>
          </a:xfrm>
          <a:prstGeom prst="rect">
            <a:avLst/>
          </a:prstGeom>
          <a:ln>
            <a:solidFill>
              <a:schemeClr val="tx1"/>
            </a:solidFill>
          </a:ln>
        </p:spPr>
      </p:pic>
      <p:pic>
        <p:nvPicPr>
          <p:cNvPr id="9" name="Imagem 8">
            <a:extLst>
              <a:ext uri="{FF2B5EF4-FFF2-40B4-BE49-F238E27FC236}">
                <a16:creationId xmlns:a16="http://schemas.microsoft.com/office/drawing/2014/main" id="{2E58136F-DDE2-3844-1067-AE4D0A5DC384}"/>
              </a:ext>
            </a:extLst>
          </p:cNvPr>
          <p:cNvPicPr>
            <a:picLocks noChangeAspect="1"/>
          </p:cNvPicPr>
          <p:nvPr/>
        </p:nvPicPr>
        <p:blipFill>
          <a:blip r:embed="rId3"/>
          <a:stretch>
            <a:fillRect/>
          </a:stretch>
        </p:blipFill>
        <p:spPr>
          <a:xfrm>
            <a:off x="1163515" y="3960909"/>
            <a:ext cx="5382651" cy="2038230"/>
          </a:xfrm>
          <a:prstGeom prst="rect">
            <a:avLst/>
          </a:prstGeom>
          <a:ln>
            <a:solidFill>
              <a:schemeClr val="tx1"/>
            </a:solidFill>
          </a:ln>
        </p:spPr>
      </p:pic>
    </p:spTree>
    <p:extLst>
      <p:ext uri="{BB962C8B-B14F-4D97-AF65-F5344CB8AC3E}">
        <p14:creationId xmlns:p14="http://schemas.microsoft.com/office/powerpoint/2010/main" val="337602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FEB133C-0DB2-F578-6B43-8383E7A3E347}"/>
              </a:ext>
            </a:extLst>
          </p:cNvPr>
          <p:cNvSpPr txBox="1"/>
          <p:nvPr/>
        </p:nvSpPr>
        <p:spPr>
          <a:xfrm>
            <a:off x="126609" y="206049"/>
            <a:ext cx="9045526" cy="1711366"/>
          </a:xfrm>
          <a:prstGeom prst="rect">
            <a:avLst/>
          </a:prstGeom>
          <a:noFill/>
        </p:spPr>
        <p:txBody>
          <a:bodyPr wrap="square">
            <a:spAutoFit/>
          </a:bodyPr>
          <a:lstStyle/>
          <a:p>
            <a:pPr algn="just">
              <a:lnSpc>
                <a:spcPct val="150000"/>
              </a:lnSpc>
            </a:pPr>
            <a:r>
              <a:rPr lang="pt-BR" b="1" i="0" dirty="0">
                <a:effectLst/>
                <a:latin typeface="Calibri" panose="020F0502020204030204" pitchFamily="34" charset="0"/>
                <a:cs typeface="Calibri" panose="020F0502020204030204" pitchFamily="34" charset="0"/>
              </a:rPr>
              <a:t>Formatação condicional</a:t>
            </a:r>
          </a:p>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Agora vamos finalizar usando a formatação condicional para colorir as células em atraso de vermelho e no prazo de verde, assim fica mais intuitivo perceber os valores que merecem mais atenção.</a:t>
            </a:r>
          </a:p>
        </p:txBody>
      </p:sp>
      <p:sp>
        <p:nvSpPr>
          <p:cNvPr id="5" name="CaixaDeTexto 4">
            <a:extLst>
              <a:ext uri="{FF2B5EF4-FFF2-40B4-BE49-F238E27FC236}">
                <a16:creationId xmlns:a16="http://schemas.microsoft.com/office/drawing/2014/main" id="{F3C0145A-DED2-EB2B-4840-AF52B3873255}"/>
              </a:ext>
            </a:extLst>
          </p:cNvPr>
          <p:cNvSpPr txBox="1"/>
          <p:nvPr/>
        </p:nvSpPr>
        <p:spPr>
          <a:xfrm>
            <a:off x="126609" y="1917415"/>
            <a:ext cx="9045525" cy="880369"/>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Selecione a coluna D onde vamos aplicar a formatação condicional -&gt; vá a guia </a:t>
            </a:r>
            <a:r>
              <a:rPr lang="pt-BR" b="1" i="0" dirty="0">
                <a:effectLst/>
                <a:latin typeface="Calibri" panose="020F0502020204030204" pitchFamily="34" charset="0"/>
                <a:cs typeface="Calibri" panose="020F0502020204030204" pitchFamily="34" charset="0"/>
              </a:rPr>
              <a:t>página inicial</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-&gt; </a:t>
            </a:r>
            <a:r>
              <a:rPr lang="pt-BR" b="1" i="0" dirty="0">
                <a:effectLst/>
                <a:latin typeface="Calibri" panose="020F0502020204030204" pitchFamily="34" charset="0"/>
                <a:cs typeface="Calibri" panose="020F0502020204030204" pitchFamily="34" charset="0"/>
              </a:rPr>
              <a:t>Formatação condicional</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-&gt; </a:t>
            </a:r>
            <a:r>
              <a:rPr lang="pt-BR" b="1" i="0" dirty="0">
                <a:effectLst/>
                <a:latin typeface="Calibri" panose="020F0502020204030204" pitchFamily="34" charset="0"/>
                <a:cs typeface="Calibri" panose="020F0502020204030204" pitchFamily="34" charset="0"/>
              </a:rPr>
              <a:t>Regras de Realce das Células</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-&gt;</a:t>
            </a:r>
            <a:r>
              <a:rPr lang="pt-BR" b="0" i="0" dirty="0">
                <a:effectLst/>
                <a:latin typeface="Calibri" panose="020F0502020204030204" pitchFamily="34" charset="0"/>
                <a:cs typeface="Calibri" panose="020F0502020204030204" pitchFamily="34" charset="0"/>
              </a:rPr>
              <a:t> </a:t>
            </a:r>
            <a:r>
              <a:rPr lang="pt-BR" b="1" i="0" dirty="0">
                <a:effectLst/>
                <a:latin typeface="Calibri" panose="020F0502020204030204" pitchFamily="34" charset="0"/>
                <a:cs typeface="Calibri" panose="020F0502020204030204" pitchFamily="34" charset="0"/>
              </a:rPr>
              <a:t>É igual a…</a:t>
            </a:r>
            <a:endParaRPr lang="pt-BR" dirty="0">
              <a:latin typeface="Calibri" panose="020F0502020204030204" pitchFamily="34" charset="0"/>
              <a:cs typeface="Calibri" panose="020F0502020204030204" pitchFamily="34" charset="0"/>
            </a:endParaRPr>
          </a:p>
        </p:txBody>
      </p:sp>
      <p:pic>
        <p:nvPicPr>
          <p:cNvPr id="7" name="Imagem 6">
            <a:extLst>
              <a:ext uri="{FF2B5EF4-FFF2-40B4-BE49-F238E27FC236}">
                <a16:creationId xmlns:a16="http://schemas.microsoft.com/office/drawing/2014/main" id="{4259855F-E7BD-EF79-952A-6740B130074A}"/>
              </a:ext>
            </a:extLst>
          </p:cNvPr>
          <p:cNvPicPr>
            <a:picLocks noChangeAspect="1"/>
          </p:cNvPicPr>
          <p:nvPr/>
        </p:nvPicPr>
        <p:blipFill>
          <a:blip r:embed="rId2"/>
          <a:stretch>
            <a:fillRect/>
          </a:stretch>
        </p:blipFill>
        <p:spPr>
          <a:xfrm>
            <a:off x="562635" y="3038658"/>
            <a:ext cx="7835778" cy="3275668"/>
          </a:xfrm>
          <a:prstGeom prst="rect">
            <a:avLst/>
          </a:prstGeom>
        </p:spPr>
      </p:pic>
    </p:spTree>
    <p:extLst>
      <p:ext uri="{BB962C8B-B14F-4D97-AF65-F5344CB8AC3E}">
        <p14:creationId xmlns:p14="http://schemas.microsoft.com/office/powerpoint/2010/main" val="232516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B459BD6-F0E4-3847-1D17-DA71DA5FEE9F}"/>
              </a:ext>
            </a:extLst>
          </p:cNvPr>
          <p:cNvSpPr txBox="1"/>
          <p:nvPr/>
        </p:nvSpPr>
        <p:spPr>
          <a:xfrm>
            <a:off x="126608" y="-81244"/>
            <a:ext cx="8806376" cy="880369"/>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Vamos criar duas regras, se for igual a </a:t>
            </a:r>
            <a:r>
              <a:rPr lang="pt-BR" b="1" i="0" dirty="0">
                <a:effectLst/>
                <a:latin typeface="Calibri" panose="020F0502020204030204" pitchFamily="34" charset="0"/>
                <a:cs typeface="Calibri" panose="020F0502020204030204" pitchFamily="34" charset="0"/>
              </a:rPr>
              <a:t>Atrasado</a:t>
            </a:r>
            <a:r>
              <a:rPr lang="pt-BR" b="0" i="0" dirty="0">
                <a:solidFill>
                  <a:srgbClr val="212529"/>
                </a:solidFill>
                <a:effectLst/>
                <a:latin typeface="Calibri" panose="020F0502020204030204" pitchFamily="34" charset="0"/>
                <a:cs typeface="Calibri" panose="020F0502020204030204" pitchFamily="34" charset="0"/>
              </a:rPr>
              <a:t>, pintar a célula de vermelho, se for igual a </a:t>
            </a:r>
            <a:r>
              <a:rPr lang="pt-BR" b="1" i="0" dirty="0">
                <a:effectLst/>
                <a:latin typeface="Calibri" panose="020F0502020204030204" pitchFamily="34" charset="0"/>
                <a:cs typeface="Calibri" panose="020F0502020204030204" pitchFamily="34" charset="0"/>
              </a:rPr>
              <a:t>No prazo</a:t>
            </a:r>
            <a:r>
              <a:rPr lang="pt-BR" b="0" i="0" dirty="0">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pintar a célula de verde.</a:t>
            </a:r>
            <a:endParaRPr lang="pt-BR" dirty="0">
              <a:latin typeface="Calibri" panose="020F0502020204030204" pitchFamily="34" charset="0"/>
              <a:cs typeface="Calibri" panose="020F0502020204030204" pitchFamily="34" charset="0"/>
            </a:endParaRPr>
          </a:p>
        </p:txBody>
      </p:sp>
      <p:pic>
        <p:nvPicPr>
          <p:cNvPr id="1026" name="Picture 2" descr="condição e cor">
            <a:extLst>
              <a:ext uri="{FF2B5EF4-FFF2-40B4-BE49-F238E27FC236}">
                <a16:creationId xmlns:a16="http://schemas.microsoft.com/office/drawing/2014/main" id="{6027D6BD-E386-D513-6873-FD48F4304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091" y="799125"/>
            <a:ext cx="6076362" cy="30426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4FEE1BB0-4CBB-571B-8F77-33EB4AC72F6D}"/>
              </a:ext>
            </a:extLst>
          </p:cNvPr>
          <p:cNvPicPr>
            <a:picLocks noChangeAspect="1"/>
          </p:cNvPicPr>
          <p:nvPr/>
        </p:nvPicPr>
        <p:blipFill>
          <a:blip r:embed="rId3"/>
          <a:stretch>
            <a:fillRect/>
          </a:stretch>
        </p:blipFill>
        <p:spPr>
          <a:xfrm>
            <a:off x="1394824" y="4430881"/>
            <a:ext cx="5537542" cy="2124189"/>
          </a:xfrm>
          <a:prstGeom prst="rect">
            <a:avLst/>
          </a:prstGeom>
          <a:ln>
            <a:solidFill>
              <a:schemeClr val="tx1"/>
            </a:solidFill>
          </a:ln>
        </p:spPr>
      </p:pic>
      <p:sp>
        <p:nvSpPr>
          <p:cNvPr id="7" name="CaixaDeTexto 6">
            <a:extLst>
              <a:ext uri="{FF2B5EF4-FFF2-40B4-BE49-F238E27FC236}">
                <a16:creationId xmlns:a16="http://schemas.microsoft.com/office/drawing/2014/main" id="{3C259557-4EEA-6642-BDFE-023D013D3C05}"/>
              </a:ext>
            </a:extLst>
          </p:cNvPr>
          <p:cNvSpPr txBox="1"/>
          <p:nvPr/>
        </p:nvSpPr>
        <p:spPr>
          <a:xfrm>
            <a:off x="351692" y="3951684"/>
            <a:ext cx="6105378" cy="369332"/>
          </a:xfrm>
          <a:prstGeom prst="rect">
            <a:avLst/>
          </a:prstGeom>
          <a:noFill/>
        </p:spPr>
        <p:txBody>
          <a:bodyPr wrap="square">
            <a:spAutoFit/>
          </a:bodyPr>
          <a:lstStyle/>
          <a:p>
            <a:r>
              <a:rPr lang="pt-BR" b="1" i="0" dirty="0">
                <a:effectLst/>
                <a:latin typeface="Calibri" panose="020F0502020204030204" pitchFamily="34" charset="0"/>
                <a:cs typeface="Calibri" panose="020F0502020204030204" pitchFamily="34" charset="0"/>
              </a:rPr>
              <a:t>Resultado:</a:t>
            </a:r>
            <a:endParaRPr lang="pt-BR" dirty="0"/>
          </a:p>
        </p:txBody>
      </p:sp>
    </p:spTree>
    <p:extLst>
      <p:ext uri="{BB962C8B-B14F-4D97-AF65-F5344CB8AC3E}">
        <p14:creationId xmlns:p14="http://schemas.microsoft.com/office/powerpoint/2010/main" val="188280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5EFDDE2-C756-B5E5-8F99-F60D9353E3F3}"/>
              </a:ext>
            </a:extLst>
          </p:cNvPr>
          <p:cNvSpPr txBox="1"/>
          <p:nvPr/>
        </p:nvSpPr>
        <p:spPr>
          <a:xfrm>
            <a:off x="297178" y="465152"/>
            <a:ext cx="8918918" cy="2126864"/>
          </a:xfrm>
          <a:prstGeom prst="rect">
            <a:avLst/>
          </a:prstGeom>
          <a:noFill/>
        </p:spPr>
        <p:txBody>
          <a:bodyPr wrap="square">
            <a:spAutoFit/>
          </a:bodyPr>
          <a:lstStyle/>
          <a:p>
            <a:pPr algn="just" fontAlgn="base">
              <a:lnSpc>
                <a:spcPct val="150000"/>
              </a:lnSpc>
            </a:pPr>
            <a:r>
              <a:rPr lang="pt-BR" b="0" i="0" dirty="0">
                <a:effectLst/>
                <a:latin typeface="Calibri" panose="020F0502020204030204" pitchFamily="34" charset="0"/>
                <a:cs typeface="Calibri" panose="020F0502020204030204" pitchFamily="34" charset="0"/>
              </a:rPr>
              <a:t>A função E, tem o principio semelhante a função SE e serve para determinar se </a:t>
            </a:r>
            <a:r>
              <a:rPr lang="pt-BR" b="1" i="0" dirty="0">
                <a:effectLst/>
                <a:latin typeface="Calibri" panose="020F0502020204030204" pitchFamily="34" charset="0"/>
                <a:cs typeface="Calibri" panose="020F0502020204030204" pitchFamily="34" charset="0"/>
              </a:rPr>
              <a:t>uma ou mais condições são verdadeiras ao mesmo tempo.</a:t>
            </a:r>
            <a:endParaRPr lang="pt-BR" b="0" i="0" dirty="0">
              <a:effectLst/>
              <a:latin typeface="Calibri" panose="020F0502020204030204" pitchFamily="34" charset="0"/>
              <a:cs typeface="Calibri" panose="020F0502020204030204" pitchFamily="34" charset="0"/>
            </a:endParaRPr>
          </a:p>
          <a:p>
            <a:pPr algn="just" fontAlgn="base">
              <a:lnSpc>
                <a:spcPct val="150000"/>
              </a:lnSpc>
            </a:pPr>
            <a:r>
              <a:rPr lang="pt-BR" b="0" i="0" dirty="0">
                <a:effectLst/>
                <a:latin typeface="Calibri" panose="020F0502020204030204" pitchFamily="34" charset="0"/>
                <a:cs typeface="Calibri" panose="020F0502020204030204" pitchFamily="34" charset="0"/>
              </a:rPr>
              <a:t>Neste caso a função E retornará VERDADEIRO caso todas as condições sejam verdadeiras e FALSO se ao menos uma condição não for verdadeira. No geral, esta função é utilizada para complementar outras funções como, por exemplo, a função SE.</a:t>
            </a:r>
          </a:p>
        </p:txBody>
      </p:sp>
      <p:sp>
        <p:nvSpPr>
          <p:cNvPr id="5" name="CaixaDeTexto 4">
            <a:extLst>
              <a:ext uri="{FF2B5EF4-FFF2-40B4-BE49-F238E27FC236}">
                <a16:creationId xmlns:a16="http://schemas.microsoft.com/office/drawing/2014/main" id="{45407881-A5D3-3AA6-78FC-385BF07A76B7}"/>
              </a:ext>
            </a:extLst>
          </p:cNvPr>
          <p:cNvSpPr txBox="1"/>
          <p:nvPr/>
        </p:nvSpPr>
        <p:spPr>
          <a:xfrm>
            <a:off x="297178" y="46208"/>
            <a:ext cx="6105378" cy="369332"/>
          </a:xfrm>
          <a:prstGeom prst="rect">
            <a:avLst/>
          </a:prstGeom>
          <a:noFill/>
        </p:spPr>
        <p:txBody>
          <a:bodyPr wrap="square">
            <a:spAutoFit/>
          </a:bodyPr>
          <a:lstStyle/>
          <a:p>
            <a:r>
              <a:rPr lang="pt-BR" b="1" i="0" cap="all" dirty="0">
                <a:effectLst/>
                <a:latin typeface="Calibri" panose="020F0502020204030204" pitchFamily="34" charset="0"/>
                <a:cs typeface="Calibri" panose="020F0502020204030204" pitchFamily="34" charset="0"/>
              </a:rPr>
              <a:t>FUNÇÃO E</a:t>
            </a:r>
          </a:p>
        </p:txBody>
      </p:sp>
      <p:sp>
        <p:nvSpPr>
          <p:cNvPr id="6" name="AutoShape 2" descr="Image content of the Website">
            <a:extLst>
              <a:ext uri="{FF2B5EF4-FFF2-40B4-BE49-F238E27FC236}">
                <a16:creationId xmlns:a16="http://schemas.microsoft.com/office/drawing/2014/main" id="{1296CBDB-8C27-130D-26AE-3B89832E128F}"/>
              </a:ext>
            </a:extLst>
          </p:cNvPr>
          <p:cNvSpPr>
            <a:spLocks noChangeAspect="1" noChangeArrowheads="1"/>
          </p:cNvSpPr>
          <p:nvPr/>
        </p:nvSpPr>
        <p:spPr bwMode="auto">
          <a:xfrm>
            <a:off x="4557932" y="3276600"/>
            <a:ext cx="1690468" cy="16904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CaixaDeTexto 11">
            <a:extLst>
              <a:ext uri="{FF2B5EF4-FFF2-40B4-BE49-F238E27FC236}">
                <a16:creationId xmlns:a16="http://schemas.microsoft.com/office/drawing/2014/main" id="{02A5A32E-0171-8846-0588-69B2BB68D987}"/>
              </a:ext>
            </a:extLst>
          </p:cNvPr>
          <p:cNvSpPr txBox="1"/>
          <p:nvPr/>
        </p:nvSpPr>
        <p:spPr>
          <a:xfrm>
            <a:off x="297178" y="2958616"/>
            <a:ext cx="4811151" cy="880369"/>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Vemos essa função também, em "tabelas verdade“, quando estudamos lógica matemática.</a:t>
            </a:r>
            <a:endParaRPr lang="pt-BR" dirty="0">
              <a:latin typeface="Calibri" panose="020F0502020204030204" pitchFamily="34" charset="0"/>
              <a:cs typeface="Calibri" panose="020F0502020204030204" pitchFamily="34" charset="0"/>
            </a:endParaRPr>
          </a:p>
        </p:txBody>
      </p:sp>
      <p:pic>
        <p:nvPicPr>
          <p:cNvPr id="14" name="Imagem 13">
            <a:extLst>
              <a:ext uri="{FF2B5EF4-FFF2-40B4-BE49-F238E27FC236}">
                <a16:creationId xmlns:a16="http://schemas.microsoft.com/office/drawing/2014/main" id="{E4BDA6A0-C976-8F52-F356-142ED3190ABC}"/>
              </a:ext>
            </a:extLst>
          </p:cNvPr>
          <p:cNvPicPr>
            <a:picLocks noChangeAspect="1"/>
          </p:cNvPicPr>
          <p:nvPr/>
        </p:nvPicPr>
        <p:blipFill>
          <a:blip r:embed="rId2"/>
          <a:stretch>
            <a:fillRect/>
          </a:stretch>
        </p:blipFill>
        <p:spPr>
          <a:xfrm>
            <a:off x="5975839" y="2592016"/>
            <a:ext cx="1914964" cy="1703993"/>
          </a:xfrm>
          <a:prstGeom prst="rect">
            <a:avLst/>
          </a:prstGeom>
        </p:spPr>
      </p:pic>
      <p:sp>
        <p:nvSpPr>
          <p:cNvPr id="16" name="CaixaDeTexto 15">
            <a:extLst>
              <a:ext uri="{FF2B5EF4-FFF2-40B4-BE49-F238E27FC236}">
                <a16:creationId xmlns:a16="http://schemas.microsoft.com/office/drawing/2014/main" id="{A5B48B30-E3CB-F1F0-11B5-575375110628}"/>
              </a:ext>
            </a:extLst>
          </p:cNvPr>
          <p:cNvSpPr txBox="1"/>
          <p:nvPr/>
        </p:nvSpPr>
        <p:spPr>
          <a:xfrm>
            <a:off x="297178" y="3917161"/>
            <a:ext cx="9284677" cy="2126864"/>
          </a:xfrm>
          <a:prstGeom prst="rect">
            <a:avLst/>
          </a:prstGeom>
          <a:noFill/>
        </p:spPr>
        <p:txBody>
          <a:bodyPr wrap="square">
            <a:spAutoFit/>
          </a:bodyPr>
          <a:lstStyle/>
          <a:p>
            <a:pPr fontAlgn="base">
              <a:lnSpc>
                <a:spcPct val="150000"/>
              </a:lnSpc>
            </a:pPr>
            <a:r>
              <a:rPr lang="pt-BR" b="0" i="0" dirty="0">
                <a:effectLst/>
                <a:latin typeface="Calibri" panose="020F0502020204030204" pitchFamily="34" charset="0"/>
                <a:cs typeface="Calibri" panose="020F0502020204030204" pitchFamily="34" charset="0"/>
              </a:rPr>
              <a:t>Sintaxe</a:t>
            </a:r>
            <a:br>
              <a:rPr lang="pt-BR" b="0" i="0" dirty="0">
                <a:effectLst/>
                <a:latin typeface="Calibri" panose="020F0502020204030204" pitchFamily="34" charset="0"/>
                <a:cs typeface="Calibri" panose="020F0502020204030204" pitchFamily="34" charset="0"/>
              </a:rPr>
            </a:br>
            <a:r>
              <a:rPr lang="pt-BR" b="1" i="1" dirty="0">
                <a:effectLst/>
                <a:latin typeface="Calibri" panose="020F0502020204030204" pitchFamily="34" charset="0"/>
                <a:cs typeface="Calibri" panose="020F0502020204030204" pitchFamily="34" charset="0"/>
              </a:rPr>
              <a:t>E(lógico1, [lógico2], …)</a:t>
            </a:r>
            <a:endParaRPr lang="pt-BR" b="0" i="0" dirty="0">
              <a:effectLst/>
              <a:latin typeface="Calibri" panose="020F0502020204030204" pitchFamily="34" charset="0"/>
              <a:cs typeface="Calibri" panose="020F0502020204030204" pitchFamily="34" charset="0"/>
            </a:endParaRPr>
          </a:p>
          <a:p>
            <a:pPr algn="just" fontAlgn="base">
              <a:lnSpc>
                <a:spcPct val="150000"/>
              </a:lnSpc>
            </a:pPr>
            <a:r>
              <a:rPr lang="pt-BR" b="0" i="0" dirty="0">
                <a:effectLst/>
                <a:latin typeface="Calibri" panose="020F0502020204030204" pitchFamily="34" charset="0"/>
                <a:cs typeface="Calibri" panose="020F0502020204030204" pitchFamily="34" charset="0"/>
              </a:rPr>
              <a:t>Onde:</a:t>
            </a:r>
          </a:p>
          <a:p>
            <a:pPr algn="just" fontAlgn="base">
              <a:lnSpc>
                <a:spcPct val="150000"/>
              </a:lnSpc>
              <a:buFont typeface="Arial" panose="020B0604020202020204" pitchFamily="34" charset="0"/>
              <a:buChar char="•"/>
            </a:pPr>
            <a:r>
              <a:rPr lang="pt-BR" b="1" i="0" dirty="0">
                <a:effectLst/>
                <a:latin typeface="Calibri" panose="020F0502020204030204" pitchFamily="34" charset="0"/>
                <a:cs typeface="Calibri" panose="020F0502020204030204" pitchFamily="34" charset="0"/>
              </a:rPr>
              <a:t>lógico: </a:t>
            </a:r>
            <a:r>
              <a:rPr lang="pt-BR" b="0" i="0" dirty="0">
                <a:effectLst/>
                <a:latin typeface="Calibri" panose="020F0502020204030204" pitchFamily="34" charset="0"/>
                <a:cs typeface="Calibri" panose="020F0502020204030204" pitchFamily="34" charset="0"/>
              </a:rPr>
              <a:t>Representa a condição que você deseja testar e que pode ser avaliada como VERDADEIRA ou FALSA. A primeira condição (lógico1) é necessária, as demais condições são opcionais.</a:t>
            </a:r>
          </a:p>
        </p:txBody>
      </p:sp>
    </p:spTree>
    <p:extLst>
      <p:ext uri="{BB962C8B-B14F-4D97-AF65-F5344CB8AC3E}">
        <p14:creationId xmlns:p14="http://schemas.microsoft.com/office/powerpoint/2010/main" val="425458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0B2AA5B-9A2D-61EB-E6B1-9FCF3C3639A9}"/>
              </a:ext>
            </a:extLst>
          </p:cNvPr>
          <p:cNvPicPr>
            <a:picLocks noChangeAspect="1"/>
          </p:cNvPicPr>
          <p:nvPr/>
        </p:nvPicPr>
        <p:blipFill>
          <a:blip r:embed="rId2"/>
          <a:stretch>
            <a:fillRect/>
          </a:stretch>
        </p:blipFill>
        <p:spPr>
          <a:xfrm>
            <a:off x="211015" y="3562146"/>
            <a:ext cx="7074458" cy="2829783"/>
          </a:xfrm>
          <a:prstGeom prst="rect">
            <a:avLst/>
          </a:prstGeom>
          <a:ln>
            <a:solidFill>
              <a:schemeClr val="tx1"/>
            </a:solidFill>
          </a:ln>
        </p:spPr>
      </p:pic>
      <p:pic>
        <p:nvPicPr>
          <p:cNvPr id="7" name="Imagem 6">
            <a:extLst>
              <a:ext uri="{FF2B5EF4-FFF2-40B4-BE49-F238E27FC236}">
                <a16:creationId xmlns:a16="http://schemas.microsoft.com/office/drawing/2014/main" id="{449188C2-258F-A664-CFB3-B7C09F9FFF35}"/>
              </a:ext>
            </a:extLst>
          </p:cNvPr>
          <p:cNvPicPr>
            <a:picLocks noChangeAspect="1"/>
          </p:cNvPicPr>
          <p:nvPr/>
        </p:nvPicPr>
        <p:blipFill>
          <a:blip r:embed="rId3"/>
          <a:stretch>
            <a:fillRect/>
          </a:stretch>
        </p:blipFill>
        <p:spPr>
          <a:xfrm>
            <a:off x="7527615" y="3841742"/>
            <a:ext cx="4453370" cy="2270592"/>
          </a:xfrm>
          <a:prstGeom prst="rect">
            <a:avLst/>
          </a:prstGeom>
          <a:ln>
            <a:solidFill>
              <a:schemeClr val="tx1"/>
            </a:solidFill>
          </a:ln>
        </p:spPr>
      </p:pic>
      <p:sp>
        <p:nvSpPr>
          <p:cNvPr id="8" name="CaixaDeTexto 7">
            <a:extLst>
              <a:ext uri="{FF2B5EF4-FFF2-40B4-BE49-F238E27FC236}">
                <a16:creationId xmlns:a16="http://schemas.microsoft.com/office/drawing/2014/main" id="{B13F0E8E-F578-C1F2-39A5-4AAA8C10E94B}"/>
              </a:ext>
            </a:extLst>
          </p:cNvPr>
          <p:cNvSpPr txBox="1"/>
          <p:nvPr/>
        </p:nvSpPr>
        <p:spPr>
          <a:xfrm>
            <a:off x="69640" y="1302136"/>
            <a:ext cx="9397918" cy="2126864"/>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Veja um exemplo: Nós precisamos de duas condições verdadeiras para aprovar um aluno, primeiro a nota deve estar acima de 7 e a frequência acima de 75%.</a:t>
            </a:r>
          </a:p>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Para a lógica dar certo, a </a:t>
            </a:r>
            <a:r>
              <a:rPr lang="pt-BR" b="1" i="0" dirty="0">
                <a:effectLst/>
                <a:latin typeface="Calibri" panose="020F0502020204030204" pitchFamily="34" charset="0"/>
                <a:cs typeface="Calibri" panose="020F0502020204030204" pitchFamily="34" charset="0"/>
              </a:rPr>
              <a:t>função E</a:t>
            </a:r>
            <a:r>
              <a:rPr lang="pt-BR" i="0" dirty="0">
                <a:solidFill>
                  <a:srgbClr val="212529"/>
                </a:solidFill>
                <a:effectLst/>
                <a:latin typeface="Calibri" panose="020F0502020204030204" pitchFamily="34" charset="0"/>
                <a:cs typeface="Calibri" panose="020F0502020204030204" pitchFamily="34" charset="0"/>
              </a:rPr>
              <a:t> </a:t>
            </a:r>
            <a:r>
              <a:rPr lang="pt-BR" b="0" i="0" dirty="0">
                <a:solidFill>
                  <a:srgbClr val="212529"/>
                </a:solidFill>
                <a:effectLst/>
                <a:latin typeface="Calibri" panose="020F0502020204030204" pitchFamily="34" charset="0"/>
                <a:cs typeface="Calibri" panose="020F0502020204030204" pitchFamily="34" charset="0"/>
              </a:rPr>
              <a:t>vai ficar logo após a função </a:t>
            </a:r>
            <a:r>
              <a:rPr lang="pt-BR" b="1" i="0" dirty="0">
                <a:effectLst/>
                <a:latin typeface="Calibri" panose="020F0502020204030204" pitchFamily="34" charset="0"/>
                <a:cs typeface="Calibri" panose="020F0502020204030204" pitchFamily="34" charset="0"/>
              </a:rPr>
              <a:t>SE(E</a:t>
            </a:r>
            <a:r>
              <a:rPr lang="pt-BR" b="0" i="0" dirty="0">
                <a:solidFill>
                  <a:srgbClr val="212529"/>
                </a:solidFill>
                <a:effectLst/>
                <a:latin typeface="Calibri" panose="020F0502020204030204" pitchFamily="34" charset="0"/>
                <a:cs typeface="Calibri" panose="020F0502020204030204" pitchFamily="34" charset="0"/>
              </a:rPr>
              <a:t>, como mostra a imagem abaixo, assim podemos colocar quantas condições quisermos e o resultado só será verdadeiro se todas as condições forem verdadeiras.</a:t>
            </a:r>
          </a:p>
        </p:txBody>
      </p:sp>
      <p:sp>
        <p:nvSpPr>
          <p:cNvPr id="6" name="CaixaDeTexto 5">
            <a:extLst>
              <a:ext uri="{FF2B5EF4-FFF2-40B4-BE49-F238E27FC236}">
                <a16:creationId xmlns:a16="http://schemas.microsoft.com/office/drawing/2014/main" id="{91C5DF25-F4B1-B22A-2887-549C1B2DE00E}"/>
              </a:ext>
            </a:extLst>
          </p:cNvPr>
          <p:cNvSpPr txBox="1"/>
          <p:nvPr/>
        </p:nvSpPr>
        <p:spPr>
          <a:xfrm>
            <a:off x="69639" y="-32469"/>
            <a:ext cx="6105378" cy="464871"/>
          </a:xfrm>
          <a:prstGeom prst="rect">
            <a:avLst/>
          </a:prstGeom>
          <a:noFill/>
        </p:spPr>
        <p:txBody>
          <a:bodyPr wrap="square">
            <a:spAutoFit/>
          </a:bodyPr>
          <a:lstStyle/>
          <a:p>
            <a:pPr algn="just">
              <a:lnSpc>
                <a:spcPct val="150000"/>
              </a:lnSpc>
            </a:pPr>
            <a:r>
              <a:rPr lang="pt-BR" b="1" i="0" dirty="0">
                <a:effectLst/>
                <a:latin typeface="Calibri" panose="020F0502020204030204" pitchFamily="34" charset="0"/>
                <a:cs typeface="Calibri" panose="020F0502020204030204" pitchFamily="34" charset="0"/>
              </a:rPr>
              <a:t>Função SE + E</a:t>
            </a:r>
          </a:p>
        </p:txBody>
      </p:sp>
      <p:sp>
        <p:nvSpPr>
          <p:cNvPr id="10" name="CaixaDeTexto 9">
            <a:extLst>
              <a:ext uri="{FF2B5EF4-FFF2-40B4-BE49-F238E27FC236}">
                <a16:creationId xmlns:a16="http://schemas.microsoft.com/office/drawing/2014/main" id="{ADF3B5FD-F4F0-52B5-2B49-9B7DC9129C01}"/>
              </a:ext>
            </a:extLst>
          </p:cNvPr>
          <p:cNvSpPr txBox="1"/>
          <p:nvPr/>
        </p:nvSpPr>
        <p:spPr>
          <a:xfrm>
            <a:off x="69639" y="387864"/>
            <a:ext cx="9397918" cy="880369"/>
          </a:xfrm>
          <a:prstGeom prst="rect">
            <a:avLst/>
          </a:prstGeom>
          <a:noFill/>
        </p:spPr>
        <p:txBody>
          <a:bodyPr wrap="square">
            <a:spAutoFit/>
          </a:bodyPr>
          <a:lstStyle/>
          <a:p>
            <a:pPr algn="just" fontAlgn="base">
              <a:lnSpc>
                <a:spcPct val="150000"/>
              </a:lnSpc>
            </a:pPr>
            <a:r>
              <a:rPr lang="pt-BR" b="0" i="0" dirty="0">
                <a:effectLst/>
                <a:latin typeface="Calibri" panose="020F0502020204030204" pitchFamily="34" charset="0"/>
                <a:cs typeface="Calibri" panose="020F0502020204030204" pitchFamily="34" charset="0"/>
              </a:rPr>
              <a:t>Para construir uma fórmula usando as funções SE e </a:t>
            </a:r>
            <a:r>
              <a:rPr lang="pt-BR" b="0" i="0" dirty="0" err="1">
                <a:effectLst/>
                <a:latin typeface="Calibri" panose="020F0502020204030204" pitchFamily="34" charset="0"/>
                <a:cs typeface="Calibri" panose="020F0502020204030204" pitchFamily="34" charset="0"/>
              </a:rPr>
              <a:t>E</a:t>
            </a:r>
            <a:r>
              <a:rPr lang="pt-BR" b="0" i="0" dirty="0">
                <a:effectLst/>
                <a:latin typeface="Calibri" panose="020F0502020204030204" pitchFamily="34" charset="0"/>
                <a:cs typeface="Calibri" panose="020F0502020204030204" pitchFamily="34" charset="0"/>
              </a:rPr>
              <a:t> juntas, você precisará combinar as duas funções da seguinte maneira:  </a:t>
            </a:r>
            <a:r>
              <a:rPr lang="pt-BR" b="1" i="1" dirty="0">
                <a:effectLst/>
                <a:latin typeface="Calibri" panose="020F0502020204030204" pitchFamily="34" charset="0"/>
                <a:cs typeface="Calibri" panose="020F0502020204030204" pitchFamily="34" charset="0"/>
              </a:rPr>
              <a:t>SE(E(condição1;condição2;…);</a:t>
            </a:r>
            <a:r>
              <a:rPr lang="pt-BR" b="1" i="1" dirty="0" err="1">
                <a:effectLst/>
                <a:latin typeface="Calibri" panose="020F0502020204030204" pitchFamily="34" charset="0"/>
                <a:cs typeface="Calibri" panose="020F0502020204030204" pitchFamily="34" charset="0"/>
              </a:rPr>
              <a:t>valor_se_verdadeiro;valor_se_falso</a:t>
            </a:r>
            <a:r>
              <a:rPr lang="pt-BR" b="1" i="1" dirty="0">
                <a:effectLst/>
                <a:latin typeface="Calibri" panose="020F0502020204030204" pitchFamily="34" charset="0"/>
                <a:cs typeface="Calibri" panose="020F0502020204030204" pitchFamily="34" charset="0"/>
              </a:rPr>
              <a:t>)</a:t>
            </a:r>
            <a:endParaRPr lang="pt-BR"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406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5EFDDE2-C756-B5E5-8F99-F60D9353E3F3}"/>
              </a:ext>
            </a:extLst>
          </p:cNvPr>
          <p:cNvSpPr txBox="1"/>
          <p:nvPr/>
        </p:nvSpPr>
        <p:spPr>
          <a:xfrm>
            <a:off x="436098" y="504985"/>
            <a:ext cx="8637564" cy="2126864"/>
          </a:xfrm>
          <a:prstGeom prst="rect">
            <a:avLst/>
          </a:prstGeom>
          <a:noFill/>
        </p:spPr>
        <p:txBody>
          <a:bodyPr wrap="square">
            <a:spAutoFit/>
          </a:bodyPr>
          <a:lstStyle/>
          <a:p>
            <a:pPr algn="just">
              <a:lnSpc>
                <a:spcPct val="150000"/>
              </a:lnSpc>
            </a:pPr>
            <a:r>
              <a:rPr lang="pt-BR" b="0" i="0" dirty="0">
                <a:effectLst/>
                <a:latin typeface="Calibri" panose="020F0502020204030204" pitchFamily="34" charset="0"/>
                <a:cs typeface="Calibri" panose="020F0502020204030204" pitchFamily="34" charset="0"/>
              </a:rPr>
              <a:t>A Função OU é usada para determinar se alguma das condições atendem ao argumento utilizado. </a:t>
            </a:r>
          </a:p>
          <a:p>
            <a:pPr algn="just">
              <a:lnSpc>
                <a:spcPct val="150000"/>
              </a:lnSpc>
            </a:pPr>
            <a:r>
              <a:rPr lang="pt-BR" b="0" i="0" dirty="0">
                <a:effectLst/>
                <a:latin typeface="Calibri" panose="020F0502020204030204" pitchFamily="34" charset="0"/>
                <a:cs typeface="Calibri" panose="020F0502020204030204" pitchFamily="34" charset="0"/>
              </a:rPr>
              <a:t>O resultado da função OU </a:t>
            </a:r>
            <a:r>
              <a:rPr lang="pt-BR" b="1" i="0" dirty="0">
                <a:effectLst/>
                <a:latin typeface="Calibri" panose="020F0502020204030204" pitchFamily="34" charset="0"/>
                <a:cs typeface="Calibri" panose="020F0502020204030204" pitchFamily="34" charset="0"/>
              </a:rPr>
              <a:t>será VERDADEIRO se ao menos uma as condições ou argumentos que estão sendo avaliados, corresponderem à condição fornecida</a:t>
            </a:r>
            <a:r>
              <a:rPr lang="pt-BR" b="0" i="0" dirty="0">
                <a:effectLst/>
                <a:latin typeface="Calibri" panose="020F0502020204030204" pitchFamily="34" charset="0"/>
                <a:cs typeface="Calibri" panose="020F0502020204030204" pitchFamily="34" charset="0"/>
              </a:rPr>
              <a:t>. Caso contrário ela irá retornar FALSO.</a:t>
            </a:r>
          </a:p>
        </p:txBody>
      </p:sp>
      <p:sp>
        <p:nvSpPr>
          <p:cNvPr id="5" name="CaixaDeTexto 4">
            <a:extLst>
              <a:ext uri="{FF2B5EF4-FFF2-40B4-BE49-F238E27FC236}">
                <a16:creationId xmlns:a16="http://schemas.microsoft.com/office/drawing/2014/main" id="{45407881-A5D3-3AA6-78FC-385BF07A76B7}"/>
              </a:ext>
            </a:extLst>
          </p:cNvPr>
          <p:cNvSpPr txBox="1"/>
          <p:nvPr/>
        </p:nvSpPr>
        <p:spPr>
          <a:xfrm>
            <a:off x="436098" y="135653"/>
            <a:ext cx="6105378" cy="369332"/>
          </a:xfrm>
          <a:prstGeom prst="rect">
            <a:avLst/>
          </a:prstGeom>
          <a:noFill/>
        </p:spPr>
        <p:txBody>
          <a:bodyPr wrap="square">
            <a:spAutoFit/>
          </a:bodyPr>
          <a:lstStyle/>
          <a:p>
            <a:r>
              <a:rPr lang="pt-BR" b="1" i="0" cap="all" dirty="0">
                <a:effectLst/>
                <a:latin typeface="Calibri" panose="020F0502020204030204" pitchFamily="34" charset="0"/>
                <a:cs typeface="Calibri" panose="020F0502020204030204" pitchFamily="34" charset="0"/>
              </a:rPr>
              <a:t>FUNÇÃO OU</a:t>
            </a:r>
          </a:p>
        </p:txBody>
      </p:sp>
      <p:sp>
        <p:nvSpPr>
          <p:cNvPr id="6" name="AutoShape 2" descr="Image content of the Website">
            <a:extLst>
              <a:ext uri="{FF2B5EF4-FFF2-40B4-BE49-F238E27FC236}">
                <a16:creationId xmlns:a16="http://schemas.microsoft.com/office/drawing/2014/main" id="{1296CBDB-8C27-130D-26AE-3B89832E128F}"/>
              </a:ext>
            </a:extLst>
          </p:cNvPr>
          <p:cNvSpPr>
            <a:spLocks noChangeAspect="1" noChangeArrowheads="1"/>
          </p:cNvSpPr>
          <p:nvPr/>
        </p:nvSpPr>
        <p:spPr bwMode="auto">
          <a:xfrm>
            <a:off x="4557932" y="3276600"/>
            <a:ext cx="1690468" cy="16904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CaixaDeTexto 11">
            <a:extLst>
              <a:ext uri="{FF2B5EF4-FFF2-40B4-BE49-F238E27FC236}">
                <a16:creationId xmlns:a16="http://schemas.microsoft.com/office/drawing/2014/main" id="{02A5A32E-0171-8846-0588-69B2BB68D987}"/>
              </a:ext>
            </a:extLst>
          </p:cNvPr>
          <p:cNvSpPr txBox="1"/>
          <p:nvPr/>
        </p:nvSpPr>
        <p:spPr>
          <a:xfrm>
            <a:off x="436098" y="2680800"/>
            <a:ext cx="4107767" cy="877869"/>
          </a:xfrm>
          <a:prstGeom prst="rect">
            <a:avLst/>
          </a:prstGeom>
          <a:noFill/>
        </p:spPr>
        <p:txBody>
          <a:bodyPr wrap="square">
            <a:spAutoFit/>
          </a:bodyPr>
          <a:lstStyle/>
          <a:p>
            <a:pPr algn="just">
              <a:lnSpc>
                <a:spcPct val="150000"/>
              </a:lnSpc>
            </a:pPr>
            <a:r>
              <a:rPr lang="pt-BR" b="0" i="0" dirty="0">
                <a:solidFill>
                  <a:srgbClr val="212529"/>
                </a:solidFill>
                <a:effectLst/>
                <a:latin typeface="Calibri" panose="020F0502020204030204" pitchFamily="34" charset="0"/>
                <a:cs typeface="Calibri" panose="020F0502020204030204" pitchFamily="34" charset="0"/>
              </a:rPr>
              <a:t>Na tabela verdade essa união é vista desta forma:</a:t>
            </a:r>
            <a:endParaRPr lang="pt-BR" dirty="0">
              <a:latin typeface="Calibri" panose="020F0502020204030204" pitchFamily="34" charset="0"/>
              <a:cs typeface="Calibri" panose="020F0502020204030204" pitchFamily="34" charset="0"/>
            </a:endParaRPr>
          </a:p>
        </p:txBody>
      </p:sp>
      <p:pic>
        <p:nvPicPr>
          <p:cNvPr id="9" name="Imagem 8">
            <a:extLst>
              <a:ext uri="{FF2B5EF4-FFF2-40B4-BE49-F238E27FC236}">
                <a16:creationId xmlns:a16="http://schemas.microsoft.com/office/drawing/2014/main" id="{523C5B8E-B1BE-7E63-D00E-577631AE4E7F}"/>
              </a:ext>
            </a:extLst>
          </p:cNvPr>
          <p:cNvPicPr>
            <a:picLocks noChangeAspect="1"/>
          </p:cNvPicPr>
          <p:nvPr/>
        </p:nvPicPr>
        <p:blipFill>
          <a:blip r:embed="rId2"/>
          <a:stretch>
            <a:fillRect/>
          </a:stretch>
        </p:blipFill>
        <p:spPr>
          <a:xfrm>
            <a:off x="4981575" y="2443129"/>
            <a:ext cx="2228850" cy="2038350"/>
          </a:xfrm>
          <a:prstGeom prst="rect">
            <a:avLst/>
          </a:prstGeom>
        </p:spPr>
      </p:pic>
      <p:sp>
        <p:nvSpPr>
          <p:cNvPr id="2" name="CaixaDeTexto 1">
            <a:extLst>
              <a:ext uri="{FF2B5EF4-FFF2-40B4-BE49-F238E27FC236}">
                <a16:creationId xmlns:a16="http://schemas.microsoft.com/office/drawing/2014/main" id="{8B63E18C-FC7E-F536-6576-ECAF4660C81B}"/>
              </a:ext>
            </a:extLst>
          </p:cNvPr>
          <p:cNvSpPr txBox="1"/>
          <p:nvPr/>
        </p:nvSpPr>
        <p:spPr>
          <a:xfrm>
            <a:off x="450166" y="3764486"/>
            <a:ext cx="8623496" cy="2957861"/>
          </a:xfrm>
          <a:prstGeom prst="rect">
            <a:avLst/>
          </a:prstGeom>
          <a:noFill/>
        </p:spPr>
        <p:txBody>
          <a:bodyPr wrap="square">
            <a:spAutoFit/>
          </a:bodyPr>
          <a:lstStyle/>
          <a:p>
            <a:pPr algn="just" fontAlgn="base">
              <a:lnSpc>
                <a:spcPct val="150000"/>
              </a:lnSpc>
            </a:pPr>
            <a:r>
              <a:rPr lang="pt-BR" b="0" i="0" dirty="0">
                <a:effectLst/>
                <a:latin typeface="Calibri" panose="020F0502020204030204" pitchFamily="34" charset="0"/>
                <a:cs typeface="Calibri" panose="020F0502020204030204" pitchFamily="34" charset="0"/>
              </a:rPr>
              <a:t>A sintaxe da função é:</a:t>
            </a:r>
          </a:p>
          <a:p>
            <a:pPr algn="just" fontAlgn="base">
              <a:lnSpc>
                <a:spcPct val="150000"/>
              </a:lnSpc>
            </a:pPr>
            <a:r>
              <a:rPr lang="pt-BR" b="1" i="1" dirty="0">
                <a:effectLst/>
                <a:latin typeface="Calibri" panose="020F0502020204030204" pitchFamily="34" charset="0"/>
                <a:cs typeface="Calibri" panose="020F0502020204030204" pitchFamily="34" charset="0"/>
              </a:rPr>
              <a:t>OU(lógico1; [lógico2], …)</a:t>
            </a:r>
            <a:endParaRPr lang="pt-BR" b="0" i="0" dirty="0">
              <a:effectLst/>
              <a:latin typeface="Calibri" panose="020F0502020204030204" pitchFamily="34" charset="0"/>
              <a:cs typeface="Calibri" panose="020F0502020204030204" pitchFamily="34" charset="0"/>
            </a:endParaRPr>
          </a:p>
          <a:p>
            <a:pPr algn="just" fontAlgn="base">
              <a:lnSpc>
                <a:spcPct val="150000"/>
              </a:lnSpc>
            </a:pPr>
            <a:r>
              <a:rPr lang="pt-BR" b="0" i="0" dirty="0">
                <a:effectLst/>
                <a:latin typeface="Calibri" panose="020F0502020204030204" pitchFamily="34" charset="0"/>
                <a:cs typeface="Calibri" panose="020F0502020204030204" pitchFamily="34" charset="0"/>
              </a:rPr>
              <a:t>Onde:</a:t>
            </a:r>
          </a:p>
          <a:p>
            <a:pPr algn="just" fontAlgn="base">
              <a:lnSpc>
                <a:spcPct val="150000"/>
              </a:lnSpc>
              <a:buFont typeface="Arial" panose="020B0604020202020204" pitchFamily="34" charset="0"/>
              <a:buChar char="•"/>
            </a:pPr>
            <a:r>
              <a:rPr lang="pt-BR" b="1" i="0" dirty="0">
                <a:effectLst/>
                <a:latin typeface="Calibri" panose="020F0502020204030204" pitchFamily="34" charset="0"/>
                <a:cs typeface="Calibri" panose="020F0502020204030204" pitchFamily="34" charset="0"/>
              </a:rPr>
              <a:t>Lógico1:</a:t>
            </a:r>
            <a:r>
              <a:rPr lang="pt-BR" b="0" i="0" dirty="0">
                <a:effectLst/>
                <a:latin typeface="Calibri" panose="020F0502020204030204" pitchFamily="34" charset="0"/>
                <a:cs typeface="Calibri" panose="020F0502020204030204" pitchFamily="34" charset="0"/>
              </a:rPr>
              <a:t> Argumento obrigatório. Representa a primeira condição que deseja-se testar, podendo avaliada como VERDADEIRO ou FALSO.</a:t>
            </a:r>
          </a:p>
          <a:p>
            <a:pPr algn="just" fontAlgn="base">
              <a:lnSpc>
                <a:spcPct val="150000"/>
              </a:lnSpc>
              <a:buFont typeface="Arial" panose="020B0604020202020204" pitchFamily="34" charset="0"/>
              <a:buChar char="•"/>
            </a:pPr>
            <a:r>
              <a:rPr lang="pt-BR" b="1" i="0" dirty="0">
                <a:effectLst/>
                <a:latin typeface="Calibri" panose="020F0502020204030204" pitchFamily="34" charset="0"/>
                <a:cs typeface="Calibri" panose="020F0502020204030204" pitchFamily="34" charset="0"/>
              </a:rPr>
              <a:t>Lógico2; …:</a:t>
            </a:r>
            <a:r>
              <a:rPr lang="pt-BR" b="0" i="0" dirty="0">
                <a:effectLst/>
                <a:latin typeface="Calibri" panose="020F0502020204030204" pitchFamily="34" charset="0"/>
                <a:cs typeface="Calibri" panose="020F0502020204030204" pitchFamily="34" charset="0"/>
              </a:rPr>
              <a:t> Argumento opcional. São as demais condições que deseja-se testar como VERDADEIRO ou FALSO. </a:t>
            </a:r>
          </a:p>
        </p:txBody>
      </p:sp>
    </p:spTree>
    <p:extLst>
      <p:ext uri="{BB962C8B-B14F-4D97-AF65-F5344CB8AC3E}">
        <p14:creationId xmlns:p14="http://schemas.microsoft.com/office/powerpoint/2010/main" val="678500723"/>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4540</TotalTime>
  <Words>1206</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14</vt:i4>
      </vt:variant>
    </vt:vector>
  </HeadingPairs>
  <TitlesOfParts>
    <vt:vector size="21" baseType="lpstr">
      <vt:lpstr>Arial</vt:lpstr>
      <vt:lpstr>Bradley Hand ITC</vt:lpstr>
      <vt:lpstr>Calibri</vt:lpstr>
      <vt:lpstr>SFMono-Regular</vt:lpstr>
      <vt:lpstr>Trebuchet MS</vt:lpstr>
      <vt:lpstr>Wingdings 3</vt:lpstr>
      <vt:lpstr>Facetado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selmagcm1@outlook.com</dc:creator>
  <cp:lastModifiedBy>SELMA GUEDES CAVALCANTE MARCANTE</cp:lastModifiedBy>
  <cp:revision>387</cp:revision>
  <dcterms:created xsi:type="dcterms:W3CDTF">2021-03-26T16:34:35Z</dcterms:created>
  <dcterms:modified xsi:type="dcterms:W3CDTF">2023-08-28T16:50:31Z</dcterms:modified>
</cp:coreProperties>
</file>