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4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277" r:id="rId10"/>
    <p:sldId id="281" r:id="rId11"/>
    <p:sldId id="282" r:id="rId12"/>
    <p:sldId id="285" r:id="rId13"/>
    <p:sldId id="286" r:id="rId14"/>
    <p:sldId id="287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0077A9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0077A9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0077A9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0077A9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0077A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0077A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0077A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0077A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0077A9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9FFCC"/>
    <a:srgbClr val="70B83E"/>
    <a:srgbClr val="00B0F0"/>
    <a:srgbClr val="DF7A0E"/>
    <a:srgbClr val="7F7F7F"/>
    <a:srgbClr val="0077A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51" autoAdjust="0"/>
    <p:restoredTop sz="86501" autoAdjust="0"/>
  </p:normalViewPr>
  <p:slideViewPr>
    <p:cSldViewPr>
      <p:cViewPr varScale="1">
        <p:scale>
          <a:sx n="65" d="100"/>
          <a:sy n="65" d="100"/>
        </p:scale>
        <p:origin x="10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502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143000" y="4191000"/>
            <a:ext cx="45720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B7A5"/>
              </a:buClr>
            </a:pPr>
            <a:r>
              <a:rPr lang="pt-BR" sz="1200" b="0">
                <a:solidFill>
                  <a:schemeClr val="tx1"/>
                </a:solidFill>
              </a:rPr>
              <a:t>Anotações/Comentários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1143000" y="8610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866775" y="8680450"/>
            <a:ext cx="4848225" cy="1222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84113" tIns="0" rIns="84113" bIns="0" anchor="ctr">
            <a:spAutoFit/>
          </a:bodyPr>
          <a:lstStyle>
            <a:lvl1pPr defTabSz="839788">
              <a:tabLst>
                <a:tab pos="49530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20688" defTabSz="839788">
              <a:tabLst>
                <a:tab pos="49530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39788" defTabSz="839788">
              <a:tabLst>
                <a:tab pos="49530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62063" defTabSz="839788">
              <a:tabLst>
                <a:tab pos="49530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82750" defTabSz="839788">
              <a:tabLst>
                <a:tab pos="49530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39950" defTabSz="839788" fontAlgn="base">
              <a:spcBef>
                <a:spcPct val="0"/>
              </a:spcBef>
              <a:spcAft>
                <a:spcPct val="0"/>
              </a:spcAft>
              <a:tabLst>
                <a:tab pos="49530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97150" defTabSz="839788" fontAlgn="base">
              <a:spcBef>
                <a:spcPct val="0"/>
              </a:spcBef>
              <a:spcAft>
                <a:spcPct val="0"/>
              </a:spcAft>
              <a:tabLst>
                <a:tab pos="49530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54350" defTabSz="839788" fontAlgn="base">
              <a:spcBef>
                <a:spcPct val="0"/>
              </a:spcBef>
              <a:spcAft>
                <a:spcPct val="0"/>
              </a:spcAft>
              <a:tabLst>
                <a:tab pos="49530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511550" defTabSz="839788" fontAlgn="base">
              <a:spcBef>
                <a:spcPct val="0"/>
              </a:spcBef>
              <a:spcAft>
                <a:spcPct val="0"/>
              </a:spcAft>
              <a:tabLst>
                <a:tab pos="49530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800" b="0"/>
              <a:t>	</a:t>
            </a:r>
            <a:fld id="{A4FBEB4E-ADBD-4A83-AD0B-2039CF56DCAB}" type="slidenum">
              <a:rPr lang="en-US" sz="800" b="0"/>
              <a:pPr eaLnBrk="0" hangingPunct="0">
                <a:spcBef>
                  <a:spcPct val="50000"/>
                </a:spcBef>
              </a:pPr>
              <a:t>‹nº›</a:t>
            </a:fld>
            <a:endParaRPr lang="en-US" sz="800" b="0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1143000" y="533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971800" y="228600"/>
            <a:ext cx="2705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000" b="0">
                <a:solidFill>
                  <a:schemeClr val="tx1"/>
                </a:solidFill>
                <a:latin typeface="Helvetica" pitchFamily="34" charset="0"/>
              </a:rPr>
              <a:t> 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648200"/>
            <a:ext cx="4572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3511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8425" indent="-984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00013" indent="106363" algn="l" rtl="0" fontAlgn="base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07963" indent="88900" algn="l" rtl="0" fontAlgn="base">
      <a:spcBef>
        <a:spcPct val="30000"/>
      </a:spcBef>
      <a:spcAft>
        <a:spcPct val="0"/>
      </a:spcAft>
      <a:buSzPct val="50000"/>
      <a:buChar char="o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298450" indent="74613" algn="l" rtl="0" fontAlgn="base">
      <a:spcBef>
        <a:spcPct val="30000"/>
      </a:spcBef>
      <a:spcAft>
        <a:spcPct val="0"/>
      </a:spcAft>
      <a:buSzPct val="50000"/>
      <a:buFont typeface="Wingdings" pitchFamily="2" charset="2"/>
      <a:buChar char="ü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381000" indent="92075" algn="l" rtl="0" fontAlgn="base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80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0444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674688"/>
            <a:ext cx="2057400" cy="59293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74688"/>
            <a:ext cx="6019800" cy="592931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904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4657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20813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20813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3930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821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1367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3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478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4409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8123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74688"/>
            <a:ext cx="8229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20813"/>
            <a:ext cx="82296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A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A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A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A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A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A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A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A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A9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SzPct val="50000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87338" indent="-285750" algn="l" rtl="0" eaLnBrk="1" fontAlgn="base" hangingPunct="1">
        <a:spcBef>
          <a:spcPct val="20000"/>
        </a:spcBef>
        <a:spcAft>
          <a:spcPct val="0"/>
        </a:spcAft>
        <a:buClr>
          <a:srgbClr val="DF7A0E"/>
        </a:buClr>
        <a:buFont typeface="Arial" charset="0"/>
        <a:buChar char="•"/>
        <a:defRPr sz="2000">
          <a:solidFill>
            <a:srgbClr val="0077A9"/>
          </a:solidFill>
          <a:latin typeface="+mn-lt"/>
        </a:defRPr>
      </a:lvl2pPr>
      <a:lvl3pPr marL="517525" indent="-22860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Arial" charset="0"/>
        <a:buChar char="•"/>
        <a:defRPr>
          <a:solidFill>
            <a:srgbClr val="595959"/>
          </a:solidFill>
          <a:latin typeface="+mn-lt"/>
        </a:defRPr>
      </a:lvl3pPr>
      <a:lvl4pPr marL="749300" indent="-230188" algn="l" rtl="0" eaLnBrk="1" fontAlgn="base" hangingPunct="1">
        <a:spcBef>
          <a:spcPct val="20000"/>
        </a:spcBef>
        <a:spcAft>
          <a:spcPct val="0"/>
        </a:spcAft>
        <a:buClr>
          <a:srgbClr val="70B83E"/>
        </a:buClr>
        <a:buFont typeface="Arial" charset="0"/>
        <a:buChar char="•"/>
        <a:defRPr sz="1600">
          <a:solidFill>
            <a:srgbClr val="7F7F7F"/>
          </a:solidFill>
          <a:latin typeface="+mn-lt"/>
        </a:defRPr>
      </a:lvl4pPr>
      <a:lvl5pPr marL="990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7F7F7F"/>
          </a:solidFill>
          <a:latin typeface="+mn-lt"/>
        </a:defRPr>
      </a:lvl5pPr>
      <a:lvl6pPr marL="1447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7F7F7F"/>
          </a:solidFill>
          <a:latin typeface="+mn-lt"/>
        </a:defRPr>
      </a:lvl6pPr>
      <a:lvl7pPr marL="1905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7F7F7F"/>
          </a:solidFill>
          <a:latin typeface="+mn-lt"/>
        </a:defRPr>
      </a:lvl7pPr>
      <a:lvl8pPr marL="2362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7F7F7F"/>
          </a:solidFill>
          <a:latin typeface="+mn-lt"/>
        </a:defRPr>
      </a:lvl8pPr>
      <a:lvl9pPr marL="2819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7F7F7F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Computação em Nuvem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91992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26931" y="2524834"/>
            <a:ext cx="6766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Modelo de Computação em Nuvem definido pelo NIST</a:t>
            </a:r>
          </a:p>
        </p:txBody>
      </p:sp>
      <p:sp>
        <p:nvSpPr>
          <p:cNvPr id="6" name="Texto explicativo retangular 5"/>
          <p:cNvSpPr/>
          <p:nvPr/>
        </p:nvSpPr>
        <p:spPr bwMode="auto">
          <a:xfrm>
            <a:off x="1691679" y="1988840"/>
            <a:ext cx="2448273" cy="899342"/>
          </a:xfrm>
          <a:prstGeom prst="wedgeRectCallout">
            <a:avLst>
              <a:gd name="adj1" fmla="val -34940"/>
              <a:gd name="adj2" fmla="val 770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Capacidade das redes de dados de oferecer  acesso através de disponíveis móveis ou tradicionais</a:t>
            </a:r>
          </a:p>
        </p:txBody>
      </p:sp>
      <p:sp>
        <p:nvSpPr>
          <p:cNvPr id="7" name="Texto explicativo retangular 6"/>
          <p:cNvSpPr/>
          <p:nvPr/>
        </p:nvSpPr>
        <p:spPr bwMode="auto">
          <a:xfrm>
            <a:off x="2998061" y="1988840"/>
            <a:ext cx="3024336" cy="899342"/>
          </a:xfrm>
          <a:prstGeom prst="wedgeRectCallout">
            <a:avLst>
              <a:gd name="adj1" fmla="val -33179"/>
              <a:gd name="adj2" fmla="val 7541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Facilidade em gerir elasticamente as capacidades provisionadas, aumentando-as ou diminuindo-as conforme necessidade</a:t>
            </a:r>
          </a:p>
        </p:txBody>
      </p:sp>
      <p:sp>
        <p:nvSpPr>
          <p:cNvPr id="8" name="Texto explicativo retangular 7"/>
          <p:cNvSpPr/>
          <p:nvPr/>
        </p:nvSpPr>
        <p:spPr bwMode="auto">
          <a:xfrm>
            <a:off x="4510229" y="1988840"/>
            <a:ext cx="2160240" cy="899342"/>
          </a:xfrm>
          <a:prstGeom prst="wedgeRectCallout">
            <a:avLst>
              <a:gd name="adj1" fmla="val -34404"/>
              <a:gd name="adj2" fmla="val 786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O contratante e o contratado conseguem mensurar e otimizar a utilização de recursos </a:t>
            </a:r>
          </a:p>
        </p:txBody>
      </p:sp>
      <p:sp>
        <p:nvSpPr>
          <p:cNvPr id="9" name="Texto explicativo retangular 8"/>
          <p:cNvSpPr/>
          <p:nvPr/>
        </p:nvSpPr>
        <p:spPr bwMode="auto">
          <a:xfrm>
            <a:off x="5702948" y="1988840"/>
            <a:ext cx="2520280" cy="899342"/>
          </a:xfrm>
          <a:prstGeom prst="wedgeRectCallout">
            <a:avLst>
              <a:gd name="adj1" fmla="val -34234"/>
              <a:gd name="adj2" fmla="val 770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Provisionamento automático de recursos computacionais de acordo com a necessidade</a:t>
            </a:r>
          </a:p>
        </p:txBody>
      </p:sp>
      <p:sp>
        <p:nvSpPr>
          <p:cNvPr id="10" name="Texto explicativo retangular 9"/>
          <p:cNvSpPr/>
          <p:nvPr/>
        </p:nvSpPr>
        <p:spPr bwMode="auto">
          <a:xfrm>
            <a:off x="6967889" y="3212976"/>
            <a:ext cx="2176111" cy="864096"/>
          </a:xfrm>
          <a:prstGeom prst="wedgeRectCallout">
            <a:avLst>
              <a:gd name="adj1" fmla="val -61301"/>
              <a:gd name="adj2" fmla="val 2376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Recursos computacionais utilizados por múltiplos consumidores</a:t>
            </a:r>
          </a:p>
        </p:txBody>
      </p:sp>
      <p:sp>
        <p:nvSpPr>
          <p:cNvPr id="11" name="Texto explicativo retangular 10"/>
          <p:cNvSpPr/>
          <p:nvPr/>
        </p:nvSpPr>
        <p:spPr bwMode="auto">
          <a:xfrm>
            <a:off x="1835695" y="3393754"/>
            <a:ext cx="3096345" cy="899342"/>
          </a:xfrm>
          <a:prstGeom prst="wedgeRectCallout">
            <a:avLst>
              <a:gd name="adj1" fmla="val -34234"/>
              <a:gd name="adj2" fmla="val 770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É um tipo de computação em nuvem onde o sistema/software é oferecido em forma de serviço ou prestação de serviços</a:t>
            </a:r>
          </a:p>
        </p:txBody>
      </p:sp>
      <p:sp>
        <p:nvSpPr>
          <p:cNvPr id="12" name="Texto explicativo retangular 11"/>
          <p:cNvSpPr/>
          <p:nvPr/>
        </p:nvSpPr>
        <p:spPr bwMode="auto">
          <a:xfrm>
            <a:off x="3811329" y="3393754"/>
            <a:ext cx="2128823" cy="899342"/>
          </a:xfrm>
          <a:prstGeom prst="wedgeRectCallout">
            <a:avLst>
              <a:gd name="adj1" fmla="val -34234"/>
              <a:gd name="adj2" fmla="val 770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Este tipo de </a:t>
            </a:r>
            <a:r>
              <a:rPr lang="pt-BR" sz="1400" i="1" dirty="0" err="1">
                <a:solidFill>
                  <a:srgbClr val="FF0000"/>
                </a:solidFill>
              </a:rPr>
              <a:t>cloud</a:t>
            </a:r>
            <a:r>
              <a:rPr lang="pt-BR" sz="1400" dirty="0">
                <a:solidFill>
                  <a:srgbClr val="FF0000"/>
                </a:solidFill>
              </a:rPr>
              <a:t> oferece um ambiente de desenvolvimento de aplicações</a:t>
            </a:r>
          </a:p>
        </p:txBody>
      </p:sp>
      <p:sp>
        <p:nvSpPr>
          <p:cNvPr id="13" name="Texto explicativo retangular 12"/>
          <p:cNvSpPr/>
          <p:nvPr/>
        </p:nvSpPr>
        <p:spPr bwMode="auto">
          <a:xfrm>
            <a:off x="5683537" y="3393754"/>
            <a:ext cx="2539691" cy="899342"/>
          </a:xfrm>
          <a:prstGeom prst="wedgeRectCallout">
            <a:avLst>
              <a:gd name="adj1" fmla="val -34234"/>
              <a:gd name="adj2" fmla="val 770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Refere-se à disponibilidade de uma infraestrutura computacional como um serviço</a:t>
            </a:r>
          </a:p>
        </p:txBody>
      </p:sp>
      <p:sp>
        <p:nvSpPr>
          <p:cNvPr id="14" name="Texto explicativo retangular 13"/>
          <p:cNvSpPr/>
          <p:nvPr/>
        </p:nvSpPr>
        <p:spPr bwMode="auto">
          <a:xfrm>
            <a:off x="1619673" y="4473874"/>
            <a:ext cx="2520280" cy="899342"/>
          </a:xfrm>
          <a:prstGeom prst="wedgeRectCallout">
            <a:avLst>
              <a:gd name="adj1" fmla="val -34234"/>
              <a:gd name="adj2" fmla="val 770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A infraestrutura é aberta ao público em geral. É provido por um provedor terceiro</a:t>
            </a:r>
          </a:p>
        </p:txBody>
      </p:sp>
      <p:sp>
        <p:nvSpPr>
          <p:cNvPr id="15" name="Texto explicativo retangular 14"/>
          <p:cNvSpPr/>
          <p:nvPr/>
        </p:nvSpPr>
        <p:spPr bwMode="auto">
          <a:xfrm>
            <a:off x="3131839" y="4437112"/>
            <a:ext cx="4248473" cy="899342"/>
          </a:xfrm>
          <a:prstGeom prst="wedgeRectCallout">
            <a:avLst>
              <a:gd name="adj1" fmla="val -37309"/>
              <a:gd name="adj2" fmla="val 818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A infraestrutura é provida exclusivamente por uma única organização para múltiplos usuários internos da organização. Pode ser gerenciado pela área de TI ou provedor terceiro</a:t>
            </a:r>
          </a:p>
        </p:txBody>
      </p:sp>
      <p:sp>
        <p:nvSpPr>
          <p:cNvPr id="16" name="Texto explicativo retangular 15"/>
          <p:cNvSpPr/>
          <p:nvPr/>
        </p:nvSpPr>
        <p:spPr bwMode="auto">
          <a:xfrm>
            <a:off x="4489652" y="4473874"/>
            <a:ext cx="2890660" cy="899342"/>
          </a:xfrm>
          <a:prstGeom prst="wedgeRectCallout">
            <a:avLst>
              <a:gd name="adj1" fmla="val -34234"/>
              <a:gd name="adj2" fmla="val 770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A infraestrutura neste modelo é uma combinação de dois ou mais modelos (privado, comunitário ou público)</a:t>
            </a:r>
          </a:p>
        </p:txBody>
      </p:sp>
      <p:sp>
        <p:nvSpPr>
          <p:cNvPr id="17" name="Texto explicativo retangular 16"/>
          <p:cNvSpPr/>
          <p:nvPr/>
        </p:nvSpPr>
        <p:spPr bwMode="auto">
          <a:xfrm>
            <a:off x="4932041" y="4473874"/>
            <a:ext cx="4211960" cy="899342"/>
          </a:xfrm>
          <a:prstGeom prst="wedgeRectCallout">
            <a:avLst>
              <a:gd name="adj1" fmla="val -17349"/>
              <a:gd name="adj2" fmla="val 7863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A infraestrutura é provida exclusivamente para uso de uma específica comunidade de usuários da organização, pode ser gerenciado pela área de TI ou provedor terceiro</a:t>
            </a:r>
          </a:p>
        </p:txBody>
      </p:sp>
      <p:sp>
        <p:nvSpPr>
          <p:cNvPr id="18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936104"/>
          </a:xfrm>
        </p:spPr>
        <p:txBody>
          <a:bodyPr/>
          <a:lstStyle/>
          <a:p>
            <a:r>
              <a:rPr lang="pt-BR" sz="1600" b="1" i="1" dirty="0"/>
              <a:t>“</a:t>
            </a:r>
            <a:r>
              <a:rPr lang="pt-BR" sz="1600" b="1" i="1" dirty="0" err="1"/>
              <a:t>Cloud</a:t>
            </a:r>
            <a:r>
              <a:rPr lang="pt-BR" sz="1600" b="1" i="1" dirty="0"/>
              <a:t> </a:t>
            </a:r>
            <a:r>
              <a:rPr lang="pt-BR" sz="1600" b="1" i="1" dirty="0" err="1"/>
              <a:t>Computing</a:t>
            </a:r>
            <a:r>
              <a:rPr lang="pt-BR" sz="1600" b="1" i="1" dirty="0"/>
              <a:t> são os recursos relacionados de Tecnologia da Informação e Comunicação que são fornecidos "como serviço" usando tecnologias de Internet para vários clientes externos.” (</a:t>
            </a:r>
            <a:r>
              <a:rPr lang="pt-BR" sz="1600" b="1" i="1" dirty="0" err="1"/>
              <a:t>Gartner</a:t>
            </a:r>
            <a:r>
              <a:rPr lang="pt-BR" sz="1600" b="1" i="1" dirty="0"/>
              <a:t> 2008).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647530" y="6607596"/>
            <a:ext cx="3496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(*)</a:t>
            </a:r>
            <a:r>
              <a:rPr lang="pt-BR" sz="1100" dirty="0" err="1"/>
              <a:t>National</a:t>
            </a:r>
            <a:r>
              <a:rPr lang="pt-BR" sz="1100" dirty="0"/>
              <a:t> </a:t>
            </a:r>
            <a:r>
              <a:rPr lang="pt-BR" sz="1100" dirty="0" err="1"/>
              <a:t>Institute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Standards </a:t>
            </a:r>
            <a:r>
              <a:rPr lang="pt-BR" sz="1100" dirty="0" err="1"/>
              <a:t>and</a:t>
            </a:r>
            <a:r>
              <a:rPr lang="pt-BR" sz="1100" dirty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9597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468536"/>
            <a:ext cx="8229600" cy="584200"/>
          </a:xfrm>
        </p:spPr>
        <p:txBody>
          <a:bodyPr/>
          <a:lstStyle/>
          <a:p>
            <a:r>
              <a:rPr lang="pt-BR" dirty="0"/>
              <a:t>Questões Legais em Contratos</a:t>
            </a:r>
          </a:p>
        </p:txBody>
      </p:sp>
      <p:sp>
        <p:nvSpPr>
          <p:cNvPr id="5018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055514"/>
            <a:ext cx="8229600" cy="2590899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pt-BR" sz="1600" b="1" i="1" dirty="0"/>
              <a:t>Privacidade</a:t>
            </a:r>
            <a:r>
              <a:rPr lang="pt-BR" sz="1600" dirty="0"/>
              <a:t>: Nos serviços em nuvem, não necessariamente a privacidade será invadida, mas o Contratante deve estar ciente de: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dirty="0"/>
              <a:t>Dados para a nuvem estarão fora do controle;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dirty="0"/>
              <a:t>Dados confidenciais não se recomenda mover para a nuvem;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dirty="0"/>
              <a:t>Assegurar via contrato a proteção dos dados de acessos não autorizado.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46856" y="3212976"/>
            <a:ext cx="8229600" cy="309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342900" indent="-342900">
              <a:buFontTx/>
              <a:buBlip>
                <a:blip r:embed="rId2"/>
              </a:buBlip>
            </a:pPr>
            <a:r>
              <a:rPr lang="pt-BR" sz="1600" b="1" i="1" dirty="0"/>
              <a:t>Segurança</a:t>
            </a:r>
            <a:r>
              <a:rPr lang="pt-BR" sz="1600" dirty="0"/>
              <a:t>: </a:t>
            </a:r>
            <a:r>
              <a:rPr lang="pt-BR" sz="1600" b="0" dirty="0"/>
              <a:t>Como apoio na decisão de migrar os dados para a nuvem o Contratante deve se apoiar na análise do itens abaixo e exigir em contrato: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b="0" dirty="0"/>
              <a:t>Não armazenar os dados sigilosos fora do seu país;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b="0" dirty="0"/>
              <a:t>Criptografia: Deve ser aplicado aos dados do Contratante pelo provedor;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b="0" dirty="0"/>
              <a:t>Notificação de incidentes: O Contratante deve ter acesso aos relatórios de incidentes de segurança;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b="0" dirty="0"/>
              <a:t>Cópias de segurança: O provedor deve realizar backup periódico.</a:t>
            </a:r>
          </a:p>
          <a:p>
            <a:pPr lvl="2" indent="0">
              <a:buFont typeface="Arial" charset="0"/>
              <a:buNone/>
            </a:pPr>
            <a:endParaRPr lang="pt-B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406053"/>
            <a:ext cx="8229600" cy="2302867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pt-BR" sz="1600" b="1" i="1" dirty="0"/>
              <a:t>Confidencialidade</a:t>
            </a:r>
            <a:r>
              <a:rPr lang="pt-BR" sz="1600" dirty="0"/>
              <a:t>: Definir obrigações contratuais para manter as informações particulares. Neste caso o nível de segurança deve ser alto. Assim deve considerar: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dirty="0"/>
              <a:t>Requerer do provedor que obtenha acordo de confidencialidade de seus funcionários;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dirty="0"/>
              <a:t>Restringir acesso apenas a alguns funcionários do provedor;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dirty="0"/>
              <a:t>Haver procedimentos de segregação de função por parte do fornecedor.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46856" y="3214365"/>
            <a:ext cx="8229600" cy="237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342900" indent="-342900">
              <a:buFontTx/>
              <a:buBlip>
                <a:blip r:embed="rId2"/>
              </a:buBlip>
            </a:pPr>
            <a:r>
              <a:rPr lang="pt-BR" sz="1600" b="1" i="1" dirty="0"/>
              <a:t>Auditoria</a:t>
            </a:r>
            <a:r>
              <a:rPr lang="pt-BR" sz="1600" dirty="0"/>
              <a:t>: </a:t>
            </a:r>
            <a:r>
              <a:rPr lang="pt-BR" sz="1600" b="0" dirty="0"/>
              <a:t>É uma forma de verificar o cumprimento das normas e regras de segurança. O Contratante deve exigir: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b="0" dirty="0"/>
              <a:t>Direito ao auditor e sua equipe de realizar auditoria;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b="0" dirty="0"/>
              <a:t>Direito de monitorar remotamente o acesso a seus dados, caso possível;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b="0" dirty="0"/>
              <a:t>O provedor deve fornecer aos auditores registros de desempenho e outros documentos requisitados.</a:t>
            </a:r>
          </a:p>
          <a:p>
            <a:pPr lvl="2" indent="0">
              <a:buFont typeface="Arial" charset="0"/>
              <a:buNone/>
            </a:pPr>
            <a:endParaRPr lang="pt-B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46856" y="548680"/>
            <a:ext cx="8229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342900" indent="-342900">
              <a:buFontTx/>
              <a:buBlip>
                <a:blip r:embed="rId2"/>
              </a:buBlip>
            </a:pPr>
            <a:r>
              <a:rPr lang="pt-BR" sz="1600" b="1" i="1" dirty="0"/>
              <a:t>Rompimento de Contrato</a:t>
            </a:r>
            <a:r>
              <a:rPr lang="pt-BR" sz="1600" dirty="0"/>
              <a:t>: </a:t>
            </a:r>
            <a:r>
              <a:rPr lang="pt-BR" sz="1600" b="0" dirty="0"/>
              <a:t>Como em todo contrato é importante considerar a inclusão de rompimento prévio do contrato: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b="0" dirty="0"/>
              <a:t>O Contratante deve ter o direito de romper o contrato em virtude do provedor não cumprir com o acordo contratual; 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b="0" dirty="0"/>
              <a:t>Em caso do provedor requerer rompimento, o Contratante deve considerar incluir um período de tempo suficiente para selecionar outro provedor.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446856" y="3140968"/>
            <a:ext cx="8229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342900" indent="-342900">
              <a:buFontTx/>
              <a:buBlip>
                <a:blip r:embed="rId2"/>
              </a:buBlip>
            </a:pPr>
            <a:r>
              <a:rPr lang="pt-BR" sz="1600" b="1" i="1" dirty="0"/>
              <a:t>Transição de Serviço</a:t>
            </a:r>
            <a:r>
              <a:rPr lang="pt-BR" sz="1600" dirty="0"/>
              <a:t>: </a:t>
            </a:r>
            <a:r>
              <a:rPr lang="pt-BR" sz="1600" b="0" dirty="0"/>
              <a:t>Quando do rompimento do contrato do provedor e a realização da transição do serviço para outro provedor, é importante que o Contratante inclua alguns requisitos: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b="0" dirty="0"/>
              <a:t>O provedor deverá fornecer toda a assistência na transição, incluindo recuperação de todos os dados em formato apropriado;</a:t>
            </a:r>
          </a:p>
          <a:p>
            <a:pPr marL="630238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1600" b="0" dirty="0"/>
              <a:t>O provedor não poderá remover ou apagar nenhum dado do Contratante sem aprovação deste. </a:t>
            </a:r>
          </a:p>
        </p:txBody>
      </p:sp>
    </p:spTree>
    <p:extLst>
      <p:ext uri="{BB962C8B-B14F-4D97-AF65-F5344CB8AC3E}">
        <p14:creationId xmlns:p14="http://schemas.microsoft.com/office/powerpoint/2010/main" val="199660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46856" y="548680"/>
            <a:ext cx="8229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342900" indent="-342900">
              <a:buFontTx/>
              <a:buBlip>
                <a:blip r:embed="rId2"/>
              </a:buBlip>
            </a:pPr>
            <a:r>
              <a:rPr lang="pt-BR" sz="1600" b="1" i="1" dirty="0"/>
              <a:t>Propriedade Intelectual</a:t>
            </a:r>
            <a:r>
              <a:rPr lang="pt-BR" sz="1600" dirty="0"/>
              <a:t>: </a:t>
            </a:r>
            <a:r>
              <a:rPr lang="pt-BR" sz="1600" b="0" dirty="0"/>
              <a:t>O Contratante deve assegurar em contrato que não há transferência de propriedade intelectual ao provedor de nenhum dado, sistema ou aplicativo que esteja armazenado e sendo processado pelo provedor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446856" y="1628800"/>
            <a:ext cx="8229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342900" indent="-342900">
              <a:buFontTx/>
              <a:buBlip>
                <a:blip r:embed="rId2"/>
              </a:buBlip>
            </a:pPr>
            <a:r>
              <a:rPr lang="pt-BR" sz="1600" b="1" i="1" dirty="0"/>
              <a:t>Atualização de Software</a:t>
            </a:r>
            <a:r>
              <a:rPr lang="pt-BR" sz="1600" dirty="0"/>
              <a:t>: </a:t>
            </a:r>
            <a:r>
              <a:rPr lang="pt-BR" sz="1600" b="0" dirty="0"/>
              <a:t>O Contratante deve assegurar que todas as atualizações automáticas de software requerido pelos sistemas do provedor são consistentes e compatíveis com os sistemas do Contratante.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46856" y="2708920"/>
            <a:ext cx="8229600" cy="172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342900" indent="-342900">
              <a:buFontTx/>
              <a:buBlip>
                <a:blip r:embed="rId2"/>
              </a:buBlip>
            </a:pPr>
            <a:r>
              <a:rPr lang="pt-BR" sz="1600" b="1" i="1" dirty="0"/>
              <a:t>Acordo de Nível de Serviço</a:t>
            </a:r>
            <a:r>
              <a:rPr lang="pt-BR" sz="1600" dirty="0"/>
              <a:t>: </a:t>
            </a:r>
            <a:r>
              <a:rPr lang="pt-BR" sz="1600" b="0" dirty="0"/>
              <a:t>É um modo de assegurar que o provedor entregue o nível de serviço negociado ou adquirido pelo Contratante:</a:t>
            </a:r>
          </a:p>
          <a:p>
            <a:pPr marL="630238" lvl="1" indent="-342900">
              <a:buFont typeface="Wingdings" pitchFamily="2" charset="2"/>
              <a:buChar char="§"/>
            </a:pPr>
            <a:r>
              <a:rPr lang="pt-BR" sz="1600" b="0" dirty="0"/>
              <a:t>O nível de serviço deve ser relevante, ou seja importante ao Contratante;</a:t>
            </a:r>
          </a:p>
          <a:p>
            <a:pPr marL="630238" lvl="1" indent="-342900">
              <a:buFont typeface="Wingdings" pitchFamily="2" charset="2"/>
              <a:buChar char="§"/>
            </a:pPr>
            <a:r>
              <a:rPr lang="pt-BR" sz="1600" b="0" dirty="0"/>
              <a:t>Deve ser fácil de medir;</a:t>
            </a:r>
          </a:p>
          <a:p>
            <a:pPr marL="630238" lvl="1" indent="-342900">
              <a:buFont typeface="Wingdings" pitchFamily="2" charset="2"/>
              <a:buChar char="§"/>
            </a:pPr>
            <a:r>
              <a:rPr lang="pt-BR" sz="1600" b="0" dirty="0"/>
              <a:t>Em caso de incentivos ao provedor, deve ser o suficiente para melhoria de desempenho. </a:t>
            </a:r>
          </a:p>
        </p:txBody>
      </p:sp>
    </p:spTree>
    <p:extLst>
      <p:ext uri="{BB962C8B-B14F-4D97-AF65-F5344CB8AC3E}">
        <p14:creationId xmlns:p14="http://schemas.microsoft.com/office/powerpoint/2010/main" val="219711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584200"/>
          </a:xfrm>
        </p:spPr>
        <p:txBody>
          <a:bodyPr/>
          <a:lstStyle/>
          <a:p>
            <a:r>
              <a:rPr lang="pt-BR" dirty="0"/>
              <a:t>Cláusulas Contratuais</a:t>
            </a:r>
          </a:p>
        </p:txBody>
      </p:sp>
      <p:sp>
        <p:nvSpPr>
          <p:cNvPr id="3" name="Rectangle 11"/>
          <p:cNvSpPr txBox="1">
            <a:spLocks noChangeArrowheads="1"/>
          </p:cNvSpPr>
          <p:nvPr/>
        </p:nvSpPr>
        <p:spPr bwMode="auto">
          <a:xfrm>
            <a:off x="457200" y="980728"/>
            <a:ext cx="8229600" cy="10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342900" indent="-342900">
              <a:buBlip>
                <a:blip r:embed="rId2"/>
              </a:buBlip>
            </a:pPr>
            <a:r>
              <a:rPr lang="pt-BR" sz="1600" b="0" dirty="0"/>
              <a:t>A utilização de serviços em Nuvem exige que sejam observadas cláusulas contratuais adicionais à contratação de serviços de TIC, entre elas: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57200" y="2132856"/>
            <a:ext cx="4114800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Escopo do acordo contratual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Direitos e licenças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Privacidade dos dados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Segurança e integridade dos dados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Resposta a ordens legais, exigências ou pedidos de dados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Resposta ao comprometimento dos dados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Retenção e descarte de dados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Transferência de dados após a rescisão ou expiração do contrato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Nível de serviço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Mudanças, Interrupções, Suspensão e Cessação do Serviço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Suporte técnico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Treinamento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993704" y="2148298"/>
            <a:ext cx="4114800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Apoio à transição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Relatório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Gerenciamento de identificação e acesso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Garantias, representação e convênios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Informação protegida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Auditoria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Atribuição e subcontratação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Relatório</a:t>
            </a:r>
          </a:p>
          <a:p>
            <a:pPr marL="630238" lvl="1" indent="-34290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§"/>
            </a:pPr>
            <a:r>
              <a:rPr lang="pt-BR" sz="1600" b="0" dirty="0">
                <a:latin typeface="+mn-lt"/>
              </a:rPr>
              <a:t>Responsabilidades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098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Implantação</a:t>
            </a:r>
          </a:p>
        </p:txBody>
      </p:sp>
      <p:sp>
        <p:nvSpPr>
          <p:cNvPr id="5018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200" dirty="0"/>
              <a:t>De acordo com a definição de Nuvem há 4 modelos de implantação possíveis: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200" dirty="0"/>
              <a:t>Privado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200" dirty="0"/>
              <a:t>Público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200" dirty="0"/>
              <a:t>Comunitário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200" dirty="0"/>
              <a:t>Híbrido</a:t>
            </a:r>
          </a:p>
          <a:p>
            <a:r>
              <a:rPr lang="pt-BR" sz="2200" dirty="0"/>
              <a:t>Sendo que os modelos Privado e Comunitários possuem 2 combinações: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200" dirty="0"/>
              <a:t>Provido pela Organização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200" dirty="0"/>
              <a:t>Provido por Terceirizado</a:t>
            </a:r>
          </a:p>
          <a:p>
            <a:endParaRPr lang="pt-BR" sz="2200" dirty="0"/>
          </a:p>
          <a:p>
            <a:pPr marL="342900" indent="-342900">
              <a:buBlip>
                <a:blip r:embed="rId2"/>
              </a:buBlip>
            </a:pPr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8813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Privado provido pela Organização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341907" y="1412776"/>
            <a:ext cx="6254429" cy="3240360"/>
            <a:chOff x="467545" y="188640"/>
            <a:chExt cx="8208912" cy="4104456"/>
          </a:xfrm>
        </p:grpSpPr>
        <p:sp>
          <p:nvSpPr>
            <p:cNvPr id="6" name="Retângulo 5"/>
            <p:cNvSpPr/>
            <p:nvPr/>
          </p:nvSpPr>
          <p:spPr>
            <a:xfrm>
              <a:off x="467545" y="188640"/>
              <a:ext cx="8208912" cy="4104456"/>
            </a:xfrm>
            <a:prstGeom prst="rect">
              <a:avLst/>
            </a:prstGeom>
            <a:noFill/>
            <a:ln>
              <a:solidFill>
                <a:schemeClr val="accent4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687" y="1064937"/>
              <a:ext cx="4759250" cy="2868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Conector de seta reta 7"/>
            <p:cNvCxnSpPr/>
            <p:nvPr/>
          </p:nvCxnSpPr>
          <p:spPr>
            <a:xfrm flipH="1">
              <a:off x="5265778" y="918321"/>
              <a:ext cx="1155909" cy="521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>
              <a:off x="5418176" y="918321"/>
              <a:ext cx="1003511" cy="9532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5553810" y="918321"/>
              <a:ext cx="867876" cy="14656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6421686" y="359368"/>
              <a:ext cx="1795534" cy="695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Usuários habilitados </a:t>
              </a:r>
            </a:p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acessam a nuvem </a:t>
              </a:r>
            </a:p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privada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773223" y="2879648"/>
              <a:ext cx="1369135" cy="695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Controle de </a:t>
              </a:r>
            </a:p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permissões de </a:t>
              </a:r>
            </a:p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acesso</a:t>
              </a:r>
            </a:p>
          </p:txBody>
        </p:sp>
        <p:cxnSp>
          <p:nvCxnSpPr>
            <p:cNvPr id="13" name="Conector de seta reta 12"/>
            <p:cNvCxnSpPr/>
            <p:nvPr/>
          </p:nvCxnSpPr>
          <p:spPr>
            <a:xfrm>
              <a:off x="2234719" y="1943544"/>
              <a:ext cx="288032" cy="216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H="1">
              <a:off x="2090703" y="2159568"/>
              <a:ext cx="432048" cy="3394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694695" y="1871536"/>
              <a:ext cx="1396008" cy="695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200" dirty="0">
                  <a:latin typeface="Arial" pitchFamily="34" charset="0"/>
                  <a:cs typeface="Arial" pitchFamily="34" charset="0"/>
                </a:rPr>
                <a:t>Usuários não </a:t>
              </a:r>
            </a:p>
            <a:p>
              <a:pPr algn="r"/>
              <a:r>
                <a:rPr lang="pt-BR" sz="1200" dirty="0">
                  <a:latin typeface="Arial" pitchFamily="34" charset="0"/>
                  <a:cs typeface="Arial" pitchFamily="34" charset="0"/>
                </a:rPr>
                <a:t>habilitados são </a:t>
              </a:r>
            </a:p>
            <a:p>
              <a:pPr algn="r"/>
              <a:r>
                <a:rPr lang="pt-BR" sz="1200" dirty="0">
                  <a:latin typeface="Arial" pitchFamily="34" charset="0"/>
                  <a:cs typeface="Arial" pitchFamily="34" charset="0"/>
                </a:rPr>
                <a:t>barrados</a:t>
              </a: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90903" y="2329282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900428" y="2767432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324291" y="2767432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3458855" y="2767432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3458855" y="2329282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4326312" y="2329282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3780791" y="2519608"/>
              <a:ext cx="0" cy="815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4217602" y="2490467"/>
              <a:ext cx="0" cy="815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785554" y="2937328"/>
              <a:ext cx="0" cy="815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4241417" y="2879648"/>
              <a:ext cx="0" cy="815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4217602" y="2087521"/>
              <a:ext cx="0" cy="815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785554" y="2106612"/>
              <a:ext cx="0" cy="815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11"/>
          <p:cNvSpPr txBox="1">
            <a:spLocks noChangeArrowheads="1"/>
          </p:cNvSpPr>
          <p:nvPr/>
        </p:nvSpPr>
        <p:spPr bwMode="auto">
          <a:xfrm>
            <a:off x="457200" y="4968552"/>
            <a:ext cx="8229600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Maior privacidade e segurança contra ataques externos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Limitado pelos recursos de rede da Organização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Necessário equipe TI para gerenciamento dos recursos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Limitação de escalabilidade e maior custo para expansão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6282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Privado provido por Terceirizado</a:t>
            </a:r>
          </a:p>
        </p:txBody>
      </p:sp>
      <p:sp>
        <p:nvSpPr>
          <p:cNvPr id="28" name="Rectangle 11"/>
          <p:cNvSpPr txBox="1">
            <a:spLocks noChangeArrowheads="1"/>
          </p:cNvSpPr>
          <p:nvPr/>
        </p:nvSpPr>
        <p:spPr bwMode="auto">
          <a:xfrm>
            <a:off x="457200" y="4968552"/>
            <a:ext cx="8229600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Gerenciamento dos recursos sob responsabilidade do Provedor, incluindo a provisão dos serviços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Necessidade de maior controle de privacidade e segurança para acesso e contra ataques externos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Necessidade de link dedicado para acesso a rede privada, que pode limitar a performance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endParaRPr lang="pt-BR" sz="1800" dirty="0"/>
          </a:p>
        </p:txBody>
      </p:sp>
      <p:grpSp>
        <p:nvGrpSpPr>
          <p:cNvPr id="29" name="Grupo 28"/>
          <p:cNvGrpSpPr/>
          <p:nvPr/>
        </p:nvGrpSpPr>
        <p:grpSpPr>
          <a:xfrm>
            <a:off x="1527834" y="1412776"/>
            <a:ext cx="6212518" cy="3439778"/>
            <a:chOff x="95786" y="764704"/>
            <a:chExt cx="8796694" cy="4680520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226" y="843722"/>
              <a:ext cx="6374102" cy="3824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1" name="Conector de seta reta 30"/>
            <p:cNvCxnSpPr/>
            <p:nvPr/>
          </p:nvCxnSpPr>
          <p:spPr>
            <a:xfrm>
              <a:off x="4211960" y="3501008"/>
              <a:ext cx="14089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H="1">
              <a:off x="6804248" y="2132856"/>
              <a:ext cx="1080120" cy="623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7092280" y="2132856"/>
              <a:ext cx="792088" cy="1106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flipH="1">
              <a:off x="7092280" y="2132856"/>
              <a:ext cx="792088" cy="1562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6723228" y="1254611"/>
              <a:ext cx="1911679" cy="752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latin typeface="Arial" pitchFamily="34" charset="0"/>
                  <a:cs typeface="Arial" pitchFamily="34" charset="0"/>
                </a:rPr>
                <a:t>Usuários habilitados </a:t>
              </a:r>
            </a:p>
            <a:p>
              <a:pPr algn="ctr"/>
              <a:r>
                <a:rPr lang="pt-BR" sz="1200" dirty="0">
                  <a:latin typeface="Arial" pitchFamily="34" charset="0"/>
                  <a:cs typeface="Arial" pitchFamily="34" charset="0"/>
                </a:rPr>
                <a:t>acessam a nuvem </a:t>
              </a:r>
            </a:p>
            <a:p>
              <a:pPr algn="ctr"/>
              <a:r>
                <a:rPr lang="pt-BR" sz="1200" dirty="0">
                  <a:latin typeface="Arial" pitchFamily="34" charset="0"/>
                  <a:cs typeface="Arial" pitchFamily="34" charset="0"/>
                </a:rPr>
                <a:t>privada</a:t>
              </a:r>
            </a:p>
          </p:txBody>
        </p:sp>
        <p:cxnSp>
          <p:nvCxnSpPr>
            <p:cNvPr id="36" name="Conector de seta reta 35"/>
            <p:cNvCxnSpPr/>
            <p:nvPr/>
          </p:nvCxnSpPr>
          <p:spPr>
            <a:xfrm>
              <a:off x="2339752" y="2492896"/>
              <a:ext cx="288032" cy="216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 flipH="1">
              <a:off x="1115616" y="2708920"/>
              <a:ext cx="1512168" cy="205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346795" y="2905780"/>
              <a:ext cx="1068572" cy="537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200" dirty="0">
                  <a:latin typeface="Arial" pitchFamily="34" charset="0"/>
                  <a:cs typeface="Arial" pitchFamily="34" charset="0"/>
                </a:rPr>
                <a:t>Acesso </a:t>
              </a:r>
            </a:p>
            <a:p>
              <a:pPr algn="r"/>
              <a:r>
                <a:rPr lang="pt-BR" sz="1200" dirty="0">
                  <a:latin typeface="Arial" pitchFamily="34" charset="0"/>
                  <a:cs typeface="Arial" pitchFamily="34" charset="0"/>
                </a:rPr>
                <a:t>bloqueado</a:t>
              </a:r>
            </a:p>
          </p:txBody>
        </p:sp>
        <p:cxnSp>
          <p:nvCxnSpPr>
            <p:cNvPr id="39" name="Conector reto 38"/>
            <p:cNvCxnSpPr/>
            <p:nvPr/>
          </p:nvCxnSpPr>
          <p:spPr>
            <a:xfrm>
              <a:off x="2987824" y="334429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2981474" y="386739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3491880" y="386104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3491880" y="334429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2437160" y="386104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2449860" y="334429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2987824" y="234888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>
              <a:off x="3491880" y="234888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452018" y="234888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4008636" y="234888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1935262" y="234888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2987824" y="184482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3491880" y="184482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3995936" y="184482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2452018" y="184482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1941612" y="184482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2843808" y="3563451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3373264" y="3513708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843808" y="4063816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3369072" y="4005064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2843808" y="3049910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3373264" y="3009096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2843808" y="1988840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2843808" y="1484784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2843808" y="2505040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3379614" y="2000984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3375422" y="2473846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3911228" y="2001540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3904878" y="2505596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3898528" y="1509628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2333402" y="1975584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2333402" y="1491134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have esquerda 70"/>
            <p:cNvSpPr/>
            <p:nvPr/>
          </p:nvSpPr>
          <p:spPr>
            <a:xfrm rot="16200000">
              <a:off x="2964519" y="2886906"/>
              <a:ext cx="311305" cy="380079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125184" y="4993431"/>
              <a:ext cx="2035664" cy="32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Ambiente do Provedor</a:t>
              </a:r>
            </a:p>
          </p:txBody>
        </p:sp>
        <p:sp>
          <p:nvSpPr>
            <p:cNvPr id="73" name="Chave esquerda 72"/>
            <p:cNvSpPr/>
            <p:nvPr/>
          </p:nvSpPr>
          <p:spPr>
            <a:xfrm rot="16200000">
              <a:off x="6625486" y="3638061"/>
              <a:ext cx="311307" cy="22580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798337" y="4993431"/>
              <a:ext cx="1862084" cy="32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Ambiente do Cliente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95786" y="764704"/>
              <a:ext cx="8796694" cy="468052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084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Comunitário provido pela Organização</a:t>
            </a:r>
          </a:p>
        </p:txBody>
      </p:sp>
      <p:sp>
        <p:nvSpPr>
          <p:cNvPr id="28" name="Rectangle 11"/>
          <p:cNvSpPr txBox="1">
            <a:spLocks noChangeArrowheads="1"/>
          </p:cNvSpPr>
          <p:nvPr/>
        </p:nvSpPr>
        <p:spPr bwMode="auto">
          <a:xfrm>
            <a:off x="6228184" y="1408290"/>
            <a:ext cx="2736304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Maior complexidade do controle de acesso, privacidade e segurança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Assim como no modelo Privado, há limitação de recurso e velocidade de rede de acesso que pode limitar a performance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Limitação de escalabilidade e maior custo para migração para expansão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endParaRPr lang="pt-BR" sz="1800" dirty="0"/>
          </a:p>
        </p:txBody>
      </p:sp>
      <p:grpSp>
        <p:nvGrpSpPr>
          <p:cNvPr id="76" name="Grupo 75"/>
          <p:cNvGrpSpPr/>
          <p:nvPr/>
        </p:nvGrpSpPr>
        <p:grpSpPr>
          <a:xfrm>
            <a:off x="210272" y="1817406"/>
            <a:ext cx="5873896" cy="4059866"/>
            <a:chOff x="323528" y="260648"/>
            <a:chExt cx="8568952" cy="6449261"/>
          </a:xfrm>
        </p:grpSpPr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3" y="1323975"/>
              <a:ext cx="8181975" cy="421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8" name="Conector de seta reta 77"/>
            <p:cNvCxnSpPr/>
            <p:nvPr/>
          </p:nvCxnSpPr>
          <p:spPr>
            <a:xfrm>
              <a:off x="5076056" y="4077072"/>
              <a:ext cx="12241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/>
            <p:nvPr/>
          </p:nvCxnSpPr>
          <p:spPr>
            <a:xfrm>
              <a:off x="5004048" y="3212976"/>
              <a:ext cx="12241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/>
            <p:nvPr/>
          </p:nvCxnSpPr>
          <p:spPr>
            <a:xfrm>
              <a:off x="4932040" y="2420888"/>
              <a:ext cx="12241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/>
            <p:nvPr/>
          </p:nvCxnSpPr>
          <p:spPr>
            <a:xfrm>
              <a:off x="3635896" y="4077072"/>
              <a:ext cx="1080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/>
            <p:cNvCxnSpPr/>
            <p:nvPr/>
          </p:nvCxnSpPr>
          <p:spPr>
            <a:xfrm>
              <a:off x="4175956" y="3645024"/>
              <a:ext cx="0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flipH="1">
              <a:off x="6732240" y="3861048"/>
              <a:ext cx="360040" cy="21602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H="1">
              <a:off x="6732240" y="4077072"/>
              <a:ext cx="57606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flipH="1" flipV="1">
              <a:off x="6732240" y="4077072"/>
              <a:ext cx="864096" cy="288032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91" idx="3"/>
            </p:cNvCxnSpPr>
            <p:nvPr/>
          </p:nvCxnSpPr>
          <p:spPr>
            <a:xfrm>
              <a:off x="3579974" y="846019"/>
              <a:ext cx="55922" cy="7107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>
              <a:stCxn id="91" idx="3"/>
            </p:cNvCxnSpPr>
            <p:nvPr/>
          </p:nvCxnSpPr>
          <p:spPr>
            <a:xfrm>
              <a:off x="3579974" y="846019"/>
              <a:ext cx="55922" cy="14308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stCxn id="91" idx="3"/>
            </p:cNvCxnSpPr>
            <p:nvPr/>
          </p:nvCxnSpPr>
          <p:spPr>
            <a:xfrm>
              <a:off x="3579974" y="846019"/>
              <a:ext cx="20362" cy="1826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>
              <a:stCxn id="91" idx="3"/>
            </p:cNvCxnSpPr>
            <p:nvPr/>
          </p:nvCxnSpPr>
          <p:spPr>
            <a:xfrm>
              <a:off x="3579974" y="846019"/>
              <a:ext cx="235944" cy="19709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/>
            <p:cNvCxnSpPr>
              <a:stCxn id="91" idx="3"/>
            </p:cNvCxnSpPr>
            <p:nvPr/>
          </p:nvCxnSpPr>
          <p:spPr>
            <a:xfrm>
              <a:off x="3579974" y="846019"/>
              <a:ext cx="568362" cy="23777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/>
            <p:cNvSpPr txBox="1"/>
            <p:nvPr/>
          </p:nvSpPr>
          <p:spPr>
            <a:xfrm>
              <a:off x="1283107" y="332657"/>
              <a:ext cx="2296867" cy="1026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200" dirty="0">
                  <a:latin typeface="Arial" pitchFamily="34" charset="0"/>
                  <a:cs typeface="Arial" pitchFamily="34" charset="0"/>
                </a:rPr>
                <a:t>Usuários acessam </a:t>
              </a:r>
            </a:p>
            <a:p>
              <a:pPr algn="r"/>
              <a:r>
                <a:rPr lang="pt-BR" sz="1200" dirty="0">
                  <a:latin typeface="Arial" pitchFamily="34" charset="0"/>
                  <a:cs typeface="Arial" pitchFamily="34" charset="0"/>
                </a:rPr>
                <a:t>os recursos da </a:t>
              </a:r>
            </a:p>
            <a:p>
              <a:pPr algn="r"/>
              <a:r>
                <a:rPr lang="pt-BR" sz="1200" dirty="0">
                  <a:latin typeface="Arial" pitchFamily="34" charset="0"/>
                  <a:cs typeface="Arial" pitchFamily="34" charset="0"/>
                </a:rPr>
                <a:t>nuvem privada</a:t>
              </a:r>
            </a:p>
          </p:txBody>
        </p:sp>
        <p:cxnSp>
          <p:nvCxnSpPr>
            <p:cNvPr id="92" name="Conector de seta reta 91"/>
            <p:cNvCxnSpPr/>
            <p:nvPr/>
          </p:nvCxnSpPr>
          <p:spPr>
            <a:xfrm flipH="1">
              <a:off x="7380313" y="1323975"/>
              <a:ext cx="79679" cy="2033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/>
            <p:cNvCxnSpPr/>
            <p:nvPr/>
          </p:nvCxnSpPr>
          <p:spPr>
            <a:xfrm>
              <a:off x="7459991" y="1323975"/>
              <a:ext cx="295703" cy="23210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/>
            <p:cNvCxnSpPr/>
            <p:nvPr/>
          </p:nvCxnSpPr>
          <p:spPr>
            <a:xfrm>
              <a:off x="7459991" y="1323975"/>
              <a:ext cx="640401" cy="27530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ixaDeTexto 94"/>
            <p:cNvSpPr txBox="1"/>
            <p:nvPr/>
          </p:nvSpPr>
          <p:spPr>
            <a:xfrm>
              <a:off x="4879419" y="798714"/>
              <a:ext cx="2542408" cy="1026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200" dirty="0">
                  <a:latin typeface="Arial" pitchFamily="34" charset="0"/>
                  <a:cs typeface="Arial" pitchFamily="34" charset="0"/>
                </a:rPr>
                <a:t>Usuários habilitados </a:t>
              </a:r>
            </a:p>
            <a:p>
              <a:pPr algn="r"/>
              <a:r>
                <a:rPr lang="pt-BR" sz="1200" dirty="0">
                  <a:latin typeface="Arial" pitchFamily="34" charset="0"/>
                  <a:cs typeface="Arial" pitchFamily="34" charset="0"/>
                </a:rPr>
                <a:t>acessam a nuvem </a:t>
              </a:r>
            </a:p>
            <a:p>
              <a:pPr algn="r"/>
              <a:r>
                <a:rPr lang="pt-BR" sz="1200" dirty="0">
                  <a:latin typeface="Arial" pitchFamily="34" charset="0"/>
                  <a:cs typeface="Arial" pitchFamily="34" charset="0"/>
                </a:rPr>
                <a:t>comunitária</a:t>
              </a:r>
            </a:p>
          </p:txBody>
        </p:sp>
        <p:sp>
          <p:nvSpPr>
            <p:cNvPr id="96" name="Chave esquerda 95"/>
            <p:cNvSpPr/>
            <p:nvPr/>
          </p:nvSpPr>
          <p:spPr>
            <a:xfrm rot="16200000">
              <a:off x="2672966" y="3375804"/>
              <a:ext cx="155652" cy="45395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481015" y="5636866"/>
              <a:ext cx="4436107" cy="586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Comunidade dentro da organização provê e consome os recursos da nuvem privada</a:t>
              </a:r>
            </a:p>
          </p:txBody>
        </p:sp>
        <p:sp>
          <p:nvSpPr>
            <p:cNvPr id="98" name="Chave esquerda 97"/>
            <p:cNvSpPr/>
            <p:nvPr/>
          </p:nvSpPr>
          <p:spPr>
            <a:xfrm rot="16200000">
              <a:off x="7489582" y="4543867"/>
              <a:ext cx="311307" cy="22580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5679864" y="5636866"/>
              <a:ext cx="2522163" cy="821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Comunidades habilitadas </a:t>
              </a:r>
            </a:p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acessam e consomem os </a:t>
              </a:r>
            </a:p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recursos da nuvem privada</a:t>
              </a: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323528" y="260648"/>
              <a:ext cx="8568952" cy="644926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1" name="Conector reto 100"/>
            <p:cNvCxnSpPr/>
            <p:nvPr/>
          </p:nvCxnSpPr>
          <p:spPr>
            <a:xfrm>
              <a:off x="2123728" y="371703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2123728" y="418298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>
            <a:xfrm>
              <a:off x="2627784" y="371703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>
            <a:xfrm>
              <a:off x="2627784" y="418718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>
            <a:xfrm>
              <a:off x="1638722" y="418718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>
            <a:xfrm>
              <a:off x="1666280" y="371703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>
            <a:xfrm>
              <a:off x="2026320" y="3873192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>
            <a:xfrm>
              <a:off x="2530376" y="3847792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>
            <a:xfrm>
              <a:off x="2530376" y="4318496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>
            <a:xfrm>
              <a:off x="2026320" y="4377804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>
              <a:off x="2530376" y="3400886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>
              <a:off x="2019970" y="3394536"/>
              <a:ext cx="0" cy="131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436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Comunitário provido por Terceirizado</a:t>
            </a:r>
          </a:p>
        </p:txBody>
      </p:sp>
      <p:sp>
        <p:nvSpPr>
          <p:cNvPr id="28" name="Rectangle 11"/>
          <p:cNvSpPr txBox="1">
            <a:spLocks noChangeArrowheads="1"/>
          </p:cNvSpPr>
          <p:nvPr/>
        </p:nvSpPr>
        <p:spPr bwMode="auto">
          <a:xfrm>
            <a:off x="6228184" y="1408290"/>
            <a:ext cx="2736304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Maior complexidade do controle de acesso, privacidade e segurança por parte do Provedor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Assim como no modelo Privado, há necessidade de link dedicado para acesso a nuvem comunitária , que pode limitar a performance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Escalabilidade e gerenciamento dos recursos sob responsabilidade do Provedor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endParaRPr lang="pt-BR" sz="1800" dirty="0"/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endParaRPr lang="pt-BR" sz="1800" dirty="0"/>
          </a:p>
        </p:txBody>
      </p:sp>
      <p:grpSp>
        <p:nvGrpSpPr>
          <p:cNvPr id="61" name="Grupo 60"/>
          <p:cNvGrpSpPr/>
          <p:nvPr/>
        </p:nvGrpSpPr>
        <p:grpSpPr>
          <a:xfrm>
            <a:off x="91723" y="1628800"/>
            <a:ext cx="6064453" cy="3956286"/>
            <a:chOff x="35496" y="116632"/>
            <a:chExt cx="6348422" cy="4068380"/>
          </a:xfrm>
        </p:grpSpPr>
        <p:grpSp>
          <p:nvGrpSpPr>
            <p:cNvPr id="62" name="Grupo 61"/>
            <p:cNvGrpSpPr/>
            <p:nvPr/>
          </p:nvGrpSpPr>
          <p:grpSpPr>
            <a:xfrm>
              <a:off x="35496" y="116632"/>
              <a:ext cx="6348422" cy="4068380"/>
              <a:chOff x="23778" y="1122980"/>
              <a:chExt cx="8843474" cy="5545219"/>
            </a:xfrm>
          </p:grpSpPr>
          <p:pic>
            <p:nvPicPr>
              <p:cNvPr id="13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650" y="1400175"/>
                <a:ext cx="7124700" cy="4057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33" name="Conector de seta reta 132"/>
              <p:cNvCxnSpPr/>
              <p:nvPr/>
            </p:nvCxnSpPr>
            <p:spPr>
              <a:xfrm>
                <a:off x="3959932" y="4221088"/>
                <a:ext cx="1836204" cy="144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de seta reta 133"/>
              <p:cNvCxnSpPr/>
              <p:nvPr/>
            </p:nvCxnSpPr>
            <p:spPr>
              <a:xfrm flipV="1">
                <a:off x="3959932" y="3501008"/>
                <a:ext cx="1692188" cy="7284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de seta reta 134"/>
              <p:cNvCxnSpPr/>
              <p:nvPr/>
            </p:nvCxnSpPr>
            <p:spPr>
              <a:xfrm flipV="1">
                <a:off x="3959932" y="2852936"/>
                <a:ext cx="1692188" cy="1376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de seta reta 135"/>
              <p:cNvCxnSpPr/>
              <p:nvPr/>
            </p:nvCxnSpPr>
            <p:spPr>
              <a:xfrm>
                <a:off x="2063438" y="3178245"/>
                <a:ext cx="288032" cy="2160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de seta reta 136"/>
              <p:cNvCxnSpPr/>
              <p:nvPr/>
            </p:nvCxnSpPr>
            <p:spPr>
              <a:xfrm flipH="1">
                <a:off x="839302" y="3394269"/>
                <a:ext cx="1512168" cy="205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aixaDeTexto 137"/>
              <p:cNvSpPr txBox="1"/>
              <p:nvPr/>
            </p:nvSpPr>
            <p:spPr>
              <a:xfrm>
                <a:off x="107099" y="2804928"/>
                <a:ext cx="1123501" cy="538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Acesso </a:t>
                </a:r>
              </a:p>
              <a:p>
                <a:pPr algn="r"/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bloqueado</a:t>
                </a:r>
              </a:p>
            </p:txBody>
          </p:sp>
          <p:cxnSp>
            <p:nvCxnSpPr>
              <p:cNvPr id="139" name="Conector reto 138"/>
              <p:cNvCxnSpPr/>
              <p:nvPr/>
            </p:nvCxnSpPr>
            <p:spPr>
              <a:xfrm flipH="1">
                <a:off x="6156176" y="4149080"/>
                <a:ext cx="360040" cy="216024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>
              <a:xfrm flipH="1">
                <a:off x="6149156" y="4365476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>
              <a:xfrm flipH="1" flipV="1">
                <a:off x="6149156" y="4368068"/>
                <a:ext cx="864096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ector de seta reta 141"/>
              <p:cNvCxnSpPr/>
              <p:nvPr/>
            </p:nvCxnSpPr>
            <p:spPr>
              <a:xfrm flipH="1">
                <a:off x="6843228" y="1937911"/>
                <a:ext cx="170022" cy="17791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de seta reta 142"/>
              <p:cNvCxnSpPr/>
              <p:nvPr/>
            </p:nvCxnSpPr>
            <p:spPr>
              <a:xfrm>
                <a:off x="7013251" y="1937911"/>
                <a:ext cx="210693" cy="21081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de seta reta 143"/>
              <p:cNvCxnSpPr/>
              <p:nvPr/>
            </p:nvCxnSpPr>
            <p:spPr>
              <a:xfrm>
                <a:off x="7043380" y="1937911"/>
                <a:ext cx="437923" cy="2468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CaixaDeTexto 144"/>
              <p:cNvSpPr txBox="1"/>
              <p:nvPr/>
            </p:nvSpPr>
            <p:spPr>
              <a:xfrm>
                <a:off x="5957025" y="1122980"/>
                <a:ext cx="2164281" cy="81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Usuários habilitados </a:t>
                </a:r>
              </a:p>
              <a:p>
                <a:pPr algn="ctr"/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acessam a nuvem </a:t>
                </a:r>
              </a:p>
              <a:p>
                <a:pPr algn="ctr"/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comunitária</a:t>
                </a:r>
              </a:p>
            </p:txBody>
          </p:sp>
          <p:sp>
            <p:nvSpPr>
              <p:cNvPr id="146" name="Chave esquerda 145"/>
              <p:cNvSpPr/>
              <p:nvPr/>
            </p:nvSpPr>
            <p:spPr>
              <a:xfrm rot="16200000">
                <a:off x="2716345" y="3823010"/>
                <a:ext cx="311305" cy="380079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 </a:t>
                </a:r>
              </a:p>
            </p:txBody>
          </p:sp>
          <p:sp>
            <p:nvSpPr>
              <p:cNvPr id="147" name="CaixaDeTexto 146"/>
              <p:cNvSpPr txBox="1"/>
              <p:nvPr/>
            </p:nvSpPr>
            <p:spPr>
              <a:xfrm>
                <a:off x="1877010" y="5929535"/>
                <a:ext cx="2140305" cy="323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Ambiente do Provedor</a:t>
                </a:r>
              </a:p>
            </p:txBody>
          </p:sp>
          <p:sp>
            <p:nvSpPr>
              <p:cNvPr id="148" name="Chave esquerda 147"/>
              <p:cNvSpPr/>
              <p:nvPr/>
            </p:nvSpPr>
            <p:spPr>
              <a:xfrm rot="16200000">
                <a:off x="6887727" y="4574165"/>
                <a:ext cx="311307" cy="225803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 </a:t>
                </a:r>
              </a:p>
            </p:txBody>
          </p:sp>
          <p:sp>
            <p:nvSpPr>
              <p:cNvPr id="149" name="CaixaDeTexto 148"/>
              <p:cNvSpPr txBox="1"/>
              <p:nvPr/>
            </p:nvSpPr>
            <p:spPr>
              <a:xfrm>
                <a:off x="6060578" y="5761560"/>
                <a:ext cx="2202477" cy="753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Comunidade consome </a:t>
                </a:r>
              </a:p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recursos da nuvem </a:t>
                </a:r>
              </a:p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provido por terceiro</a:t>
                </a: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23778" y="1122980"/>
                <a:ext cx="8843474" cy="5545219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63" name="Conector reto 62"/>
            <p:cNvCxnSpPr/>
            <p:nvPr/>
          </p:nvCxnSpPr>
          <p:spPr>
            <a:xfrm>
              <a:off x="1971165" y="2276872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1967012" y="2677170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2339752" y="2276872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2339752" y="2681362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1592075" y="2276872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1598425" y="2670820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1960662" y="1484784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2384163" y="1484784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>
              <a:off x="1971165" y="1086644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2365152" y="1080294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2763253" y="1484784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2752750" y="1078136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1560364" y="1484784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/>
            <p:nvPr/>
          </p:nvCxnSpPr>
          <p:spPr>
            <a:xfrm>
              <a:off x="1579375" y="1084486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/>
            <p:cNvCxnSpPr/>
            <p:nvPr/>
          </p:nvCxnSpPr>
          <p:spPr>
            <a:xfrm>
              <a:off x="1174924" y="1484784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/>
            <p:cNvCxnSpPr/>
            <p:nvPr/>
          </p:nvCxnSpPr>
          <p:spPr>
            <a:xfrm>
              <a:off x="1187624" y="1080294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>
              <a:off x="1863254" y="2408681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/>
            <p:cNvCxnSpPr/>
            <p:nvPr/>
          </p:nvCxnSpPr>
          <p:spPr>
            <a:xfrm>
              <a:off x="2267744" y="2395981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/>
            <p:nvPr/>
          </p:nvCxnSpPr>
          <p:spPr>
            <a:xfrm>
              <a:off x="1867446" y="2828029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/>
            <p:nvPr/>
          </p:nvCxnSpPr>
          <p:spPr>
            <a:xfrm>
              <a:off x="2267744" y="2775071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/>
            <p:nvPr/>
          </p:nvCxnSpPr>
          <p:spPr>
            <a:xfrm>
              <a:off x="1861096" y="2027433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>
              <a:off x="2267744" y="2026940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/>
            <p:nvPr/>
          </p:nvCxnSpPr>
          <p:spPr>
            <a:xfrm>
              <a:off x="1863254" y="1622450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>
              <a:off x="1867446" y="1243853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/>
            <p:nvPr/>
          </p:nvCxnSpPr>
          <p:spPr>
            <a:xfrm>
              <a:off x="2267744" y="1196752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/>
            <p:cNvCxnSpPr/>
            <p:nvPr/>
          </p:nvCxnSpPr>
          <p:spPr>
            <a:xfrm>
              <a:off x="2267744" y="1591193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/>
            <p:cNvCxnSpPr/>
            <p:nvPr/>
          </p:nvCxnSpPr>
          <p:spPr>
            <a:xfrm>
              <a:off x="2672234" y="1622450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/>
            <p:cNvCxnSpPr/>
            <p:nvPr/>
          </p:nvCxnSpPr>
          <p:spPr>
            <a:xfrm>
              <a:off x="2668042" y="1217960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/>
            <p:cNvCxnSpPr/>
            <p:nvPr/>
          </p:nvCxnSpPr>
          <p:spPr>
            <a:xfrm>
              <a:off x="1475656" y="1199403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/>
            <p:cNvCxnSpPr/>
            <p:nvPr/>
          </p:nvCxnSpPr>
          <p:spPr>
            <a:xfrm>
              <a:off x="1475656" y="811312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/>
            <p:cNvCxnSpPr/>
            <p:nvPr/>
          </p:nvCxnSpPr>
          <p:spPr>
            <a:xfrm>
              <a:off x="1863254" y="833013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/>
            <p:cNvCxnSpPr/>
            <p:nvPr/>
          </p:nvCxnSpPr>
          <p:spPr>
            <a:xfrm>
              <a:off x="2665884" y="830855"/>
              <a:ext cx="0" cy="96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134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</a:t>
            </a:r>
          </a:p>
        </p:txBody>
      </p:sp>
      <p:sp>
        <p:nvSpPr>
          <p:cNvPr id="28" name="Rectangle 11"/>
          <p:cNvSpPr txBox="1">
            <a:spLocks noChangeArrowheads="1"/>
          </p:cNvSpPr>
          <p:nvPr/>
        </p:nvSpPr>
        <p:spPr bwMode="auto">
          <a:xfrm>
            <a:off x="6228184" y="1408290"/>
            <a:ext cx="2736304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Grande número de recursos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Conexão a nuvem via Internet. A confiabilidade da conexão vai depender dos controles de segurança implantados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O Provedor é responsável pelo gerenciamento dos recursos, pela performance, serviços e segurança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endParaRPr lang="pt-BR" sz="1800" dirty="0"/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endParaRPr lang="pt-BR" sz="1800" dirty="0"/>
          </a:p>
        </p:txBody>
      </p:sp>
      <p:grpSp>
        <p:nvGrpSpPr>
          <p:cNvPr id="79" name="Grupo 78"/>
          <p:cNvGrpSpPr/>
          <p:nvPr/>
        </p:nvGrpSpPr>
        <p:grpSpPr>
          <a:xfrm>
            <a:off x="35496" y="1700808"/>
            <a:ext cx="6192688" cy="4032448"/>
            <a:chOff x="107504" y="188640"/>
            <a:chExt cx="6192688" cy="4032448"/>
          </a:xfrm>
        </p:grpSpPr>
        <p:grpSp>
          <p:nvGrpSpPr>
            <p:cNvPr id="80" name="Grupo 79"/>
            <p:cNvGrpSpPr/>
            <p:nvPr/>
          </p:nvGrpSpPr>
          <p:grpSpPr>
            <a:xfrm>
              <a:off x="107504" y="188640"/>
              <a:ext cx="6192688" cy="4032448"/>
              <a:chOff x="-180528" y="592613"/>
              <a:chExt cx="9324528" cy="5428675"/>
            </a:xfrm>
          </p:grpSpPr>
          <p:pic>
            <p:nvPicPr>
              <p:cNvPr id="10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00" y="1414463"/>
                <a:ext cx="8763000" cy="4029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3" name="Conector reto 102"/>
              <p:cNvCxnSpPr/>
              <p:nvPr/>
            </p:nvCxnSpPr>
            <p:spPr>
              <a:xfrm>
                <a:off x="5364088" y="3573016"/>
                <a:ext cx="12241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 flipH="1">
                <a:off x="7049734" y="3341463"/>
                <a:ext cx="408497" cy="23408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 flipH="1" flipV="1">
                <a:off x="7044695" y="3575817"/>
                <a:ext cx="620304" cy="190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 flipH="1" flipV="1">
                <a:off x="7044695" y="3577720"/>
                <a:ext cx="956302" cy="35533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de seta reta 106"/>
              <p:cNvCxnSpPr/>
              <p:nvPr/>
            </p:nvCxnSpPr>
            <p:spPr>
              <a:xfrm>
                <a:off x="7683601" y="1794777"/>
                <a:ext cx="1" cy="11393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de seta reta 107"/>
              <p:cNvCxnSpPr/>
              <p:nvPr/>
            </p:nvCxnSpPr>
            <p:spPr>
              <a:xfrm>
                <a:off x="7664998" y="1794777"/>
                <a:ext cx="334486" cy="14259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de seta reta 108"/>
              <p:cNvCxnSpPr/>
              <p:nvPr/>
            </p:nvCxnSpPr>
            <p:spPr>
              <a:xfrm>
                <a:off x="7683601" y="1794777"/>
                <a:ext cx="631766" cy="18107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CaixaDeTexto 109"/>
              <p:cNvSpPr txBox="1"/>
              <p:nvPr/>
            </p:nvSpPr>
            <p:spPr>
              <a:xfrm>
                <a:off x="6880335" y="901741"/>
                <a:ext cx="16065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Usuários habilitados </a:t>
                </a:r>
              </a:p>
              <a:p>
                <a:pPr algn="ctr"/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acessam a nuvem </a:t>
                </a:r>
              </a:p>
              <a:p>
                <a:pPr algn="ctr"/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pública</a:t>
                </a:r>
              </a:p>
            </p:txBody>
          </p:sp>
          <p:cxnSp>
            <p:nvCxnSpPr>
              <p:cNvPr id="111" name="Conector reto 110"/>
              <p:cNvCxnSpPr/>
              <p:nvPr/>
            </p:nvCxnSpPr>
            <p:spPr>
              <a:xfrm flipH="1">
                <a:off x="4920264" y="2278007"/>
                <a:ext cx="204250" cy="23408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 flipH="1">
                <a:off x="4067944" y="1794777"/>
                <a:ext cx="276258" cy="33807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3552114" y="1809758"/>
                <a:ext cx="0" cy="32309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2760026" y="1809758"/>
                <a:ext cx="0" cy="32309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em curva 114"/>
              <p:cNvCxnSpPr/>
              <p:nvPr/>
            </p:nvCxnSpPr>
            <p:spPr>
              <a:xfrm rot="16200000" flipH="1">
                <a:off x="1372036" y="2164468"/>
                <a:ext cx="567280" cy="504056"/>
              </a:xfrm>
              <a:prstGeom prst="curvedConnector3">
                <a:avLst>
                  <a:gd name="adj1" fmla="val 747"/>
                </a:avLst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>
              <a:xfrm>
                <a:off x="683568" y="2132856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>
              <a:xfrm>
                <a:off x="-25524" y="2132856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>
              <a:xfrm>
                <a:off x="5760132" y="5301208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>
              <a:xfrm>
                <a:off x="6480212" y="530046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em curva 119"/>
              <p:cNvCxnSpPr/>
              <p:nvPr/>
            </p:nvCxnSpPr>
            <p:spPr>
              <a:xfrm rot="16200000" flipH="1">
                <a:off x="4572000" y="4653136"/>
                <a:ext cx="648072" cy="648072"/>
              </a:xfrm>
              <a:prstGeom prst="curvedConnector3">
                <a:avLst>
                  <a:gd name="adj1" fmla="val 98991"/>
                </a:avLst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de seta reta 120"/>
              <p:cNvCxnSpPr/>
              <p:nvPr/>
            </p:nvCxnSpPr>
            <p:spPr>
              <a:xfrm>
                <a:off x="1331640" y="3605495"/>
                <a:ext cx="3600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>
              <a:xfrm>
                <a:off x="619944" y="3573016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>
              <a:xfrm>
                <a:off x="-36512" y="3573016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>
              <a:xfrm>
                <a:off x="971600" y="5157192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>
              <a:xfrm>
                <a:off x="251520" y="5157192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em curva 125"/>
              <p:cNvCxnSpPr/>
              <p:nvPr/>
            </p:nvCxnSpPr>
            <p:spPr>
              <a:xfrm rot="10800000" flipV="1">
                <a:off x="1691680" y="4653134"/>
                <a:ext cx="576064" cy="504057"/>
              </a:xfrm>
              <a:prstGeom prst="curvedConnector3">
                <a:avLst>
                  <a:gd name="adj1" fmla="val 5908"/>
                </a:avLst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CaixaDeTexto 126"/>
              <p:cNvSpPr txBox="1"/>
              <p:nvPr/>
            </p:nvSpPr>
            <p:spPr>
              <a:xfrm>
                <a:off x="4716136" y="5360650"/>
                <a:ext cx="2562958" cy="660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Usuários terminam </a:t>
                </a:r>
              </a:p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acesso</a:t>
                </a:r>
              </a:p>
            </p:txBody>
          </p:sp>
          <p:sp>
            <p:nvSpPr>
              <p:cNvPr id="128" name="CaixaDeTexto 127"/>
              <p:cNvSpPr txBox="1"/>
              <p:nvPr/>
            </p:nvSpPr>
            <p:spPr>
              <a:xfrm>
                <a:off x="214021" y="1289216"/>
                <a:ext cx="13083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Usuários iniciam</a:t>
                </a:r>
              </a:p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acesso</a:t>
                </a:r>
              </a:p>
            </p:txBody>
          </p:sp>
          <p:sp>
            <p:nvSpPr>
              <p:cNvPr id="129" name="CaixaDeTexto 128"/>
              <p:cNvSpPr txBox="1"/>
              <p:nvPr/>
            </p:nvSpPr>
            <p:spPr>
              <a:xfrm>
                <a:off x="2733387" y="592613"/>
                <a:ext cx="3242769" cy="924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Usuários realizam acesso a nuvem pública através da Internet</a:t>
                </a:r>
              </a:p>
            </p:txBody>
          </p:sp>
          <p:sp>
            <p:nvSpPr>
              <p:cNvPr id="130" name="CaixaDeTexto 129"/>
              <p:cNvSpPr txBox="1"/>
              <p:nvPr/>
            </p:nvSpPr>
            <p:spPr>
              <a:xfrm>
                <a:off x="176771" y="3815010"/>
                <a:ext cx="1855744" cy="924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Novos </a:t>
                </a:r>
              </a:p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equipamentos</a:t>
                </a:r>
              </a:p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disponíveis</a:t>
                </a:r>
              </a:p>
            </p:txBody>
          </p:sp>
          <p:sp>
            <p:nvSpPr>
              <p:cNvPr id="131" name="CaixaDeTexto 130"/>
              <p:cNvSpPr txBox="1"/>
              <p:nvPr/>
            </p:nvSpPr>
            <p:spPr>
              <a:xfrm>
                <a:off x="285698" y="5360650"/>
                <a:ext cx="1207383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Equipamentos </a:t>
                </a:r>
              </a:p>
              <a:p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desativados</a:t>
                </a:r>
              </a:p>
            </p:txBody>
          </p:sp>
          <p:sp>
            <p:nvSpPr>
              <p:cNvPr id="132" name="Chave esquerda 131"/>
              <p:cNvSpPr/>
              <p:nvPr/>
            </p:nvSpPr>
            <p:spPr>
              <a:xfrm rot="16200000">
                <a:off x="7747598" y="3699260"/>
                <a:ext cx="252025" cy="215977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 </a:t>
                </a:r>
              </a:p>
            </p:txBody>
          </p:sp>
          <p:sp>
            <p:nvSpPr>
              <p:cNvPr id="133" name="CaixaDeTexto 132"/>
              <p:cNvSpPr txBox="1"/>
              <p:nvPr/>
            </p:nvSpPr>
            <p:spPr>
              <a:xfrm>
                <a:off x="7236295" y="4992334"/>
                <a:ext cx="1762334" cy="660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Ambiente do </a:t>
                </a:r>
              </a:p>
              <a:p>
                <a:pPr algn="ctr"/>
                <a:r>
                  <a:rPr lang="pt-BR" sz="1200" dirty="0">
                    <a:latin typeface="Arial" pitchFamily="34" charset="0"/>
                    <a:cs typeface="Arial" pitchFamily="34" charset="0"/>
                  </a:rPr>
                  <a:t>Cliente</a:t>
                </a:r>
              </a:p>
            </p:txBody>
          </p:sp>
          <p:sp>
            <p:nvSpPr>
              <p:cNvPr id="134" name="Retângulo 133"/>
              <p:cNvSpPr/>
              <p:nvPr/>
            </p:nvSpPr>
            <p:spPr>
              <a:xfrm>
                <a:off x="-180528" y="620688"/>
                <a:ext cx="9324528" cy="540060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81" name="Conector reto 80"/>
            <p:cNvCxnSpPr/>
            <p:nvPr/>
          </p:nvCxnSpPr>
          <p:spPr>
            <a:xfrm>
              <a:off x="2483768" y="2132856"/>
              <a:ext cx="17469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1979712" y="2132856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>
              <a:off x="1979712" y="2708920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2475221" y="2708920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>
              <a:off x="2979277" y="2132856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2979277" y="2708920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3419872" y="2132856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>
              <a:off x="3419872" y="2708920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>
              <a:off x="1547664" y="2132856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1547664" y="2708920"/>
              <a:ext cx="1525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1863254" y="2323973"/>
              <a:ext cx="0" cy="1689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2339752" y="2336180"/>
              <a:ext cx="0" cy="1689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>
              <a:off x="2824758" y="2295922"/>
              <a:ext cx="0" cy="1689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3288556" y="2348880"/>
              <a:ext cx="0" cy="1689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>
              <a:off x="1861096" y="2852936"/>
              <a:ext cx="0" cy="1689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2339752" y="2852936"/>
              <a:ext cx="0" cy="1689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2824758" y="2812678"/>
              <a:ext cx="0" cy="1689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3294906" y="2852936"/>
              <a:ext cx="0" cy="1689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>
              <a:off x="1867446" y="1779659"/>
              <a:ext cx="0" cy="1689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>
              <a:off x="2339752" y="1807217"/>
              <a:ext cx="0" cy="1689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>
            <a:xfrm>
              <a:off x="3288556" y="1838474"/>
              <a:ext cx="0" cy="1689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30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Híbrido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539552" y="1313857"/>
            <a:ext cx="5362053" cy="5427511"/>
            <a:chOff x="683568" y="0"/>
            <a:chExt cx="8136904" cy="6957392"/>
          </a:xfrm>
        </p:grpSpPr>
        <p:sp>
          <p:nvSpPr>
            <p:cNvPr id="42" name="Retângulo 41"/>
            <p:cNvSpPr/>
            <p:nvPr/>
          </p:nvSpPr>
          <p:spPr>
            <a:xfrm>
              <a:off x="683568" y="0"/>
              <a:ext cx="8136904" cy="6957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827584" y="116632"/>
              <a:ext cx="7801514" cy="6696744"/>
              <a:chOff x="827584" y="116632"/>
              <a:chExt cx="7801514" cy="6696744"/>
            </a:xfrm>
          </p:grpSpPr>
          <p:grpSp>
            <p:nvGrpSpPr>
              <p:cNvPr id="52" name="Grupo 51"/>
              <p:cNvGrpSpPr/>
              <p:nvPr/>
            </p:nvGrpSpPr>
            <p:grpSpPr>
              <a:xfrm>
                <a:off x="3059832" y="5013176"/>
                <a:ext cx="2736304" cy="1800200"/>
                <a:chOff x="107504" y="5589240"/>
                <a:chExt cx="6148910" cy="3168352"/>
              </a:xfrm>
            </p:grpSpPr>
            <p:sp>
              <p:nvSpPr>
                <p:cNvPr id="384" name="Retângulo 383"/>
                <p:cNvSpPr/>
                <p:nvPr/>
              </p:nvSpPr>
              <p:spPr>
                <a:xfrm>
                  <a:off x="107504" y="5589240"/>
                  <a:ext cx="6148910" cy="31683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8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914" y="5695658"/>
                  <a:ext cx="5819761" cy="2992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86" name="Conector reto 385"/>
                <p:cNvCxnSpPr/>
                <p:nvPr/>
              </p:nvCxnSpPr>
              <p:spPr>
                <a:xfrm>
                  <a:off x="3789843" y="7299043"/>
                  <a:ext cx="8129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ector reto 386"/>
                <p:cNvCxnSpPr/>
                <p:nvPr/>
              </p:nvCxnSpPr>
              <p:spPr>
                <a:xfrm flipH="1">
                  <a:off x="4909330" y="7127044"/>
                  <a:ext cx="271295" cy="1738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Conector reto 387"/>
                <p:cNvCxnSpPr/>
                <p:nvPr/>
              </p:nvCxnSpPr>
              <p:spPr>
                <a:xfrm flipH="1" flipV="1">
                  <a:off x="4905983" y="7301123"/>
                  <a:ext cx="411962" cy="14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Conector reto 388"/>
                <p:cNvCxnSpPr/>
                <p:nvPr/>
              </p:nvCxnSpPr>
              <p:spPr>
                <a:xfrm flipH="1" flipV="1">
                  <a:off x="4905983" y="7302537"/>
                  <a:ext cx="635108" cy="2639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Conector reto 389"/>
                <p:cNvCxnSpPr/>
                <p:nvPr/>
              </p:nvCxnSpPr>
              <p:spPr>
                <a:xfrm flipH="1">
                  <a:off x="3495087" y="6337103"/>
                  <a:ext cx="135648" cy="1738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Conector reto 390"/>
                <p:cNvCxnSpPr/>
                <p:nvPr/>
              </p:nvCxnSpPr>
              <p:spPr>
                <a:xfrm flipH="1">
                  <a:off x="2929037" y="5978157"/>
                  <a:ext cx="183471" cy="2511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Conector reto 391"/>
                <p:cNvCxnSpPr/>
                <p:nvPr/>
              </p:nvCxnSpPr>
              <p:spPr>
                <a:xfrm>
                  <a:off x="2586459" y="5989285"/>
                  <a:ext cx="0" cy="2399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Conector reto 392"/>
                <p:cNvCxnSpPr/>
                <p:nvPr/>
              </p:nvCxnSpPr>
              <p:spPr>
                <a:xfrm>
                  <a:off x="2060411" y="5989285"/>
                  <a:ext cx="0" cy="2399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Conector em curva 393"/>
                <p:cNvCxnSpPr/>
                <p:nvPr/>
              </p:nvCxnSpPr>
              <p:spPr>
                <a:xfrm rot="16200000" flipH="1">
                  <a:off x="1116291" y="6272595"/>
                  <a:ext cx="421379" cy="334758"/>
                </a:xfrm>
                <a:prstGeom prst="curvedConnector3">
                  <a:avLst>
                    <a:gd name="adj1" fmla="val 747"/>
                  </a:avLst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Conector reto 394"/>
                <p:cNvCxnSpPr/>
                <p:nvPr/>
              </p:nvCxnSpPr>
              <p:spPr>
                <a:xfrm>
                  <a:off x="681375" y="6229284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Conector reto 395"/>
                <p:cNvCxnSpPr/>
                <p:nvPr/>
              </p:nvCxnSpPr>
              <p:spPr>
                <a:xfrm>
                  <a:off x="210447" y="6229284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Conector reto 396"/>
                <p:cNvCxnSpPr/>
                <p:nvPr/>
              </p:nvCxnSpPr>
              <p:spPr>
                <a:xfrm>
                  <a:off x="4052868" y="8582753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Conector reto 397"/>
                <p:cNvCxnSpPr/>
                <p:nvPr/>
              </p:nvCxnSpPr>
              <p:spPr>
                <a:xfrm>
                  <a:off x="4531094" y="8582200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Conector em curva 398"/>
                <p:cNvCxnSpPr/>
                <p:nvPr/>
              </p:nvCxnSpPr>
              <p:spPr>
                <a:xfrm rot="16200000" flipH="1">
                  <a:off x="3238301" y="8126856"/>
                  <a:ext cx="481391" cy="430403"/>
                </a:xfrm>
                <a:prstGeom prst="curvedConnector3">
                  <a:avLst>
                    <a:gd name="adj1" fmla="val 98991"/>
                  </a:avLst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Conector de seta reta 399"/>
                <p:cNvCxnSpPr/>
                <p:nvPr/>
              </p:nvCxnSpPr>
              <p:spPr>
                <a:xfrm>
                  <a:off x="1111778" y="7323168"/>
                  <a:ext cx="23911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Conector reto 400"/>
                <p:cNvCxnSpPr/>
                <p:nvPr/>
              </p:nvCxnSpPr>
              <p:spPr>
                <a:xfrm>
                  <a:off x="639121" y="7299043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Conector reto 401"/>
                <p:cNvCxnSpPr/>
                <p:nvPr/>
              </p:nvCxnSpPr>
              <p:spPr>
                <a:xfrm>
                  <a:off x="203149" y="7299043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Conector reto 402"/>
                <p:cNvCxnSpPr/>
                <p:nvPr/>
              </p:nvCxnSpPr>
              <p:spPr>
                <a:xfrm>
                  <a:off x="872665" y="8475777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Conector reto 403"/>
                <p:cNvCxnSpPr/>
                <p:nvPr/>
              </p:nvCxnSpPr>
              <p:spPr>
                <a:xfrm>
                  <a:off x="394440" y="8475777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Conector em curva 404"/>
                <p:cNvCxnSpPr/>
                <p:nvPr/>
              </p:nvCxnSpPr>
              <p:spPr>
                <a:xfrm rot="10800000" flipV="1">
                  <a:off x="1350891" y="8101360"/>
                  <a:ext cx="382581" cy="374416"/>
                </a:xfrm>
                <a:prstGeom prst="curvedConnector3">
                  <a:avLst>
                    <a:gd name="adj1" fmla="val 5908"/>
                  </a:avLst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upo 52"/>
              <p:cNvGrpSpPr/>
              <p:nvPr/>
            </p:nvGrpSpPr>
            <p:grpSpPr>
              <a:xfrm>
                <a:off x="3203848" y="4869160"/>
                <a:ext cx="2736304" cy="1800200"/>
                <a:chOff x="107503" y="5574482"/>
                <a:chExt cx="6148910" cy="3168351"/>
              </a:xfrm>
            </p:grpSpPr>
            <p:sp>
              <p:nvSpPr>
                <p:cNvPr id="362" name="Retângulo 361"/>
                <p:cNvSpPr/>
                <p:nvPr/>
              </p:nvSpPr>
              <p:spPr>
                <a:xfrm>
                  <a:off x="107503" y="5574482"/>
                  <a:ext cx="6148910" cy="31683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6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914" y="5695658"/>
                  <a:ext cx="5819761" cy="2992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64" name="Conector reto 363"/>
                <p:cNvCxnSpPr/>
                <p:nvPr/>
              </p:nvCxnSpPr>
              <p:spPr>
                <a:xfrm>
                  <a:off x="3789843" y="7299043"/>
                  <a:ext cx="8129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ector reto 364"/>
                <p:cNvCxnSpPr/>
                <p:nvPr/>
              </p:nvCxnSpPr>
              <p:spPr>
                <a:xfrm flipH="1">
                  <a:off x="4909330" y="7127044"/>
                  <a:ext cx="271295" cy="1738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Conector reto 365"/>
                <p:cNvCxnSpPr/>
                <p:nvPr/>
              </p:nvCxnSpPr>
              <p:spPr>
                <a:xfrm flipH="1" flipV="1">
                  <a:off x="4905983" y="7301123"/>
                  <a:ext cx="411962" cy="14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Conector reto 366"/>
                <p:cNvCxnSpPr/>
                <p:nvPr/>
              </p:nvCxnSpPr>
              <p:spPr>
                <a:xfrm flipH="1" flipV="1">
                  <a:off x="4905983" y="7302537"/>
                  <a:ext cx="635108" cy="2639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Conector reto 367"/>
                <p:cNvCxnSpPr/>
                <p:nvPr/>
              </p:nvCxnSpPr>
              <p:spPr>
                <a:xfrm flipH="1">
                  <a:off x="3495087" y="6337103"/>
                  <a:ext cx="135648" cy="1738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Conector reto 368"/>
                <p:cNvCxnSpPr/>
                <p:nvPr/>
              </p:nvCxnSpPr>
              <p:spPr>
                <a:xfrm flipH="1">
                  <a:off x="2929037" y="5978157"/>
                  <a:ext cx="183471" cy="2511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Conector reto 369"/>
                <p:cNvCxnSpPr/>
                <p:nvPr/>
              </p:nvCxnSpPr>
              <p:spPr>
                <a:xfrm>
                  <a:off x="2586459" y="5989285"/>
                  <a:ext cx="0" cy="2399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Conector reto 370"/>
                <p:cNvCxnSpPr/>
                <p:nvPr/>
              </p:nvCxnSpPr>
              <p:spPr>
                <a:xfrm>
                  <a:off x="2060411" y="5989285"/>
                  <a:ext cx="0" cy="2399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ector em curva 371"/>
                <p:cNvCxnSpPr/>
                <p:nvPr/>
              </p:nvCxnSpPr>
              <p:spPr>
                <a:xfrm rot="16200000" flipH="1">
                  <a:off x="1116291" y="6272595"/>
                  <a:ext cx="421379" cy="334758"/>
                </a:xfrm>
                <a:prstGeom prst="curvedConnector3">
                  <a:avLst>
                    <a:gd name="adj1" fmla="val 747"/>
                  </a:avLst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ector reto 372"/>
                <p:cNvCxnSpPr/>
                <p:nvPr/>
              </p:nvCxnSpPr>
              <p:spPr>
                <a:xfrm>
                  <a:off x="681375" y="6229284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ector reto 373"/>
                <p:cNvCxnSpPr/>
                <p:nvPr/>
              </p:nvCxnSpPr>
              <p:spPr>
                <a:xfrm>
                  <a:off x="210447" y="6229284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Conector reto 374"/>
                <p:cNvCxnSpPr/>
                <p:nvPr/>
              </p:nvCxnSpPr>
              <p:spPr>
                <a:xfrm>
                  <a:off x="4052868" y="8582753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Conector reto 375"/>
                <p:cNvCxnSpPr/>
                <p:nvPr/>
              </p:nvCxnSpPr>
              <p:spPr>
                <a:xfrm>
                  <a:off x="4531094" y="8582200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Conector em curva 376"/>
                <p:cNvCxnSpPr/>
                <p:nvPr/>
              </p:nvCxnSpPr>
              <p:spPr>
                <a:xfrm rot="16200000" flipH="1">
                  <a:off x="3238301" y="8126856"/>
                  <a:ext cx="481391" cy="430403"/>
                </a:xfrm>
                <a:prstGeom prst="curvedConnector3">
                  <a:avLst>
                    <a:gd name="adj1" fmla="val 98991"/>
                  </a:avLst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Conector de seta reta 377"/>
                <p:cNvCxnSpPr/>
                <p:nvPr/>
              </p:nvCxnSpPr>
              <p:spPr>
                <a:xfrm>
                  <a:off x="1111778" y="7323168"/>
                  <a:ext cx="23911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Conector reto 378"/>
                <p:cNvCxnSpPr/>
                <p:nvPr/>
              </p:nvCxnSpPr>
              <p:spPr>
                <a:xfrm>
                  <a:off x="639121" y="7299043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Conector reto 379"/>
                <p:cNvCxnSpPr/>
                <p:nvPr/>
              </p:nvCxnSpPr>
              <p:spPr>
                <a:xfrm>
                  <a:off x="203149" y="7299043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Conector reto 380"/>
                <p:cNvCxnSpPr/>
                <p:nvPr/>
              </p:nvCxnSpPr>
              <p:spPr>
                <a:xfrm>
                  <a:off x="872665" y="8475777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Conector reto 381"/>
                <p:cNvCxnSpPr/>
                <p:nvPr/>
              </p:nvCxnSpPr>
              <p:spPr>
                <a:xfrm>
                  <a:off x="394440" y="8475777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Conector em curva 382"/>
                <p:cNvCxnSpPr/>
                <p:nvPr/>
              </p:nvCxnSpPr>
              <p:spPr>
                <a:xfrm rot="10800000" flipV="1">
                  <a:off x="1350891" y="8101360"/>
                  <a:ext cx="382581" cy="374416"/>
                </a:xfrm>
                <a:prstGeom prst="curvedConnector3">
                  <a:avLst>
                    <a:gd name="adj1" fmla="val 5908"/>
                  </a:avLst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>
                <a:off x="5868144" y="2276872"/>
                <a:ext cx="2760954" cy="1800200"/>
                <a:chOff x="539552" y="5013176"/>
                <a:chExt cx="5408442" cy="3096344"/>
              </a:xfrm>
            </p:grpSpPr>
            <p:sp>
              <p:nvSpPr>
                <p:cNvPr id="352" name="Retângulo 351"/>
                <p:cNvSpPr/>
                <p:nvPr/>
              </p:nvSpPr>
              <p:spPr>
                <a:xfrm>
                  <a:off x="539552" y="5013176"/>
                  <a:ext cx="5408442" cy="30963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53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19" y="5072531"/>
                  <a:ext cx="5114574" cy="29769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54" name="Conector de seta reta 353"/>
                <p:cNvCxnSpPr/>
                <p:nvPr/>
              </p:nvCxnSpPr>
              <p:spPr>
                <a:xfrm>
                  <a:off x="2861124" y="7142160"/>
                  <a:ext cx="1318147" cy="10566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Conector de seta reta 354"/>
                <p:cNvCxnSpPr/>
                <p:nvPr/>
              </p:nvCxnSpPr>
              <p:spPr>
                <a:xfrm flipV="1">
                  <a:off x="2861124" y="6613856"/>
                  <a:ext cx="1214763" cy="53445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Conector de seta reta 355"/>
                <p:cNvCxnSpPr/>
                <p:nvPr/>
              </p:nvCxnSpPr>
              <p:spPr>
                <a:xfrm flipV="1">
                  <a:off x="2861124" y="6138383"/>
                  <a:ext cx="1214763" cy="100992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Conector de seta reta 356"/>
                <p:cNvCxnSpPr/>
                <p:nvPr/>
              </p:nvCxnSpPr>
              <p:spPr>
                <a:xfrm>
                  <a:off x="1499697" y="6377053"/>
                  <a:ext cx="206768" cy="1584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Conector de seta reta 357"/>
                <p:cNvCxnSpPr/>
                <p:nvPr/>
              </p:nvCxnSpPr>
              <p:spPr>
                <a:xfrm flipH="1">
                  <a:off x="620932" y="6535544"/>
                  <a:ext cx="1085533" cy="15052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Conector reto 358"/>
                <p:cNvCxnSpPr/>
                <p:nvPr/>
              </p:nvCxnSpPr>
              <p:spPr>
                <a:xfrm flipH="1">
                  <a:off x="4437731" y="7089329"/>
                  <a:ext cx="258460" cy="1584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Conector reto 359"/>
                <p:cNvCxnSpPr/>
                <p:nvPr/>
              </p:nvCxnSpPr>
              <p:spPr>
                <a:xfrm flipH="1">
                  <a:off x="4432692" y="7248093"/>
                  <a:ext cx="4135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Conector reto 360"/>
                <p:cNvCxnSpPr/>
                <p:nvPr/>
              </p:nvCxnSpPr>
              <p:spPr>
                <a:xfrm flipH="1" flipV="1">
                  <a:off x="4432692" y="7249995"/>
                  <a:ext cx="620304" cy="2113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>
                <a:off x="5724128" y="2382788"/>
                <a:ext cx="2760954" cy="1800200"/>
                <a:chOff x="539552" y="5013176"/>
                <a:chExt cx="5408442" cy="3096344"/>
              </a:xfrm>
            </p:grpSpPr>
            <p:sp>
              <p:nvSpPr>
                <p:cNvPr id="342" name="Retângulo 341"/>
                <p:cNvSpPr/>
                <p:nvPr/>
              </p:nvSpPr>
              <p:spPr>
                <a:xfrm>
                  <a:off x="539552" y="5013176"/>
                  <a:ext cx="5408442" cy="30963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43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19" y="5072531"/>
                  <a:ext cx="5114574" cy="29769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44" name="Conector de seta reta 343"/>
                <p:cNvCxnSpPr/>
                <p:nvPr/>
              </p:nvCxnSpPr>
              <p:spPr>
                <a:xfrm>
                  <a:off x="2861124" y="7142160"/>
                  <a:ext cx="1318147" cy="10566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Conector de seta reta 344"/>
                <p:cNvCxnSpPr/>
                <p:nvPr/>
              </p:nvCxnSpPr>
              <p:spPr>
                <a:xfrm flipV="1">
                  <a:off x="2861124" y="6613856"/>
                  <a:ext cx="1214763" cy="53445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Conector de seta reta 345"/>
                <p:cNvCxnSpPr/>
                <p:nvPr/>
              </p:nvCxnSpPr>
              <p:spPr>
                <a:xfrm flipV="1">
                  <a:off x="2861124" y="6138383"/>
                  <a:ext cx="1214763" cy="100992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Conector de seta reta 346"/>
                <p:cNvCxnSpPr/>
                <p:nvPr/>
              </p:nvCxnSpPr>
              <p:spPr>
                <a:xfrm>
                  <a:off x="1499697" y="6377053"/>
                  <a:ext cx="206768" cy="1584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Conector de seta reta 347"/>
                <p:cNvCxnSpPr/>
                <p:nvPr/>
              </p:nvCxnSpPr>
              <p:spPr>
                <a:xfrm flipH="1">
                  <a:off x="620932" y="6535544"/>
                  <a:ext cx="1085533" cy="15052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Conector reto 348"/>
                <p:cNvCxnSpPr/>
                <p:nvPr/>
              </p:nvCxnSpPr>
              <p:spPr>
                <a:xfrm flipH="1">
                  <a:off x="4437731" y="7089329"/>
                  <a:ext cx="258460" cy="1584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Conector reto 349"/>
                <p:cNvCxnSpPr/>
                <p:nvPr/>
              </p:nvCxnSpPr>
              <p:spPr>
                <a:xfrm flipH="1">
                  <a:off x="4432692" y="7248093"/>
                  <a:ext cx="4135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Conector reto 350"/>
                <p:cNvCxnSpPr/>
                <p:nvPr/>
              </p:nvCxnSpPr>
              <p:spPr>
                <a:xfrm flipH="1" flipV="1">
                  <a:off x="4432692" y="7249995"/>
                  <a:ext cx="620304" cy="2113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>
                <a:off x="827584" y="2276872"/>
                <a:ext cx="2744291" cy="1800200"/>
                <a:chOff x="89197" y="3573016"/>
                <a:chExt cx="6195392" cy="3096344"/>
              </a:xfrm>
            </p:grpSpPr>
            <p:sp>
              <p:nvSpPr>
                <p:cNvPr id="320" name="Retângulo 319"/>
                <p:cNvSpPr/>
                <p:nvPr/>
              </p:nvSpPr>
              <p:spPr>
                <a:xfrm>
                  <a:off x="89197" y="3573016"/>
                  <a:ext cx="6195392" cy="30963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21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4178" y="3721167"/>
                  <a:ext cx="5973714" cy="28673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22" name="Conector de seta reta 321"/>
                <p:cNvCxnSpPr/>
                <p:nvPr/>
              </p:nvCxnSpPr>
              <p:spPr>
                <a:xfrm>
                  <a:off x="3559049" y="5596257"/>
                  <a:ext cx="8937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Conector de seta reta 322"/>
                <p:cNvCxnSpPr/>
                <p:nvPr/>
              </p:nvCxnSpPr>
              <p:spPr>
                <a:xfrm>
                  <a:off x="3506475" y="5007735"/>
                  <a:ext cx="8937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Conector de seta reta 323"/>
                <p:cNvCxnSpPr/>
                <p:nvPr/>
              </p:nvCxnSpPr>
              <p:spPr>
                <a:xfrm>
                  <a:off x="3453902" y="4468257"/>
                  <a:ext cx="8937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ector de seta reta 324"/>
                <p:cNvCxnSpPr/>
                <p:nvPr/>
              </p:nvCxnSpPr>
              <p:spPr>
                <a:xfrm>
                  <a:off x="2507579" y="5596257"/>
                  <a:ext cx="78860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Conector de seta reta 325"/>
                <p:cNvCxnSpPr/>
                <p:nvPr/>
              </p:nvCxnSpPr>
              <p:spPr>
                <a:xfrm>
                  <a:off x="2901880" y="5301996"/>
                  <a:ext cx="0" cy="29426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ector reto 326"/>
                <p:cNvCxnSpPr/>
                <p:nvPr/>
              </p:nvCxnSpPr>
              <p:spPr>
                <a:xfrm flipH="1">
                  <a:off x="4768240" y="5449127"/>
                  <a:ext cx="262868" cy="1471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ector reto 327"/>
                <p:cNvCxnSpPr/>
                <p:nvPr/>
              </p:nvCxnSpPr>
              <p:spPr>
                <a:xfrm flipH="1">
                  <a:off x="4768240" y="5596257"/>
                  <a:ext cx="42058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ector reto 328"/>
                <p:cNvCxnSpPr/>
                <p:nvPr/>
              </p:nvCxnSpPr>
              <p:spPr>
                <a:xfrm flipH="1" flipV="1">
                  <a:off x="4768240" y="5596257"/>
                  <a:ext cx="630882" cy="1961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ector reto 329"/>
                <p:cNvCxnSpPr/>
                <p:nvPr/>
              </p:nvCxnSpPr>
              <p:spPr>
                <a:xfrm>
                  <a:off x="1403535" y="535104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Conector reto 330"/>
                <p:cNvCxnSpPr/>
                <p:nvPr/>
              </p:nvCxnSpPr>
              <p:spPr>
                <a:xfrm>
                  <a:off x="1403535" y="5668395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Conector reto 331"/>
                <p:cNvCxnSpPr/>
                <p:nvPr/>
              </p:nvCxnSpPr>
              <p:spPr>
                <a:xfrm>
                  <a:off x="1771549" y="535104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Conector reto 332"/>
                <p:cNvCxnSpPr/>
                <p:nvPr/>
              </p:nvCxnSpPr>
              <p:spPr>
                <a:xfrm>
                  <a:off x="1771549" y="567125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Conector reto 333"/>
                <p:cNvCxnSpPr/>
                <p:nvPr/>
              </p:nvCxnSpPr>
              <p:spPr>
                <a:xfrm>
                  <a:off x="1049429" y="567125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Conector reto 334"/>
                <p:cNvCxnSpPr/>
                <p:nvPr/>
              </p:nvCxnSpPr>
              <p:spPr>
                <a:xfrm>
                  <a:off x="1069549" y="535104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Conector reto 335"/>
                <p:cNvCxnSpPr/>
                <p:nvPr/>
              </p:nvCxnSpPr>
              <p:spPr>
                <a:xfrm>
                  <a:off x="1332417" y="5457398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Conector reto 336"/>
                <p:cNvCxnSpPr/>
                <p:nvPr/>
              </p:nvCxnSpPr>
              <p:spPr>
                <a:xfrm>
                  <a:off x="1700431" y="5440098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Conector reto 337"/>
                <p:cNvCxnSpPr/>
                <p:nvPr/>
              </p:nvCxnSpPr>
              <p:spPr>
                <a:xfrm>
                  <a:off x="1700431" y="5760687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Conector reto 338"/>
                <p:cNvCxnSpPr/>
                <p:nvPr/>
              </p:nvCxnSpPr>
              <p:spPr>
                <a:xfrm>
                  <a:off x="1332417" y="5801081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Conector reto 339"/>
                <p:cNvCxnSpPr/>
                <p:nvPr/>
              </p:nvCxnSpPr>
              <p:spPr>
                <a:xfrm>
                  <a:off x="1700431" y="5135718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Conector reto 340"/>
                <p:cNvCxnSpPr/>
                <p:nvPr/>
              </p:nvCxnSpPr>
              <p:spPr>
                <a:xfrm>
                  <a:off x="1327780" y="5131393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upo 56"/>
              <p:cNvGrpSpPr/>
              <p:nvPr/>
            </p:nvGrpSpPr>
            <p:grpSpPr>
              <a:xfrm>
                <a:off x="971600" y="2377455"/>
                <a:ext cx="2744291" cy="1800200"/>
                <a:chOff x="89197" y="3573016"/>
                <a:chExt cx="6195392" cy="3096344"/>
              </a:xfrm>
            </p:grpSpPr>
            <p:sp>
              <p:nvSpPr>
                <p:cNvPr id="298" name="Retângulo 297"/>
                <p:cNvSpPr/>
                <p:nvPr/>
              </p:nvSpPr>
              <p:spPr>
                <a:xfrm>
                  <a:off x="89197" y="3573016"/>
                  <a:ext cx="6195392" cy="30963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299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4178" y="3721167"/>
                  <a:ext cx="5973714" cy="28673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00" name="Conector de seta reta 299"/>
                <p:cNvCxnSpPr/>
                <p:nvPr/>
              </p:nvCxnSpPr>
              <p:spPr>
                <a:xfrm>
                  <a:off x="3559049" y="5596257"/>
                  <a:ext cx="8937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Conector de seta reta 300"/>
                <p:cNvCxnSpPr/>
                <p:nvPr/>
              </p:nvCxnSpPr>
              <p:spPr>
                <a:xfrm>
                  <a:off x="3506475" y="5007735"/>
                  <a:ext cx="8937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ector de seta reta 301"/>
                <p:cNvCxnSpPr/>
                <p:nvPr/>
              </p:nvCxnSpPr>
              <p:spPr>
                <a:xfrm>
                  <a:off x="3453902" y="4468257"/>
                  <a:ext cx="8937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ector de seta reta 302"/>
                <p:cNvCxnSpPr/>
                <p:nvPr/>
              </p:nvCxnSpPr>
              <p:spPr>
                <a:xfrm>
                  <a:off x="2507579" y="5596257"/>
                  <a:ext cx="78860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ector de seta reta 303"/>
                <p:cNvCxnSpPr/>
                <p:nvPr/>
              </p:nvCxnSpPr>
              <p:spPr>
                <a:xfrm>
                  <a:off x="2901880" y="5301996"/>
                  <a:ext cx="0" cy="29426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Conector reto 304"/>
                <p:cNvCxnSpPr/>
                <p:nvPr/>
              </p:nvCxnSpPr>
              <p:spPr>
                <a:xfrm flipH="1">
                  <a:off x="4768240" y="5449127"/>
                  <a:ext cx="262868" cy="1471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ector reto 305"/>
                <p:cNvCxnSpPr/>
                <p:nvPr/>
              </p:nvCxnSpPr>
              <p:spPr>
                <a:xfrm flipH="1">
                  <a:off x="4768240" y="5596257"/>
                  <a:ext cx="42058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ector reto 306"/>
                <p:cNvCxnSpPr/>
                <p:nvPr/>
              </p:nvCxnSpPr>
              <p:spPr>
                <a:xfrm flipH="1" flipV="1">
                  <a:off x="4768240" y="5596257"/>
                  <a:ext cx="630882" cy="1961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Conector reto 307"/>
                <p:cNvCxnSpPr/>
                <p:nvPr/>
              </p:nvCxnSpPr>
              <p:spPr>
                <a:xfrm>
                  <a:off x="1403535" y="535104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ector reto 308"/>
                <p:cNvCxnSpPr/>
                <p:nvPr/>
              </p:nvCxnSpPr>
              <p:spPr>
                <a:xfrm>
                  <a:off x="1403535" y="5668395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ector reto 309"/>
                <p:cNvCxnSpPr/>
                <p:nvPr/>
              </p:nvCxnSpPr>
              <p:spPr>
                <a:xfrm>
                  <a:off x="1771549" y="535104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ector reto 310"/>
                <p:cNvCxnSpPr/>
                <p:nvPr/>
              </p:nvCxnSpPr>
              <p:spPr>
                <a:xfrm>
                  <a:off x="1771549" y="567125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Conector reto 311"/>
                <p:cNvCxnSpPr/>
                <p:nvPr/>
              </p:nvCxnSpPr>
              <p:spPr>
                <a:xfrm>
                  <a:off x="1049429" y="567125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onector reto 312"/>
                <p:cNvCxnSpPr/>
                <p:nvPr/>
              </p:nvCxnSpPr>
              <p:spPr>
                <a:xfrm>
                  <a:off x="1069549" y="535104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Conector reto 313"/>
                <p:cNvCxnSpPr/>
                <p:nvPr/>
              </p:nvCxnSpPr>
              <p:spPr>
                <a:xfrm>
                  <a:off x="1332417" y="5457398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Conector reto 314"/>
                <p:cNvCxnSpPr/>
                <p:nvPr/>
              </p:nvCxnSpPr>
              <p:spPr>
                <a:xfrm>
                  <a:off x="1700431" y="5440098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Conector reto 315"/>
                <p:cNvCxnSpPr/>
                <p:nvPr/>
              </p:nvCxnSpPr>
              <p:spPr>
                <a:xfrm>
                  <a:off x="1700431" y="5760687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Conector reto 316"/>
                <p:cNvCxnSpPr/>
                <p:nvPr/>
              </p:nvCxnSpPr>
              <p:spPr>
                <a:xfrm>
                  <a:off x="1332417" y="5801081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Conector reto 317"/>
                <p:cNvCxnSpPr/>
                <p:nvPr/>
              </p:nvCxnSpPr>
              <p:spPr>
                <a:xfrm>
                  <a:off x="1700431" y="5135718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ector reto 318"/>
                <p:cNvCxnSpPr/>
                <p:nvPr/>
              </p:nvCxnSpPr>
              <p:spPr>
                <a:xfrm>
                  <a:off x="1327780" y="5131393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upo 57"/>
              <p:cNvGrpSpPr/>
              <p:nvPr/>
            </p:nvGrpSpPr>
            <p:grpSpPr>
              <a:xfrm>
                <a:off x="5868144" y="116632"/>
                <a:ext cx="2736304" cy="1776344"/>
                <a:chOff x="5004048" y="116633"/>
                <a:chExt cx="4896544" cy="2952327"/>
              </a:xfrm>
            </p:grpSpPr>
            <p:sp>
              <p:nvSpPr>
                <p:cNvPr id="261" name="Retângulo 260"/>
                <p:cNvSpPr/>
                <p:nvPr/>
              </p:nvSpPr>
              <p:spPr>
                <a:xfrm>
                  <a:off x="5004048" y="116633"/>
                  <a:ext cx="4896544" cy="29523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262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1737" y="174704"/>
                  <a:ext cx="4501603" cy="2810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63" name="Conector de seta reta 262"/>
                <p:cNvCxnSpPr/>
                <p:nvPr/>
              </p:nvCxnSpPr>
              <p:spPr>
                <a:xfrm>
                  <a:off x="7315133" y="2127580"/>
                  <a:ext cx="99501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Conector de seta reta 263"/>
                <p:cNvCxnSpPr/>
                <p:nvPr/>
              </p:nvCxnSpPr>
              <p:spPr>
                <a:xfrm>
                  <a:off x="5992917" y="1386705"/>
                  <a:ext cx="203418" cy="15875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Conector de seta reta 264"/>
                <p:cNvCxnSpPr/>
                <p:nvPr/>
              </p:nvCxnSpPr>
              <p:spPr>
                <a:xfrm flipH="1">
                  <a:off x="5128392" y="1545464"/>
                  <a:ext cx="1067943" cy="15078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Conector reto 265"/>
                <p:cNvCxnSpPr/>
                <p:nvPr/>
              </p:nvCxnSpPr>
              <p:spPr>
                <a:xfrm>
                  <a:off x="6450607" y="2012407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Conector reto 266"/>
                <p:cNvCxnSpPr/>
                <p:nvPr/>
              </p:nvCxnSpPr>
              <p:spPr>
                <a:xfrm>
                  <a:off x="6446123" y="2396845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onector reto 267"/>
                <p:cNvCxnSpPr/>
                <p:nvPr/>
              </p:nvCxnSpPr>
              <p:spPr>
                <a:xfrm>
                  <a:off x="6806589" y="239217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ector reto 268"/>
                <p:cNvCxnSpPr/>
                <p:nvPr/>
              </p:nvCxnSpPr>
              <p:spPr>
                <a:xfrm>
                  <a:off x="6806589" y="2012407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ector reto 269"/>
                <p:cNvCxnSpPr/>
                <p:nvPr/>
              </p:nvCxnSpPr>
              <p:spPr>
                <a:xfrm>
                  <a:off x="6061710" y="239217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ector reto 270"/>
                <p:cNvCxnSpPr/>
                <p:nvPr/>
              </p:nvCxnSpPr>
              <p:spPr>
                <a:xfrm>
                  <a:off x="6070679" y="2012407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ector reto 271"/>
                <p:cNvCxnSpPr/>
                <p:nvPr/>
              </p:nvCxnSpPr>
              <p:spPr>
                <a:xfrm>
                  <a:off x="6450607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Conector reto 272"/>
                <p:cNvCxnSpPr/>
                <p:nvPr/>
              </p:nvCxnSpPr>
              <p:spPr>
                <a:xfrm>
                  <a:off x="6806589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ector reto 273"/>
                <p:cNvCxnSpPr/>
                <p:nvPr/>
              </p:nvCxnSpPr>
              <p:spPr>
                <a:xfrm>
                  <a:off x="6072203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Conector reto 274"/>
                <p:cNvCxnSpPr/>
                <p:nvPr/>
              </p:nvCxnSpPr>
              <p:spPr>
                <a:xfrm>
                  <a:off x="7171539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Conector reto 275"/>
                <p:cNvCxnSpPr/>
                <p:nvPr/>
              </p:nvCxnSpPr>
              <p:spPr>
                <a:xfrm>
                  <a:off x="5707253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Conector reto 276"/>
                <p:cNvCxnSpPr/>
                <p:nvPr/>
              </p:nvCxnSpPr>
              <p:spPr>
                <a:xfrm>
                  <a:off x="6450607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Conector reto 277"/>
                <p:cNvCxnSpPr/>
                <p:nvPr/>
              </p:nvCxnSpPr>
              <p:spPr>
                <a:xfrm>
                  <a:off x="6806589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Conector reto 278"/>
                <p:cNvCxnSpPr/>
                <p:nvPr/>
              </p:nvCxnSpPr>
              <p:spPr>
                <a:xfrm>
                  <a:off x="7162570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ector reto 279"/>
                <p:cNvCxnSpPr/>
                <p:nvPr/>
              </p:nvCxnSpPr>
              <p:spPr>
                <a:xfrm>
                  <a:off x="6072203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Conector reto 280"/>
                <p:cNvCxnSpPr/>
                <p:nvPr/>
              </p:nvCxnSpPr>
              <p:spPr>
                <a:xfrm>
                  <a:off x="5711738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ector reto 281"/>
                <p:cNvCxnSpPr/>
                <p:nvPr/>
              </p:nvCxnSpPr>
              <p:spPr>
                <a:xfrm>
                  <a:off x="6348899" y="2173470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ector reto 282"/>
                <p:cNvCxnSpPr/>
                <p:nvPr/>
              </p:nvCxnSpPr>
              <p:spPr>
                <a:xfrm>
                  <a:off x="6722818" y="2136914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ector reto 283"/>
                <p:cNvCxnSpPr/>
                <p:nvPr/>
              </p:nvCxnSpPr>
              <p:spPr>
                <a:xfrm>
                  <a:off x="6348899" y="2541195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onector reto 284"/>
                <p:cNvCxnSpPr/>
                <p:nvPr/>
              </p:nvCxnSpPr>
              <p:spPr>
                <a:xfrm>
                  <a:off x="6719857" y="2498018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onector reto 285"/>
                <p:cNvCxnSpPr/>
                <p:nvPr/>
              </p:nvCxnSpPr>
              <p:spPr>
                <a:xfrm>
                  <a:off x="6348899" y="1796062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Conector reto 286"/>
                <p:cNvCxnSpPr/>
                <p:nvPr/>
              </p:nvCxnSpPr>
              <p:spPr>
                <a:xfrm>
                  <a:off x="6722818" y="1766067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Conector reto 287"/>
                <p:cNvCxnSpPr/>
                <p:nvPr/>
              </p:nvCxnSpPr>
              <p:spPr>
                <a:xfrm>
                  <a:off x="6348899" y="1016267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Conector reto 288"/>
                <p:cNvCxnSpPr/>
                <p:nvPr/>
              </p:nvCxnSpPr>
              <p:spPr>
                <a:xfrm>
                  <a:off x="6348899" y="645830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Conector reto 289"/>
                <p:cNvCxnSpPr/>
                <p:nvPr/>
              </p:nvCxnSpPr>
              <p:spPr>
                <a:xfrm>
                  <a:off x="6348899" y="1395630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Conector reto 290"/>
                <p:cNvCxnSpPr/>
                <p:nvPr/>
              </p:nvCxnSpPr>
              <p:spPr>
                <a:xfrm>
                  <a:off x="6727303" y="1025192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ector reto 291"/>
                <p:cNvCxnSpPr/>
                <p:nvPr/>
              </p:nvCxnSpPr>
              <p:spPr>
                <a:xfrm>
                  <a:off x="6724342" y="1372705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Conector reto 292"/>
                <p:cNvCxnSpPr/>
                <p:nvPr/>
              </p:nvCxnSpPr>
              <p:spPr>
                <a:xfrm>
                  <a:off x="7102746" y="1025601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Conector reto 293"/>
                <p:cNvCxnSpPr/>
                <p:nvPr/>
              </p:nvCxnSpPr>
              <p:spPr>
                <a:xfrm>
                  <a:off x="7098262" y="1396038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Conector reto 294"/>
                <p:cNvCxnSpPr/>
                <p:nvPr/>
              </p:nvCxnSpPr>
              <p:spPr>
                <a:xfrm>
                  <a:off x="7093777" y="664088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Conector reto 295"/>
                <p:cNvCxnSpPr/>
                <p:nvPr/>
              </p:nvCxnSpPr>
              <p:spPr>
                <a:xfrm>
                  <a:off x="5988433" y="1006525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Conector reto 296"/>
                <p:cNvCxnSpPr/>
                <p:nvPr/>
              </p:nvCxnSpPr>
              <p:spPr>
                <a:xfrm>
                  <a:off x="5988433" y="650496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upo 58"/>
              <p:cNvGrpSpPr/>
              <p:nvPr/>
            </p:nvGrpSpPr>
            <p:grpSpPr>
              <a:xfrm>
                <a:off x="5724128" y="212496"/>
                <a:ext cx="2736304" cy="1776344"/>
                <a:chOff x="5004048" y="116633"/>
                <a:chExt cx="4896544" cy="2952327"/>
              </a:xfrm>
            </p:grpSpPr>
            <p:sp>
              <p:nvSpPr>
                <p:cNvPr id="224" name="Retângulo 223"/>
                <p:cNvSpPr/>
                <p:nvPr/>
              </p:nvSpPr>
              <p:spPr>
                <a:xfrm>
                  <a:off x="5004048" y="116633"/>
                  <a:ext cx="4896544" cy="29523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225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1737" y="174704"/>
                  <a:ext cx="4501603" cy="2810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26" name="Conector de seta reta 225"/>
                <p:cNvCxnSpPr/>
                <p:nvPr/>
              </p:nvCxnSpPr>
              <p:spPr>
                <a:xfrm>
                  <a:off x="7315133" y="2127580"/>
                  <a:ext cx="99501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Conector de seta reta 226"/>
                <p:cNvCxnSpPr/>
                <p:nvPr/>
              </p:nvCxnSpPr>
              <p:spPr>
                <a:xfrm>
                  <a:off x="5992917" y="1386705"/>
                  <a:ext cx="203418" cy="15875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onector de seta reta 227"/>
                <p:cNvCxnSpPr/>
                <p:nvPr/>
              </p:nvCxnSpPr>
              <p:spPr>
                <a:xfrm flipH="1">
                  <a:off x="5128392" y="1545464"/>
                  <a:ext cx="1067943" cy="15078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onector reto 228"/>
                <p:cNvCxnSpPr/>
                <p:nvPr/>
              </p:nvCxnSpPr>
              <p:spPr>
                <a:xfrm>
                  <a:off x="6450607" y="2012407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onector reto 229"/>
                <p:cNvCxnSpPr/>
                <p:nvPr/>
              </p:nvCxnSpPr>
              <p:spPr>
                <a:xfrm>
                  <a:off x="6446123" y="2396845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onector reto 230"/>
                <p:cNvCxnSpPr/>
                <p:nvPr/>
              </p:nvCxnSpPr>
              <p:spPr>
                <a:xfrm>
                  <a:off x="6806589" y="239217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onector reto 231"/>
                <p:cNvCxnSpPr/>
                <p:nvPr/>
              </p:nvCxnSpPr>
              <p:spPr>
                <a:xfrm>
                  <a:off x="6806589" y="2012407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Conector reto 232"/>
                <p:cNvCxnSpPr/>
                <p:nvPr/>
              </p:nvCxnSpPr>
              <p:spPr>
                <a:xfrm>
                  <a:off x="6061710" y="239217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Conector reto 233"/>
                <p:cNvCxnSpPr/>
                <p:nvPr/>
              </p:nvCxnSpPr>
              <p:spPr>
                <a:xfrm>
                  <a:off x="6070679" y="2012407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Conector reto 234"/>
                <p:cNvCxnSpPr/>
                <p:nvPr/>
              </p:nvCxnSpPr>
              <p:spPr>
                <a:xfrm>
                  <a:off x="6450607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Conector reto 235"/>
                <p:cNvCxnSpPr/>
                <p:nvPr/>
              </p:nvCxnSpPr>
              <p:spPr>
                <a:xfrm>
                  <a:off x="6806589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ector reto 236"/>
                <p:cNvCxnSpPr/>
                <p:nvPr/>
              </p:nvCxnSpPr>
              <p:spPr>
                <a:xfrm>
                  <a:off x="6072203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Conector reto 237"/>
                <p:cNvCxnSpPr/>
                <p:nvPr/>
              </p:nvCxnSpPr>
              <p:spPr>
                <a:xfrm>
                  <a:off x="7171539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Conector reto 238"/>
                <p:cNvCxnSpPr/>
                <p:nvPr/>
              </p:nvCxnSpPr>
              <p:spPr>
                <a:xfrm>
                  <a:off x="5707253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Conector reto 239"/>
                <p:cNvCxnSpPr/>
                <p:nvPr/>
              </p:nvCxnSpPr>
              <p:spPr>
                <a:xfrm>
                  <a:off x="6450607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Conector reto 240"/>
                <p:cNvCxnSpPr/>
                <p:nvPr/>
              </p:nvCxnSpPr>
              <p:spPr>
                <a:xfrm>
                  <a:off x="6806589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Conector reto 241"/>
                <p:cNvCxnSpPr/>
                <p:nvPr/>
              </p:nvCxnSpPr>
              <p:spPr>
                <a:xfrm>
                  <a:off x="7162570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Conector reto 242"/>
                <p:cNvCxnSpPr/>
                <p:nvPr/>
              </p:nvCxnSpPr>
              <p:spPr>
                <a:xfrm>
                  <a:off x="6072203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Conector reto 243"/>
                <p:cNvCxnSpPr/>
                <p:nvPr/>
              </p:nvCxnSpPr>
              <p:spPr>
                <a:xfrm>
                  <a:off x="5711738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Conector reto 244"/>
                <p:cNvCxnSpPr/>
                <p:nvPr/>
              </p:nvCxnSpPr>
              <p:spPr>
                <a:xfrm>
                  <a:off x="6348899" y="2173470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Conector reto 245"/>
                <p:cNvCxnSpPr/>
                <p:nvPr/>
              </p:nvCxnSpPr>
              <p:spPr>
                <a:xfrm>
                  <a:off x="6722818" y="2136914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Conector reto 246"/>
                <p:cNvCxnSpPr/>
                <p:nvPr/>
              </p:nvCxnSpPr>
              <p:spPr>
                <a:xfrm>
                  <a:off x="6348899" y="2541195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Conector reto 247"/>
                <p:cNvCxnSpPr/>
                <p:nvPr/>
              </p:nvCxnSpPr>
              <p:spPr>
                <a:xfrm>
                  <a:off x="6719857" y="2498018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onector reto 248"/>
                <p:cNvCxnSpPr/>
                <p:nvPr/>
              </p:nvCxnSpPr>
              <p:spPr>
                <a:xfrm>
                  <a:off x="6348899" y="1796062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onector reto 249"/>
                <p:cNvCxnSpPr/>
                <p:nvPr/>
              </p:nvCxnSpPr>
              <p:spPr>
                <a:xfrm>
                  <a:off x="6722818" y="1766067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Conector reto 250"/>
                <p:cNvCxnSpPr/>
                <p:nvPr/>
              </p:nvCxnSpPr>
              <p:spPr>
                <a:xfrm>
                  <a:off x="6348899" y="1016267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Conector reto 251"/>
                <p:cNvCxnSpPr/>
                <p:nvPr/>
              </p:nvCxnSpPr>
              <p:spPr>
                <a:xfrm>
                  <a:off x="6348899" y="645830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Conector reto 252"/>
                <p:cNvCxnSpPr/>
                <p:nvPr/>
              </p:nvCxnSpPr>
              <p:spPr>
                <a:xfrm>
                  <a:off x="6348899" y="1395630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Conector reto 253"/>
                <p:cNvCxnSpPr/>
                <p:nvPr/>
              </p:nvCxnSpPr>
              <p:spPr>
                <a:xfrm>
                  <a:off x="6727303" y="1025192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Conector reto 254"/>
                <p:cNvCxnSpPr/>
                <p:nvPr/>
              </p:nvCxnSpPr>
              <p:spPr>
                <a:xfrm>
                  <a:off x="6724342" y="1372705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Conector reto 255"/>
                <p:cNvCxnSpPr/>
                <p:nvPr/>
              </p:nvCxnSpPr>
              <p:spPr>
                <a:xfrm>
                  <a:off x="7102746" y="1025601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ector reto 256"/>
                <p:cNvCxnSpPr/>
                <p:nvPr/>
              </p:nvCxnSpPr>
              <p:spPr>
                <a:xfrm>
                  <a:off x="7098262" y="1396038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Conector reto 257"/>
                <p:cNvCxnSpPr/>
                <p:nvPr/>
              </p:nvCxnSpPr>
              <p:spPr>
                <a:xfrm>
                  <a:off x="7093777" y="664088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Conector reto 258"/>
                <p:cNvCxnSpPr/>
                <p:nvPr/>
              </p:nvCxnSpPr>
              <p:spPr>
                <a:xfrm>
                  <a:off x="5988433" y="1006525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Conector reto 259"/>
                <p:cNvCxnSpPr/>
                <p:nvPr/>
              </p:nvCxnSpPr>
              <p:spPr>
                <a:xfrm>
                  <a:off x="5988433" y="650496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o 59"/>
              <p:cNvGrpSpPr/>
              <p:nvPr/>
            </p:nvGrpSpPr>
            <p:grpSpPr>
              <a:xfrm>
                <a:off x="827584" y="116632"/>
                <a:ext cx="2736304" cy="1800200"/>
                <a:chOff x="1115616" y="764704"/>
                <a:chExt cx="2736304" cy="1800200"/>
              </a:xfrm>
            </p:grpSpPr>
            <p:sp>
              <p:nvSpPr>
                <p:cNvPr id="208" name="Retângulo 207"/>
                <p:cNvSpPr/>
                <p:nvPr/>
              </p:nvSpPr>
              <p:spPr>
                <a:xfrm>
                  <a:off x="1115616" y="764704"/>
                  <a:ext cx="2736304" cy="1800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209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7736" y="849814"/>
                  <a:ext cx="2505310" cy="16649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10" name="Conector de seta reta 209"/>
                <p:cNvCxnSpPr/>
                <p:nvPr/>
              </p:nvCxnSpPr>
              <p:spPr>
                <a:xfrm>
                  <a:off x="1349359" y="1359842"/>
                  <a:ext cx="151623" cy="125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de seta reta 210"/>
                <p:cNvCxnSpPr/>
                <p:nvPr/>
              </p:nvCxnSpPr>
              <p:spPr>
                <a:xfrm flipH="1">
                  <a:off x="1273547" y="1485242"/>
                  <a:ext cx="227433" cy="19703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onector reto 211"/>
                <p:cNvCxnSpPr/>
                <p:nvPr/>
              </p:nvCxnSpPr>
              <p:spPr>
                <a:xfrm>
                  <a:off x="2221188" y="1583761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Conector reto 212"/>
                <p:cNvCxnSpPr/>
                <p:nvPr/>
              </p:nvCxnSpPr>
              <p:spPr>
                <a:xfrm>
                  <a:off x="2226202" y="1838104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ector reto 213"/>
                <p:cNvCxnSpPr/>
                <p:nvPr/>
              </p:nvCxnSpPr>
              <p:spPr>
                <a:xfrm>
                  <a:off x="2449327" y="1838104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onector reto 214"/>
                <p:cNvCxnSpPr/>
                <p:nvPr/>
              </p:nvCxnSpPr>
              <p:spPr>
                <a:xfrm>
                  <a:off x="1993755" y="1838104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ector reto 215"/>
                <p:cNvCxnSpPr/>
                <p:nvPr/>
              </p:nvCxnSpPr>
              <p:spPr>
                <a:xfrm>
                  <a:off x="1993755" y="1583761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ector reto 216"/>
                <p:cNvCxnSpPr/>
                <p:nvPr/>
              </p:nvCxnSpPr>
              <p:spPr>
                <a:xfrm>
                  <a:off x="2450391" y="1583761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ector reto 217"/>
                <p:cNvCxnSpPr/>
                <p:nvPr/>
              </p:nvCxnSpPr>
              <p:spPr>
                <a:xfrm>
                  <a:off x="2163224" y="1694244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Conector reto 218"/>
                <p:cNvCxnSpPr/>
                <p:nvPr/>
              </p:nvCxnSpPr>
              <p:spPr>
                <a:xfrm>
                  <a:off x="2393165" y="1677328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onector reto 219"/>
                <p:cNvCxnSpPr/>
                <p:nvPr/>
              </p:nvCxnSpPr>
              <p:spPr>
                <a:xfrm>
                  <a:off x="2165731" y="1936728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onector reto 220"/>
                <p:cNvCxnSpPr/>
                <p:nvPr/>
              </p:nvCxnSpPr>
              <p:spPr>
                <a:xfrm>
                  <a:off x="2405701" y="1903245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ector reto 221"/>
                <p:cNvCxnSpPr/>
                <p:nvPr/>
              </p:nvCxnSpPr>
              <p:spPr>
                <a:xfrm>
                  <a:off x="2393165" y="1443419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onector reto 222"/>
                <p:cNvCxnSpPr/>
                <p:nvPr/>
              </p:nvCxnSpPr>
              <p:spPr>
                <a:xfrm>
                  <a:off x="2165731" y="1454501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upo 78"/>
              <p:cNvGrpSpPr/>
              <p:nvPr/>
            </p:nvGrpSpPr>
            <p:grpSpPr>
              <a:xfrm>
                <a:off x="971600" y="222548"/>
                <a:ext cx="2736304" cy="1800200"/>
                <a:chOff x="1115616" y="764704"/>
                <a:chExt cx="2736304" cy="1800200"/>
              </a:xfrm>
            </p:grpSpPr>
            <p:sp>
              <p:nvSpPr>
                <p:cNvPr id="192" name="Retângulo 191"/>
                <p:cNvSpPr/>
                <p:nvPr/>
              </p:nvSpPr>
              <p:spPr>
                <a:xfrm>
                  <a:off x="1115616" y="764704"/>
                  <a:ext cx="2736304" cy="1800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93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7736" y="849814"/>
                  <a:ext cx="2505310" cy="16649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94" name="Conector de seta reta 193"/>
                <p:cNvCxnSpPr/>
                <p:nvPr/>
              </p:nvCxnSpPr>
              <p:spPr>
                <a:xfrm>
                  <a:off x="1349359" y="1359842"/>
                  <a:ext cx="151623" cy="125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de seta reta 194"/>
                <p:cNvCxnSpPr/>
                <p:nvPr/>
              </p:nvCxnSpPr>
              <p:spPr>
                <a:xfrm flipH="1">
                  <a:off x="1273547" y="1485242"/>
                  <a:ext cx="227433" cy="19703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to 195"/>
                <p:cNvCxnSpPr/>
                <p:nvPr/>
              </p:nvCxnSpPr>
              <p:spPr>
                <a:xfrm>
                  <a:off x="2221188" y="1583761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to 196"/>
                <p:cNvCxnSpPr/>
                <p:nvPr/>
              </p:nvCxnSpPr>
              <p:spPr>
                <a:xfrm>
                  <a:off x="2226202" y="1838104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ector reto 197"/>
                <p:cNvCxnSpPr/>
                <p:nvPr/>
              </p:nvCxnSpPr>
              <p:spPr>
                <a:xfrm>
                  <a:off x="2449327" y="1838104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to 198"/>
                <p:cNvCxnSpPr/>
                <p:nvPr/>
              </p:nvCxnSpPr>
              <p:spPr>
                <a:xfrm>
                  <a:off x="1993755" y="1838104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to 199"/>
                <p:cNvCxnSpPr/>
                <p:nvPr/>
              </p:nvCxnSpPr>
              <p:spPr>
                <a:xfrm>
                  <a:off x="1993755" y="1583761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Conector reto 200"/>
                <p:cNvCxnSpPr/>
                <p:nvPr/>
              </p:nvCxnSpPr>
              <p:spPr>
                <a:xfrm>
                  <a:off x="2450391" y="1583761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onector reto 201"/>
                <p:cNvCxnSpPr/>
                <p:nvPr/>
              </p:nvCxnSpPr>
              <p:spPr>
                <a:xfrm>
                  <a:off x="2163224" y="1694244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ector reto 202"/>
                <p:cNvCxnSpPr/>
                <p:nvPr/>
              </p:nvCxnSpPr>
              <p:spPr>
                <a:xfrm>
                  <a:off x="2393165" y="1677328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ector reto 203"/>
                <p:cNvCxnSpPr/>
                <p:nvPr/>
              </p:nvCxnSpPr>
              <p:spPr>
                <a:xfrm>
                  <a:off x="2165731" y="1936728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ector reto 204"/>
                <p:cNvCxnSpPr/>
                <p:nvPr/>
              </p:nvCxnSpPr>
              <p:spPr>
                <a:xfrm>
                  <a:off x="2405701" y="1903245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to 205"/>
                <p:cNvCxnSpPr/>
                <p:nvPr/>
              </p:nvCxnSpPr>
              <p:spPr>
                <a:xfrm>
                  <a:off x="2393165" y="1443419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ector reto 206"/>
                <p:cNvCxnSpPr/>
                <p:nvPr/>
              </p:nvCxnSpPr>
              <p:spPr>
                <a:xfrm>
                  <a:off x="2165731" y="1454501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upo 79"/>
              <p:cNvGrpSpPr/>
              <p:nvPr/>
            </p:nvGrpSpPr>
            <p:grpSpPr>
              <a:xfrm>
                <a:off x="1115616" y="332656"/>
                <a:ext cx="2736304" cy="1800200"/>
                <a:chOff x="1115616" y="764704"/>
                <a:chExt cx="2736304" cy="1800200"/>
              </a:xfrm>
            </p:grpSpPr>
            <p:sp>
              <p:nvSpPr>
                <p:cNvPr id="176" name="Retângulo 175"/>
                <p:cNvSpPr/>
                <p:nvPr/>
              </p:nvSpPr>
              <p:spPr>
                <a:xfrm>
                  <a:off x="1115616" y="764704"/>
                  <a:ext cx="2736304" cy="1800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77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7736" y="849814"/>
                  <a:ext cx="2505310" cy="16649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8" name="Conector de seta reta 177"/>
                <p:cNvCxnSpPr/>
                <p:nvPr/>
              </p:nvCxnSpPr>
              <p:spPr>
                <a:xfrm>
                  <a:off x="1349359" y="1359842"/>
                  <a:ext cx="151623" cy="125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ector de seta reta 178"/>
                <p:cNvCxnSpPr/>
                <p:nvPr/>
              </p:nvCxnSpPr>
              <p:spPr>
                <a:xfrm flipH="1">
                  <a:off x="1273547" y="1485242"/>
                  <a:ext cx="227433" cy="19703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Conector reto 179"/>
                <p:cNvCxnSpPr/>
                <p:nvPr/>
              </p:nvCxnSpPr>
              <p:spPr>
                <a:xfrm>
                  <a:off x="2221188" y="1583761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ector reto 180"/>
                <p:cNvCxnSpPr/>
                <p:nvPr/>
              </p:nvCxnSpPr>
              <p:spPr>
                <a:xfrm>
                  <a:off x="2226202" y="1838104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Conector reto 181"/>
                <p:cNvCxnSpPr/>
                <p:nvPr/>
              </p:nvCxnSpPr>
              <p:spPr>
                <a:xfrm>
                  <a:off x="2449327" y="1838104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ector reto 182"/>
                <p:cNvCxnSpPr/>
                <p:nvPr/>
              </p:nvCxnSpPr>
              <p:spPr>
                <a:xfrm>
                  <a:off x="1993755" y="1838104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ector reto 183"/>
                <p:cNvCxnSpPr/>
                <p:nvPr/>
              </p:nvCxnSpPr>
              <p:spPr>
                <a:xfrm>
                  <a:off x="1993755" y="1583761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ector reto 184"/>
                <p:cNvCxnSpPr/>
                <p:nvPr/>
              </p:nvCxnSpPr>
              <p:spPr>
                <a:xfrm>
                  <a:off x="2450391" y="1583761"/>
                  <a:ext cx="758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onector reto 185"/>
                <p:cNvCxnSpPr/>
                <p:nvPr/>
              </p:nvCxnSpPr>
              <p:spPr>
                <a:xfrm>
                  <a:off x="2163224" y="1694244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ector reto 186"/>
                <p:cNvCxnSpPr/>
                <p:nvPr/>
              </p:nvCxnSpPr>
              <p:spPr>
                <a:xfrm>
                  <a:off x="2393165" y="1677328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ector reto 187"/>
                <p:cNvCxnSpPr/>
                <p:nvPr/>
              </p:nvCxnSpPr>
              <p:spPr>
                <a:xfrm>
                  <a:off x="2165731" y="1936728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to 188"/>
                <p:cNvCxnSpPr/>
                <p:nvPr/>
              </p:nvCxnSpPr>
              <p:spPr>
                <a:xfrm>
                  <a:off x="2405701" y="1903245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to 189"/>
                <p:cNvCxnSpPr/>
                <p:nvPr/>
              </p:nvCxnSpPr>
              <p:spPr>
                <a:xfrm>
                  <a:off x="2393165" y="1443419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to 190"/>
                <p:cNvCxnSpPr/>
                <p:nvPr/>
              </p:nvCxnSpPr>
              <p:spPr>
                <a:xfrm>
                  <a:off x="2165731" y="1454501"/>
                  <a:ext cx="0" cy="473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upo 80"/>
              <p:cNvGrpSpPr/>
              <p:nvPr/>
            </p:nvGrpSpPr>
            <p:grpSpPr>
              <a:xfrm>
                <a:off x="5580112" y="342181"/>
                <a:ext cx="2736304" cy="1776344"/>
                <a:chOff x="5004048" y="132464"/>
                <a:chExt cx="4896544" cy="2952327"/>
              </a:xfrm>
            </p:grpSpPr>
            <p:sp>
              <p:nvSpPr>
                <p:cNvPr id="139" name="Retângulo 138"/>
                <p:cNvSpPr/>
                <p:nvPr/>
              </p:nvSpPr>
              <p:spPr>
                <a:xfrm>
                  <a:off x="5004048" y="132464"/>
                  <a:ext cx="4896544" cy="29523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0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1737" y="174704"/>
                  <a:ext cx="4501603" cy="2810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41" name="Conector de seta reta 140"/>
                <p:cNvCxnSpPr/>
                <p:nvPr/>
              </p:nvCxnSpPr>
              <p:spPr>
                <a:xfrm>
                  <a:off x="7315133" y="2127580"/>
                  <a:ext cx="99501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ector de seta reta 141"/>
                <p:cNvCxnSpPr/>
                <p:nvPr/>
              </p:nvCxnSpPr>
              <p:spPr>
                <a:xfrm>
                  <a:off x="5992917" y="1386705"/>
                  <a:ext cx="203418" cy="15875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de seta reta 142"/>
                <p:cNvCxnSpPr/>
                <p:nvPr/>
              </p:nvCxnSpPr>
              <p:spPr>
                <a:xfrm flipH="1">
                  <a:off x="5128392" y="1545464"/>
                  <a:ext cx="1067943" cy="15078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>
                <a:xfrm>
                  <a:off x="6450607" y="2012407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>
                <a:xfrm>
                  <a:off x="6446123" y="2396845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>
                <a:xfrm>
                  <a:off x="6806589" y="239217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ector reto 146"/>
                <p:cNvCxnSpPr/>
                <p:nvPr/>
              </p:nvCxnSpPr>
              <p:spPr>
                <a:xfrm>
                  <a:off x="6806589" y="2012407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to 147"/>
                <p:cNvCxnSpPr/>
                <p:nvPr/>
              </p:nvCxnSpPr>
              <p:spPr>
                <a:xfrm>
                  <a:off x="6061710" y="239217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to 148"/>
                <p:cNvCxnSpPr/>
                <p:nvPr/>
              </p:nvCxnSpPr>
              <p:spPr>
                <a:xfrm>
                  <a:off x="6070679" y="2012407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ector reto 149"/>
                <p:cNvCxnSpPr/>
                <p:nvPr/>
              </p:nvCxnSpPr>
              <p:spPr>
                <a:xfrm>
                  <a:off x="6450607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ector reto 150"/>
                <p:cNvCxnSpPr/>
                <p:nvPr/>
              </p:nvCxnSpPr>
              <p:spPr>
                <a:xfrm>
                  <a:off x="6806589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ector reto 151"/>
                <p:cNvCxnSpPr/>
                <p:nvPr/>
              </p:nvCxnSpPr>
              <p:spPr>
                <a:xfrm>
                  <a:off x="6072203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to 152"/>
                <p:cNvCxnSpPr/>
                <p:nvPr/>
              </p:nvCxnSpPr>
              <p:spPr>
                <a:xfrm>
                  <a:off x="7171539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ector reto 153"/>
                <p:cNvCxnSpPr/>
                <p:nvPr/>
              </p:nvCxnSpPr>
              <p:spPr>
                <a:xfrm>
                  <a:off x="5707253" y="1280866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ector reto 154"/>
                <p:cNvCxnSpPr/>
                <p:nvPr/>
              </p:nvCxnSpPr>
              <p:spPr>
                <a:xfrm>
                  <a:off x="6450607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ector reto 155"/>
                <p:cNvCxnSpPr/>
                <p:nvPr/>
              </p:nvCxnSpPr>
              <p:spPr>
                <a:xfrm>
                  <a:off x="6806589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onector reto 156"/>
                <p:cNvCxnSpPr/>
                <p:nvPr/>
              </p:nvCxnSpPr>
              <p:spPr>
                <a:xfrm>
                  <a:off x="7162570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ector reto 157"/>
                <p:cNvCxnSpPr/>
                <p:nvPr/>
              </p:nvCxnSpPr>
              <p:spPr>
                <a:xfrm>
                  <a:off x="6072203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onector reto 158"/>
                <p:cNvCxnSpPr/>
                <p:nvPr/>
              </p:nvCxnSpPr>
              <p:spPr>
                <a:xfrm>
                  <a:off x="5711738" y="910428"/>
                  <a:ext cx="15256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ector reto 159"/>
                <p:cNvCxnSpPr/>
                <p:nvPr/>
              </p:nvCxnSpPr>
              <p:spPr>
                <a:xfrm>
                  <a:off x="6348899" y="2173470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ector reto 160"/>
                <p:cNvCxnSpPr/>
                <p:nvPr/>
              </p:nvCxnSpPr>
              <p:spPr>
                <a:xfrm>
                  <a:off x="6722818" y="2136914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ector reto 161"/>
                <p:cNvCxnSpPr/>
                <p:nvPr/>
              </p:nvCxnSpPr>
              <p:spPr>
                <a:xfrm>
                  <a:off x="6348899" y="2541195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Conector reto 162"/>
                <p:cNvCxnSpPr/>
                <p:nvPr/>
              </p:nvCxnSpPr>
              <p:spPr>
                <a:xfrm>
                  <a:off x="6719857" y="2498018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ector reto 163"/>
                <p:cNvCxnSpPr/>
                <p:nvPr/>
              </p:nvCxnSpPr>
              <p:spPr>
                <a:xfrm>
                  <a:off x="6348899" y="1796062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ector reto 164"/>
                <p:cNvCxnSpPr/>
                <p:nvPr/>
              </p:nvCxnSpPr>
              <p:spPr>
                <a:xfrm>
                  <a:off x="6722818" y="1766067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ector reto 165"/>
                <p:cNvCxnSpPr/>
                <p:nvPr/>
              </p:nvCxnSpPr>
              <p:spPr>
                <a:xfrm>
                  <a:off x="6348899" y="1016267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onector reto 166"/>
                <p:cNvCxnSpPr/>
                <p:nvPr/>
              </p:nvCxnSpPr>
              <p:spPr>
                <a:xfrm>
                  <a:off x="6348899" y="645830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to 167"/>
                <p:cNvCxnSpPr/>
                <p:nvPr/>
              </p:nvCxnSpPr>
              <p:spPr>
                <a:xfrm>
                  <a:off x="6348899" y="1395630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ector reto 168"/>
                <p:cNvCxnSpPr/>
                <p:nvPr/>
              </p:nvCxnSpPr>
              <p:spPr>
                <a:xfrm>
                  <a:off x="6727303" y="1025192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ector reto 169"/>
                <p:cNvCxnSpPr/>
                <p:nvPr/>
              </p:nvCxnSpPr>
              <p:spPr>
                <a:xfrm>
                  <a:off x="6724342" y="1372705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ector reto 170"/>
                <p:cNvCxnSpPr/>
                <p:nvPr/>
              </p:nvCxnSpPr>
              <p:spPr>
                <a:xfrm>
                  <a:off x="7102746" y="1025601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Conector reto 171"/>
                <p:cNvCxnSpPr/>
                <p:nvPr/>
              </p:nvCxnSpPr>
              <p:spPr>
                <a:xfrm>
                  <a:off x="7098262" y="1396038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Conector reto 172"/>
                <p:cNvCxnSpPr/>
                <p:nvPr/>
              </p:nvCxnSpPr>
              <p:spPr>
                <a:xfrm>
                  <a:off x="7093777" y="664088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onector reto 173"/>
                <p:cNvCxnSpPr/>
                <p:nvPr/>
              </p:nvCxnSpPr>
              <p:spPr>
                <a:xfrm>
                  <a:off x="5988433" y="1006525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ector reto 174"/>
                <p:cNvCxnSpPr/>
                <p:nvPr/>
              </p:nvCxnSpPr>
              <p:spPr>
                <a:xfrm>
                  <a:off x="5988433" y="650496"/>
                  <a:ext cx="0" cy="969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upo 81"/>
              <p:cNvGrpSpPr/>
              <p:nvPr/>
            </p:nvGrpSpPr>
            <p:grpSpPr>
              <a:xfrm>
                <a:off x="1107629" y="2492896"/>
                <a:ext cx="2744291" cy="1800200"/>
                <a:chOff x="89197" y="3573016"/>
                <a:chExt cx="6195392" cy="3096344"/>
              </a:xfrm>
            </p:grpSpPr>
            <p:sp>
              <p:nvSpPr>
                <p:cNvPr id="117" name="Retângulo 116"/>
                <p:cNvSpPr/>
                <p:nvPr/>
              </p:nvSpPr>
              <p:spPr>
                <a:xfrm>
                  <a:off x="89197" y="3573016"/>
                  <a:ext cx="6195392" cy="30963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8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4178" y="3721167"/>
                  <a:ext cx="5973714" cy="28673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9" name="Conector de seta reta 118"/>
                <p:cNvCxnSpPr/>
                <p:nvPr/>
              </p:nvCxnSpPr>
              <p:spPr>
                <a:xfrm>
                  <a:off x="3559049" y="5596257"/>
                  <a:ext cx="8937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ector de seta reta 119"/>
                <p:cNvCxnSpPr/>
                <p:nvPr/>
              </p:nvCxnSpPr>
              <p:spPr>
                <a:xfrm>
                  <a:off x="3506475" y="5007735"/>
                  <a:ext cx="8937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de seta reta 120"/>
                <p:cNvCxnSpPr/>
                <p:nvPr/>
              </p:nvCxnSpPr>
              <p:spPr>
                <a:xfrm>
                  <a:off x="3453902" y="4468257"/>
                  <a:ext cx="8937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ector de seta reta 121"/>
                <p:cNvCxnSpPr/>
                <p:nvPr/>
              </p:nvCxnSpPr>
              <p:spPr>
                <a:xfrm>
                  <a:off x="2507579" y="5596257"/>
                  <a:ext cx="78860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ector de seta reta 122"/>
                <p:cNvCxnSpPr/>
                <p:nvPr/>
              </p:nvCxnSpPr>
              <p:spPr>
                <a:xfrm>
                  <a:off x="2901880" y="5301996"/>
                  <a:ext cx="0" cy="29426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to 123"/>
                <p:cNvCxnSpPr/>
                <p:nvPr/>
              </p:nvCxnSpPr>
              <p:spPr>
                <a:xfrm flipH="1">
                  <a:off x="4768240" y="5449127"/>
                  <a:ext cx="262868" cy="1471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reto 124"/>
                <p:cNvCxnSpPr/>
                <p:nvPr/>
              </p:nvCxnSpPr>
              <p:spPr>
                <a:xfrm flipH="1">
                  <a:off x="4768240" y="5596257"/>
                  <a:ext cx="42058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reto 125"/>
                <p:cNvCxnSpPr/>
                <p:nvPr/>
              </p:nvCxnSpPr>
              <p:spPr>
                <a:xfrm flipH="1" flipV="1">
                  <a:off x="4768240" y="5596257"/>
                  <a:ext cx="630882" cy="1961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>
                <a:xfrm>
                  <a:off x="1403535" y="535104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>
                <a:xfrm>
                  <a:off x="1403535" y="5668395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>
                <a:xfrm>
                  <a:off x="1771549" y="535104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>
                <a:xfrm>
                  <a:off x="1771549" y="567125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ector reto 130"/>
                <p:cNvCxnSpPr/>
                <p:nvPr/>
              </p:nvCxnSpPr>
              <p:spPr>
                <a:xfrm>
                  <a:off x="1049429" y="567125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ector reto 131"/>
                <p:cNvCxnSpPr/>
                <p:nvPr/>
              </p:nvCxnSpPr>
              <p:spPr>
                <a:xfrm>
                  <a:off x="1069549" y="5351040"/>
                  <a:ext cx="157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ector reto 132"/>
                <p:cNvCxnSpPr/>
                <p:nvPr/>
              </p:nvCxnSpPr>
              <p:spPr>
                <a:xfrm>
                  <a:off x="1332417" y="5457398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to 133"/>
                <p:cNvCxnSpPr/>
                <p:nvPr/>
              </p:nvCxnSpPr>
              <p:spPr>
                <a:xfrm>
                  <a:off x="1700431" y="5440098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reto 134"/>
                <p:cNvCxnSpPr/>
                <p:nvPr/>
              </p:nvCxnSpPr>
              <p:spPr>
                <a:xfrm>
                  <a:off x="1700431" y="5760687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to 135"/>
                <p:cNvCxnSpPr/>
                <p:nvPr/>
              </p:nvCxnSpPr>
              <p:spPr>
                <a:xfrm>
                  <a:off x="1332417" y="5801081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to 136"/>
                <p:cNvCxnSpPr/>
                <p:nvPr/>
              </p:nvCxnSpPr>
              <p:spPr>
                <a:xfrm>
                  <a:off x="1700431" y="5135718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to 137"/>
                <p:cNvCxnSpPr/>
                <p:nvPr/>
              </p:nvCxnSpPr>
              <p:spPr>
                <a:xfrm>
                  <a:off x="1327780" y="5131393"/>
                  <a:ext cx="0" cy="898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upo 82"/>
              <p:cNvGrpSpPr/>
              <p:nvPr/>
            </p:nvGrpSpPr>
            <p:grpSpPr>
              <a:xfrm>
                <a:off x="5580112" y="2492896"/>
                <a:ext cx="2760954" cy="1800200"/>
                <a:chOff x="539552" y="5013176"/>
                <a:chExt cx="5408442" cy="3096344"/>
              </a:xfrm>
            </p:grpSpPr>
            <p:sp>
              <p:nvSpPr>
                <p:cNvPr id="107" name="Retângulo 106"/>
                <p:cNvSpPr/>
                <p:nvPr/>
              </p:nvSpPr>
              <p:spPr>
                <a:xfrm>
                  <a:off x="539552" y="5013176"/>
                  <a:ext cx="5408442" cy="30963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19" y="5072531"/>
                  <a:ext cx="5114574" cy="29769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09" name="Conector de seta reta 108"/>
                <p:cNvCxnSpPr/>
                <p:nvPr/>
              </p:nvCxnSpPr>
              <p:spPr>
                <a:xfrm>
                  <a:off x="2861124" y="7142160"/>
                  <a:ext cx="1318147" cy="10566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ector de seta reta 109"/>
                <p:cNvCxnSpPr/>
                <p:nvPr/>
              </p:nvCxnSpPr>
              <p:spPr>
                <a:xfrm flipV="1">
                  <a:off x="2861124" y="6613856"/>
                  <a:ext cx="1214763" cy="53445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ector de seta reta 110"/>
                <p:cNvCxnSpPr/>
                <p:nvPr/>
              </p:nvCxnSpPr>
              <p:spPr>
                <a:xfrm flipV="1">
                  <a:off x="2861124" y="6138383"/>
                  <a:ext cx="1214763" cy="100992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ector de seta reta 111"/>
                <p:cNvCxnSpPr/>
                <p:nvPr/>
              </p:nvCxnSpPr>
              <p:spPr>
                <a:xfrm>
                  <a:off x="1499697" y="6377053"/>
                  <a:ext cx="206768" cy="1584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de seta reta 112"/>
                <p:cNvCxnSpPr/>
                <p:nvPr/>
              </p:nvCxnSpPr>
              <p:spPr>
                <a:xfrm flipH="1">
                  <a:off x="620932" y="6535544"/>
                  <a:ext cx="1085533" cy="15052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ector reto 113"/>
                <p:cNvCxnSpPr/>
                <p:nvPr/>
              </p:nvCxnSpPr>
              <p:spPr>
                <a:xfrm flipH="1">
                  <a:off x="4437731" y="7089329"/>
                  <a:ext cx="258460" cy="1584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to 114"/>
                <p:cNvCxnSpPr/>
                <p:nvPr/>
              </p:nvCxnSpPr>
              <p:spPr>
                <a:xfrm flipH="1">
                  <a:off x="4432692" y="7248093"/>
                  <a:ext cx="4135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ector reto 115"/>
                <p:cNvCxnSpPr/>
                <p:nvPr/>
              </p:nvCxnSpPr>
              <p:spPr>
                <a:xfrm flipH="1" flipV="1">
                  <a:off x="4432692" y="7249995"/>
                  <a:ext cx="620304" cy="2113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upo 83"/>
              <p:cNvGrpSpPr/>
              <p:nvPr/>
            </p:nvGrpSpPr>
            <p:grpSpPr>
              <a:xfrm>
                <a:off x="3347864" y="4725144"/>
                <a:ext cx="2736304" cy="1800200"/>
                <a:chOff x="107504" y="5589240"/>
                <a:chExt cx="6148910" cy="3168352"/>
              </a:xfrm>
            </p:grpSpPr>
            <p:sp>
              <p:nvSpPr>
                <p:cNvPr id="85" name="Retângulo 84"/>
                <p:cNvSpPr/>
                <p:nvPr/>
              </p:nvSpPr>
              <p:spPr>
                <a:xfrm>
                  <a:off x="107504" y="5589240"/>
                  <a:ext cx="6148910" cy="31683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8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914" y="5695658"/>
                  <a:ext cx="5819761" cy="2992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87" name="Conector reto 86"/>
                <p:cNvCxnSpPr/>
                <p:nvPr/>
              </p:nvCxnSpPr>
              <p:spPr>
                <a:xfrm>
                  <a:off x="3789843" y="7299043"/>
                  <a:ext cx="8129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to 87"/>
                <p:cNvCxnSpPr/>
                <p:nvPr/>
              </p:nvCxnSpPr>
              <p:spPr>
                <a:xfrm flipH="1">
                  <a:off x="4909330" y="7127044"/>
                  <a:ext cx="271295" cy="1738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to 88"/>
                <p:cNvCxnSpPr/>
                <p:nvPr/>
              </p:nvCxnSpPr>
              <p:spPr>
                <a:xfrm flipH="1" flipV="1">
                  <a:off x="4905983" y="7301123"/>
                  <a:ext cx="411962" cy="14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ector reto 89"/>
                <p:cNvCxnSpPr/>
                <p:nvPr/>
              </p:nvCxnSpPr>
              <p:spPr>
                <a:xfrm flipH="1" flipV="1">
                  <a:off x="4905983" y="7302537"/>
                  <a:ext cx="635108" cy="2639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ector reto 90"/>
                <p:cNvCxnSpPr/>
                <p:nvPr/>
              </p:nvCxnSpPr>
              <p:spPr>
                <a:xfrm flipH="1">
                  <a:off x="3495087" y="6337103"/>
                  <a:ext cx="135648" cy="1738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ector reto 91"/>
                <p:cNvCxnSpPr/>
                <p:nvPr/>
              </p:nvCxnSpPr>
              <p:spPr>
                <a:xfrm flipH="1">
                  <a:off x="2929037" y="5978157"/>
                  <a:ext cx="183471" cy="2511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ector reto 92"/>
                <p:cNvCxnSpPr/>
                <p:nvPr/>
              </p:nvCxnSpPr>
              <p:spPr>
                <a:xfrm>
                  <a:off x="2586459" y="5989285"/>
                  <a:ext cx="0" cy="2399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ector reto 93"/>
                <p:cNvCxnSpPr/>
                <p:nvPr/>
              </p:nvCxnSpPr>
              <p:spPr>
                <a:xfrm>
                  <a:off x="2060411" y="5989285"/>
                  <a:ext cx="0" cy="2399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em curva 94"/>
                <p:cNvCxnSpPr/>
                <p:nvPr/>
              </p:nvCxnSpPr>
              <p:spPr>
                <a:xfrm rot="16200000" flipH="1">
                  <a:off x="1116291" y="6272595"/>
                  <a:ext cx="421379" cy="334758"/>
                </a:xfrm>
                <a:prstGeom prst="curvedConnector3">
                  <a:avLst>
                    <a:gd name="adj1" fmla="val 747"/>
                  </a:avLst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to 95"/>
                <p:cNvCxnSpPr/>
                <p:nvPr/>
              </p:nvCxnSpPr>
              <p:spPr>
                <a:xfrm>
                  <a:off x="681375" y="6229284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to 96"/>
                <p:cNvCxnSpPr/>
                <p:nvPr/>
              </p:nvCxnSpPr>
              <p:spPr>
                <a:xfrm>
                  <a:off x="210447" y="6229284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to 97"/>
                <p:cNvCxnSpPr/>
                <p:nvPr/>
              </p:nvCxnSpPr>
              <p:spPr>
                <a:xfrm>
                  <a:off x="4052868" y="8582753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to 98"/>
                <p:cNvCxnSpPr/>
                <p:nvPr/>
              </p:nvCxnSpPr>
              <p:spPr>
                <a:xfrm>
                  <a:off x="4531094" y="8582200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em curva 99"/>
                <p:cNvCxnSpPr/>
                <p:nvPr/>
              </p:nvCxnSpPr>
              <p:spPr>
                <a:xfrm rot="16200000" flipH="1">
                  <a:off x="3238301" y="8126856"/>
                  <a:ext cx="481391" cy="430403"/>
                </a:xfrm>
                <a:prstGeom prst="curvedConnector3">
                  <a:avLst>
                    <a:gd name="adj1" fmla="val 98991"/>
                  </a:avLst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de seta reta 100"/>
                <p:cNvCxnSpPr/>
                <p:nvPr/>
              </p:nvCxnSpPr>
              <p:spPr>
                <a:xfrm>
                  <a:off x="1111778" y="7323168"/>
                  <a:ext cx="23911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ector reto 101"/>
                <p:cNvCxnSpPr/>
                <p:nvPr/>
              </p:nvCxnSpPr>
              <p:spPr>
                <a:xfrm>
                  <a:off x="639121" y="7299043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to 102"/>
                <p:cNvCxnSpPr/>
                <p:nvPr/>
              </p:nvCxnSpPr>
              <p:spPr>
                <a:xfrm>
                  <a:off x="203149" y="7299043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ector reto 103"/>
                <p:cNvCxnSpPr/>
                <p:nvPr/>
              </p:nvCxnSpPr>
              <p:spPr>
                <a:xfrm>
                  <a:off x="872665" y="8475777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to 104"/>
                <p:cNvCxnSpPr/>
                <p:nvPr/>
              </p:nvCxnSpPr>
              <p:spPr>
                <a:xfrm>
                  <a:off x="394440" y="8475777"/>
                  <a:ext cx="14346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ector em curva 105"/>
                <p:cNvCxnSpPr/>
                <p:nvPr/>
              </p:nvCxnSpPr>
              <p:spPr>
                <a:xfrm rot="10800000" flipV="1">
                  <a:off x="1350891" y="8101360"/>
                  <a:ext cx="382581" cy="374416"/>
                </a:xfrm>
                <a:prstGeom prst="curvedConnector3">
                  <a:avLst>
                    <a:gd name="adj1" fmla="val 5908"/>
                  </a:avLst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" name="Conector reto 43"/>
            <p:cNvCxnSpPr>
              <a:stCxn id="176" idx="3"/>
              <a:endCxn id="139" idx="1"/>
            </p:cNvCxnSpPr>
            <p:nvPr/>
          </p:nvCxnSpPr>
          <p:spPr>
            <a:xfrm flipV="1">
              <a:off x="3851920" y="1230353"/>
              <a:ext cx="1728192" cy="24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17" idx="3"/>
              <a:endCxn id="107" idx="1"/>
            </p:cNvCxnSpPr>
            <p:nvPr/>
          </p:nvCxnSpPr>
          <p:spPr>
            <a:xfrm>
              <a:off x="3851920" y="3392996"/>
              <a:ext cx="17281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176" idx="3"/>
              <a:endCxn id="107" idx="1"/>
            </p:cNvCxnSpPr>
            <p:nvPr/>
          </p:nvCxnSpPr>
          <p:spPr>
            <a:xfrm>
              <a:off x="3851920" y="1232756"/>
              <a:ext cx="1728192" cy="2160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139" idx="1"/>
              <a:endCxn id="117" idx="3"/>
            </p:cNvCxnSpPr>
            <p:nvPr/>
          </p:nvCxnSpPr>
          <p:spPr>
            <a:xfrm flipH="1">
              <a:off x="3851920" y="1230353"/>
              <a:ext cx="1728192" cy="21626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176" idx="3"/>
              <a:endCxn id="85" idx="0"/>
            </p:cNvCxnSpPr>
            <p:nvPr/>
          </p:nvCxnSpPr>
          <p:spPr>
            <a:xfrm>
              <a:off x="3851920" y="1232756"/>
              <a:ext cx="864096" cy="3492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endCxn id="85" idx="0"/>
            </p:cNvCxnSpPr>
            <p:nvPr/>
          </p:nvCxnSpPr>
          <p:spPr>
            <a:xfrm flipH="1">
              <a:off x="4716016" y="1213146"/>
              <a:ext cx="829055" cy="3511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117" idx="3"/>
              <a:endCxn id="85" idx="0"/>
            </p:cNvCxnSpPr>
            <p:nvPr/>
          </p:nvCxnSpPr>
          <p:spPr>
            <a:xfrm>
              <a:off x="3851920" y="3392996"/>
              <a:ext cx="864096" cy="133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107" idx="1"/>
              <a:endCxn id="85" idx="0"/>
            </p:cNvCxnSpPr>
            <p:nvPr/>
          </p:nvCxnSpPr>
          <p:spPr>
            <a:xfrm flipH="1">
              <a:off x="4716016" y="3392996"/>
              <a:ext cx="864096" cy="133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6" name="Rectangle 11"/>
          <p:cNvSpPr txBox="1">
            <a:spLocks noChangeArrowheads="1"/>
          </p:cNvSpPr>
          <p:nvPr/>
        </p:nvSpPr>
        <p:spPr bwMode="auto">
          <a:xfrm>
            <a:off x="6228184" y="1408290"/>
            <a:ext cx="2736304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Composto por 2 ou mais modelos privado, comunitário ou público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Extremamente complexo, devido as características dos modelos, necessitando de políticas de acesso, privacidade e segurança complexos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r>
              <a:rPr lang="pt-BR" sz="1800" dirty="0"/>
              <a:t>Neste modelo o cliente possui uma maior diversidade de recursos e serviços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endParaRPr lang="pt-BR" sz="1800" dirty="0"/>
          </a:p>
          <a:p>
            <a:pPr marL="285750" indent="-285750">
              <a:buClr>
                <a:srgbClr val="00B050"/>
              </a:buClr>
              <a:buSzPct val="100000"/>
              <a:buFont typeface="Wingdings" pitchFamily="2" charset="2"/>
              <a:buChar char="ü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4506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Grp="1" noChangeArrowheads="1"/>
          </p:cNvSpPr>
          <p:nvPr>
            <p:ph type="title"/>
          </p:nvPr>
        </p:nvSpPr>
        <p:spPr>
          <a:xfrm>
            <a:off x="467544" y="424735"/>
            <a:ext cx="8229600" cy="584200"/>
          </a:xfrm>
        </p:spPr>
        <p:txBody>
          <a:bodyPr/>
          <a:lstStyle/>
          <a:p>
            <a:r>
              <a:rPr lang="pt-BR" dirty="0"/>
              <a:t>Modelo de Referência Conceitual do NIST(*)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30" y="980728"/>
            <a:ext cx="314325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067381" y="4365104"/>
            <a:ext cx="482509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F7A0E"/>
              </a:buClr>
              <a:buFont typeface="Arial" charset="0"/>
              <a:buChar char="•"/>
              <a:defRPr sz="2000">
                <a:solidFill>
                  <a:srgbClr val="0077A9"/>
                </a:solidFill>
                <a:latin typeface="+mn-lt"/>
              </a:defRPr>
            </a:lvl2pPr>
            <a:lvl3pPr marL="517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+mn-lt"/>
              </a:defRPr>
            </a:lvl3pPr>
            <a:lvl4pPr marL="74930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B83E"/>
              </a:buClr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4pPr>
            <a:lvl5pPr marL="990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5pPr>
            <a:lvl6pPr marL="1447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6pPr>
            <a:lvl7pPr marL="1905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7pPr>
            <a:lvl8pPr marL="2362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8pPr>
            <a:lvl9pPr marL="2819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+mn-lt"/>
              </a:defRPr>
            </a:lvl9pPr>
          </a:lstStyle>
          <a:p>
            <a:r>
              <a:rPr lang="pt-BR" sz="1600" dirty="0" err="1"/>
              <a:t>IaaS</a:t>
            </a:r>
            <a:r>
              <a:rPr lang="pt-BR" sz="1600" dirty="0"/>
              <a:t> é a infraestrutura necessária para que os </a:t>
            </a:r>
          </a:p>
          <a:p>
            <a:r>
              <a:rPr lang="pt-BR" sz="1600" dirty="0"/>
              <a:t>serviços trabalhem sobre ela. Inclui:</a:t>
            </a:r>
          </a:p>
          <a:p>
            <a:pPr marL="573088" lvl="1">
              <a:buFont typeface="Wingdings" pitchFamily="2" charset="2"/>
              <a:buChar char="ü"/>
            </a:pPr>
            <a:r>
              <a:rPr lang="pt-BR" sz="1400" dirty="0"/>
              <a:t>Recursos da pilha desde instalação até plataformas de hardware;</a:t>
            </a:r>
          </a:p>
          <a:p>
            <a:pPr marL="573088" lvl="1">
              <a:buFont typeface="Wingdings" pitchFamily="2" charset="2"/>
              <a:buChar char="ü"/>
            </a:pPr>
            <a:r>
              <a:rPr lang="pt-BR" sz="1400" dirty="0"/>
              <a:t>Oferece conectividade física e lógica;</a:t>
            </a:r>
          </a:p>
          <a:p>
            <a:pPr marL="573088" lvl="1">
              <a:buFont typeface="Wingdings" pitchFamily="2" charset="2"/>
              <a:buChar char="ü"/>
            </a:pPr>
            <a:r>
              <a:rPr lang="pt-BR" sz="1400" dirty="0"/>
              <a:t>Oferece um conjunto de </a:t>
            </a:r>
            <a:r>
              <a:rPr lang="pt-BR" sz="1400" dirty="0" err="1"/>
              <a:t>APIs</a:t>
            </a:r>
            <a:r>
              <a:rPr lang="pt-BR" sz="1400" dirty="0"/>
              <a:t> para gestão e interação.</a:t>
            </a:r>
          </a:p>
          <a:p>
            <a:endParaRPr lang="pt-BR" sz="1600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3491880" y="4293096"/>
            <a:ext cx="565212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1" i="0" u="none" strike="noStrike" cap="none" normalizeH="0" baseline="0">
              <a:ln>
                <a:noFill/>
              </a:ln>
              <a:solidFill>
                <a:srgbClr val="0077A9"/>
              </a:solidFill>
              <a:effectLst/>
              <a:latin typeface="Arial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3995373" y="4293096"/>
            <a:ext cx="4897107" cy="194421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1" i="0" u="none" strike="noStrike" cap="none" normalizeH="0" baseline="0">
              <a:ln>
                <a:noFill/>
              </a:ln>
              <a:solidFill>
                <a:srgbClr val="0077A9"/>
              </a:solidFill>
              <a:effectLst/>
              <a:latin typeface="Arial" charset="0"/>
            </a:endParaRPr>
          </a:p>
        </p:txBody>
      </p:sp>
      <p:cxnSp>
        <p:nvCxnSpPr>
          <p:cNvPr id="11" name="Conector reto 10"/>
          <p:cNvCxnSpPr/>
          <p:nvPr/>
        </p:nvCxnSpPr>
        <p:spPr bwMode="auto">
          <a:xfrm>
            <a:off x="2987824" y="3890615"/>
            <a:ext cx="1007549" cy="40248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ector reto 12"/>
          <p:cNvCxnSpPr/>
          <p:nvPr/>
        </p:nvCxnSpPr>
        <p:spPr bwMode="auto">
          <a:xfrm flipV="1">
            <a:off x="2987824" y="6237312"/>
            <a:ext cx="1007549" cy="2880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CaixaDeTexto 14"/>
          <p:cNvSpPr txBox="1"/>
          <p:nvPr/>
        </p:nvSpPr>
        <p:spPr>
          <a:xfrm>
            <a:off x="4067944" y="4090010"/>
            <a:ext cx="4825099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SzPct val="50000"/>
            </a:pPr>
            <a:r>
              <a:rPr lang="pt-BR" sz="1600" dirty="0" err="1">
                <a:solidFill>
                  <a:srgbClr val="404040"/>
                </a:solidFill>
                <a:latin typeface="+mn-lt"/>
              </a:rPr>
              <a:t>PaaS</a:t>
            </a:r>
            <a:r>
              <a:rPr lang="pt-BR" sz="1600" dirty="0">
                <a:solidFill>
                  <a:srgbClr val="404040"/>
                </a:solidFill>
                <a:latin typeface="+mn-lt"/>
              </a:rPr>
              <a:t> é </a:t>
            </a:r>
            <a:r>
              <a:rPr lang="pt-BR" sz="1600" dirty="0" err="1">
                <a:solidFill>
                  <a:srgbClr val="404040"/>
                </a:solidFill>
                <a:latin typeface="+mn-lt"/>
              </a:rPr>
              <a:t>construido</a:t>
            </a:r>
            <a:r>
              <a:rPr lang="pt-BR" sz="1600" dirty="0">
                <a:solidFill>
                  <a:srgbClr val="404040"/>
                </a:solidFill>
                <a:latin typeface="+mn-lt"/>
              </a:rPr>
              <a:t> sobre o </a:t>
            </a:r>
            <a:r>
              <a:rPr lang="pt-BR" sz="1600" dirty="0" err="1">
                <a:solidFill>
                  <a:srgbClr val="404040"/>
                </a:solidFill>
                <a:latin typeface="+mn-lt"/>
              </a:rPr>
              <a:t>IaaS</a:t>
            </a:r>
            <a:r>
              <a:rPr lang="pt-BR" sz="1600" dirty="0">
                <a:solidFill>
                  <a:srgbClr val="404040"/>
                </a:solidFill>
                <a:latin typeface="+mn-lt"/>
              </a:rPr>
              <a:t>. Inclui:</a:t>
            </a:r>
          </a:p>
          <a:p>
            <a:pPr marL="573088" lvl="1" indent="-28575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ü"/>
            </a:pPr>
            <a:r>
              <a:rPr lang="pt-BR" sz="1400" dirty="0">
                <a:latin typeface="+mn-lt"/>
              </a:rPr>
              <a:t>Camada adicional de integração com o framework do aplicativo;</a:t>
            </a:r>
          </a:p>
          <a:p>
            <a:pPr marL="573088" lvl="1" indent="-28575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ü"/>
            </a:pPr>
            <a:r>
              <a:rPr lang="pt-BR" sz="1400" dirty="0">
                <a:latin typeface="+mn-lt"/>
              </a:rPr>
              <a:t>Recursos do middleware e funções como banco de dados, mensagens e filas;</a:t>
            </a:r>
          </a:p>
          <a:p>
            <a:pPr marL="573088" lvl="1" indent="-28575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ü"/>
            </a:pPr>
            <a:r>
              <a:rPr lang="pt-BR" sz="1400" dirty="0">
                <a:latin typeface="+mn-lt"/>
              </a:rPr>
              <a:t>Suporta linguagens de programação e ferramentas de desenvolvimento.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3995374" y="4005064"/>
            <a:ext cx="4897106" cy="194421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1" i="0" u="none" strike="noStrike" cap="none" normalizeH="0" baseline="0">
              <a:ln>
                <a:noFill/>
              </a:ln>
              <a:solidFill>
                <a:srgbClr val="0077A9"/>
              </a:solidFill>
              <a:effectLst/>
              <a:latin typeface="Arial" charset="0"/>
            </a:endParaRPr>
          </a:p>
        </p:txBody>
      </p:sp>
      <p:cxnSp>
        <p:nvCxnSpPr>
          <p:cNvPr id="20" name="Conector reto 19"/>
          <p:cNvCxnSpPr/>
          <p:nvPr/>
        </p:nvCxnSpPr>
        <p:spPr bwMode="auto">
          <a:xfrm flipV="1">
            <a:off x="3203848" y="5949280"/>
            <a:ext cx="791525" cy="64807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ector reto 23"/>
          <p:cNvCxnSpPr/>
          <p:nvPr/>
        </p:nvCxnSpPr>
        <p:spPr bwMode="auto">
          <a:xfrm>
            <a:off x="3203848" y="3284984"/>
            <a:ext cx="791525" cy="72008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CaixaDeTexto 26"/>
          <p:cNvSpPr txBox="1"/>
          <p:nvPr/>
        </p:nvSpPr>
        <p:spPr>
          <a:xfrm>
            <a:off x="4100745" y="2910477"/>
            <a:ext cx="4572311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SzPct val="50000"/>
            </a:pPr>
            <a:r>
              <a:rPr lang="pt-BR" sz="1600" dirty="0" err="1">
                <a:solidFill>
                  <a:srgbClr val="404040"/>
                </a:solidFill>
                <a:latin typeface="+mn-lt"/>
              </a:rPr>
              <a:t>SaaS</a:t>
            </a:r>
            <a:r>
              <a:rPr lang="pt-BR" sz="1600" dirty="0">
                <a:solidFill>
                  <a:srgbClr val="404040"/>
                </a:solidFill>
                <a:latin typeface="+mn-lt"/>
              </a:rPr>
              <a:t> é </a:t>
            </a:r>
            <a:r>
              <a:rPr lang="pt-BR" sz="1600" dirty="0" err="1">
                <a:solidFill>
                  <a:srgbClr val="404040"/>
                </a:solidFill>
                <a:latin typeface="+mn-lt"/>
              </a:rPr>
              <a:t>construido</a:t>
            </a:r>
            <a:r>
              <a:rPr lang="pt-BR" sz="1600" dirty="0">
                <a:solidFill>
                  <a:srgbClr val="404040"/>
                </a:solidFill>
                <a:latin typeface="+mn-lt"/>
              </a:rPr>
              <a:t> sobre as pilhas do </a:t>
            </a:r>
            <a:r>
              <a:rPr lang="pt-BR" sz="1600" dirty="0" err="1">
                <a:solidFill>
                  <a:srgbClr val="404040"/>
                </a:solidFill>
                <a:latin typeface="+mn-lt"/>
              </a:rPr>
              <a:t>IaaS</a:t>
            </a:r>
            <a:r>
              <a:rPr lang="pt-BR" sz="1600" dirty="0">
                <a:solidFill>
                  <a:srgbClr val="404040"/>
                </a:solidFill>
                <a:latin typeface="+mn-lt"/>
              </a:rPr>
              <a:t> e </a:t>
            </a:r>
            <a:r>
              <a:rPr lang="pt-BR" sz="1600" dirty="0" err="1">
                <a:solidFill>
                  <a:srgbClr val="404040"/>
                </a:solidFill>
                <a:latin typeface="+mn-lt"/>
              </a:rPr>
              <a:t>PaaS</a:t>
            </a:r>
            <a:r>
              <a:rPr lang="pt-BR" sz="1600" dirty="0">
                <a:solidFill>
                  <a:srgbClr val="404040"/>
                </a:solidFill>
                <a:latin typeface="+mn-lt"/>
              </a:rPr>
              <a:t> e fornece:</a:t>
            </a:r>
          </a:p>
          <a:p>
            <a:pPr marL="573088" lvl="1" indent="-285750">
              <a:spcBef>
                <a:spcPct val="20000"/>
              </a:spcBef>
              <a:buClr>
                <a:srgbClr val="DF7A0E"/>
              </a:buClr>
              <a:buFont typeface="Wingdings" pitchFamily="2" charset="2"/>
              <a:buChar char="ü"/>
            </a:pPr>
            <a:r>
              <a:rPr lang="pt-BR" sz="1400" dirty="0">
                <a:latin typeface="+mn-lt"/>
              </a:rPr>
              <a:t>Ambiente operacional que possibilita </a:t>
            </a:r>
          </a:p>
          <a:p>
            <a:pPr marL="287338" lvl="1">
              <a:spcBef>
                <a:spcPct val="20000"/>
              </a:spcBef>
              <a:buClr>
                <a:srgbClr val="DF7A0E"/>
              </a:buClr>
            </a:pPr>
            <a:r>
              <a:rPr lang="pt-BR" sz="1400" dirty="0">
                <a:latin typeface="+mn-lt"/>
              </a:rPr>
              <a:t>executar todos os recursos dos usuários </a:t>
            </a:r>
          </a:p>
          <a:p>
            <a:pPr marL="287338" lvl="1">
              <a:spcBef>
                <a:spcPct val="20000"/>
              </a:spcBef>
              <a:buClr>
                <a:srgbClr val="DF7A0E"/>
              </a:buClr>
            </a:pPr>
            <a:r>
              <a:rPr lang="pt-BR" sz="1400" dirty="0">
                <a:latin typeface="+mn-lt"/>
              </a:rPr>
              <a:t>como: aplicações, conteúdo, apresentação, etc.</a:t>
            </a:r>
          </a:p>
        </p:txBody>
      </p:sp>
      <p:sp>
        <p:nvSpPr>
          <p:cNvPr id="28" name="Retângulo 27"/>
          <p:cNvSpPr/>
          <p:nvPr/>
        </p:nvSpPr>
        <p:spPr bwMode="auto">
          <a:xfrm>
            <a:off x="3995936" y="2852936"/>
            <a:ext cx="4897669" cy="15266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3" rIns="91408" bIns="457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800" b="1" i="0" u="none" strike="noStrike" cap="none" normalizeH="0" baseline="0">
              <a:ln>
                <a:noFill/>
              </a:ln>
              <a:solidFill>
                <a:srgbClr val="0077A9"/>
              </a:solidFill>
              <a:effectLst/>
              <a:latin typeface="Arial" charset="0"/>
            </a:endParaRPr>
          </a:p>
        </p:txBody>
      </p:sp>
      <p:cxnSp>
        <p:nvCxnSpPr>
          <p:cNvPr id="30" name="Conector reto 29"/>
          <p:cNvCxnSpPr/>
          <p:nvPr/>
        </p:nvCxnSpPr>
        <p:spPr bwMode="auto">
          <a:xfrm flipV="1">
            <a:off x="3396343" y="4293097"/>
            <a:ext cx="599593" cy="236896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76" name="Conector reto 50175"/>
          <p:cNvCxnSpPr/>
          <p:nvPr/>
        </p:nvCxnSpPr>
        <p:spPr bwMode="auto">
          <a:xfrm>
            <a:off x="3396343" y="1074057"/>
            <a:ext cx="599030" cy="177887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aixaDeTexto 1"/>
          <p:cNvSpPr txBox="1"/>
          <p:nvPr/>
        </p:nvSpPr>
        <p:spPr>
          <a:xfrm>
            <a:off x="5647530" y="6607596"/>
            <a:ext cx="3496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(*)</a:t>
            </a:r>
            <a:r>
              <a:rPr lang="pt-BR" sz="1100" dirty="0" err="1"/>
              <a:t>National</a:t>
            </a:r>
            <a:r>
              <a:rPr lang="pt-BR" sz="1100" dirty="0"/>
              <a:t> </a:t>
            </a:r>
            <a:r>
              <a:rPr lang="pt-BR" sz="1100" dirty="0" err="1"/>
              <a:t>Institute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Standards </a:t>
            </a:r>
            <a:r>
              <a:rPr lang="pt-BR" sz="1100" dirty="0" err="1"/>
              <a:t>and</a:t>
            </a:r>
            <a:r>
              <a:rPr lang="pt-BR" sz="1100" dirty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9501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5" grpId="0"/>
      <p:bldP spid="17" grpId="0" animBg="1"/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CPqD_Apres_port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08" tIns="45703" rIns="91408" bIns="45703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1" i="0" u="none" strike="noStrike" cap="none" normalizeH="0" baseline="0" smtClean="0">
            <a:ln>
              <a:noFill/>
            </a:ln>
            <a:solidFill>
              <a:srgbClr val="0077A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08" tIns="45703" rIns="91408" bIns="45703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1" i="0" u="none" strike="noStrike" cap="none" normalizeH="0" baseline="0" smtClean="0">
            <a:ln>
              <a:noFill/>
            </a:ln>
            <a:solidFill>
              <a:srgbClr val="0077A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52E5618A549B4CAC208C49F8BCCB67" ma:contentTypeVersion="3" ma:contentTypeDescription="Crie um novo documento." ma:contentTypeScope="" ma:versionID="f349f8bc7246912bcc3f0f730f8e737b">
  <xsd:schema xmlns:xsd="http://www.w3.org/2001/XMLSchema" xmlns:xs="http://www.w3.org/2001/XMLSchema" xmlns:p="http://schemas.microsoft.com/office/2006/metadata/properties" xmlns:ns2="bfdc3064-8fcb-43e2-a2f7-fec124409033" targetNamespace="http://schemas.microsoft.com/office/2006/metadata/properties" ma:root="true" ma:fieldsID="7820f37a563fd0c3c6b3153bf0ec19e6" ns2:_="">
    <xsd:import namespace="bfdc3064-8fcb-43e2-a2f7-fec1244090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c3064-8fcb-43e2-a2f7-fec124409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5DF4B1-683F-4BCF-827A-A13D96516D97}"/>
</file>

<file path=customXml/itemProps2.xml><?xml version="1.0" encoding="utf-8"?>
<ds:datastoreItem xmlns:ds="http://schemas.openxmlformats.org/officeDocument/2006/customXml" ds:itemID="{D37B9D7B-8A19-4215-9092-8645E169C1DF}"/>
</file>

<file path=customXml/itemProps3.xml><?xml version="1.0" encoding="utf-8"?>
<ds:datastoreItem xmlns:ds="http://schemas.openxmlformats.org/officeDocument/2006/customXml" ds:itemID="{9B3E3E82-293C-4F41-8E93-A97CEE85D1B9}"/>
</file>

<file path=docProps/app.xml><?xml version="1.0" encoding="utf-8"?>
<Properties xmlns="http://schemas.openxmlformats.org/officeDocument/2006/extended-properties" xmlns:vt="http://schemas.openxmlformats.org/officeDocument/2006/docPropsVTypes">
  <Template>CPqD_Apres_port</Template>
  <TotalTime>1253</TotalTime>
  <Words>1387</Words>
  <Application>Microsoft Office PowerPoint</Application>
  <PresentationFormat>Apresentação na tela (4:3)</PresentationFormat>
  <Paragraphs>176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Helvetica</vt:lpstr>
      <vt:lpstr>Wingdings</vt:lpstr>
      <vt:lpstr>CPqD_Apres_port</vt:lpstr>
      <vt:lpstr>Definição de Computação em Nuvem</vt:lpstr>
      <vt:lpstr>Modelos de Implantação</vt:lpstr>
      <vt:lpstr>Privado provido pela Organização</vt:lpstr>
      <vt:lpstr>Privado provido por Terceirizado</vt:lpstr>
      <vt:lpstr>Comunitário provido pela Organização</vt:lpstr>
      <vt:lpstr>Comunitário provido por Terceirizado</vt:lpstr>
      <vt:lpstr>Público</vt:lpstr>
      <vt:lpstr>Híbrido</vt:lpstr>
      <vt:lpstr>Modelo de Referência Conceitual do NIST(*)</vt:lpstr>
      <vt:lpstr>Questões Legais em Contratos</vt:lpstr>
      <vt:lpstr>Apresentação do PowerPoint</vt:lpstr>
      <vt:lpstr>Apresentação do PowerPoint</vt:lpstr>
      <vt:lpstr>Apresentação do PowerPoint</vt:lpstr>
      <vt:lpstr>Cláusulas Contratuais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Luis Cecato</dc:creator>
  <cp:lastModifiedBy>Edson Roberto Gaseta</cp:lastModifiedBy>
  <cp:revision>93</cp:revision>
  <dcterms:created xsi:type="dcterms:W3CDTF">2013-07-22T12:34:13Z</dcterms:created>
  <dcterms:modified xsi:type="dcterms:W3CDTF">2023-03-15T22:24:17Z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Modelo">
    <vt:lpwstr>32</vt:lpwstr>
  </property>
  <property fmtid="{D5CDD505-2E9C-101B-9397-08002B2CF9AE}" pid="3" name="ContentTypeId">
    <vt:lpwstr>0x010100E252E5618A549B4CAC208C49F8BCCB67</vt:lpwstr>
  </property>
</Properties>
</file>