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71B5A-E9F5-4867-ABE8-57FF90FBDE3E}" v="2314" dt="2023-11-14T13:26:23.824"/>
    <p1510:client id="{C99001C5-870B-2716-F03C-44CC144BBE96}" v="17" dt="2023-11-14T13:47:11.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ea typeface="+mj-lt"/>
                <a:cs typeface="+mj-lt"/>
              </a:rPr>
              <a:t>Enhanced Bioinspired Backstepping Control for a Mobile Robot With Unscented Kalman Filter</a:t>
            </a:r>
            <a:endParaRPr lang="en-US" sz="4000"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By : ZHE XU, SIMON X. YANG, AND S. ANDREW GADSDEN</a:t>
            </a:r>
          </a:p>
          <a:p>
            <a:r>
              <a:rPr lang="en-US" dirty="0">
                <a:cs typeface="Calibri" panose="020F0502020204030204"/>
              </a:rPr>
              <a:t>A presentation by Navdeep Singh (120098024) and Hamza Shah Khan </a:t>
            </a:r>
          </a:p>
          <a:p>
            <a:r>
              <a:rPr lang="en-US" dirty="0">
                <a:ea typeface="+mn-lt"/>
                <a:cs typeface="+mn-lt"/>
              </a:rPr>
              <a:t>(119483152)</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D3B9-D558-B1D6-D601-96232E58FA98}"/>
              </a:ext>
            </a:extLst>
          </p:cNvPr>
          <p:cNvSpPr>
            <a:spLocks noGrp="1"/>
          </p:cNvSpPr>
          <p:nvPr>
            <p:ph type="title"/>
          </p:nvPr>
        </p:nvSpPr>
        <p:spPr/>
        <p:txBody>
          <a:bodyPr/>
          <a:lstStyle/>
          <a:p>
            <a:r>
              <a:rPr lang="en-US" dirty="0">
                <a:cs typeface="Calibri Light"/>
              </a:rPr>
              <a:t>Image based results...</a:t>
            </a:r>
            <a:endParaRPr lang="en-US" dirty="0"/>
          </a:p>
        </p:txBody>
      </p:sp>
      <p:sp>
        <p:nvSpPr>
          <p:cNvPr id="3" name="Content Placeholder 2">
            <a:extLst>
              <a:ext uri="{FF2B5EF4-FFF2-40B4-BE49-F238E27FC236}">
                <a16:creationId xmlns:a16="http://schemas.microsoft.com/office/drawing/2014/main" id="{0B532C5F-2B0B-0D41-E63C-F7E4D9F15301}"/>
              </a:ext>
            </a:extLst>
          </p:cNvPr>
          <p:cNvSpPr>
            <a:spLocks noGrp="1"/>
          </p:cNvSpPr>
          <p:nvPr>
            <p:ph idx="1"/>
          </p:nvPr>
        </p:nvSpPr>
        <p:spPr/>
        <p:txBody>
          <a:bodyPr vert="horz" lIns="91440" tIns="45720" rIns="91440" bIns="45720" rtlCol="0" anchor="t">
            <a:normAutofit/>
          </a:bodyPr>
          <a:lstStyle/>
          <a:p>
            <a:r>
              <a:rPr lang="en-US" sz="2400" dirty="0">
                <a:cs typeface="Calibri"/>
              </a:rPr>
              <a:t>The following slides consist of some images describing the results of the our implementation. We implemented the whole control block in python and therefore received discrepancies in the results but overall errors were minimized.</a:t>
            </a:r>
            <a:endParaRPr lang="en-US" dirty="0" err="1">
              <a:cs typeface="Calibri"/>
            </a:endParaRPr>
          </a:p>
          <a:p>
            <a:endParaRPr lang="en-US" sz="2400" dirty="0">
              <a:cs typeface="Calibri"/>
            </a:endParaRPr>
          </a:p>
        </p:txBody>
      </p:sp>
      <p:pic>
        <p:nvPicPr>
          <p:cNvPr id="4" name="Picture 3" descr="A green line graph with white text&#10;&#10;Description automatically generated">
            <a:extLst>
              <a:ext uri="{FF2B5EF4-FFF2-40B4-BE49-F238E27FC236}">
                <a16:creationId xmlns:a16="http://schemas.microsoft.com/office/drawing/2014/main" id="{78BA66FE-BBCD-ACFB-8BA8-B545C4787BEA}"/>
              </a:ext>
            </a:extLst>
          </p:cNvPr>
          <p:cNvPicPr>
            <a:picLocks noChangeAspect="1"/>
          </p:cNvPicPr>
          <p:nvPr/>
        </p:nvPicPr>
        <p:blipFill>
          <a:blip r:embed="rId2"/>
          <a:stretch>
            <a:fillRect/>
          </a:stretch>
        </p:blipFill>
        <p:spPr>
          <a:xfrm>
            <a:off x="2368176" y="2890848"/>
            <a:ext cx="6096000" cy="3451952"/>
          </a:xfrm>
          <a:prstGeom prst="rect">
            <a:avLst/>
          </a:prstGeom>
        </p:spPr>
      </p:pic>
    </p:spTree>
    <p:extLst>
      <p:ext uri="{BB962C8B-B14F-4D97-AF65-F5344CB8AC3E}">
        <p14:creationId xmlns:p14="http://schemas.microsoft.com/office/powerpoint/2010/main" val="326111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9A4C-AA78-26B5-D563-AD66B800C522}"/>
              </a:ext>
            </a:extLst>
          </p:cNvPr>
          <p:cNvSpPr>
            <a:spLocks noGrp="1"/>
          </p:cNvSpPr>
          <p:nvPr>
            <p:ph type="title"/>
          </p:nvPr>
        </p:nvSpPr>
        <p:spPr/>
        <p:txBody>
          <a:bodyPr/>
          <a:lstStyle/>
          <a:p>
            <a:r>
              <a:rPr lang="en-US" dirty="0">
                <a:cs typeface="Calibri Light"/>
              </a:rPr>
              <a:t>Continued...</a:t>
            </a:r>
            <a:endParaRPr lang="en-US" dirty="0"/>
          </a:p>
        </p:txBody>
      </p:sp>
      <p:sp>
        <p:nvSpPr>
          <p:cNvPr id="3" name="Content Placeholder 2">
            <a:extLst>
              <a:ext uri="{FF2B5EF4-FFF2-40B4-BE49-F238E27FC236}">
                <a16:creationId xmlns:a16="http://schemas.microsoft.com/office/drawing/2014/main" id="{2835DC1D-4704-B5B4-ECAE-670A0B1292CF}"/>
              </a:ext>
            </a:extLst>
          </p:cNvPr>
          <p:cNvSpPr>
            <a:spLocks noGrp="1"/>
          </p:cNvSpPr>
          <p:nvPr>
            <p:ph idx="1"/>
          </p:nvPr>
        </p:nvSpPr>
        <p:spPr/>
        <p:txBody>
          <a:bodyPr vert="horz" lIns="91440" tIns="45720" rIns="91440" bIns="45720" rtlCol="0" anchor="t">
            <a:normAutofit/>
          </a:bodyPr>
          <a:lstStyle/>
          <a:p>
            <a:r>
              <a:rPr lang="en-US" sz="2400" dirty="0">
                <a:cs typeface="Calibri"/>
              </a:rPr>
              <a:t>The previous image describes the trend in velocity. The V </a:t>
            </a:r>
            <a:r>
              <a:rPr lang="en-US" sz="2400" dirty="0" err="1">
                <a:cs typeface="Calibri"/>
              </a:rPr>
              <a:t>kf</a:t>
            </a:r>
            <a:r>
              <a:rPr lang="en-US" sz="2400" dirty="0">
                <a:cs typeface="Calibri"/>
              </a:rPr>
              <a:t> predict is not distinctive as it tracks </a:t>
            </a:r>
            <a:r>
              <a:rPr lang="en-US" sz="2400" dirty="0" err="1">
                <a:cs typeface="Calibri"/>
              </a:rPr>
              <a:t>Vreference</a:t>
            </a:r>
            <a:r>
              <a:rPr lang="en-US" sz="2400" dirty="0">
                <a:cs typeface="Calibri"/>
              </a:rPr>
              <a:t> quiet closely showing good performance.</a:t>
            </a:r>
          </a:p>
          <a:p>
            <a:endParaRPr lang="en-US" sz="2400" dirty="0">
              <a:cs typeface="Calibri"/>
            </a:endParaRPr>
          </a:p>
        </p:txBody>
      </p:sp>
      <p:pic>
        <p:nvPicPr>
          <p:cNvPr id="4" name="Picture 3" descr="A graph of an orange and blue line&#10;&#10;Description automatically generated">
            <a:extLst>
              <a:ext uri="{FF2B5EF4-FFF2-40B4-BE49-F238E27FC236}">
                <a16:creationId xmlns:a16="http://schemas.microsoft.com/office/drawing/2014/main" id="{CB8E1EBB-E1E3-4DF2-10CB-46B4FDFCBBEB}"/>
              </a:ext>
            </a:extLst>
          </p:cNvPr>
          <p:cNvPicPr>
            <a:picLocks noChangeAspect="1"/>
          </p:cNvPicPr>
          <p:nvPr/>
        </p:nvPicPr>
        <p:blipFill>
          <a:blip r:embed="rId2"/>
          <a:stretch>
            <a:fillRect/>
          </a:stretch>
        </p:blipFill>
        <p:spPr>
          <a:xfrm>
            <a:off x="2213429" y="2619773"/>
            <a:ext cx="6096000" cy="3635939"/>
          </a:xfrm>
          <a:prstGeom prst="rect">
            <a:avLst/>
          </a:prstGeom>
        </p:spPr>
      </p:pic>
    </p:spTree>
    <p:extLst>
      <p:ext uri="{BB962C8B-B14F-4D97-AF65-F5344CB8AC3E}">
        <p14:creationId xmlns:p14="http://schemas.microsoft.com/office/powerpoint/2010/main" val="317783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E700-EEB4-5082-1C65-55D863A6F80A}"/>
              </a:ext>
            </a:extLst>
          </p:cNvPr>
          <p:cNvSpPr>
            <a:spLocks noGrp="1"/>
          </p:cNvSpPr>
          <p:nvPr>
            <p:ph type="title"/>
          </p:nvPr>
        </p:nvSpPr>
        <p:spPr/>
        <p:txBody>
          <a:bodyPr/>
          <a:lstStyle/>
          <a:p>
            <a:r>
              <a:rPr lang="en-US" dirty="0">
                <a:cs typeface="Calibri Light"/>
              </a:rPr>
              <a:t>Continued...</a:t>
            </a:r>
            <a:endParaRPr lang="en-US" dirty="0"/>
          </a:p>
        </p:txBody>
      </p:sp>
      <p:sp>
        <p:nvSpPr>
          <p:cNvPr id="3" name="Content Placeholder 2">
            <a:extLst>
              <a:ext uri="{FF2B5EF4-FFF2-40B4-BE49-F238E27FC236}">
                <a16:creationId xmlns:a16="http://schemas.microsoft.com/office/drawing/2014/main" id="{428894DA-6FEC-02AB-7901-CAA98628E7C5}"/>
              </a:ext>
            </a:extLst>
          </p:cNvPr>
          <p:cNvSpPr>
            <a:spLocks noGrp="1"/>
          </p:cNvSpPr>
          <p:nvPr>
            <p:ph idx="1"/>
          </p:nvPr>
        </p:nvSpPr>
        <p:spPr/>
        <p:txBody>
          <a:bodyPr vert="horz" lIns="91440" tIns="45720" rIns="91440" bIns="45720" rtlCol="0" anchor="t">
            <a:normAutofit/>
          </a:bodyPr>
          <a:lstStyle/>
          <a:p>
            <a:r>
              <a:rPr lang="en-US" sz="2400" dirty="0">
                <a:cs typeface="Calibri"/>
              </a:rPr>
              <a:t>The W </a:t>
            </a:r>
            <a:r>
              <a:rPr lang="en-US" sz="2400" dirty="0" err="1">
                <a:cs typeface="Calibri"/>
              </a:rPr>
              <a:t>kf</a:t>
            </a:r>
            <a:r>
              <a:rPr lang="en-US" sz="2400" dirty="0">
                <a:cs typeface="Calibri"/>
              </a:rPr>
              <a:t> predict in the previous slide is slightly away from </a:t>
            </a:r>
            <a:r>
              <a:rPr lang="en-US" sz="2400" dirty="0" err="1">
                <a:cs typeface="Calibri"/>
              </a:rPr>
              <a:t>Wreference</a:t>
            </a:r>
            <a:r>
              <a:rPr lang="en-US" sz="2400" dirty="0">
                <a:cs typeface="Calibri"/>
              </a:rPr>
              <a:t> and oscillates but the average error is quiet low. </a:t>
            </a:r>
          </a:p>
          <a:p>
            <a:r>
              <a:rPr lang="en-US" sz="2400" dirty="0">
                <a:cs typeface="Calibri"/>
              </a:rPr>
              <a:t>Consider another image. </a:t>
            </a:r>
          </a:p>
          <a:p>
            <a:pPr marL="0" indent="0">
              <a:buNone/>
            </a:pPr>
            <a:endParaRPr lang="en-US" sz="2400" dirty="0">
              <a:cs typeface="Calibri"/>
            </a:endParaRPr>
          </a:p>
        </p:txBody>
      </p:sp>
      <p:pic>
        <p:nvPicPr>
          <p:cNvPr id="4" name="Picture 3" descr="A graph showing error&#10;&#10;Description automatically generated">
            <a:extLst>
              <a:ext uri="{FF2B5EF4-FFF2-40B4-BE49-F238E27FC236}">
                <a16:creationId xmlns:a16="http://schemas.microsoft.com/office/drawing/2014/main" id="{B3B60E7F-7815-3F7C-A23C-DCE12D61AD64}"/>
              </a:ext>
            </a:extLst>
          </p:cNvPr>
          <p:cNvPicPr>
            <a:picLocks noChangeAspect="1"/>
          </p:cNvPicPr>
          <p:nvPr/>
        </p:nvPicPr>
        <p:blipFill>
          <a:blip r:embed="rId2"/>
          <a:stretch>
            <a:fillRect/>
          </a:stretch>
        </p:blipFill>
        <p:spPr>
          <a:xfrm>
            <a:off x="4665042" y="2525486"/>
            <a:ext cx="5372888" cy="4114800"/>
          </a:xfrm>
          <a:prstGeom prst="rect">
            <a:avLst/>
          </a:prstGeom>
        </p:spPr>
      </p:pic>
    </p:spTree>
    <p:extLst>
      <p:ext uri="{BB962C8B-B14F-4D97-AF65-F5344CB8AC3E}">
        <p14:creationId xmlns:p14="http://schemas.microsoft.com/office/powerpoint/2010/main" val="69929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528D-5824-9A69-0559-A0FB8CEF3E03}"/>
              </a:ext>
            </a:extLst>
          </p:cNvPr>
          <p:cNvSpPr>
            <a:spLocks noGrp="1"/>
          </p:cNvSpPr>
          <p:nvPr>
            <p:ph type="title"/>
          </p:nvPr>
        </p:nvSpPr>
        <p:spPr/>
        <p:txBody>
          <a:bodyPr/>
          <a:lstStyle/>
          <a:p>
            <a:r>
              <a:rPr lang="en-US" dirty="0">
                <a:cs typeface="Calibri Light"/>
              </a:rPr>
              <a:t>Continued...</a:t>
            </a:r>
            <a:endParaRPr lang="en-US" dirty="0"/>
          </a:p>
        </p:txBody>
      </p:sp>
      <p:sp>
        <p:nvSpPr>
          <p:cNvPr id="3" name="Content Placeholder 2">
            <a:extLst>
              <a:ext uri="{FF2B5EF4-FFF2-40B4-BE49-F238E27FC236}">
                <a16:creationId xmlns:a16="http://schemas.microsoft.com/office/drawing/2014/main" id="{17310F80-CE07-D999-7FD8-6602D5ECC311}"/>
              </a:ext>
            </a:extLst>
          </p:cNvPr>
          <p:cNvSpPr>
            <a:spLocks noGrp="1"/>
          </p:cNvSpPr>
          <p:nvPr>
            <p:ph idx="1"/>
          </p:nvPr>
        </p:nvSpPr>
        <p:spPr/>
        <p:txBody>
          <a:bodyPr vert="horz" lIns="91440" tIns="45720" rIns="91440" bIns="45720" rtlCol="0" anchor="t">
            <a:normAutofit/>
          </a:bodyPr>
          <a:lstStyle/>
          <a:p>
            <a:r>
              <a:rPr lang="en-US" sz="2400" dirty="0">
                <a:cs typeface="Calibri"/>
              </a:rPr>
              <a:t>The last image consisted of the average in the computed x values and their </a:t>
            </a:r>
            <a:r>
              <a:rPr lang="en-US" sz="2400">
                <a:cs typeface="Calibri"/>
              </a:rPr>
              <a:t>difference from the original x values of the pose.</a:t>
            </a:r>
          </a:p>
          <a:p>
            <a:endParaRPr lang="en-US" sz="2400" dirty="0">
              <a:cs typeface="Calibri"/>
            </a:endParaRPr>
          </a:p>
        </p:txBody>
      </p:sp>
      <p:pic>
        <p:nvPicPr>
          <p:cNvPr id="4" name="Picture 3" descr="A bar code with numbers&#10;&#10;Description automatically generated">
            <a:extLst>
              <a:ext uri="{FF2B5EF4-FFF2-40B4-BE49-F238E27FC236}">
                <a16:creationId xmlns:a16="http://schemas.microsoft.com/office/drawing/2014/main" id="{D8B8B195-A596-9682-4ED4-705176C2AB41}"/>
              </a:ext>
            </a:extLst>
          </p:cNvPr>
          <p:cNvPicPr>
            <a:picLocks noChangeAspect="1"/>
          </p:cNvPicPr>
          <p:nvPr/>
        </p:nvPicPr>
        <p:blipFill>
          <a:blip r:embed="rId2"/>
          <a:stretch>
            <a:fillRect/>
          </a:stretch>
        </p:blipFill>
        <p:spPr>
          <a:xfrm>
            <a:off x="3156707" y="2540000"/>
            <a:ext cx="5051272" cy="4114800"/>
          </a:xfrm>
          <a:prstGeom prst="rect">
            <a:avLst/>
          </a:prstGeom>
        </p:spPr>
      </p:pic>
    </p:spTree>
    <p:extLst>
      <p:ext uri="{BB962C8B-B14F-4D97-AF65-F5344CB8AC3E}">
        <p14:creationId xmlns:p14="http://schemas.microsoft.com/office/powerpoint/2010/main" val="193340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0D38-1167-D6F4-65F7-1D74C4B08F40}"/>
              </a:ext>
            </a:extLst>
          </p:cNvPr>
          <p:cNvSpPr>
            <a:spLocks noGrp="1"/>
          </p:cNvSpPr>
          <p:nvPr>
            <p:ph type="title"/>
          </p:nvPr>
        </p:nvSpPr>
        <p:spPr/>
        <p:txBody>
          <a:bodyPr/>
          <a:lstStyle/>
          <a:p>
            <a:r>
              <a:rPr lang="en-US" dirty="0">
                <a:cs typeface="Calibri Light"/>
              </a:rPr>
              <a:t>Continued...</a:t>
            </a:r>
            <a:endParaRPr lang="en-US" dirty="0"/>
          </a:p>
        </p:txBody>
      </p:sp>
      <p:pic>
        <p:nvPicPr>
          <p:cNvPr id="4" name="Content Placeholder 3" descr="A graph of a error&#10;&#10;Description automatically generated">
            <a:extLst>
              <a:ext uri="{FF2B5EF4-FFF2-40B4-BE49-F238E27FC236}">
                <a16:creationId xmlns:a16="http://schemas.microsoft.com/office/drawing/2014/main" id="{39E8DEA8-C381-E6C7-3D89-EB913B4D1AB7}"/>
              </a:ext>
            </a:extLst>
          </p:cNvPr>
          <p:cNvPicPr>
            <a:picLocks noGrp="1" noChangeAspect="1"/>
          </p:cNvPicPr>
          <p:nvPr>
            <p:ph idx="1"/>
          </p:nvPr>
        </p:nvPicPr>
        <p:blipFill>
          <a:blip r:embed="rId2"/>
          <a:stretch>
            <a:fillRect/>
          </a:stretch>
        </p:blipFill>
        <p:spPr>
          <a:xfrm>
            <a:off x="3409556" y="1943894"/>
            <a:ext cx="5372888" cy="4114800"/>
          </a:xfrm>
        </p:spPr>
      </p:pic>
    </p:spTree>
    <p:extLst>
      <p:ext uri="{BB962C8B-B14F-4D97-AF65-F5344CB8AC3E}">
        <p14:creationId xmlns:p14="http://schemas.microsoft.com/office/powerpoint/2010/main" val="404855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7B4A-6486-F05E-E47A-253DE0B67AD7}"/>
              </a:ext>
            </a:extLst>
          </p:cNvPr>
          <p:cNvSpPr>
            <a:spLocks noGrp="1"/>
          </p:cNvSpPr>
          <p:nvPr>
            <p:ph type="title"/>
          </p:nvPr>
        </p:nvSpPr>
        <p:spPr/>
        <p:txBody>
          <a:bodyPr/>
          <a:lstStyle/>
          <a:p>
            <a:r>
              <a:rPr lang="en-US" dirty="0">
                <a:cs typeface="Calibri Light"/>
              </a:rPr>
              <a:t>Continued...</a:t>
            </a:r>
            <a:endParaRPr lang="en-US" dirty="0"/>
          </a:p>
        </p:txBody>
      </p:sp>
      <p:sp>
        <p:nvSpPr>
          <p:cNvPr id="3" name="Content Placeholder 2">
            <a:extLst>
              <a:ext uri="{FF2B5EF4-FFF2-40B4-BE49-F238E27FC236}">
                <a16:creationId xmlns:a16="http://schemas.microsoft.com/office/drawing/2014/main" id="{B38AA93E-8EE3-B712-BB32-479EA0DD819D}"/>
              </a:ext>
            </a:extLst>
          </p:cNvPr>
          <p:cNvSpPr>
            <a:spLocks noGrp="1"/>
          </p:cNvSpPr>
          <p:nvPr>
            <p:ph idx="1"/>
          </p:nvPr>
        </p:nvSpPr>
        <p:spPr/>
        <p:txBody>
          <a:bodyPr vert="horz" lIns="91440" tIns="45720" rIns="91440" bIns="45720" rtlCol="0" anchor="t">
            <a:normAutofit/>
          </a:bodyPr>
          <a:lstStyle/>
          <a:p>
            <a:r>
              <a:rPr lang="en-US" sz="2400" dirty="0">
                <a:cs typeface="Calibri"/>
              </a:rPr>
              <a:t>The last two images describe average in the computed theta values and their difference from the original theta values of the pose and the computed y values and the original y values of the pose respectively.</a:t>
            </a:r>
          </a:p>
          <a:p>
            <a:endParaRPr lang="en-US" sz="2400" dirty="0">
              <a:cs typeface="Calibri"/>
            </a:endParaRPr>
          </a:p>
        </p:txBody>
      </p:sp>
    </p:spTree>
    <p:extLst>
      <p:ext uri="{BB962C8B-B14F-4D97-AF65-F5344CB8AC3E}">
        <p14:creationId xmlns:p14="http://schemas.microsoft.com/office/powerpoint/2010/main" val="38747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745A-BEB7-D414-F6F1-95C064CCEEEA}"/>
              </a:ext>
            </a:extLst>
          </p:cNvPr>
          <p:cNvSpPr>
            <a:spLocks noGrp="1"/>
          </p:cNvSpPr>
          <p:nvPr>
            <p:ph type="title"/>
          </p:nvPr>
        </p:nvSpPr>
        <p:spPr/>
        <p:txBody>
          <a:bodyPr/>
          <a:lstStyle/>
          <a:p>
            <a:r>
              <a:rPr lang="en-US" dirty="0">
                <a:cs typeface="Calibri Light"/>
              </a:rPr>
              <a:t>Continued...</a:t>
            </a:r>
            <a:endParaRPr lang="en-US" dirty="0"/>
          </a:p>
        </p:txBody>
      </p:sp>
      <p:pic>
        <p:nvPicPr>
          <p:cNvPr id="4" name="Content Placeholder 3" descr="A graph of a graph&#10;&#10;Description automatically generated">
            <a:extLst>
              <a:ext uri="{FF2B5EF4-FFF2-40B4-BE49-F238E27FC236}">
                <a16:creationId xmlns:a16="http://schemas.microsoft.com/office/drawing/2014/main" id="{2269E43C-0206-0601-DFB4-76CBD303C0E6}"/>
              </a:ext>
            </a:extLst>
          </p:cNvPr>
          <p:cNvPicPr>
            <a:picLocks noGrp="1" noChangeAspect="1"/>
          </p:cNvPicPr>
          <p:nvPr>
            <p:ph idx="1"/>
          </p:nvPr>
        </p:nvPicPr>
        <p:blipFill>
          <a:blip r:embed="rId2"/>
          <a:stretch>
            <a:fillRect/>
          </a:stretch>
        </p:blipFill>
        <p:spPr>
          <a:xfrm>
            <a:off x="3137354" y="1693296"/>
            <a:ext cx="5162550" cy="3933825"/>
          </a:xfrm>
        </p:spPr>
      </p:pic>
    </p:spTree>
    <p:extLst>
      <p:ext uri="{BB962C8B-B14F-4D97-AF65-F5344CB8AC3E}">
        <p14:creationId xmlns:p14="http://schemas.microsoft.com/office/powerpoint/2010/main" val="2280009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95BA-DD63-7BF8-2103-CED02E1C2BD8}"/>
              </a:ext>
            </a:extLst>
          </p:cNvPr>
          <p:cNvSpPr>
            <a:spLocks noGrp="1"/>
          </p:cNvSpPr>
          <p:nvPr>
            <p:ph type="title"/>
          </p:nvPr>
        </p:nvSpPr>
        <p:spPr/>
        <p:txBody>
          <a:bodyPr/>
          <a:lstStyle/>
          <a:p>
            <a:r>
              <a:rPr lang="en-US" dirty="0">
                <a:cs typeface="Calibri Light"/>
              </a:rPr>
              <a:t>Continued...</a:t>
            </a:r>
            <a:endParaRPr lang="en-US" dirty="0"/>
          </a:p>
        </p:txBody>
      </p:sp>
      <p:sp>
        <p:nvSpPr>
          <p:cNvPr id="3" name="Content Placeholder 2">
            <a:extLst>
              <a:ext uri="{FF2B5EF4-FFF2-40B4-BE49-F238E27FC236}">
                <a16:creationId xmlns:a16="http://schemas.microsoft.com/office/drawing/2014/main" id="{4DADEDB5-85D0-6ABC-C780-2DF2E12F26D8}"/>
              </a:ext>
            </a:extLst>
          </p:cNvPr>
          <p:cNvSpPr>
            <a:spLocks noGrp="1"/>
          </p:cNvSpPr>
          <p:nvPr>
            <p:ph idx="1"/>
          </p:nvPr>
        </p:nvSpPr>
        <p:spPr/>
        <p:txBody>
          <a:bodyPr vert="horz" lIns="91440" tIns="45720" rIns="91440" bIns="45720" rtlCol="0" anchor="t">
            <a:normAutofit/>
          </a:bodyPr>
          <a:lstStyle/>
          <a:p>
            <a:r>
              <a:rPr lang="en-US" sz="2400" dirty="0">
                <a:cs typeface="Calibri"/>
              </a:rPr>
              <a:t>The last image describes the how in our implementation the bioinspired backstepping control, the UKF and KF worked together to minimize the error.</a:t>
            </a:r>
          </a:p>
          <a:p>
            <a:r>
              <a:rPr lang="en-US" sz="2400" dirty="0">
                <a:cs typeface="Calibri"/>
              </a:rPr>
              <a:t>Link to video: </a:t>
            </a:r>
            <a:r>
              <a:rPr lang="en-US" sz="2400" dirty="0">
                <a:ea typeface="+mn-lt"/>
                <a:cs typeface="+mn-lt"/>
              </a:rPr>
              <a:t>https://drive.google.com/file/d/1rMpKJzSQ8kK3MNlybyrhZYb2BKH5-y3o/view?usp=sharing</a:t>
            </a:r>
            <a:endParaRPr lang="en-US" sz="2400" dirty="0">
              <a:cs typeface="Calibri"/>
            </a:endParaRPr>
          </a:p>
          <a:p>
            <a:r>
              <a:rPr lang="en-US" sz="2400" dirty="0">
                <a:cs typeface="Calibri"/>
              </a:rPr>
              <a:t>End </a:t>
            </a:r>
          </a:p>
        </p:txBody>
      </p:sp>
    </p:spTree>
    <p:extLst>
      <p:ext uri="{BB962C8B-B14F-4D97-AF65-F5344CB8AC3E}">
        <p14:creationId xmlns:p14="http://schemas.microsoft.com/office/powerpoint/2010/main" val="123425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EC58-9D58-CB04-317F-667EB053D0BD}"/>
              </a:ext>
            </a:extLst>
          </p:cNvPr>
          <p:cNvSpPr>
            <a:spLocks noGrp="1"/>
          </p:cNvSpPr>
          <p:nvPr>
            <p:ph type="title"/>
          </p:nvPr>
        </p:nvSpPr>
        <p:spPr/>
        <p:txBody>
          <a:bodyPr/>
          <a:lstStyle/>
          <a:p>
            <a:r>
              <a:rPr lang="en-US" dirty="0">
                <a:cs typeface="Calibri Light"/>
              </a:rPr>
              <a:t>Research gap addressed</a:t>
            </a:r>
            <a:endParaRPr lang="en-US" dirty="0"/>
          </a:p>
        </p:txBody>
      </p:sp>
      <p:sp>
        <p:nvSpPr>
          <p:cNvPr id="3" name="Content Placeholder 2">
            <a:extLst>
              <a:ext uri="{FF2B5EF4-FFF2-40B4-BE49-F238E27FC236}">
                <a16:creationId xmlns:a16="http://schemas.microsoft.com/office/drawing/2014/main" id="{FA5F9A19-AAC3-1604-59D4-C74FA4343421}"/>
              </a:ext>
            </a:extLst>
          </p:cNvPr>
          <p:cNvSpPr>
            <a:spLocks noGrp="1"/>
          </p:cNvSpPr>
          <p:nvPr>
            <p:ph idx="1"/>
          </p:nvPr>
        </p:nvSpPr>
        <p:spPr/>
        <p:txBody>
          <a:bodyPr vert="horz" lIns="91440" tIns="45720" rIns="91440" bIns="45720" rtlCol="0" anchor="t">
            <a:normAutofit/>
          </a:bodyPr>
          <a:lstStyle/>
          <a:p>
            <a:r>
              <a:rPr lang="en-US" sz="2400" dirty="0">
                <a:cs typeface="Calibri"/>
              </a:rPr>
              <a:t>This paper is aimed at addressing the research gap of being able to do real time tracking control of robotic systems. The required changes in position are to be tracked and performed accurately and the effect of measurement and system noise to be minimized.</a:t>
            </a:r>
            <a:endParaRPr lang="en-US" sz="2000" dirty="0">
              <a:cs typeface="Calibri"/>
            </a:endParaRPr>
          </a:p>
          <a:p>
            <a:r>
              <a:rPr lang="en-US" sz="2400" dirty="0">
                <a:cs typeface="Calibri"/>
              </a:rPr>
              <a:t>The paper employs Kalman Filtering and Unscented Kalman Filtering to track the velocities outputted by the dynamic equations of the robot and the pose of the robot respectively employing a very high accuracy in state estimation.</a:t>
            </a:r>
          </a:p>
          <a:p>
            <a:r>
              <a:rPr lang="en-US" sz="2400" dirty="0">
                <a:cs typeface="Calibri"/>
              </a:rPr>
              <a:t>In addition to this, it also employs a novel </a:t>
            </a:r>
            <a:r>
              <a:rPr lang="en-US" sz="2400" dirty="0">
                <a:ea typeface="+mn-lt"/>
                <a:cs typeface="+mn-lt"/>
              </a:rPr>
              <a:t>bio-inspired backstepping controller in addressing velocity jumps among other tracking control techniques. The control block implemented in the paper overall becomes highly robust because of these advanced techniques.</a:t>
            </a:r>
            <a:endParaRPr lang="en-US" sz="2400" dirty="0">
              <a:cs typeface="Calibri"/>
            </a:endParaRP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12284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F4A1-CF4D-DA46-151E-658E89878163}"/>
              </a:ext>
            </a:extLst>
          </p:cNvPr>
          <p:cNvSpPr>
            <a:spLocks noGrp="1"/>
          </p:cNvSpPr>
          <p:nvPr>
            <p:ph type="title"/>
          </p:nvPr>
        </p:nvSpPr>
        <p:spPr/>
        <p:txBody>
          <a:bodyPr/>
          <a:lstStyle/>
          <a:p>
            <a:r>
              <a:rPr lang="en-US" dirty="0">
                <a:cs typeface="Calibri Light"/>
              </a:rPr>
              <a:t>Control block</a:t>
            </a:r>
            <a:endParaRPr lang="en-US" dirty="0"/>
          </a:p>
        </p:txBody>
      </p:sp>
      <p:pic>
        <p:nvPicPr>
          <p:cNvPr id="4" name="Content Placeholder 3" descr="A diagram of a machine&#10;&#10;Description automatically generated">
            <a:extLst>
              <a:ext uri="{FF2B5EF4-FFF2-40B4-BE49-F238E27FC236}">
                <a16:creationId xmlns:a16="http://schemas.microsoft.com/office/drawing/2014/main" id="{E8319E75-549E-6341-B212-8E1E637FDA18}"/>
              </a:ext>
            </a:extLst>
          </p:cNvPr>
          <p:cNvPicPr>
            <a:picLocks noGrp="1" noChangeAspect="1"/>
          </p:cNvPicPr>
          <p:nvPr>
            <p:ph idx="1"/>
          </p:nvPr>
        </p:nvPicPr>
        <p:blipFill>
          <a:blip r:embed="rId2"/>
          <a:stretch>
            <a:fillRect/>
          </a:stretch>
        </p:blipFill>
        <p:spPr>
          <a:xfrm>
            <a:off x="1023471" y="1916315"/>
            <a:ext cx="10264587" cy="2892489"/>
          </a:xfrm>
        </p:spPr>
      </p:pic>
    </p:spTree>
    <p:extLst>
      <p:ext uri="{BB962C8B-B14F-4D97-AF65-F5344CB8AC3E}">
        <p14:creationId xmlns:p14="http://schemas.microsoft.com/office/powerpoint/2010/main" val="31732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5E79-034B-A57F-9A33-4EAF7C0D181A}"/>
              </a:ext>
            </a:extLst>
          </p:cNvPr>
          <p:cNvSpPr>
            <a:spLocks noGrp="1"/>
          </p:cNvSpPr>
          <p:nvPr>
            <p:ph type="title"/>
          </p:nvPr>
        </p:nvSpPr>
        <p:spPr/>
        <p:txBody>
          <a:bodyPr/>
          <a:lstStyle/>
          <a:p>
            <a:r>
              <a:rPr lang="en-US" dirty="0">
                <a:cs typeface="Calibri Light"/>
              </a:rPr>
              <a:t>Continued...</a:t>
            </a:r>
            <a:endParaRPr lang="en-US" dirty="0"/>
          </a:p>
        </p:txBody>
      </p:sp>
      <p:sp>
        <p:nvSpPr>
          <p:cNvPr id="3" name="Content Placeholder 2">
            <a:extLst>
              <a:ext uri="{FF2B5EF4-FFF2-40B4-BE49-F238E27FC236}">
                <a16:creationId xmlns:a16="http://schemas.microsoft.com/office/drawing/2014/main" id="{6B11BD78-599C-FC7D-229A-3A2505761A4C}"/>
              </a:ext>
            </a:extLst>
          </p:cNvPr>
          <p:cNvSpPr>
            <a:spLocks noGrp="1"/>
          </p:cNvSpPr>
          <p:nvPr>
            <p:ph idx="1"/>
          </p:nvPr>
        </p:nvSpPr>
        <p:spPr/>
        <p:txBody>
          <a:bodyPr vert="horz" lIns="91440" tIns="45720" rIns="91440" bIns="45720" rtlCol="0" anchor="t">
            <a:normAutofit/>
          </a:bodyPr>
          <a:lstStyle/>
          <a:p>
            <a:r>
              <a:rPr lang="en-US" sz="2400" dirty="0">
                <a:cs typeface="Calibri"/>
              </a:rPr>
              <a:t>Consider the control block on the previous page. It describes the proposed structure for the implementation of the proposed strategy. It is a highly robust strategy as there is a controller governing the reference velocities as well as the torque values.</a:t>
            </a:r>
          </a:p>
          <a:p>
            <a:r>
              <a:rPr lang="en-US" sz="2400" dirty="0">
                <a:cs typeface="Calibri"/>
              </a:rPr>
              <a:t>There is state estimation happening at different parts of the block one for velocity values and the other for position values. The motion planner comes with the desired trajectory for the robot and the UKF block outputs the corrected value of the pose of the robot. Error between the two is computed which is converted into error in the inertial frame and the required inputs are fed into the bioinspired backstepping controller.</a:t>
            </a:r>
          </a:p>
          <a:p>
            <a:r>
              <a:rPr lang="en-US" sz="2400" dirty="0">
                <a:cs typeface="Calibri"/>
              </a:rPr>
              <a:t>This is how the loop closes and the tracking completes.</a:t>
            </a:r>
          </a:p>
          <a:p>
            <a:endParaRPr lang="en-US" sz="2400" dirty="0">
              <a:cs typeface="Calibri"/>
            </a:endParaRPr>
          </a:p>
        </p:txBody>
      </p:sp>
    </p:spTree>
    <p:extLst>
      <p:ext uri="{BB962C8B-B14F-4D97-AF65-F5344CB8AC3E}">
        <p14:creationId xmlns:p14="http://schemas.microsoft.com/office/powerpoint/2010/main" val="84825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46B3-151D-C76B-31E1-FC6F8CCB7EC2}"/>
              </a:ext>
            </a:extLst>
          </p:cNvPr>
          <p:cNvSpPr>
            <a:spLocks noGrp="1"/>
          </p:cNvSpPr>
          <p:nvPr>
            <p:ph type="title"/>
          </p:nvPr>
        </p:nvSpPr>
        <p:spPr/>
        <p:txBody>
          <a:bodyPr/>
          <a:lstStyle/>
          <a:p>
            <a:r>
              <a:rPr lang="en-US" dirty="0">
                <a:cs typeface="Calibri Light"/>
              </a:rPr>
              <a:t>Explanation of the Kalman Filter</a:t>
            </a:r>
            <a:endParaRPr lang="en-US" dirty="0"/>
          </a:p>
        </p:txBody>
      </p:sp>
      <p:sp>
        <p:nvSpPr>
          <p:cNvPr id="3" name="Content Placeholder 2">
            <a:extLst>
              <a:ext uri="{FF2B5EF4-FFF2-40B4-BE49-F238E27FC236}">
                <a16:creationId xmlns:a16="http://schemas.microsoft.com/office/drawing/2014/main" id="{667258C3-F2C5-9468-3737-83A9C31CEC0D}"/>
              </a:ext>
            </a:extLst>
          </p:cNvPr>
          <p:cNvSpPr>
            <a:spLocks noGrp="1"/>
          </p:cNvSpPr>
          <p:nvPr>
            <p:ph idx="1"/>
          </p:nvPr>
        </p:nvSpPr>
        <p:spPr/>
        <p:txBody>
          <a:bodyPr vert="horz" lIns="91440" tIns="45720" rIns="91440" bIns="45720" rtlCol="0" anchor="t">
            <a:normAutofit/>
          </a:bodyPr>
          <a:lstStyle/>
          <a:p>
            <a:r>
              <a:rPr lang="en-US" sz="2400" dirty="0">
                <a:cs typeface="Calibri"/>
              </a:rPr>
              <a:t>The Kalman filter is a highly effective state estimation technique named after its inventor </a:t>
            </a:r>
            <a:r>
              <a:rPr lang="en-US" sz="2400" dirty="0">
                <a:solidFill>
                  <a:srgbClr val="202124"/>
                </a:solidFill>
                <a:ea typeface="+mn-lt"/>
                <a:cs typeface="+mn-lt"/>
              </a:rPr>
              <a:t>Rudolf Emil Kalman. It considers both the predicted state and the measured value and computes the corrected state by iteratively going through a set of equations to quickly narrow down to the right value.</a:t>
            </a:r>
            <a:endParaRPr lang="en-US" dirty="0">
              <a:solidFill>
                <a:srgbClr val="000000"/>
              </a:solidFill>
              <a:ea typeface="+mn-lt"/>
              <a:cs typeface="+mn-lt"/>
            </a:endParaRPr>
          </a:p>
          <a:p>
            <a:r>
              <a:rPr lang="en-US" sz="2400" dirty="0">
                <a:solidFill>
                  <a:srgbClr val="202124"/>
                </a:solidFill>
                <a:cs typeface="Calibri"/>
              </a:rPr>
              <a:t>It takes into account the amount of uncertainty around the measured value and the predicted state and creates a tradeoff between the two to calculate the Kalman gain value and to further estimate a very accurate state based on the Kalman gain value.</a:t>
            </a:r>
          </a:p>
          <a:p>
            <a:r>
              <a:rPr lang="en-US" sz="2400" dirty="0">
                <a:solidFill>
                  <a:srgbClr val="202124"/>
                </a:solidFill>
                <a:cs typeface="Calibri"/>
              </a:rPr>
              <a:t>The Kalman gain narrows down to the right very quickly only after a small amount of iterations</a:t>
            </a:r>
          </a:p>
        </p:txBody>
      </p:sp>
    </p:spTree>
    <p:extLst>
      <p:ext uri="{BB962C8B-B14F-4D97-AF65-F5344CB8AC3E}">
        <p14:creationId xmlns:p14="http://schemas.microsoft.com/office/powerpoint/2010/main" val="53950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59F7-4DC6-4834-98D5-7B655C8EF64F}"/>
              </a:ext>
            </a:extLst>
          </p:cNvPr>
          <p:cNvSpPr>
            <a:spLocks noGrp="1"/>
          </p:cNvSpPr>
          <p:nvPr>
            <p:ph type="title"/>
          </p:nvPr>
        </p:nvSpPr>
        <p:spPr/>
        <p:txBody>
          <a:bodyPr/>
          <a:lstStyle/>
          <a:p>
            <a:r>
              <a:rPr lang="en-US" dirty="0">
                <a:cs typeface="Calibri Light"/>
              </a:rPr>
              <a:t>Explanation of the Unscented Kalman Filter</a:t>
            </a:r>
          </a:p>
        </p:txBody>
      </p:sp>
      <p:sp>
        <p:nvSpPr>
          <p:cNvPr id="3" name="Content Placeholder 2">
            <a:extLst>
              <a:ext uri="{FF2B5EF4-FFF2-40B4-BE49-F238E27FC236}">
                <a16:creationId xmlns:a16="http://schemas.microsoft.com/office/drawing/2014/main" id="{97CBF632-052A-B631-E678-070B9192B38B}"/>
              </a:ext>
            </a:extLst>
          </p:cNvPr>
          <p:cNvSpPr>
            <a:spLocks noGrp="1"/>
          </p:cNvSpPr>
          <p:nvPr>
            <p:ph idx="1"/>
          </p:nvPr>
        </p:nvSpPr>
        <p:spPr/>
        <p:txBody>
          <a:bodyPr vert="horz" lIns="91440" tIns="45720" rIns="91440" bIns="45720" rtlCol="0" anchor="t">
            <a:normAutofit/>
          </a:bodyPr>
          <a:lstStyle/>
          <a:p>
            <a:r>
              <a:rPr lang="en-US" dirty="0">
                <a:cs typeface="Calibri"/>
              </a:rPr>
              <a:t>The Unscented Kalman Filter is an extension of the Extended Kalman Filter and is highly effective working very accurately even for non-linear states.</a:t>
            </a:r>
          </a:p>
          <a:p>
            <a:r>
              <a:rPr lang="en-US" dirty="0">
                <a:cs typeface="Calibri"/>
              </a:rPr>
              <a:t>The idea in this approach is to come up with sigma points around the mean of the state that represent the variance of the mean. The state transition function is applied to all of these points to get an idea of the mean and the variance of the transformed state.</a:t>
            </a:r>
          </a:p>
          <a:p>
            <a:r>
              <a:rPr lang="en-US" dirty="0">
                <a:cs typeface="Calibri"/>
              </a:rPr>
              <a:t>The measured state also has sigma points which are transformed as well. These give an idea of the mean and the variance of the output state. This approach is highly effective for non-linear states.</a:t>
            </a:r>
          </a:p>
        </p:txBody>
      </p:sp>
    </p:spTree>
    <p:extLst>
      <p:ext uri="{BB962C8B-B14F-4D97-AF65-F5344CB8AC3E}">
        <p14:creationId xmlns:p14="http://schemas.microsoft.com/office/powerpoint/2010/main" val="94078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3E6A-31D1-76AF-5AE4-F739D8F33E7D}"/>
              </a:ext>
            </a:extLst>
          </p:cNvPr>
          <p:cNvSpPr>
            <a:spLocks noGrp="1"/>
          </p:cNvSpPr>
          <p:nvPr>
            <p:ph type="title"/>
          </p:nvPr>
        </p:nvSpPr>
        <p:spPr/>
        <p:txBody>
          <a:bodyPr/>
          <a:lstStyle/>
          <a:p>
            <a:r>
              <a:rPr lang="en-US" dirty="0">
                <a:cs typeface="Calibri Light"/>
              </a:rPr>
              <a:t>Explanation of Bioinspired Backstepping Controller</a:t>
            </a:r>
            <a:endParaRPr lang="en-US" dirty="0"/>
          </a:p>
        </p:txBody>
      </p:sp>
      <p:sp>
        <p:nvSpPr>
          <p:cNvPr id="3" name="Content Placeholder 2">
            <a:extLst>
              <a:ext uri="{FF2B5EF4-FFF2-40B4-BE49-F238E27FC236}">
                <a16:creationId xmlns:a16="http://schemas.microsoft.com/office/drawing/2014/main" id="{92232F52-A875-1C1B-048E-23695F77AB86}"/>
              </a:ext>
            </a:extLst>
          </p:cNvPr>
          <p:cNvSpPr>
            <a:spLocks noGrp="1"/>
          </p:cNvSpPr>
          <p:nvPr>
            <p:ph idx="1"/>
          </p:nvPr>
        </p:nvSpPr>
        <p:spPr/>
        <p:txBody>
          <a:bodyPr vert="horz" lIns="91440" tIns="45720" rIns="91440" bIns="45720" rtlCol="0" anchor="t">
            <a:normAutofit/>
          </a:bodyPr>
          <a:lstStyle/>
          <a:p>
            <a:r>
              <a:rPr lang="en-US" sz="2400" dirty="0">
                <a:cs typeface="Calibri"/>
              </a:rPr>
              <a:t>Based on the error values in the inertial frame for the non-holonomic robot being tracked the proposed bioinspired back-stepping controller comes up with the reference linear and angular velocities to drive the robot on the right path.</a:t>
            </a:r>
          </a:p>
          <a:p>
            <a:r>
              <a:rPr lang="en-US" sz="2400" dirty="0">
                <a:cs typeface="Calibri"/>
              </a:rPr>
              <a:t>Consider the conventional backstepping control law for a non-holonomic robot</a:t>
            </a:r>
          </a:p>
          <a:p>
            <a:r>
              <a:rPr lang="en-US" sz="2400" dirty="0" err="1">
                <a:ea typeface="+mn-lt"/>
                <a:cs typeface="+mn-lt"/>
              </a:rPr>
              <a:t>υr</a:t>
            </a:r>
            <a:r>
              <a:rPr lang="en-US" sz="2400" dirty="0">
                <a:ea typeface="+mn-lt"/>
                <a:cs typeface="+mn-lt"/>
              </a:rPr>
              <a:t> = C1eD + </a:t>
            </a:r>
            <a:r>
              <a:rPr lang="en-US" sz="2400" dirty="0" err="1">
                <a:ea typeface="+mn-lt"/>
                <a:cs typeface="+mn-lt"/>
              </a:rPr>
              <a:t>υd</a:t>
            </a:r>
            <a:r>
              <a:rPr lang="en-US" sz="2400" dirty="0">
                <a:ea typeface="+mn-lt"/>
                <a:cs typeface="+mn-lt"/>
              </a:rPr>
              <a:t> cos </a:t>
            </a:r>
            <a:r>
              <a:rPr lang="en-US" sz="2400" dirty="0" err="1">
                <a:ea typeface="+mn-lt"/>
                <a:cs typeface="+mn-lt"/>
              </a:rPr>
              <a:t>eθ</a:t>
            </a:r>
            <a:r>
              <a:rPr lang="en-US" sz="2400" dirty="0">
                <a:ea typeface="+mn-lt"/>
                <a:cs typeface="+mn-lt"/>
              </a:rPr>
              <a:t> </a:t>
            </a:r>
          </a:p>
          <a:p>
            <a:r>
              <a:rPr lang="en-US" sz="2400" err="1">
                <a:ea typeface="+mn-lt"/>
                <a:cs typeface="+mn-lt"/>
              </a:rPr>
              <a:t>ωr</a:t>
            </a:r>
            <a:r>
              <a:rPr lang="en-US" sz="2400" dirty="0">
                <a:ea typeface="+mn-lt"/>
                <a:cs typeface="+mn-lt"/>
              </a:rPr>
              <a:t> = </a:t>
            </a:r>
            <a:r>
              <a:rPr lang="en-US" sz="2400" err="1">
                <a:ea typeface="+mn-lt"/>
                <a:cs typeface="+mn-lt"/>
              </a:rPr>
              <a:t>ωd</a:t>
            </a:r>
            <a:r>
              <a:rPr lang="en-US" sz="2400" dirty="0">
                <a:ea typeface="+mn-lt"/>
                <a:cs typeface="+mn-lt"/>
              </a:rPr>
              <a:t> + C2υd </a:t>
            </a:r>
            <a:r>
              <a:rPr lang="en-US" sz="2400" err="1">
                <a:ea typeface="+mn-lt"/>
                <a:cs typeface="+mn-lt"/>
              </a:rPr>
              <a:t>eL</a:t>
            </a:r>
            <a:r>
              <a:rPr lang="en-US" sz="2400" dirty="0">
                <a:ea typeface="+mn-lt"/>
                <a:cs typeface="+mn-lt"/>
              </a:rPr>
              <a:t> + C3υd sin </a:t>
            </a:r>
            <a:r>
              <a:rPr lang="en-US" sz="2400" err="1">
                <a:ea typeface="+mn-lt"/>
                <a:cs typeface="+mn-lt"/>
              </a:rPr>
              <a:t>eθ</a:t>
            </a:r>
            <a:endParaRPr lang="en-US" sz="2400">
              <a:ea typeface="+mn-lt"/>
              <a:cs typeface="+mn-lt"/>
            </a:endParaRPr>
          </a:p>
          <a:p>
            <a:r>
              <a:rPr lang="en-US" sz="2400" dirty="0">
                <a:cs typeface="Calibri"/>
              </a:rPr>
              <a:t>Here C1, C2 and C3 are constants and </a:t>
            </a:r>
            <a:r>
              <a:rPr lang="en-US" sz="2400" err="1">
                <a:cs typeface="Calibri"/>
              </a:rPr>
              <a:t>eD</a:t>
            </a:r>
            <a:r>
              <a:rPr lang="en-US" sz="2400" dirty="0">
                <a:cs typeface="Calibri"/>
              </a:rPr>
              <a:t>, </a:t>
            </a:r>
            <a:r>
              <a:rPr lang="en-US" sz="2400" err="1">
                <a:cs typeface="Calibri"/>
              </a:rPr>
              <a:t>eθ</a:t>
            </a:r>
            <a:r>
              <a:rPr lang="en-US" sz="2400" dirty="0">
                <a:cs typeface="Calibri"/>
              </a:rPr>
              <a:t>  and </a:t>
            </a:r>
            <a:r>
              <a:rPr lang="en-US" sz="2400" err="1">
                <a:cs typeface="Calibri"/>
              </a:rPr>
              <a:t>eL</a:t>
            </a:r>
            <a:r>
              <a:rPr lang="en-US" sz="2400" dirty="0">
                <a:cs typeface="Calibri"/>
              </a:rPr>
              <a:t> are error values in the inertial frame. </a:t>
            </a:r>
          </a:p>
          <a:p>
            <a:r>
              <a:rPr lang="en-US" sz="2400" dirty="0">
                <a:cs typeface="Calibri"/>
              </a:rPr>
              <a:t>After the application of the proposed control law the equations transform to the following :</a:t>
            </a:r>
          </a:p>
        </p:txBody>
      </p:sp>
    </p:spTree>
    <p:extLst>
      <p:ext uri="{BB962C8B-B14F-4D97-AF65-F5344CB8AC3E}">
        <p14:creationId xmlns:p14="http://schemas.microsoft.com/office/powerpoint/2010/main" val="219880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2BEB-5772-4393-1965-FDE062C51940}"/>
              </a:ext>
            </a:extLst>
          </p:cNvPr>
          <p:cNvSpPr>
            <a:spLocks noGrp="1"/>
          </p:cNvSpPr>
          <p:nvPr>
            <p:ph type="title"/>
          </p:nvPr>
        </p:nvSpPr>
        <p:spPr/>
        <p:txBody>
          <a:bodyPr/>
          <a:lstStyle/>
          <a:p>
            <a:r>
              <a:rPr lang="en-US" dirty="0">
                <a:cs typeface="Calibri Light"/>
              </a:rPr>
              <a:t>Continued...</a:t>
            </a:r>
            <a:endParaRPr lang="en-US" dirty="0"/>
          </a:p>
        </p:txBody>
      </p:sp>
      <p:sp>
        <p:nvSpPr>
          <p:cNvPr id="3" name="Content Placeholder 2">
            <a:extLst>
              <a:ext uri="{FF2B5EF4-FFF2-40B4-BE49-F238E27FC236}">
                <a16:creationId xmlns:a16="http://schemas.microsoft.com/office/drawing/2014/main" id="{1062F6C6-08BD-37A7-C218-EBF327D6B0A3}"/>
              </a:ext>
            </a:extLst>
          </p:cNvPr>
          <p:cNvSpPr>
            <a:spLocks noGrp="1"/>
          </p:cNvSpPr>
          <p:nvPr>
            <p:ph idx="1"/>
          </p:nvPr>
        </p:nvSpPr>
        <p:spPr/>
        <p:txBody>
          <a:bodyPr vert="horz" lIns="91440" tIns="45720" rIns="91440" bIns="45720" rtlCol="0" anchor="t">
            <a:normAutofit/>
          </a:bodyPr>
          <a:lstStyle/>
          <a:p>
            <a:r>
              <a:rPr lang="en-US" sz="2400" err="1">
                <a:ea typeface="+mn-lt"/>
                <a:cs typeface="+mn-lt"/>
              </a:rPr>
              <a:t>υr</a:t>
            </a:r>
            <a:r>
              <a:rPr lang="en-US" sz="2400" dirty="0">
                <a:ea typeface="+mn-lt"/>
                <a:cs typeface="+mn-lt"/>
              </a:rPr>
              <a:t> = </a:t>
            </a:r>
            <a:r>
              <a:rPr lang="en-US" sz="2400" err="1">
                <a:ea typeface="+mn-lt"/>
                <a:cs typeface="+mn-lt"/>
              </a:rPr>
              <a:t>υs</a:t>
            </a:r>
            <a:r>
              <a:rPr lang="en-US" sz="2400" dirty="0">
                <a:ea typeface="+mn-lt"/>
                <a:cs typeface="+mn-lt"/>
              </a:rPr>
              <a:t> + </a:t>
            </a:r>
            <a:r>
              <a:rPr lang="en-US" sz="2400" err="1">
                <a:ea typeface="+mn-lt"/>
                <a:cs typeface="+mn-lt"/>
              </a:rPr>
              <a:t>υd</a:t>
            </a:r>
            <a:r>
              <a:rPr lang="en-US" sz="2400" dirty="0">
                <a:ea typeface="+mn-lt"/>
                <a:cs typeface="+mn-lt"/>
              </a:rPr>
              <a:t> cos </a:t>
            </a:r>
            <a:r>
              <a:rPr lang="en-US" sz="2400" err="1">
                <a:ea typeface="+mn-lt"/>
                <a:cs typeface="+mn-lt"/>
              </a:rPr>
              <a:t>eθ</a:t>
            </a:r>
            <a:r>
              <a:rPr lang="en-US" sz="2400" dirty="0">
                <a:ea typeface="+mn-lt"/>
                <a:cs typeface="+mn-lt"/>
              </a:rPr>
              <a:t> </a:t>
            </a:r>
          </a:p>
          <a:p>
            <a:r>
              <a:rPr lang="en-US" sz="2400" err="1">
                <a:ea typeface="+mn-lt"/>
                <a:cs typeface="+mn-lt"/>
              </a:rPr>
              <a:t>ωr</a:t>
            </a:r>
            <a:r>
              <a:rPr lang="en-US" sz="2400" dirty="0">
                <a:ea typeface="+mn-lt"/>
                <a:cs typeface="+mn-lt"/>
              </a:rPr>
              <a:t> = </a:t>
            </a:r>
            <a:r>
              <a:rPr lang="en-US" sz="2400" err="1">
                <a:ea typeface="+mn-lt"/>
                <a:cs typeface="+mn-lt"/>
              </a:rPr>
              <a:t>ωd</a:t>
            </a:r>
            <a:r>
              <a:rPr lang="en-US" sz="2400" dirty="0">
                <a:ea typeface="+mn-lt"/>
                <a:cs typeface="+mn-lt"/>
              </a:rPr>
              <a:t> + C2υd </a:t>
            </a:r>
            <a:r>
              <a:rPr lang="en-US" sz="2400" err="1">
                <a:ea typeface="+mn-lt"/>
                <a:cs typeface="+mn-lt"/>
              </a:rPr>
              <a:t>eL</a:t>
            </a:r>
            <a:r>
              <a:rPr lang="en-US" sz="2400" dirty="0">
                <a:ea typeface="+mn-lt"/>
                <a:cs typeface="+mn-lt"/>
              </a:rPr>
              <a:t> + C3υd sin </a:t>
            </a:r>
            <a:r>
              <a:rPr lang="en-US" sz="2400" err="1">
                <a:ea typeface="+mn-lt"/>
                <a:cs typeface="+mn-lt"/>
              </a:rPr>
              <a:t>eθ</a:t>
            </a:r>
            <a:endParaRPr lang="en-US" sz="2400" dirty="0" err="1">
              <a:ea typeface="+mn-lt"/>
              <a:cs typeface="+mn-lt"/>
            </a:endParaRPr>
          </a:p>
          <a:p>
            <a:r>
              <a:rPr lang="en-US" sz="2400" dirty="0">
                <a:ea typeface="+mn-lt"/>
                <a:cs typeface="+mn-lt"/>
              </a:rPr>
              <a:t>where </a:t>
            </a:r>
            <a:r>
              <a:rPr lang="en-US" sz="2400" err="1">
                <a:ea typeface="+mn-lt"/>
                <a:cs typeface="+mn-lt"/>
              </a:rPr>
              <a:t>υs</a:t>
            </a:r>
            <a:r>
              <a:rPr lang="en-US" sz="2400" dirty="0">
                <a:ea typeface="+mn-lt"/>
                <a:cs typeface="+mn-lt"/>
              </a:rPr>
              <a:t> is from a neural dynamics equation with respect to the error in the driving direction as </a:t>
            </a:r>
          </a:p>
          <a:p>
            <a:r>
              <a:rPr lang="en-US" sz="2400" dirty="0" err="1">
                <a:ea typeface="+mn-lt"/>
                <a:cs typeface="+mn-lt"/>
              </a:rPr>
              <a:t>dυs</a:t>
            </a:r>
            <a:r>
              <a:rPr lang="en-US" sz="2400" dirty="0">
                <a:ea typeface="+mn-lt"/>
                <a:cs typeface="+mn-lt"/>
              </a:rPr>
              <a:t> / dt = −A1υs + (B1 − </a:t>
            </a:r>
            <a:r>
              <a:rPr lang="en-US" sz="2400" dirty="0" err="1">
                <a:ea typeface="+mn-lt"/>
                <a:cs typeface="+mn-lt"/>
              </a:rPr>
              <a:t>υs</a:t>
            </a:r>
            <a:r>
              <a:rPr lang="en-US" sz="2400" dirty="0">
                <a:ea typeface="+mn-lt"/>
                <a:cs typeface="+mn-lt"/>
              </a:rPr>
              <a:t>)f (</a:t>
            </a:r>
            <a:r>
              <a:rPr lang="en-US" sz="2400" dirty="0" err="1">
                <a:ea typeface="+mn-lt"/>
                <a:cs typeface="+mn-lt"/>
              </a:rPr>
              <a:t>eD</a:t>
            </a:r>
            <a:r>
              <a:rPr lang="en-US" sz="2400" dirty="0">
                <a:ea typeface="+mn-lt"/>
                <a:cs typeface="+mn-lt"/>
              </a:rPr>
              <a:t>) − (D1 + </a:t>
            </a:r>
            <a:r>
              <a:rPr lang="en-US" sz="2400" dirty="0" err="1">
                <a:ea typeface="+mn-lt"/>
                <a:cs typeface="+mn-lt"/>
              </a:rPr>
              <a:t>υs</a:t>
            </a:r>
            <a:r>
              <a:rPr lang="en-US" sz="2400" dirty="0">
                <a:ea typeface="+mn-lt"/>
                <a:cs typeface="+mn-lt"/>
              </a:rPr>
              <a:t>)g(</a:t>
            </a:r>
            <a:r>
              <a:rPr lang="en-US" sz="2400" dirty="0" err="1">
                <a:ea typeface="+mn-lt"/>
                <a:cs typeface="+mn-lt"/>
              </a:rPr>
              <a:t>eD</a:t>
            </a:r>
            <a:r>
              <a:rPr lang="en-US" sz="2400" dirty="0">
                <a:ea typeface="+mn-lt"/>
                <a:cs typeface="+mn-lt"/>
              </a:rPr>
              <a:t>) </a:t>
            </a:r>
          </a:p>
          <a:p>
            <a:r>
              <a:rPr lang="en-US" sz="2400" dirty="0">
                <a:ea typeface="+mn-lt"/>
                <a:cs typeface="+mn-lt"/>
              </a:rPr>
              <a:t>where f (</a:t>
            </a:r>
            <a:r>
              <a:rPr lang="en-US" sz="2400" dirty="0" err="1">
                <a:ea typeface="+mn-lt"/>
                <a:cs typeface="+mn-lt"/>
              </a:rPr>
              <a:t>eD</a:t>
            </a:r>
            <a:r>
              <a:rPr lang="en-US" sz="2400" dirty="0">
                <a:ea typeface="+mn-lt"/>
                <a:cs typeface="+mn-lt"/>
              </a:rPr>
              <a:t>) = max{</a:t>
            </a:r>
            <a:r>
              <a:rPr lang="en-US" sz="2400" dirty="0" err="1">
                <a:ea typeface="+mn-lt"/>
                <a:cs typeface="+mn-lt"/>
              </a:rPr>
              <a:t>eD</a:t>
            </a:r>
            <a:r>
              <a:rPr lang="en-US" sz="2400" dirty="0">
                <a:ea typeface="+mn-lt"/>
                <a:cs typeface="+mn-lt"/>
              </a:rPr>
              <a:t>, 0} is the linear above threshold function and g(</a:t>
            </a:r>
            <a:r>
              <a:rPr lang="en-US" sz="2400" dirty="0" err="1">
                <a:ea typeface="+mn-lt"/>
                <a:cs typeface="+mn-lt"/>
              </a:rPr>
              <a:t>eD</a:t>
            </a:r>
            <a:r>
              <a:rPr lang="en-US" sz="2400" dirty="0">
                <a:ea typeface="+mn-lt"/>
                <a:cs typeface="+mn-lt"/>
              </a:rPr>
              <a:t>) = max{−</a:t>
            </a:r>
            <a:r>
              <a:rPr lang="en-US" sz="2400" dirty="0" err="1">
                <a:ea typeface="+mn-lt"/>
                <a:cs typeface="+mn-lt"/>
              </a:rPr>
              <a:t>eD</a:t>
            </a:r>
            <a:r>
              <a:rPr lang="en-US" sz="2400" dirty="0">
                <a:ea typeface="+mn-lt"/>
                <a:cs typeface="+mn-lt"/>
              </a:rPr>
              <a:t>, 0} is a nonlinear function. Parameter A1 is the passive decay rate, and B1 and D1 are upper and lower bound of the velocity, respectively.</a:t>
            </a:r>
          </a:p>
          <a:p>
            <a:r>
              <a:rPr lang="en-US" sz="2400" dirty="0">
                <a:cs typeface="Calibri"/>
              </a:rPr>
              <a:t>This scheme is highly effective when it comes to dealing with velocity jumps which is highly prominent in other control schemes.</a:t>
            </a: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84514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FDEB-935B-9AAD-FA71-C3F8B7EBAC73}"/>
              </a:ext>
            </a:extLst>
          </p:cNvPr>
          <p:cNvSpPr>
            <a:spLocks noGrp="1"/>
          </p:cNvSpPr>
          <p:nvPr>
            <p:ph type="title"/>
          </p:nvPr>
        </p:nvSpPr>
        <p:spPr/>
        <p:txBody>
          <a:bodyPr/>
          <a:lstStyle/>
          <a:p>
            <a:r>
              <a:rPr lang="en-US" dirty="0">
                <a:cs typeface="Calibri Light"/>
              </a:rPr>
              <a:t>Thoughts on the effectiveness of the proposed control block</a:t>
            </a:r>
            <a:endParaRPr lang="en-US" dirty="0"/>
          </a:p>
        </p:txBody>
      </p:sp>
      <p:sp>
        <p:nvSpPr>
          <p:cNvPr id="3" name="Content Placeholder 2">
            <a:extLst>
              <a:ext uri="{FF2B5EF4-FFF2-40B4-BE49-F238E27FC236}">
                <a16:creationId xmlns:a16="http://schemas.microsoft.com/office/drawing/2014/main" id="{926A22C5-1212-D2C4-9F5C-166E5ECBDBEE}"/>
              </a:ext>
            </a:extLst>
          </p:cNvPr>
          <p:cNvSpPr>
            <a:spLocks noGrp="1"/>
          </p:cNvSpPr>
          <p:nvPr>
            <p:ph idx="1"/>
          </p:nvPr>
        </p:nvSpPr>
        <p:spPr/>
        <p:txBody>
          <a:bodyPr vert="horz" lIns="91440" tIns="45720" rIns="91440" bIns="45720" rtlCol="0" anchor="t">
            <a:normAutofit/>
          </a:bodyPr>
          <a:lstStyle/>
          <a:p>
            <a:r>
              <a:rPr lang="en-US" sz="2400" dirty="0">
                <a:cs typeface="Calibri"/>
              </a:rPr>
              <a:t>A deep impact of the paper is because of the fact that it applies advanced control techniques and estimation techniques at the right areas of the control block. The velocity values coming out of the robot dynamics are not very non-linear so just a Kalman Filter will work and not create computational load.</a:t>
            </a:r>
          </a:p>
          <a:p>
            <a:r>
              <a:rPr lang="en-US" sz="2400" dirty="0">
                <a:cs typeface="Calibri"/>
              </a:rPr>
              <a:t>The application of the Unscented Kalman Filter for estimating the pose of the robot is another good engineering choice as the pose can exhibit non-linearity. The right engineering choices make the difference.</a:t>
            </a:r>
          </a:p>
          <a:p>
            <a:r>
              <a:rPr lang="en-US" sz="2400" dirty="0">
                <a:cs typeface="Calibri"/>
              </a:rPr>
              <a:t>The bioinspired controller further adds to the effectiveness of the already available torque controller overall creating a robust structure.</a:t>
            </a:r>
          </a:p>
        </p:txBody>
      </p:sp>
    </p:spTree>
    <p:extLst>
      <p:ext uri="{BB962C8B-B14F-4D97-AF65-F5344CB8AC3E}">
        <p14:creationId xmlns:p14="http://schemas.microsoft.com/office/powerpoint/2010/main" val="389496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Enhanced Bioinspired Backstepping Control for a Mobile Robot With Unscented Kalman Filter</vt:lpstr>
      <vt:lpstr>Research gap addressed</vt:lpstr>
      <vt:lpstr>Control block</vt:lpstr>
      <vt:lpstr>Continued...</vt:lpstr>
      <vt:lpstr>Explanation of the Kalman Filter</vt:lpstr>
      <vt:lpstr>Explanation of the Unscented Kalman Filter</vt:lpstr>
      <vt:lpstr>Explanation of Bioinspired Backstepping Controller</vt:lpstr>
      <vt:lpstr>Continued...</vt:lpstr>
      <vt:lpstr>Thoughts on the effectiveness of the proposed control block</vt:lpstr>
      <vt:lpstr>Image based results...</vt:lpstr>
      <vt:lpstr>Continued...</vt:lpstr>
      <vt:lpstr>Continued...</vt:lpstr>
      <vt:lpstr>Continued...</vt:lpstr>
      <vt:lpstr>Continued...</vt:lpstr>
      <vt:lpstr>Continued...</vt:lpstr>
      <vt:lpstr>Continued...</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522</cp:revision>
  <dcterms:created xsi:type="dcterms:W3CDTF">2023-11-14T11:47:02Z</dcterms:created>
  <dcterms:modified xsi:type="dcterms:W3CDTF">2023-11-14T13:47:19Z</dcterms:modified>
</cp:coreProperties>
</file>