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Sniglet" panose="020B0604020202020204" charset="0"/>
      <p:regular r:id="rId20"/>
    </p:embeddedFont>
    <p:embeddedFont>
      <p:font typeface="Walter Turncoa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ô Xuân Hà" initials="NH" lastIdx="1" clrIdx="0">
    <p:extLst>
      <p:ext uri="{19B8F6BF-5375-455C-9EA6-DF929625EA0E}">
        <p15:presenceInfo xmlns:p15="http://schemas.microsoft.com/office/powerpoint/2012/main" userId="S::AT150615@actvn.edu.vn::50b7359a-566c-46bd-ba8d-04cff1ec69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CF26D-3783-4697-A94C-4190853ABC22}">
  <a:tblStyle styleId="{CB5CF26D-3783-4697-A94C-4190853ABC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D8B06C-6D1C-4BCC-A21D-194443B075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2" autoAdjust="0"/>
  </p:normalViewPr>
  <p:slideViewPr>
    <p:cSldViewPr snapToGrid="0" showGuides="1">
      <p:cViewPr varScale="1">
        <p:scale>
          <a:sx n="133" d="100"/>
          <a:sy n="133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1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2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2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Timestamp &lt; 5 </a:t>
            </a:r>
            <a:r>
              <a:rPr lang="en-US" dirty="0" err="1"/>
              <a:t>phút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15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: username , </a:t>
            </a:r>
            <a:r>
              <a:rPr lang="en-US" dirty="0" err="1"/>
              <a:t>vé</a:t>
            </a:r>
            <a:r>
              <a:rPr lang="en-US" dirty="0"/>
              <a:t> TGT , data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user hash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2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KDC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TGS_REQ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(TGT)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krbtgt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Domain Controller,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session key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TGT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Timestamp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session key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Timestamp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Domain Controller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hồi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KRB_TGS_REP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5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45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5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2B5B-E619-CA5D-9162-821A9D09C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CA44D-488E-40D2-12B1-A77C1368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D0F30-0161-7928-36FB-7C84E613066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121611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dter/noPac" TargetMode="External"/><Relationship Id="rId3" Type="http://schemas.openxmlformats.org/officeDocument/2006/relationships/hyperlink" Target="https://www.tarlogic.com/blog/how-kerberos-works/" TargetMode="External"/><Relationship Id="rId7" Type="http://schemas.openxmlformats.org/officeDocument/2006/relationships/hyperlink" Target="https://cloudbrothers.info/en/exploit-kerberos-samaccountname-spoof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cureworks.com/blog/nopac-a-tale-of-two-vulnerabilities-that-could-end-in-ransomware" TargetMode="External"/><Relationship Id="rId5" Type="http://schemas.openxmlformats.org/officeDocument/2006/relationships/hyperlink" Target="https://pentestlab.blog/2022/01/10/domain-escalation-samaccountname-spoofing/" TargetMode="External"/><Relationship Id="rId10" Type="http://schemas.openxmlformats.org/officeDocument/2006/relationships/hyperlink" Target="https://msrc.microsoft.com/update-guide/en-US/vulnerability/CVE-2021-42278" TargetMode="External"/><Relationship Id="rId4" Type="http://schemas.openxmlformats.org/officeDocument/2006/relationships/hyperlink" Target="https://exploit.ph/cve-2021-42287-cve-2021-42278-weaponisation.html" TargetMode="External"/><Relationship Id="rId9" Type="http://schemas.openxmlformats.org/officeDocument/2006/relationships/hyperlink" Target="https://github.com/cube0x0/noPa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BD13-6CA9-1D31-6720-33A9F4581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800" y="496801"/>
            <a:ext cx="6940800" cy="2478628"/>
          </a:xfrm>
        </p:spPr>
        <p:txBody>
          <a:bodyPr/>
          <a:lstStyle/>
          <a:p>
            <a:r>
              <a:rPr lang="en-US" sz="13000" dirty="0" err="1">
                <a:solidFill>
                  <a:srgbClr val="00B050"/>
                </a:solidFill>
              </a:rPr>
              <a:t>n</a:t>
            </a:r>
            <a:r>
              <a:rPr lang="en-US" sz="13000" dirty="0" err="1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n-US" sz="13000" dirty="0" err="1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13000" dirty="0" err="1">
                <a:solidFill>
                  <a:srgbClr val="00B0F0"/>
                </a:solidFill>
              </a:rPr>
              <a:t>a</a:t>
            </a:r>
            <a:r>
              <a:rPr lang="en-US" sz="13000" dirty="0" err="1">
                <a:solidFill>
                  <a:schemeClr val="accent6"/>
                </a:solidFill>
              </a:rPr>
              <a:t>c</a:t>
            </a:r>
            <a:r>
              <a:rPr lang="en-US" sz="9600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51087-149B-9D0A-A924-00845B756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075" y="3221806"/>
            <a:ext cx="1252242" cy="5915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</a:t>
            </a:r>
            <a:r>
              <a:rPr lang="en-US" dirty="0" err="1">
                <a:solidFill>
                  <a:schemeClr val="bg1"/>
                </a:solidFill>
              </a:rPr>
              <a:t>hanx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254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A6E9-A5A7-6E9A-D3E6-07360318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984" y="464457"/>
            <a:ext cx="6585015" cy="1146629"/>
          </a:xfrm>
        </p:spPr>
        <p:txBody>
          <a:bodyPr/>
          <a:lstStyle/>
          <a:p>
            <a:pPr algn="l"/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5 : AP_REQ</a:t>
            </a:r>
            <a:br>
              <a:rPr lang="en-US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 err="1">
                <a:solidFill>
                  <a:srgbClr val="FFFF00"/>
                </a:solidFill>
              </a:rPr>
              <a:t>Bước</a:t>
            </a:r>
            <a:r>
              <a:rPr lang="en-US" sz="3200" dirty="0">
                <a:solidFill>
                  <a:srgbClr val="FFFF00"/>
                </a:solidFill>
              </a:rPr>
              <a:t> 6 : Service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3B80A-D8EE-D8D8-7456-8E682B5D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12" y="1696357"/>
            <a:ext cx="6780958" cy="2982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98441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A437-9948-B70A-1E92-D46F9874D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55600"/>
            <a:ext cx="6858000" cy="1821543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C631-26CD-1CCB-5894-CEDE7FA0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371" y="168400"/>
            <a:ext cx="5029200" cy="746000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CVE-2021-42287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95A21-2A0D-A58B-5B11-18180437B532}"/>
              </a:ext>
            </a:extLst>
          </p:cNvPr>
          <p:cNvSpPr txBox="1"/>
          <p:nvPr/>
        </p:nvSpPr>
        <p:spPr>
          <a:xfrm>
            <a:off x="1259114" y="1103086"/>
            <a:ext cx="6625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bg1"/>
                </a:solidFill>
              </a:rPr>
              <a:t>Lỗ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hổng</a:t>
            </a:r>
            <a:r>
              <a:rPr lang="en-US" sz="1800" dirty="0">
                <a:solidFill>
                  <a:schemeClr val="bg1"/>
                </a:solidFill>
              </a:rPr>
              <a:t> bypass PAC </a:t>
            </a:r>
            <a:r>
              <a:rPr lang="en-US" sz="1800" dirty="0" err="1">
                <a:solidFill>
                  <a:schemeClr val="bg1"/>
                </a:solidFill>
              </a:rPr>
              <a:t>trong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xử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lý</a:t>
            </a:r>
            <a:r>
              <a:rPr lang="en-US" sz="1800" dirty="0">
                <a:solidFill>
                  <a:schemeClr val="bg1"/>
                </a:solidFill>
              </a:rPr>
              <a:t> KDC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Khi request service ticket (</a:t>
            </a:r>
            <a:r>
              <a:rPr lang="en-US" sz="1800" dirty="0" err="1">
                <a:solidFill>
                  <a:schemeClr val="bg1"/>
                </a:solidFill>
              </a:rPr>
              <a:t>Bước</a:t>
            </a:r>
            <a:r>
              <a:rPr lang="en-US" sz="1800" dirty="0">
                <a:solidFill>
                  <a:schemeClr val="bg1"/>
                </a:solidFill>
              </a:rPr>
              <a:t> 3) </a:t>
            </a:r>
            <a:r>
              <a:rPr lang="en-US" sz="1800" dirty="0" err="1">
                <a:solidFill>
                  <a:schemeClr val="bg1"/>
                </a:solidFill>
              </a:rPr>
              <a:t>được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gửi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và</a:t>
            </a:r>
            <a:r>
              <a:rPr lang="en-US" sz="1800" dirty="0">
                <a:solidFill>
                  <a:schemeClr val="bg1"/>
                </a:solidFill>
              </a:rPr>
              <a:t> computer account name </a:t>
            </a:r>
            <a:r>
              <a:rPr lang="en-US" sz="1800" dirty="0" err="1">
                <a:solidFill>
                  <a:schemeClr val="bg1"/>
                </a:solidFill>
              </a:rPr>
              <a:t>không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được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tìm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thấy</a:t>
            </a:r>
            <a:r>
              <a:rPr lang="en-US" sz="1800" dirty="0">
                <a:solidFill>
                  <a:schemeClr val="bg1"/>
                </a:solidFill>
              </a:rPr>
              <a:t>. KDC </a:t>
            </a:r>
            <a:r>
              <a:rPr lang="en-US" sz="1800" dirty="0" err="1">
                <a:solidFill>
                  <a:schemeClr val="bg1"/>
                </a:solidFill>
              </a:rPr>
              <a:t>mặc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định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sẽ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thêm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ký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tự</a:t>
            </a:r>
            <a:r>
              <a:rPr lang="en-US" sz="1800" dirty="0">
                <a:solidFill>
                  <a:schemeClr val="bg1"/>
                </a:solidFill>
              </a:rPr>
              <a:t> `$` </a:t>
            </a:r>
            <a:r>
              <a:rPr lang="en-US" sz="1800" dirty="0" err="1">
                <a:solidFill>
                  <a:schemeClr val="bg1"/>
                </a:solidFill>
              </a:rPr>
              <a:t>vào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cuối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để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tìm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kiếm</a:t>
            </a:r>
            <a:r>
              <a:rPr lang="en-US" sz="1800" dirty="0">
                <a:solidFill>
                  <a:schemeClr val="bg1"/>
                </a:solidFill>
              </a:rPr>
              <a:t> account </a:t>
            </a:r>
            <a:r>
              <a:rPr lang="en-US" sz="1800" dirty="0" err="1">
                <a:solidFill>
                  <a:schemeClr val="bg1"/>
                </a:solidFill>
              </a:rPr>
              <a:t>phù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hợp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nhất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73B92-67E8-4319-DBE6-85559DD3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54" y="2393912"/>
            <a:ext cx="4185017" cy="25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7068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218A-9F9E-B0F9-EA03-8C8BEB31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450396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noPac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8A44C-81BE-5291-B48A-81DCD9429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C9161-FB4B-ED0C-5CD2-ECD06503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58" y="1200150"/>
            <a:ext cx="6067041" cy="36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9087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98DA-F3C1-2F8B-9815-B5399EAA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297544"/>
            <a:ext cx="7333343" cy="772528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Điều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kiện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khai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thác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37B0F-45A1-302E-2BEA-E3D46F901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710" y="1001760"/>
            <a:ext cx="6868460" cy="170007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vá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Domain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SeMachineAccountPrivilege</a:t>
            </a:r>
            <a:r>
              <a:rPr lang="en-US" sz="20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ms</a:t>
            </a:r>
            <a:r>
              <a:rPr lang="en-US" sz="2000" dirty="0"/>
              <a:t>-ds-</a:t>
            </a:r>
            <a:r>
              <a:rPr lang="en-US" sz="2000" dirty="0" err="1"/>
              <a:t>machineaccountquota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sz="2000" dirty="0"/>
              <a:t>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06D28-E760-1E63-C3FC-EB0E7DFE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10" y="2860231"/>
            <a:ext cx="5573438" cy="1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1889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E39C-511C-6B5E-0474-A9EC41B88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9833"/>
            <a:ext cx="6858000" cy="1067254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Khắc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phục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20CB8-EA76-C26A-7A1A-BBE7BCE2B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000" y="1636325"/>
            <a:ext cx="6858000" cy="12414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vá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-DS-</a:t>
            </a:r>
            <a:r>
              <a:rPr lang="en-US" dirty="0" err="1"/>
              <a:t>MachineAccountQuota</a:t>
            </a:r>
            <a:r>
              <a:rPr lang="en-US" dirty="0"/>
              <a:t> = 0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low privileged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SeMachineAccountPrivilege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55751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18E0-2240-95B9-0EBE-C5DB8124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88801"/>
            <a:ext cx="6858000" cy="128159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E1009-CCFF-5208-B4FE-AB3463EEB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" y="1785601"/>
            <a:ext cx="8100000" cy="21577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Manual: Trong AD + </a:t>
            </a:r>
            <a:r>
              <a:rPr lang="en-US" dirty="0" err="1"/>
              <a:t>Quyền</a:t>
            </a:r>
            <a:r>
              <a:rPr lang="en-US" dirty="0"/>
              <a:t> Domain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Exe tool: Trong AD + </a:t>
            </a:r>
            <a:r>
              <a:rPr lang="en-US" dirty="0" err="1"/>
              <a:t>Quyền</a:t>
            </a:r>
            <a:r>
              <a:rPr lang="en-US" dirty="0"/>
              <a:t> Local Admin + Domain user credential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tool: </a:t>
            </a:r>
            <a:r>
              <a:rPr lang="en-US" dirty="0" err="1"/>
              <a:t>Ngoài</a:t>
            </a:r>
            <a:r>
              <a:rPr lang="en-US" dirty="0"/>
              <a:t> AD + Domain user credential </a:t>
            </a:r>
          </a:p>
        </p:txBody>
      </p:sp>
    </p:spTree>
    <p:extLst>
      <p:ext uri="{BB962C8B-B14F-4D97-AF65-F5344CB8AC3E}">
        <p14:creationId xmlns:p14="http://schemas.microsoft.com/office/powerpoint/2010/main" val="2489482995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BDA2-A727-8C42-7399-A30200C62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358775"/>
          </a:xfrm>
        </p:spPr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B17A0-2ABB-0523-99CB-C71235AB7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123200"/>
            <a:ext cx="7619400" cy="282015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https://www.tarlogic.com/blog/how-kerberos-works/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https://exploit.ph/cve-2021-42287-cve-2021-42278-weaponisation.html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https://pentestlab.blog/2022/01/10/domain-escalation-samaccountname-spoofing/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https://www.secureworks.com/blog/nopac-a-tale-of-two-vulnerabilities-that-could-end-in-ransomware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https://cloudbrothers.info/en/exploit-kerberos-samaccountname-spoofing/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https://github.com/Ridter/noPac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https://github.com/cube0x0/noPac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https://msrc.microsoft.com/update-guide/en-US/vulnerability/CVE-2021-42278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https://msrc.microsoft.com/update-guide/en-US/vulnerability/CVE-2021-42287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72521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B477-92EE-3AE9-75A4-3DAD86EE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3820" y="20826"/>
            <a:ext cx="10043230" cy="26176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2F7DD-4310-5E5B-CE59-267BD836E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Today I will tell you about my house in the future. - ppt download">
            <a:extLst>
              <a:ext uri="{FF2B5EF4-FFF2-40B4-BE49-F238E27FC236}">
                <a16:creationId xmlns:a16="http://schemas.microsoft.com/office/drawing/2014/main" id="{71BF80A5-A00F-EEB3-78A1-2911B9E7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9847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ADC-049C-0A53-B8F2-EAF94C9B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283028"/>
            <a:ext cx="6651171" cy="1106571"/>
          </a:xfrm>
        </p:spPr>
        <p:txBody>
          <a:bodyPr/>
          <a:lstStyle/>
          <a:p>
            <a:r>
              <a:rPr lang="en-US" sz="4800" dirty="0" err="1">
                <a:solidFill>
                  <a:srgbClr val="FFFF00"/>
                </a:solidFill>
              </a:rPr>
              <a:t>Tổng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quan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A0499-C5E5-637F-F743-F9683485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596571"/>
            <a:ext cx="6858000" cy="234677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Active Directory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/>
              <a:t>noPac</a:t>
            </a:r>
            <a:r>
              <a:rPr lang="en-US" dirty="0"/>
              <a:t> = CVE-2021-42278 + CVE-2021-42287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/>
              <a:t>samAccountName</a:t>
            </a:r>
            <a:r>
              <a:rPr lang="en-US" dirty="0"/>
              <a:t> spoofing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Domain User -&gt; Domain Admin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: 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AD, Kerberos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5415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AE64-B9BB-D5FF-DC75-352D3D039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88686"/>
            <a:ext cx="6858000" cy="812800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CVE-2021-42278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C64C6-10DC-03BD-DABD-17AA8F01F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5" y="899887"/>
            <a:ext cx="8019143" cy="130124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1800" dirty="0"/>
              <a:t>Trong </a:t>
            </a:r>
            <a:r>
              <a:rPr lang="en-US" sz="1800" dirty="0"/>
              <a:t>AD</a:t>
            </a:r>
            <a:r>
              <a:rPr lang="vi-VN" sz="1800" dirty="0"/>
              <a:t>, computer account name</a:t>
            </a:r>
            <a:r>
              <a:rPr lang="en-US" sz="1800" dirty="0"/>
              <a:t> </a:t>
            </a:r>
            <a:r>
              <a:rPr lang="vi-VN" sz="1800" dirty="0"/>
              <a:t>phải luôn kết thúc bằng ký hiệu “$”. Nhưng người dùng 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vi-VN" sz="1800" dirty="0"/>
              <a:t> tên này trong thuộc tính “sAMAccountName”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: ADSI Edit, </a:t>
            </a:r>
            <a:r>
              <a:rPr lang="en-US" sz="1800" dirty="0" err="1"/>
              <a:t>Powermad</a:t>
            </a:r>
            <a:r>
              <a:rPr lang="en-US" sz="1800" dirty="0"/>
              <a:t>, 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F730B-6762-DBD3-A0E2-377E3078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96" y="2278237"/>
            <a:ext cx="2994613" cy="2344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A6608-E323-8F90-47C1-EC5768026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62" y="2326995"/>
            <a:ext cx="4463142" cy="1647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2B2B3-AFD1-38EC-6B24-C5D9C25FB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62" y="4100737"/>
            <a:ext cx="5253886" cy="8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3335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9410-3E1A-4B28-704F-870B7F625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71264"/>
            <a:ext cx="6858000" cy="551994"/>
          </a:xfrm>
        </p:spPr>
        <p:txBody>
          <a:bodyPr/>
          <a:lstStyle/>
          <a:p>
            <a:r>
              <a:rPr lang="en-US" sz="5400" dirty="0" err="1">
                <a:solidFill>
                  <a:srgbClr val="00B050"/>
                </a:solidFill>
              </a:rPr>
              <a:t>kerberos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E11E-5316-2EDE-2CE5-492F25F97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00" y="1023258"/>
            <a:ext cx="7574256" cy="278220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Agents: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client machine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application server (AP)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key distribution center (KDC)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Ticket: TGT, TGS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err="1"/>
              <a:t>krbtgt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Service Principal Name (SPN)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Privileged Attribute Certificate (PAC)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08A77-9B05-2C67-8AA9-AFD93C62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60" y="1023258"/>
            <a:ext cx="3760240" cy="23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5225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B605-1160-3527-31B0-B19E45660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29771"/>
            <a:ext cx="6858000" cy="370115"/>
          </a:xfrm>
        </p:spPr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Quy </a:t>
            </a:r>
            <a:r>
              <a:rPr lang="en-US" sz="3600" dirty="0" err="1">
                <a:solidFill>
                  <a:srgbClr val="00B050"/>
                </a:solidFill>
              </a:rPr>
              <a:t>trình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xác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thực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7B06-828E-3CA6-D556-E701C43CE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1" y="762000"/>
            <a:ext cx="4420642" cy="3851730"/>
          </a:xfrm>
        </p:spPr>
        <p:txBody>
          <a:bodyPr/>
          <a:lstStyle/>
          <a:p>
            <a:pPr algn="l"/>
            <a:r>
              <a:rPr lang="en-US" dirty="0" err="1"/>
              <a:t>Gồm</a:t>
            </a:r>
            <a:r>
              <a:rPr lang="en-US" dirty="0"/>
              <a:t> 6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chia 3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accent5">
                    <a:lumMod val="75000"/>
                  </a:schemeClr>
                </a:solidFill>
              </a:rPr>
              <a:t>Giai đoạn 1 </a:t>
            </a:r>
            <a:r>
              <a:rPr lang="vi-VN" sz="2000" dirty="0">
                <a:solidFill>
                  <a:schemeClr val="accent5">
                    <a:lumMod val="75000"/>
                  </a:schemeClr>
                </a:solidFill>
              </a:rPr>
              <a:t>(Bước 1 và 2):</a:t>
            </a:r>
            <a:r>
              <a:rPr lang="vi-VN" sz="2000" dirty="0"/>
              <a:t> </a:t>
            </a:r>
            <a:endParaRPr lang="en-US" sz="2000" dirty="0"/>
          </a:p>
          <a:p>
            <a:pPr algn="l"/>
            <a:r>
              <a:rPr lang="vi-VN" sz="2000" dirty="0"/>
              <a:t>Trao đổi giữa </a:t>
            </a:r>
            <a:r>
              <a:rPr lang="en-US" sz="2000" dirty="0"/>
              <a:t>Client </a:t>
            </a:r>
            <a:r>
              <a:rPr lang="vi-VN" sz="2000" dirty="0"/>
              <a:t>và KDC để xác thực người dùng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accent5">
                    <a:lumMod val="75000"/>
                  </a:schemeClr>
                </a:solidFill>
              </a:rPr>
              <a:t>Giai đoạn 2 (Bước 3 và 4): 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vi-VN" sz="2000" dirty="0"/>
              <a:t>Trao đổi giữa </a:t>
            </a:r>
            <a:r>
              <a:rPr lang="en-US" sz="2000" dirty="0"/>
              <a:t>Client</a:t>
            </a:r>
            <a:r>
              <a:rPr lang="vi-VN" sz="2000" dirty="0"/>
              <a:t> và KDC để yêu cầu </a:t>
            </a:r>
            <a:r>
              <a:rPr lang="en-US" sz="2000" dirty="0"/>
              <a:t>TGS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accent5">
                    <a:lumMod val="75000"/>
                  </a:schemeClr>
                </a:solidFill>
              </a:rPr>
              <a:t>Giai đoạn 3 (Bước 5 và 6): 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vi-VN" sz="2000" dirty="0"/>
              <a:t>Trao đổi giữa </a:t>
            </a:r>
            <a:r>
              <a:rPr lang="en-US" sz="2000" dirty="0"/>
              <a:t>Client </a:t>
            </a:r>
            <a:r>
              <a:rPr lang="vi-VN" sz="2000" dirty="0"/>
              <a:t>và </a:t>
            </a:r>
            <a:r>
              <a:rPr lang="en-US" sz="2000" dirty="0"/>
              <a:t>AP</a:t>
            </a:r>
            <a:r>
              <a:rPr lang="vi-VN" sz="2000" dirty="0"/>
              <a:t> để truy cập dịch vụ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C4DE4-DD9C-4E65-561E-3AF7DE878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29" y="1335177"/>
            <a:ext cx="4134485" cy="3053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14967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29C-E5FE-623B-827A-B521C226F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5943" y="408214"/>
            <a:ext cx="4136571" cy="616858"/>
          </a:xfrm>
        </p:spPr>
        <p:txBody>
          <a:bodyPr/>
          <a:lstStyle/>
          <a:p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1 : AS-REQ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E99A8-3CC9-DC98-3C86-161B14D84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19D71-5F7E-1568-839D-206C2041C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4" y="1200150"/>
            <a:ext cx="7712590" cy="3226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18848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8891-A287-08CE-CBA6-B888F6AFD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2229"/>
            <a:ext cx="6858000" cy="703942"/>
          </a:xfrm>
        </p:spPr>
        <p:txBody>
          <a:bodyPr/>
          <a:lstStyle/>
          <a:p>
            <a:r>
              <a:rPr lang="vi-VN" sz="3200" dirty="0">
                <a:solidFill>
                  <a:schemeClr val="accent5">
                    <a:lumMod val="75000"/>
                  </a:schemeClr>
                </a:solidFill>
              </a:rPr>
              <a:t>Bước 2 : AS-REP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BB70B-5302-7326-E875-08240B989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44BFA-19CF-4891-AF03-0F399825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1" y="1219925"/>
            <a:ext cx="8006926" cy="3018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55896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21E4-D2B8-2600-29CD-059154336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78268"/>
            <a:ext cx="6858000" cy="740682"/>
          </a:xfrm>
        </p:spPr>
        <p:txBody>
          <a:bodyPr/>
          <a:lstStyle/>
          <a:p>
            <a:r>
              <a:rPr lang="vi-VN" sz="3200" dirty="0">
                <a:solidFill>
                  <a:schemeClr val="accent5">
                    <a:lumMod val="75000"/>
                  </a:schemeClr>
                </a:solidFill>
              </a:rPr>
              <a:t>Bước 3 : TGS_REQ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520D5-0A85-A056-A08F-E01D4B8B6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37F53-F5C2-CF81-2CE0-59C00310A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85" y="1334678"/>
            <a:ext cx="6705015" cy="331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51420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FB55-3228-CAB7-C155-06397A4A2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6571"/>
            <a:ext cx="6858000" cy="762000"/>
          </a:xfrm>
        </p:spPr>
        <p:txBody>
          <a:bodyPr/>
          <a:lstStyle/>
          <a:p>
            <a:r>
              <a:rPr lang="vi-VN" sz="3200" dirty="0">
                <a:solidFill>
                  <a:schemeClr val="accent5">
                    <a:lumMod val="75000"/>
                  </a:schemeClr>
                </a:solidFill>
              </a:rPr>
              <a:t>Bước 4 : TGS_REP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BC758-11C7-9139-17B6-05D28039F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A74F-B939-0CB0-EAAD-72AE02DAC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1" y="1559584"/>
            <a:ext cx="7833897" cy="2823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08425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515</Words>
  <Application>Microsoft Office PowerPoint</Application>
  <PresentationFormat>On-screen Show (16:9)</PresentationFormat>
  <Paragraphs>67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Arial</vt:lpstr>
      <vt:lpstr>Walter Turncoat</vt:lpstr>
      <vt:lpstr>Wingdings</vt:lpstr>
      <vt:lpstr>Sniglet</vt:lpstr>
      <vt:lpstr>Ursula template</vt:lpstr>
      <vt:lpstr>noPac </vt:lpstr>
      <vt:lpstr>Tổng quan</vt:lpstr>
      <vt:lpstr>CVE-2021-42278</vt:lpstr>
      <vt:lpstr>kerberos</vt:lpstr>
      <vt:lpstr>Quy trình xác thực</vt:lpstr>
      <vt:lpstr>Bước 1 : AS-REQ</vt:lpstr>
      <vt:lpstr>Bước 2 : AS-REP</vt:lpstr>
      <vt:lpstr>Bước 3 : TGS_REQ</vt:lpstr>
      <vt:lpstr>Bước 4 : TGS_REP</vt:lpstr>
      <vt:lpstr>Bước 5 : AP_REQ Bước 6 : Service Authentication</vt:lpstr>
      <vt:lpstr> </vt:lpstr>
      <vt:lpstr>noPac</vt:lpstr>
      <vt:lpstr>Điều kiện khai thác</vt:lpstr>
      <vt:lpstr>Khắc phục</vt:lpstr>
      <vt:lpstr>Demo</vt:lpstr>
      <vt:lpstr>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Ngô Xuân Hà</cp:lastModifiedBy>
  <cp:revision>16</cp:revision>
  <dcterms:modified xsi:type="dcterms:W3CDTF">2023-05-12T03:26:02Z</dcterms:modified>
</cp:coreProperties>
</file>