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 id="268" r:id="rId14"/>
    <p:sldId id="269" r:id="rId15"/>
    <p:sldId id="270" r:id="rId16"/>
    <p:sldId id="271" r:id="rId17"/>
    <p:sldId id="272" r:id="rId18"/>
    <p:sldId id="273" r:id="rId19"/>
    <p:sldId id="276" r:id="rId20"/>
    <p:sldId id="274" r:id="rId21"/>
    <p:sldId id="275" r:id="rId22"/>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2894FD3-4D33-464E-8228-59F42B76D819}">
          <p14:sldIdLst>
            <p14:sldId id="256"/>
            <p14:sldId id="257"/>
            <p14:sldId id="258"/>
            <p14:sldId id="259"/>
            <p14:sldId id="260"/>
            <p14:sldId id="262"/>
            <p14:sldId id="263"/>
            <p14:sldId id="261"/>
            <p14:sldId id="264"/>
            <p14:sldId id="265"/>
            <p14:sldId id="266"/>
            <p14:sldId id="267"/>
            <p14:sldId id="268"/>
            <p14:sldId id="269"/>
            <p14:sldId id="270"/>
            <p14:sldId id="271"/>
            <p14:sldId id="272"/>
            <p14:sldId id="273"/>
            <p14:sldId id="276"/>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7106"/>
    <a:srgbClr val="F880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86" d="100"/>
          <a:sy n="86" d="100"/>
        </p:scale>
        <p:origin x="46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7AF27-6663-4515-A4D1-09E657E2AB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v-SE"/>
          </a:p>
        </p:txBody>
      </p:sp>
      <p:sp>
        <p:nvSpPr>
          <p:cNvPr id="3" name="Subtitle 2">
            <a:extLst>
              <a:ext uri="{FF2B5EF4-FFF2-40B4-BE49-F238E27FC236}">
                <a16:creationId xmlns:a16="http://schemas.microsoft.com/office/drawing/2014/main" id="{B8B31F65-C7A8-4028-89C0-3DB0EF6C50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4" name="Date Placeholder 3">
            <a:extLst>
              <a:ext uri="{FF2B5EF4-FFF2-40B4-BE49-F238E27FC236}">
                <a16:creationId xmlns:a16="http://schemas.microsoft.com/office/drawing/2014/main" id="{EB1F2C8D-9E10-4E5F-93E1-1A3513D2DA8E}"/>
              </a:ext>
            </a:extLst>
          </p:cNvPr>
          <p:cNvSpPr>
            <a:spLocks noGrp="1"/>
          </p:cNvSpPr>
          <p:nvPr>
            <p:ph type="dt" sz="half" idx="10"/>
          </p:nvPr>
        </p:nvSpPr>
        <p:spPr/>
        <p:txBody>
          <a:bodyPr/>
          <a:lstStyle/>
          <a:p>
            <a:fld id="{21BDD914-0088-4E9D-81D4-B50FD76ED898}" type="datetimeFigureOut">
              <a:rPr lang="sv-SE" smtClean="0"/>
              <a:t>2020-03-16</a:t>
            </a:fld>
            <a:endParaRPr lang="sv-SE"/>
          </a:p>
        </p:txBody>
      </p:sp>
      <p:sp>
        <p:nvSpPr>
          <p:cNvPr id="5" name="Footer Placeholder 4">
            <a:extLst>
              <a:ext uri="{FF2B5EF4-FFF2-40B4-BE49-F238E27FC236}">
                <a16:creationId xmlns:a16="http://schemas.microsoft.com/office/drawing/2014/main" id="{E9C5972E-8239-4469-9BBB-35C24B24EB92}"/>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A93FC624-16CD-461D-B567-41991B062FD6}"/>
              </a:ext>
            </a:extLst>
          </p:cNvPr>
          <p:cNvSpPr>
            <a:spLocks noGrp="1"/>
          </p:cNvSpPr>
          <p:nvPr>
            <p:ph type="sldNum" sz="quarter" idx="12"/>
          </p:nvPr>
        </p:nvSpPr>
        <p:spPr/>
        <p:txBody>
          <a:bodyPr/>
          <a:lstStyle/>
          <a:p>
            <a:fld id="{6961176C-9CF6-4102-9D32-D7E13957C808}" type="slidenum">
              <a:rPr lang="sv-SE" smtClean="0"/>
              <a:t>‹#›</a:t>
            </a:fld>
            <a:endParaRPr lang="sv-SE"/>
          </a:p>
        </p:txBody>
      </p:sp>
    </p:spTree>
    <p:extLst>
      <p:ext uri="{BB962C8B-B14F-4D97-AF65-F5344CB8AC3E}">
        <p14:creationId xmlns:p14="http://schemas.microsoft.com/office/powerpoint/2010/main" val="4172927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7E822-8425-4A30-8055-75896AA60511}"/>
              </a:ext>
            </a:extLst>
          </p:cNvPr>
          <p:cNvSpPr>
            <a:spLocks noGrp="1"/>
          </p:cNvSpPr>
          <p:nvPr>
            <p:ph type="title"/>
          </p:nvPr>
        </p:nvSpPr>
        <p:spPr/>
        <p:txBody>
          <a:bodyPr/>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D7A80E89-9DDB-43DA-859D-744879BCC9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56F09AED-9BA8-43F5-8C93-717580397382}"/>
              </a:ext>
            </a:extLst>
          </p:cNvPr>
          <p:cNvSpPr>
            <a:spLocks noGrp="1"/>
          </p:cNvSpPr>
          <p:nvPr>
            <p:ph type="dt" sz="half" idx="10"/>
          </p:nvPr>
        </p:nvSpPr>
        <p:spPr/>
        <p:txBody>
          <a:bodyPr/>
          <a:lstStyle/>
          <a:p>
            <a:fld id="{21BDD914-0088-4E9D-81D4-B50FD76ED898}" type="datetimeFigureOut">
              <a:rPr lang="sv-SE" smtClean="0"/>
              <a:t>2020-03-16</a:t>
            </a:fld>
            <a:endParaRPr lang="sv-SE"/>
          </a:p>
        </p:txBody>
      </p:sp>
      <p:sp>
        <p:nvSpPr>
          <p:cNvPr id="5" name="Footer Placeholder 4">
            <a:extLst>
              <a:ext uri="{FF2B5EF4-FFF2-40B4-BE49-F238E27FC236}">
                <a16:creationId xmlns:a16="http://schemas.microsoft.com/office/drawing/2014/main" id="{2AD14123-53FF-4519-9761-665FCC94CE7A}"/>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999F2F9B-583B-483C-A69F-9E2812070D39}"/>
              </a:ext>
            </a:extLst>
          </p:cNvPr>
          <p:cNvSpPr>
            <a:spLocks noGrp="1"/>
          </p:cNvSpPr>
          <p:nvPr>
            <p:ph type="sldNum" sz="quarter" idx="12"/>
          </p:nvPr>
        </p:nvSpPr>
        <p:spPr/>
        <p:txBody>
          <a:bodyPr/>
          <a:lstStyle/>
          <a:p>
            <a:fld id="{6961176C-9CF6-4102-9D32-D7E13957C808}" type="slidenum">
              <a:rPr lang="sv-SE" smtClean="0"/>
              <a:t>‹#›</a:t>
            </a:fld>
            <a:endParaRPr lang="sv-SE"/>
          </a:p>
        </p:txBody>
      </p:sp>
    </p:spTree>
    <p:extLst>
      <p:ext uri="{BB962C8B-B14F-4D97-AF65-F5344CB8AC3E}">
        <p14:creationId xmlns:p14="http://schemas.microsoft.com/office/powerpoint/2010/main" val="1662848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B76FEB-41C7-41BD-93E8-4174C9FBE7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A84EFC01-4546-45CB-90DB-276D1393B3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8EDBA84E-E82B-46AA-A52D-FC7E0538CB5E}"/>
              </a:ext>
            </a:extLst>
          </p:cNvPr>
          <p:cNvSpPr>
            <a:spLocks noGrp="1"/>
          </p:cNvSpPr>
          <p:nvPr>
            <p:ph type="dt" sz="half" idx="10"/>
          </p:nvPr>
        </p:nvSpPr>
        <p:spPr/>
        <p:txBody>
          <a:bodyPr/>
          <a:lstStyle/>
          <a:p>
            <a:fld id="{21BDD914-0088-4E9D-81D4-B50FD76ED898}" type="datetimeFigureOut">
              <a:rPr lang="sv-SE" smtClean="0"/>
              <a:t>2020-03-16</a:t>
            </a:fld>
            <a:endParaRPr lang="sv-SE"/>
          </a:p>
        </p:txBody>
      </p:sp>
      <p:sp>
        <p:nvSpPr>
          <p:cNvPr id="5" name="Footer Placeholder 4">
            <a:extLst>
              <a:ext uri="{FF2B5EF4-FFF2-40B4-BE49-F238E27FC236}">
                <a16:creationId xmlns:a16="http://schemas.microsoft.com/office/drawing/2014/main" id="{CB7A6E18-70DD-42BE-96D7-D4C7A13A2C19}"/>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A16150FC-517A-49B5-8A38-33A26D0ACA74}"/>
              </a:ext>
            </a:extLst>
          </p:cNvPr>
          <p:cNvSpPr>
            <a:spLocks noGrp="1"/>
          </p:cNvSpPr>
          <p:nvPr>
            <p:ph type="sldNum" sz="quarter" idx="12"/>
          </p:nvPr>
        </p:nvSpPr>
        <p:spPr/>
        <p:txBody>
          <a:bodyPr/>
          <a:lstStyle/>
          <a:p>
            <a:fld id="{6961176C-9CF6-4102-9D32-D7E13957C808}" type="slidenum">
              <a:rPr lang="sv-SE" smtClean="0"/>
              <a:t>‹#›</a:t>
            </a:fld>
            <a:endParaRPr lang="sv-SE"/>
          </a:p>
        </p:txBody>
      </p:sp>
    </p:spTree>
    <p:extLst>
      <p:ext uri="{BB962C8B-B14F-4D97-AF65-F5344CB8AC3E}">
        <p14:creationId xmlns:p14="http://schemas.microsoft.com/office/powerpoint/2010/main" val="3518348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2A190-7F01-4D9A-BFE5-6EE351E45719}"/>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1CA0B95F-05D1-4FB2-95C2-875A2A4FCA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A26DA311-24FB-492A-8297-E0A80953B4D1}"/>
              </a:ext>
            </a:extLst>
          </p:cNvPr>
          <p:cNvSpPr>
            <a:spLocks noGrp="1"/>
          </p:cNvSpPr>
          <p:nvPr>
            <p:ph type="dt" sz="half" idx="10"/>
          </p:nvPr>
        </p:nvSpPr>
        <p:spPr/>
        <p:txBody>
          <a:bodyPr/>
          <a:lstStyle/>
          <a:p>
            <a:fld id="{21BDD914-0088-4E9D-81D4-B50FD76ED898}" type="datetimeFigureOut">
              <a:rPr lang="sv-SE" smtClean="0"/>
              <a:t>2020-03-16</a:t>
            </a:fld>
            <a:endParaRPr lang="sv-SE"/>
          </a:p>
        </p:txBody>
      </p:sp>
      <p:sp>
        <p:nvSpPr>
          <p:cNvPr id="5" name="Footer Placeholder 4">
            <a:extLst>
              <a:ext uri="{FF2B5EF4-FFF2-40B4-BE49-F238E27FC236}">
                <a16:creationId xmlns:a16="http://schemas.microsoft.com/office/drawing/2014/main" id="{902488D1-FD6D-40AE-BF0A-00B6F43E077A}"/>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572D703A-7867-498E-848D-4C2BEDA16C5C}"/>
              </a:ext>
            </a:extLst>
          </p:cNvPr>
          <p:cNvSpPr>
            <a:spLocks noGrp="1"/>
          </p:cNvSpPr>
          <p:nvPr>
            <p:ph type="sldNum" sz="quarter" idx="12"/>
          </p:nvPr>
        </p:nvSpPr>
        <p:spPr/>
        <p:txBody>
          <a:bodyPr/>
          <a:lstStyle/>
          <a:p>
            <a:fld id="{6961176C-9CF6-4102-9D32-D7E13957C808}" type="slidenum">
              <a:rPr lang="sv-SE" smtClean="0"/>
              <a:t>‹#›</a:t>
            </a:fld>
            <a:endParaRPr lang="sv-SE"/>
          </a:p>
        </p:txBody>
      </p:sp>
    </p:spTree>
    <p:extLst>
      <p:ext uri="{BB962C8B-B14F-4D97-AF65-F5344CB8AC3E}">
        <p14:creationId xmlns:p14="http://schemas.microsoft.com/office/powerpoint/2010/main" val="1827532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520F5-C926-4258-95B6-269AF50B26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v-SE"/>
          </a:p>
        </p:txBody>
      </p:sp>
      <p:sp>
        <p:nvSpPr>
          <p:cNvPr id="3" name="Text Placeholder 2">
            <a:extLst>
              <a:ext uri="{FF2B5EF4-FFF2-40B4-BE49-F238E27FC236}">
                <a16:creationId xmlns:a16="http://schemas.microsoft.com/office/drawing/2014/main" id="{D1B5C933-2927-48B0-AF50-167BB7E7FA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72950D-0B8A-4E02-9496-9A2FA2D3CA89}"/>
              </a:ext>
            </a:extLst>
          </p:cNvPr>
          <p:cNvSpPr>
            <a:spLocks noGrp="1"/>
          </p:cNvSpPr>
          <p:nvPr>
            <p:ph type="dt" sz="half" idx="10"/>
          </p:nvPr>
        </p:nvSpPr>
        <p:spPr/>
        <p:txBody>
          <a:bodyPr/>
          <a:lstStyle/>
          <a:p>
            <a:fld id="{21BDD914-0088-4E9D-81D4-B50FD76ED898}" type="datetimeFigureOut">
              <a:rPr lang="sv-SE" smtClean="0"/>
              <a:t>2020-03-16</a:t>
            </a:fld>
            <a:endParaRPr lang="sv-SE"/>
          </a:p>
        </p:txBody>
      </p:sp>
      <p:sp>
        <p:nvSpPr>
          <p:cNvPr id="5" name="Footer Placeholder 4">
            <a:extLst>
              <a:ext uri="{FF2B5EF4-FFF2-40B4-BE49-F238E27FC236}">
                <a16:creationId xmlns:a16="http://schemas.microsoft.com/office/drawing/2014/main" id="{09AA756F-85FD-41A1-B98D-E8756922A454}"/>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A3D09553-E243-459B-8635-F02C47363057}"/>
              </a:ext>
            </a:extLst>
          </p:cNvPr>
          <p:cNvSpPr>
            <a:spLocks noGrp="1"/>
          </p:cNvSpPr>
          <p:nvPr>
            <p:ph type="sldNum" sz="quarter" idx="12"/>
          </p:nvPr>
        </p:nvSpPr>
        <p:spPr/>
        <p:txBody>
          <a:bodyPr/>
          <a:lstStyle/>
          <a:p>
            <a:fld id="{6961176C-9CF6-4102-9D32-D7E13957C808}" type="slidenum">
              <a:rPr lang="sv-SE" smtClean="0"/>
              <a:t>‹#›</a:t>
            </a:fld>
            <a:endParaRPr lang="sv-SE"/>
          </a:p>
        </p:txBody>
      </p:sp>
    </p:spTree>
    <p:extLst>
      <p:ext uri="{BB962C8B-B14F-4D97-AF65-F5344CB8AC3E}">
        <p14:creationId xmlns:p14="http://schemas.microsoft.com/office/powerpoint/2010/main" val="945861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0F3DB-3603-41E9-AFE1-7AEC9DB3FD6F}"/>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DE6B35A0-1DE6-440B-922D-071381ED35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a:extLst>
              <a:ext uri="{FF2B5EF4-FFF2-40B4-BE49-F238E27FC236}">
                <a16:creationId xmlns:a16="http://schemas.microsoft.com/office/drawing/2014/main" id="{2DA26041-939B-42CF-8FDB-9276049A43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a:extLst>
              <a:ext uri="{FF2B5EF4-FFF2-40B4-BE49-F238E27FC236}">
                <a16:creationId xmlns:a16="http://schemas.microsoft.com/office/drawing/2014/main" id="{7F7E8D16-6248-4BCF-9471-912D674539F5}"/>
              </a:ext>
            </a:extLst>
          </p:cNvPr>
          <p:cNvSpPr>
            <a:spLocks noGrp="1"/>
          </p:cNvSpPr>
          <p:nvPr>
            <p:ph type="dt" sz="half" idx="10"/>
          </p:nvPr>
        </p:nvSpPr>
        <p:spPr/>
        <p:txBody>
          <a:bodyPr/>
          <a:lstStyle/>
          <a:p>
            <a:fld id="{21BDD914-0088-4E9D-81D4-B50FD76ED898}" type="datetimeFigureOut">
              <a:rPr lang="sv-SE" smtClean="0"/>
              <a:t>2020-03-16</a:t>
            </a:fld>
            <a:endParaRPr lang="sv-SE"/>
          </a:p>
        </p:txBody>
      </p:sp>
      <p:sp>
        <p:nvSpPr>
          <p:cNvPr id="6" name="Footer Placeholder 5">
            <a:extLst>
              <a:ext uri="{FF2B5EF4-FFF2-40B4-BE49-F238E27FC236}">
                <a16:creationId xmlns:a16="http://schemas.microsoft.com/office/drawing/2014/main" id="{FEFA521E-20E8-4658-853C-099B54013BB1}"/>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A656E2B0-2511-4483-B01C-0AC8A4FAF06E}"/>
              </a:ext>
            </a:extLst>
          </p:cNvPr>
          <p:cNvSpPr>
            <a:spLocks noGrp="1"/>
          </p:cNvSpPr>
          <p:nvPr>
            <p:ph type="sldNum" sz="quarter" idx="12"/>
          </p:nvPr>
        </p:nvSpPr>
        <p:spPr/>
        <p:txBody>
          <a:bodyPr/>
          <a:lstStyle/>
          <a:p>
            <a:fld id="{6961176C-9CF6-4102-9D32-D7E13957C808}" type="slidenum">
              <a:rPr lang="sv-SE" smtClean="0"/>
              <a:t>‹#›</a:t>
            </a:fld>
            <a:endParaRPr lang="sv-SE"/>
          </a:p>
        </p:txBody>
      </p:sp>
    </p:spTree>
    <p:extLst>
      <p:ext uri="{BB962C8B-B14F-4D97-AF65-F5344CB8AC3E}">
        <p14:creationId xmlns:p14="http://schemas.microsoft.com/office/powerpoint/2010/main" val="4178971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79C7B-20C2-44B6-96C2-FA30B01211D5}"/>
              </a:ext>
            </a:extLst>
          </p:cNvPr>
          <p:cNvSpPr>
            <a:spLocks noGrp="1"/>
          </p:cNvSpPr>
          <p:nvPr>
            <p:ph type="title"/>
          </p:nvPr>
        </p:nvSpPr>
        <p:spPr>
          <a:xfrm>
            <a:off x="839788" y="365125"/>
            <a:ext cx="10515600" cy="1325563"/>
          </a:xfrm>
        </p:spPr>
        <p:txBody>
          <a:bodyPr/>
          <a:lstStyle/>
          <a:p>
            <a:r>
              <a:rPr lang="en-US"/>
              <a:t>Click to edit Master title style</a:t>
            </a:r>
            <a:endParaRPr lang="sv-SE"/>
          </a:p>
        </p:txBody>
      </p:sp>
      <p:sp>
        <p:nvSpPr>
          <p:cNvPr id="3" name="Text Placeholder 2">
            <a:extLst>
              <a:ext uri="{FF2B5EF4-FFF2-40B4-BE49-F238E27FC236}">
                <a16:creationId xmlns:a16="http://schemas.microsoft.com/office/drawing/2014/main" id="{60D7AD2B-C4B6-4B82-A144-8DAC9E6AB2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B9C73F-EC93-4D0E-959B-7F72075798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a:extLst>
              <a:ext uri="{FF2B5EF4-FFF2-40B4-BE49-F238E27FC236}">
                <a16:creationId xmlns:a16="http://schemas.microsoft.com/office/drawing/2014/main" id="{929090C6-3957-4850-8BAE-04BF514DA4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236AC1-240A-4768-80F1-608CC2219B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a:extLst>
              <a:ext uri="{FF2B5EF4-FFF2-40B4-BE49-F238E27FC236}">
                <a16:creationId xmlns:a16="http://schemas.microsoft.com/office/drawing/2014/main" id="{05A618FB-127E-4D80-B04F-55CA7C64F64D}"/>
              </a:ext>
            </a:extLst>
          </p:cNvPr>
          <p:cNvSpPr>
            <a:spLocks noGrp="1"/>
          </p:cNvSpPr>
          <p:nvPr>
            <p:ph type="dt" sz="half" idx="10"/>
          </p:nvPr>
        </p:nvSpPr>
        <p:spPr/>
        <p:txBody>
          <a:bodyPr/>
          <a:lstStyle/>
          <a:p>
            <a:fld id="{21BDD914-0088-4E9D-81D4-B50FD76ED898}" type="datetimeFigureOut">
              <a:rPr lang="sv-SE" smtClean="0"/>
              <a:t>2020-03-16</a:t>
            </a:fld>
            <a:endParaRPr lang="sv-SE"/>
          </a:p>
        </p:txBody>
      </p:sp>
      <p:sp>
        <p:nvSpPr>
          <p:cNvPr id="8" name="Footer Placeholder 7">
            <a:extLst>
              <a:ext uri="{FF2B5EF4-FFF2-40B4-BE49-F238E27FC236}">
                <a16:creationId xmlns:a16="http://schemas.microsoft.com/office/drawing/2014/main" id="{5EE1D383-5DED-4215-BCB2-9A19645F1FDD}"/>
              </a:ext>
            </a:extLst>
          </p:cNvPr>
          <p:cNvSpPr>
            <a:spLocks noGrp="1"/>
          </p:cNvSpPr>
          <p:nvPr>
            <p:ph type="ftr" sz="quarter" idx="11"/>
          </p:nvPr>
        </p:nvSpPr>
        <p:spPr/>
        <p:txBody>
          <a:bodyPr/>
          <a:lstStyle/>
          <a:p>
            <a:endParaRPr lang="sv-SE"/>
          </a:p>
        </p:txBody>
      </p:sp>
      <p:sp>
        <p:nvSpPr>
          <p:cNvPr id="9" name="Slide Number Placeholder 8">
            <a:extLst>
              <a:ext uri="{FF2B5EF4-FFF2-40B4-BE49-F238E27FC236}">
                <a16:creationId xmlns:a16="http://schemas.microsoft.com/office/drawing/2014/main" id="{5CAA0379-2532-4CFE-A03B-0CED025CA4A0}"/>
              </a:ext>
            </a:extLst>
          </p:cNvPr>
          <p:cNvSpPr>
            <a:spLocks noGrp="1"/>
          </p:cNvSpPr>
          <p:nvPr>
            <p:ph type="sldNum" sz="quarter" idx="12"/>
          </p:nvPr>
        </p:nvSpPr>
        <p:spPr/>
        <p:txBody>
          <a:bodyPr/>
          <a:lstStyle/>
          <a:p>
            <a:fld id="{6961176C-9CF6-4102-9D32-D7E13957C808}" type="slidenum">
              <a:rPr lang="sv-SE" smtClean="0"/>
              <a:t>‹#›</a:t>
            </a:fld>
            <a:endParaRPr lang="sv-SE"/>
          </a:p>
        </p:txBody>
      </p:sp>
    </p:spTree>
    <p:extLst>
      <p:ext uri="{BB962C8B-B14F-4D97-AF65-F5344CB8AC3E}">
        <p14:creationId xmlns:p14="http://schemas.microsoft.com/office/powerpoint/2010/main" val="2354145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B4237-6CE4-4755-82A4-213BF86B6BF0}"/>
              </a:ext>
            </a:extLst>
          </p:cNvPr>
          <p:cNvSpPr>
            <a:spLocks noGrp="1"/>
          </p:cNvSpPr>
          <p:nvPr>
            <p:ph type="title"/>
          </p:nvPr>
        </p:nvSpPr>
        <p:spPr/>
        <p:txBody>
          <a:bodyPr/>
          <a:lstStyle/>
          <a:p>
            <a:r>
              <a:rPr lang="en-US"/>
              <a:t>Click to edit Master title style</a:t>
            </a:r>
            <a:endParaRPr lang="sv-SE"/>
          </a:p>
        </p:txBody>
      </p:sp>
      <p:sp>
        <p:nvSpPr>
          <p:cNvPr id="3" name="Date Placeholder 2">
            <a:extLst>
              <a:ext uri="{FF2B5EF4-FFF2-40B4-BE49-F238E27FC236}">
                <a16:creationId xmlns:a16="http://schemas.microsoft.com/office/drawing/2014/main" id="{22ECE013-6622-4FC5-A888-9A2BC3AE15DB}"/>
              </a:ext>
            </a:extLst>
          </p:cNvPr>
          <p:cNvSpPr>
            <a:spLocks noGrp="1"/>
          </p:cNvSpPr>
          <p:nvPr>
            <p:ph type="dt" sz="half" idx="10"/>
          </p:nvPr>
        </p:nvSpPr>
        <p:spPr/>
        <p:txBody>
          <a:bodyPr/>
          <a:lstStyle/>
          <a:p>
            <a:fld id="{21BDD914-0088-4E9D-81D4-B50FD76ED898}" type="datetimeFigureOut">
              <a:rPr lang="sv-SE" smtClean="0"/>
              <a:t>2020-03-16</a:t>
            </a:fld>
            <a:endParaRPr lang="sv-SE"/>
          </a:p>
        </p:txBody>
      </p:sp>
      <p:sp>
        <p:nvSpPr>
          <p:cNvPr id="4" name="Footer Placeholder 3">
            <a:extLst>
              <a:ext uri="{FF2B5EF4-FFF2-40B4-BE49-F238E27FC236}">
                <a16:creationId xmlns:a16="http://schemas.microsoft.com/office/drawing/2014/main" id="{F0165A30-87FB-474C-ACCD-C1C411007815}"/>
              </a:ext>
            </a:extLst>
          </p:cNvPr>
          <p:cNvSpPr>
            <a:spLocks noGrp="1"/>
          </p:cNvSpPr>
          <p:nvPr>
            <p:ph type="ftr" sz="quarter" idx="11"/>
          </p:nvPr>
        </p:nvSpPr>
        <p:spPr/>
        <p:txBody>
          <a:bodyPr/>
          <a:lstStyle/>
          <a:p>
            <a:endParaRPr lang="sv-SE"/>
          </a:p>
        </p:txBody>
      </p:sp>
      <p:sp>
        <p:nvSpPr>
          <p:cNvPr id="5" name="Slide Number Placeholder 4">
            <a:extLst>
              <a:ext uri="{FF2B5EF4-FFF2-40B4-BE49-F238E27FC236}">
                <a16:creationId xmlns:a16="http://schemas.microsoft.com/office/drawing/2014/main" id="{FB70B647-322F-42BC-A5A1-FED7A11A50A1}"/>
              </a:ext>
            </a:extLst>
          </p:cNvPr>
          <p:cNvSpPr>
            <a:spLocks noGrp="1"/>
          </p:cNvSpPr>
          <p:nvPr>
            <p:ph type="sldNum" sz="quarter" idx="12"/>
          </p:nvPr>
        </p:nvSpPr>
        <p:spPr/>
        <p:txBody>
          <a:bodyPr/>
          <a:lstStyle/>
          <a:p>
            <a:fld id="{6961176C-9CF6-4102-9D32-D7E13957C808}" type="slidenum">
              <a:rPr lang="sv-SE" smtClean="0"/>
              <a:t>‹#›</a:t>
            </a:fld>
            <a:endParaRPr lang="sv-SE"/>
          </a:p>
        </p:txBody>
      </p:sp>
    </p:spTree>
    <p:extLst>
      <p:ext uri="{BB962C8B-B14F-4D97-AF65-F5344CB8AC3E}">
        <p14:creationId xmlns:p14="http://schemas.microsoft.com/office/powerpoint/2010/main" val="3884239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0F93C6-606D-4651-9CF2-2B1E0815B620}"/>
              </a:ext>
            </a:extLst>
          </p:cNvPr>
          <p:cNvSpPr>
            <a:spLocks noGrp="1"/>
          </p:cNvSpPr>
          <p:nvPr>
            <p:ph type="dt" sz="half" idx="10"/>
          </p:nvPr>
        </p:nvSpPr>
        <p:spPr/>
        <p:txBody>
          <a:bodyPr/>
          <a:lstStyle/>
          <a:p>
            <a:fld id="{21BDD914-0088-4E9D-81D4-B50FD76ED898}" type="datetimeFigureOut">
              <a:rPr lang="sv-SE" smtClean="0"/>
              <a:t>2020-03-16</a:t>
            </a:fld>
            <a:endParaRPr lang="sv-SE"/>
          </a:p>
        </p:txBody>
      </p:sp>
      <p:sp>
        <p:nvSpPr>
          <p:cNvPr id="3" name="Footer Placeholder 2">
            <a:extLst>
              <a:ext uri="{FF2B5EF4-FFF2-40B4-BE49-F238E27FC236}">
                <a16:creationId xmlns:a16="http://schemas.microsoft.com/office/drawing/2014/main" id="{1FE87BF3-4F0E-4325-BA87-E691EB116982}"/>
              </a:ext>
            </a:extLst>
          </p:cNvPr>
          <p:cNvSpPr>
            <a:spLocks noGrp="1"/>
          </p:cNvSpPr>
          <p:nvPr>
            <p:ph type="ftr" sz="quarter" idx="11"/>
          </p:nvPr>
        </p:nvSpPr>
        <p:spPr/>
        <p:txBody>
          <a:bodyPr/>
          <a:lstStyle/>
          <a:p>
            <a:endParaRPr lang="sv-SE"/>
          </a:p>
        </p:txBody>
      </p:sp>
      <p:sp>
        <p:nvSpPr>
          <p:cNvPr id="4" name="Slide Number Placeholder 3">
            <a:extLst>
              <a:ext uri="{FF2B5EF4-FFF2-40B4-BE49-F238E27FC236}">
                <a16:creationId xmlns:a16="http://schemas.microsoft.com/office/drawing/2014/main" id="{1A75FDDD-9E4B-40AB-A4B1-7B8043A77192}"/>
              </a:ext>
            </a:extLst>
          </p:cNvPr>
          <p:cNvSpPr>
            <a:spLocks noGrp="1"/>
          </p:cNvSpPr>
          <p:nvPr>
            <p:ph type="sldNum" sz="quarter" idx="12"/>
          </p:nvPr>
        </p:nvSpPr>
        <p:spPr/>
        <p:txBody>
          <a:bodyPr/>
          <a:lstStyle/>
          <a:p>
            <a:fld id="{6961176C-9CF6-4102-9D32-D7E13957C808}" type="slidenum">
              <a:rPr lang="sv-SE" smtClean="0"/>
              <a:t>‹#›</a:t>
            </a:fld>
            <a:endParaRPr lang="sv-SE"/>
          </a:p>
        </p:txBody>
      </p:sp>
    </p:spTree>
    <p:extLst>
      <p:ext uri="{BB962C8B-B14F-4D97-AF65-F5344CB8AC3E}">
        <p14:creationId xmlns:p14="http://schemas.microsoft.com/office/powerpoint/2010/main" val="4194275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1EDD8-3225-4B71-AB22-06B8A36C74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Content Placeholder 2">
            <a:extLst>
              <a:ext uri="{FF2B5EF4-FFF2-40B4-BE49-F238E27FC236}">
                <a16:creationId xmlns:a16="http://schemas.microsoft.com/office/drawing/2014/main" id="{CA2C5457-CC8A-4CE7-9373-7506D6972B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a:extLst>
              <a:ext uri="{FF2B5EF4-FFF2-40B4-BE49-F238E27FC236}">
                <a16:creationId xmlns:a16="http://schemas.microsoft.com/office/drawing/2014/main" id="{50E773D1-0849-446B-A9D0-F9F236900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DD68F0-8D68-416D-A56C-3F558CFD7E5D}"/>
              </a:ext>
            </a:extLst>
          </p:cNvPr>
          <p:cNvSpPr>
            <a:spLocks noGrp="1"/>
          </p:cNvSpPr>
          <p:nvPr>
            <p:ph type="dt" sz="half" idx="10"/>
          </p:nvPr>
        </p:nvSpPr>
        <p:spPr/>
        <p:txBody>
          <a:bodyPr/>
          <a:lstStyle/>
          <a:p>
            <a:fld id="{21BDD914-0088-4E9D-81D4-B50FD76ED898}" type="datetimeFigureOut">
              <a:rPr lang="sv-SE" smtClean="0"/>
              <a:t>2020-03-16</a:t>
            </a:fld>
            <a:endParaRPr lang="sv-SE"/>
          </a:p>
        </p:txBody>
      </p:sp>
      <p:sp>
        <p:nvSpPr>
          <p:cNvPr id="6" name="Footer Placeholder 5">
            <a:extLst>
              <a:ext uri="{FF2B5EF4-FFF2-40B4-BE49-F238E27FC236}">
                <a16:creationId xmlns:a16="http://schemas.microsoft.com/office/drawing/2014/main" id="{0C2EB694-63E7-4836-B776-803024DCB9B1}"/>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409C993C-47D5-429B-8A17-CCBD186D968E}"/>
              </a:ext>
            </a:extLst>
          </p:cNvPr>
          <p:cNvSpPr>
            <a:spLocks noGrp="1"/>
          </p:cNvSpPr>
          <p:nvPr>
            <p:ph type="sldNum" sz="quarter" idx="12"/>
          </p:nvPr>
        </p:nvSpPr>
        <p:spPr/>
        <p:txBody>
          <a:bodyPr/>
          <a:lstStyle/>
          <a:p>
            <a:fld id="{6961176C-9CF6-4102-9D32-D7E13957C808}" type="slidenum">
              <a:rPr lang="sv-SE" smtClean="0"/>
              <a:t>‹#›</a:t>
            </a:fld>
            <a:endParaRPr lang="sv-SE"/>
          </a:p>
        </p:txBody>
      </p:sp>
    </p:spTree>
    <p:extLst>
      <p:ext uri="{BB962C8B-B14F-4D97-AF65-F5344CB8AC3E}">
        <p14:creationId xmlns:p14="http://schemas.microsoft.com/office/powerpoint/2010/main" val="3937964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F23EB-4EEA-4B92-B64B-6359200F43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Picture Placeholder 2">
            <a:extLst>
              <a:ext uri="{FF2B5EF4-FFF2-40B4-BE49-F238E27FC236}">
                <a16:creationId xmlns:a16="http://schemas.microsoft.com/office/drawing/2014/main" id="{E163D4D1-D8A2-4B5A-9D62-267CE437F2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a:extLst>
              <a:ext uri="{FF2B5EF4-FFF2-40B4-BE49-F238E27FC236}">
                <a16:creationId xmlns:a16="http://schemas.microsoft.com/office/drawing/2014/main" id="{378CBC2C-24CB-41EA-AE8D-2F8D1A4D19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6516B6-7529-4312-B038-1FEB6EE8BFE9}"/>
              </a:ext>
            </a:extLst>
          </p:cNvPr>
          <p:cNvSpPr>
            <a:spLocks noGrp="1"/>
          </p:cNvSpPr>
          <p:nvPr>
            <p:ph type="dt" sz="half" idx="10"/>
          </p:nvPr>
        </p:nvSpPr>
        <p:spPr/>
        <p:txBody>
          <a:bodyPr/>
          <a:lstStyle/>
          <a:p>
            <a:fld id="{21BDD914-0088-4E9D-81D4-B50FD76ED898}" type="datetimeFigureOut">
              <a:rPr lang="sv-SE" smtClean="0"/>
              <a:t>2020-03-16</a:t>
            </a:fld>
            <a:endParaRPr lang="sv-SE"/>
          </a:p>
        </p:txBody>
      </p:sp>
      <p:sp>
        <p:nvSpPr>
          <p:cNvPr id="6" name="Footer Placeholder 5">
            <a:extLst>
              <a:ext uri="{FF2B5EF4-FFF2-40B4-BE49-F238E27FC236}">
                <a16:creationId xmlns:a16="http://schemas.microsoft.com/office/drawing/2014/main" id="{3AAB7384-ABBC-4BCD-B490-23A9996CFA14}"/>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31D2C68E-91AC-4D88-A6AC-4FFC84ACE3AC}"/>
              </a:ext>
            </a:extLst>
          </p:cNvPr>
          <p:cNvSpPr>
            <a:spLocks noGrp="1"/>
          </p:cNvSpPr>
          <p:nvPr>
            <p:ph type="sldNum" sz="quarter" idx="12"/>
          </p:nvPr>
        </p:nvSpPr>
        <p:spPr/>
        <p:txBody>
          <a:bodyPr/>
          <a:lstStyle/>
          <a:p>
            <a:fld id="{6961176C-9CF6-4102-9D32-D7E13957C808}" type="slidenum">
              <a:rPr lang="sv-SE" smtClean="0"/>
              <a:t>‹#›</a:t>
            </a:fld>
            <a:endParaRPr lang="sv-SE"/>
          </a:p>
        </p:txBody>
      </p:sp>
    </p:spTree>
    <p:extLst>
      <p:ext uri="{BB962C8B-B14F-4D97-AF65-F5344CB8AC3E}">
        <p14:creationId xmlns:p14="http://schemas.microsoft.com/office/powerpoint/2010/main" val="2292282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EC952B-4890-4CA9-B6DC-314CFDDA38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a:extLst>
              <a:ext uri="{FF2B5EF4-FFF2-40B4-BE49-F238E27FC236}">
                <a16:creationId xmlns:a16="http://schemas.microsoft.com/office/drawing/2014/main" id="{CAC8F40A-844D-4C28-837F-EBEC03A463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0EBD3CE8-C238-4546-B0C1-6C8562ADA7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BDD914-0088-4E9D-81D4-B50FD76ED898}" type="datetimeFigureOut">
              <a:rPr lang="sv-SE" smtClean="0"/>
              <a:t>2020-03-16</a:t>
            </a:fld>
            <a:endParaRPr lang="sv-SE"/>
          </a:p>
        </p:txBody>
      </p:sp>
      <p:sp>
        <p:nvSpPr>
          <p:cNvPr id="5" name="Footer Placeholder 4">
            <a:extLst>
              <a:ext uri="{FF2B5EF4-FFF2-40B4-BE49-F238E27FC236}">
                <a16:creationId xmlns:a16="http://schemas.microsoft.com/office/drawing/2014/main" id="{00F5B3AC-A2FD-4A09-88B1-EF3C4D9049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a:extLst>
              <a:ext uri="{FF2B5EF4-FFF2-40B4-BE49-F238E27FC236}">
                <a16:creationId xmlns:a16="http://schemas.microsoft.com/office/drawing/2014/main" id="{1A6DBC4D-1FB5-40E4-A67E-30DB00EB64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61176C-9CF6-4102-9D32-D7E13957C808}" type="slidenum">
              <a:rPr lang="sv-SE" smtClean="0"/>
              <a:t>‹#›</a:t>
            </a:fld>
            <a:endParaRPr lang="sv-SE"/>
          </a:p>
        </p:txBody>
      </p:sp>
    </p:spTree>
    <p:extLst>
      <p:ext uri="{BB962C8B-B14F-4D97-AF65-F5344CB8AC3E}">
        <p14:creationId xmlns:p14="http://schemas.microsoft.com/office/powerpoint/2010/main" val="348896250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C7D45B9-B0F5-4569-AA5A-231CED035CC0}"/>
              </a:ext>
            </a:extLst>
          </p:cNvPr>
          <p:cNvSpPr>
            <a:spLocks noGrp="1"/>
          </p:cNvSpPr>
          <p:nvPr>
            <p:ph type="ctrTitle"/>
          </p:nvPr>
        </p:nvSpPr>
        <p:spPr>
          <a:xfrm>
            <a:off x="1524003" y="1999615"/>
            <a:ext cx="9144000" cy="2764028"/>
          </a:xfrm>
        </p:spPr>
        <p:txBody>
          <a:bodyPr anchor="ctr">
            <a:normAutofit/>
          </a:bodyPr>
          <a:lstStyle/>
          <a:p>
            <a:r>
              <a:rPr lang="sv-SE" sz="4800" dirty="0"/>
              <a:t>IMPLEMENTING A SPELLCHECKER</a:t>
            </a:r>
          </a:p>
        </p:txBody>
      </p:sp>
      <p:sp>
        <p:nvSpPr>
          <p:cNvPr id="3" name="Subtitle 2">
            <a:extLst>
              <a:ext uri="{FF2B5EF4-FFF2-40B4-BE49-F238E27FC236}">
                <a16:creationId xmlns:a16="http://schemas.microsoft.com/office/drawing/2014/main" id="{43731EA6-C001-46C4-9E88-C1A5DBDA4DEA}"/>
              </a:ext>
            </a:extLst>
          </p:cNvPr>
          <p:cNvSpPr>
            <a:spLocks noGrp="1"/>
          </p:cNvSpPr>
          <p:nvPr>
            <p:ph type="subTitle" idx="1"/>
          </p:nvPr>
        </p:nvSpPr>
        <p:spPr>
          <a:xfrm>
            <a:off x="1966912" y="5645150"/>
            <a:ext cx="8258176" cy="631825"/>
          </a:xfrm>
        </p:spPr>
        <p:txBody>
          <a:bodyPr anchor="ctr">
            <a:normAutofit/>
          </a:bodyPr>
          <a:lstStyle/>
          <a:p>
            <a:r>
              <a:rPr lang="sv-SE" sz="2800" dirty="0"/>
              <a:t>Rea Ballkoci &amp; Jan Hric</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8266111"/>
      </p:ext>
    </p:extLst>
  </p:cSld>
  <p:clrMapOvr>
    <a:masterClrMapping/>
  </p:clrMapOvr>
  <mc:AlternateContent xmlns:mc="http://schemas.openxmlformats.org/markup-compatibility/2006">
    <mc:Choice xmlns:p14="http://schemas.microsoft.com/office/powerpoint/2010/main" Requires="p14">
      <p:transition spd="slow" p14:dur="2000" advTm="12801"/>
    </mc:Choice>
    <mc:Fallback>
      <p:transition spd="slow" advTm="1280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266A9CC3-CC3D-430A-BA63-381624602209}"/>
              </a:ext>
            </a:extLst>
          </p:cNvPr>
          <p:cNvSpPr>
            <a:spLocks noGrp="1"/>
          </p:cNvSpPr>
          <p:nvPr>
            <p:ph type="title"/>
          </p:nvPr>
        </p:nvSpPr>
        <p:spPr>
          <a:xfrm>
            <a:off x="841248" y="426720"/>
            <a:ext cx="10506456" cy="1919141"/>
          </a:xfrm>
        </p:spPr>
        <p:txBody>
          <a:bodyPr anchor="b">
            <a:normAutofit/>
          </a:bodyPr>
          <a:lstStyle/>
          <a:p>
            <a:r>
              <a:rPr lang="sv-SE" sz="6000" dirty="0" err="1"/>
              <a:t>Levenshtein</a:t>
            </a:r>
            <a:r>
              <a:rPr lang="sv-SE" sz="6000" dirty="0"/>
              <a:t> </a:t>
            </a:r>
            <a:r>
              <a:rPr lang="sv-SE" sz="6000" dirty="0" err="1"/>
              <a:t>distance</a:t>
            </a:r>
            <a:r>
              <a:rPr lang="sv-SE" sz="6000" dirty="0"/>
              <a:t> </a:t>
            </a:r>
            <a:r>
              <a:rPr lang="sv-SE" sz="6000" dirty="0" err="1"/>
              <a:t>algorithm</a:t>
            </a:r>
            <a:endParaRPr lang="sv-SE" sz="6000"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0180671-1EC0-4A85-AA34-FFBBFD6BC303}"/>
              </a:ext>
            </a:extLst>
          </p:cNvPr>
          <p:cNvSpPr>
            <a:spLocks noGrp="1"/>
          </p:cNvSpPr>
          <p:nvPr>
            <p:ph idx="1"/>
          </p:nvPr>
        </p:nvSpPr>
        <p:spPr>
          <a:xfrm>
            <a:off x="841248" y="3337269"/>
            <a:ext cx="10509504" cy="2905686"/>
          </a:xfrm>
        </p:spPr>
        <p:txBody>
          <a:bodyPr>
            <a:normAutofit lnSpcReduction="10000"/>
          </a:bodyPr>
          <a:lstStyle/>
          <a:p>
            <a:r>
              <a:rPr lang="sv-SE" dirty="0"/>
              <a:t>Step 2: </a:t>
            </a:r>
            <a:r>
              <a:rPr lang="sv-SE" dirty="0" err="1"/>
              <a:t>Processing</a:t>
            </a:r>
            <a:endParaRPr lang="sv-SE" dirty="0"/>
          </a:p>
          <a:p>
            <a:pPr lvl="2"/>
            <a:r>
              <a:rPr lang="en-US" dirty="0"/>
              <a:t> Examine </a:t>
            </a:r>
            <a:r>
              <a:rPr lang="en-US" i="1" dirty="0">
                <a:effectLst>
                  <a:outerShdw blurRad="38100" dist="38100" dir="2700000" algn="tl">
                    <a:srgbClr val="000000">
                      <a:alpha val="43137"/>
                    </a:srgbClr>
                  </a:outerShdw>
                </a:effectLst>
              </a:rPr>
              <a:t>s</a:t>
            </a:r>
            <a:r>
              <a:rPr lang="en-US" dirty="0"/>
              <a:t> (</a:t>
            </a:r>
            <a:r>
              <a:rPr lang="en-US" i="1" dirty="0" err="1">
                <a:effectLst>
                  <a:outerShdw blurRad="38100" dist="38100" dir="2700000" algn="tl">
                    <a:srgbClr val="000000">
                      <a:alpha val="43137"/>
                    </a:srgbClr>
                  </a:outerShdw>
                </a:effectLst>
              </a:rPr>
              <a:t>i</a:t>
            </a:r>
            <a:r>
              <a:rPr lang="en-US" dirty="0"/>
              <a:t> from 1 to </a:t>
            </a:r>
            <a:r>
              <a:rPr lang="en-US" i="1" dirty="0">
                <a:effectLst>
                  <a:outerShdw blurRad="38100" dist="38100" dir="2700000" algn="tl">
                    <a:srgbClr val="000000">
                      <a:alpha val="43137"/>
                    </a:srgbClr>
                  </a:outerShdw>
                </a:effectLst>
              </a:rPr>
              <a:t>n</a:t>
            </a:r>
            <a:r>
              <a:rPr lang="en-US" dirty="0"/>
              <a:t>).</a:t>
            </a:r>
          </a:p>
          <a:p>
            <a:pPr lvl="2"/>
            <a:r>
              <a:rPr lang="en-US" dirty="0"/>
              <a:t> Examine </a:t>
            </a:r>
            <a:r>
              <a:rPr lang="en-US" i="1" dirty="0">
                <a:effectLst>
                  <a:outerShdw blurRad="38100" dist="38100" dir="2700000" algn="tl">
                    <a:srgbClr val="000000">
                      <a:alpha val="43137"/>
                    </a:srgbClr>
                  </a:outerShdw>
                </a:effectLst>
              </a:rPr>
              <a:t>t </a:t>
            </a:r>
            <a:r>
              <a:rPr lang="en-US" dirty="0"/>
              <a:t>(</a:t>
            </a:r>
            <a:r>
              <a:rPr lang="en-US" i="1" dirty="0">
                <a:effectLst>
                  <a:outerShdw blurRad="38100" dist="38100" dir="2700000" algn="tl">
                    <a:srgbClr val="000000">
                      <a:alpha val="43137"/>
                    </a:srgbClr>
                  </a:outerShdw>
                </a:effectLst>
              </a:rPr>
              <a:t>j</a:t>
            </a:r>
            <a:r>
              <a:rPr lang="en-US" dirty="0"/>
              <a:t> from 1 to </a:t>
            </a:r>
            <a:r>
              <a:rPr lang="en-US" i="1" dirty="0">
                <a:effectLst>
                  <a:outerShdw blurRad="38100" dist="38100" dir="2700000" algn="tl">
                    <a:srgbClr val="000000">
                      <a:alpha val="43137"/>
                    </a:srgbClr>
                  </a:outerShdw>
                </a:effectLst>
              </a:rPr>
              <a:t>m</a:t>
            </a:r>
            <a:r>
              <a:rPr lang="en-US" dirty="0"/>
              <a:t>).</a:t>
            </a:r>
          </a:p>
          <a:p>
            <a:pPr lvl="2"/>
            <a:r>
              <a:rPr lang="en-US" dirty="0"/>
              <a:t> If </a:t>
            </a:r>
            <a:r>
              <a:rPr lang="en-US" i="1" dirty="0">
                <a:effectLst>
                  <a:outerShdw blurRad="38100" dist="38100" dir="2700000" algn="tl">
                    <a:srgbClr val="000000">
                      <a:alpha val="43137"/>
                    </a:srgbClr>
                  </a:outerShdw>
                </a:effectLst>
              </a:rPr>
              <a:t>s[</a:t>
            </a:r>
            <a:r>
              <a:rPr lang="en-US" i="1" dirty="0" err="1">
                <a:effectLst>
                  <a:outerShdw blurRad="38100" dist="38100" dir="2700000" algn="tl">
                    <a:srgbClr val="000000">
                      <a:alpha val="43137"/>
                    </a:srgbClr>
                  </a:outerShdw>
                </a:effectLst>
              </a:rPr>
              <a:t>i</a:t>
            </a:r>
            <a:r>
              <a:rPr lang="en-US" i="1" dirty="0">
                <a:effectLst>
                  <a:outerShdw blurRad="38100" dist="38100" dir="2700000" algn="tl">
                    <a:srgbClr val="000000">
                      <a:alpha val="43137"/>
                    </a:srgbClr>
                  </a:outerShdw>
                </a:effectLst>
              </a:rPr>
              <a:t>] </a:t>
            </a:r>
            <a:r>
              <a:rPr lang="en-US" dirty="0"/>
              <a:t>equals </a:t>
            </a:r>
            <a:r>
              <a:rPr lang="en-US" i="1" dirty="0">
                <a:effectLst>
                  <a:outerShdw blurRad="38100" dist="38100" dir="2700000" algn="tl">
                    <a:srgbClr val="000000">
                      <a:alpha val="43137"/>
                    </a:srgbClr>
                  </a:outerShdw>
                </a:effectLst>
              </a:rPr>
              <a:t>t[j]</a:t>
            </a:r>
            <a:r>
              <a:rPr lang="en-US" dirty="0"/>
              <a:t>, the cost is 0.</a:t>
            </a:r>
          </a:p>
          <a:p>
            <a:pPr lvl="2"/>
            <a:r>
              <a:rPr lang="en-US" dirty="0"/>
              <a:t> If </a:t>
            </a:r>
            <a:r>
              <a:rPr lang="en-US" i="1" dirty="0">
                <a:effectLst>
                  <a:outerShdw blurRad="38100" dist="38100" dir="2700000" algn="tl">
                    <a:srgbClr val="000000">
                      <a:alpha val="43137"/>
                    </a:srgbClr>
                  </a:outerShdw>
                </a:effectLst>
              </a:rPr>
              <a:t>s[</a:t>
            </a:r>
            <a:r>
              <a:rPr lang="en-US" i="1" dirty="0" err="1">
                <a:effectLst>
                  <a:outerShdw blurRad="38100" dist="38100" dir="2700000" algn="tl">
                    <a:srgbClr val="000000">
                      <a:alpha val="43137"/>
                    </a:srgbClr>
                  </a:outerShdw>
                </a:effectLst>
              </a:rPr>
              <a:t>i</a:t>
            </a:r>
            <a:r>
              <a:rPr lang="en-US" i="1" dirty="0">
                <a:effectLst>
                  <a:outerShdw blurRad="38100" dist="38100" dir="2700000" algn="tl">
                    <a:srgbClr val="000000">
                      <a:alpha val="43137"/>
                    </a:srgbClr>
                  </a:outerShdw>
                </a:effectLst>
              </a:rPr>
              <a:t>] </a:t>
            </a:r>
            <a:r>
              <a:rPr lang="en-US" dirty="0"/>
              <a:t>doesn’t equal </a:t>
            </a:r>
            <a:r>
              <a:rPr lang="en-US" i="1" dirty="0">
                <a:effectLst>
                  <a:outerShdw blurRad="38100" dist="38100" dir="2700000" algn="tl">
                    <a:srgbClr val="000000">
                      <a:alpha val="43137"/>
                    </a:srgbClr>
                  </a:outerShdw>
                </a:effectLst>
              </a:rPr>
              <a:t>t[j]</a:t>
            </a:r>
            <a:r>
              <a:rPr lang="en-US" dirty="0"/>
              <a:t>, the cost is 1. </a:t>
            </a:r>
          </a:p>
          <a:p>
            <a:pPr lvl="2"/>
            <a:r>
              <a:rPr lang="en-US" dirty="0"/>
              <a:t> Set cell </a:t>
            </a:r>
            <a:r>
              <a:rPr lang="en-US" i="1" dirty="0">
                <a:effectLst>
                  <a:outerShdw blurRad="38100" dist="38100" dir="2700000" algn="tl">
                    <a:srgbClr val="000000">
                      <a:alpha val="43137"/>
                    </a:srgbClr>
                  </a:outerShdw>
                </a:effectLst>
              </a:rPr>
              <a:t>d[</a:t>
            </a:r>
            <a:r>
              <a:rPr lang="en-US" i="1" dirty="0" err="1">
                <a:effectLst>
                  <a:outerShdw blurRad="38100" dist="38100" dir="2700000" algn="tl">
                    <a:srgbClr val="000000">
                      <a:alpha val="43137"/>
                    </a:srgbClr>
                  </a:outerShdw>
                </a:effectLst>
              </a:rPr>
              <a:t>i,j</a:t>
            </a:r>
            <a:r>
              <a:rPr lang="en-US" i="1" dirty="0">
                <a:effectLst>
                  <a:outerShdw blurRad="38100" dist="38100" dir="2700000" algn="tl">
                    <a:srgbClr val="000000">
                      <a:alpha val="43137"/>
                    </a:srgbClr>
                  </a:outerShdw>
                </a:effectLst>
              </a:rPr>
              <a:t>] </a:t>
            </a:r>
            <a:r>
              <a:rPr lang="en-US" dirty="0"/>
              <a:t>of the matrix equal to the minimum of:</a:t>
            </a:r>
          </a:p>
          <a:p>
            <a:pPr lvl="3"/>
            <a:r>
              <a:rPr lang="en-US" dirty="0"/>
              <a:t>The cell immediately above plus 1: d[i-1,j]+ 1. </a:t>
            </a:r>
          </a:p>
          <a:p>
            <a:pPr lvl="3"/>
            <a:r>
              <a:rPr lang="en-US" dirty="0"/>
              <a:t>The cell immediately to the left plus 1: d[i,j-1]+ 1. </a:t>
            </a:r>
          </a:p>
          <a:p>
            <a:pPr lvl="3"/>
            <a:r>
              <a:rPr lang="en-US" dirty="0"/>
              <a:t>The cell diagonally above and to the left plus the cost: d[i-1,j-1]+ cost</a:t>
            </a:r>
            <a:endParaRPr lang="sv-SE" sz="1200" dirty="0"/>
          </a:p>
        </p:txBody>
      </p:sp>
      <p:pic>
        <p:nvPicPr>
          <p:cNvPr id="5" name="Picture 4">
            <a:extLst>
              <a:ext uri="{FF2B5EF4-FFF2-40B4-BE49-F238E27FC236}">
                <a16:creationId xmlns:a16="http://schemas.microsoft.com/office/drawing/2014/main" id="{ACB6ECDE-B57D-41FD-836C-C64944504B4E}"/>
              </a:ext>
            </a:extLst>
          </p:cNvPr>
          <p:cNvPicPr>
            <a:picLocks noChangeAspect="1"/>
          </p:cNvPicPr>
          <p:nvPr/>
        </p:nvPicPr>
        <p:blipFill>
          <a:blip r:embed="rId2"/>
          <a:stretch>
            <a:fillRect/>
          </a:stretch>
        </p:blipFill>
        <p:spPr>
          <a:xfrm>
            <a:off x="9236583" y="3027987"/>
            <a:ext cx="2266950" cy="3524250"/>
          </a:xfrm>
          <a:prstGeom prst="rect">
            <a:avLst/>
          </a:prstGeom>
        </p:spPr>
      </p:pic>
    </p:spTree>
    <p:extLst>
      <p:ext uri="{BB962C8B-B14F-4D97-AF65-F5344CB8AC3E}">
        <p14:creationId xmlns:p14="http://schemas.microsoft.com/office/powerpoint/2010/main" val="2348920393"/>
      </p:ext>
    </p:extLst>
  </p:cSld>
  <p:clrMapOvr>
    <a:masterClrMapping/>
  </p:clrMapOvr>
  <mc:AlternateContent xmlns:mc="http://schemas.openxmlformats.org/markup-compatibility/2006">
    <mc:Choice xmlns:p14="http://schemas.microsoft.com/office/powerpoint/2010/main" Requires="p14">
      <p:transition spd="slow" p14:dur="2000" advTm="30417"/>
    </mc:Choice>
    <mc:Fallback>
      <p:transition spd="slow" advTm="3041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FA745221-EF36-4CCA-9B7E-CC7EFA7C9181}"/>
              </a:ext>
            </a:extLst>
          </p:cNvPr>
          <p:cNvSpPr>
            <a:spLocks noGrp="1"/>
          </p:cNvSpPr>
          <p:nvPr>
            <p:ph type="title"/>
          </p:nvPr>
        </p:nvSpPr>
        <p:spPr>
          <a:xfrm>
            <a:off x="841248" y="426720"/>
            <a:ext cx="10506456" cy="1919141"/>
          </a:xfrm>
        </p:spPr>
        <p:txBody>
          <a:bodyPr anchor="b">
            <a:normAutofit/>
          </a:bodyPr>
          <a:lstStyle/>
          <a:p>
            <a:r>
              <a:rPr lang="sv-SE" sz="6000"/>
              <a:t>Levenshtein</a:t>
            </a:r>
            <a:r>
              <a:rPr lang="sv-SE" sz="6000" dirty="0"/>
              <a:t> </a:t>
            </a:r>
            <a:r>
              <a:rPr lang="sv-SE" sz="6000"/>
              <a:t>distance</a:t>
            </a:r>
            <a:r>
              <a:rPr lang="sv-SE" sz="6000" dirty="0"/>
              <a:t> </a:t>
            </a:r>
            <a:r>
              <a:rPr lang="sv-SE" sz="6000"/>
              <a:t>algorithm</a:t>
            </a:r>
            <a:endParaRPr lang="sv-SE" sz="6000"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F4A3A6D-31A5-450C-A97F-486A980B6ABD}"/>
              </a:ext>
            </a:extLst>
          </p:cNvPr>
          <p:cNvSpPr>
            <a:spLocks noGrp="1"/>
          </p:cNvSpPr>
          <p:nvPr>
            <p:ph idx="1"/>
          </p:nvPr>
        </p:nvSpPr>
        <p:spPr>
          <a:xfrm>
            <a:off x="841248" y="3337269"/>
            <a:ext cx="10509504" cy="2905686"/>
          </a:xfrm>
        </p:spPr>
        <p:txBody>
          <a:bodyPr>
            <a:normAutofit/>
          </a:bodyPr>
          <a:lstStyle/>
          <a:p>
            <a:r>
              <a:rPr lang="sv-SE" dirty="0"/>
              <a:t>Step 3: </a:t>
            </a:r>
            <a:r>
              <a:rPr lang="sv-SE" dirty="0" err="1"/>
              <a:t>Result</a:t>
            </a:r>
            <a:endParaRPr lang="sv-SE" dirty="0"/>
          </a:p>
          <a:p>
            <a:pPr lvl="2"/>
            <a:r>
              <a:rPr lang="en-US" dirty="0"/>
              <a:t>Step two is repeated till the</a:t>
            </a:r>
            <a:r>
              <a:rPr lang="en-US" i="1" dirty="0">
                <a:effectLst>
                  <a:outerShdw blurRad="38100" dist="38100" dir="2700000" algn="tl">
                    <a:srgbClr val="000000">
                      <a:alpha val="43137"/>
                    </a:srgbClr>
                  </a:outerShdw>
                </a:effectLst>
              </a:rPr>
              <a:t> d[</a:t>
            </a:r>
            <a:r>
              <a:rPr lang="en-US" i="1" dirty="0" err="1">
                <a:effectLst>
                  <a:outerShdw blurRad="38100" dist="38100" dir="2700000" algn="tl">
                    <a:srgbClr val="000000">
                      <a:alpha val="43137"/>
                    </a:srgbClr>
                  </a:outerShdw>
                </a:effectLst>
              </a:rPr>
              <a:t>n,m</a:t>
            </a:r>
            <a:r>
              <a:rPr lang="en-US" i="1" dirty="0">
                <a:effectLst>
                  <a:outerShdw blurRad="38100" dist="38100" dir="2700000" algn="tl">
                    <a:srgbClr val="000000">
                      <a:alpha val="43137"/>
                    </a:srgbClr>
                  </a:outerShdw>
                </a:effectLst>
              </a:rPr>
              <a:t>] </a:t>
            </a:r>
            <a:r>
              <a:rPr lang="en-US" dirty="0"/>
              <a:t>value is found.</a:t>
            </a:r>
            <a:endParaRPr lang="sv-SE" sz="1400" dirty="0"/>
          </a:p>
        </p:txBody>
      </p:sp>
      <p:pic>
        <p:nvPicPr>
          <p:cNvPr id="5" name="Picture 4">
            <a:extLst>
              <a:ext uri="{FF2B5EF4-FFF2-40B4-BE49-F238E27FC236}">
                <a16:creationId xmlns:a16="http://schemas.microsoft.com/office/drawing/2014/main" id="{A8334D85-5289-4E0C-AA07-DAEB8F562512}"/>
              </a:ext>
            </a:extLst>
          </p:cNvPr>
          <p:cNvPicPr>
            <a:picLocks noChangeAspect="1"/>
          </p:cNvPicPr>
          <p:nvPr/>
        </p:nvPicPr>
        <p:blipFill>
          <a:blip r:embed="rId2"/>
          <a:stretch>
            <a:fillRect/>
          </a:stretch>
        </p:blipFill>
        <p:spPr>
          <a:xfrm>
            <a:off x="8798242" y="3184779"/>
            <a:ext cx="2276475" cy="3524250"/>
          </a:xfrm>
          <a:prstGeom prst="rect">
            <a:avLst/>
          </a:prstGeom>
        </p:spPr>
      </p:pic>
    </p:spTree>
    <p:extLst>
      <p:ext uri="{BB962C8B-B14F-4D97-AF65-F5344CB8AC3E}">
        <p14:creationId xmlns:p14="http://schemas.microsoft.com/office/powerpoint/2010/main" val="1723596106"/>
      </p:ext>
    </p:extLst>
  </p:cSld>
  <p:clrMapOvr>
    <a:masterClrMapping/>
  </p:clrMapOvr>
  <mc:AlternateContent xmlns:mc="http://schemas.openxmlformats.org/markup-compatibility/2006">
    <mc:Choice xmlns:p14="http://schemas.microsoft.com/office/powerpoint/2010/main" Requires="p14">
      <p:transition spd="slow" p14:dur="2000" advTm="897"/>
    </mc:Choice>
    <mc:Fallback>
      <p:transition spd="slow" advTm="89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88A3BB-0846-40BC-9F34-7FD8A949B4B5}"/>
              </a:ext>
            </a:extLst>
          </p:cNvPr>
          <p:cNvSpPr>
            <a:spLocks noGrp="1"/>
          </p:cNvSpPr>
          <p:nvPr>
            <p:ph type="title"/>
          </p:nvPr>
        </p:nvSpPr>
        <p:spPr>
          <a:xfrm>
            <a:off x="841248" y="426720"/>
            <a:ext cx="10506456" cy="1919141"/>
          </a:xfrm>
        </p:spPr>
        <p:txBody>
          <a:bodyPr anchor="b">
            <a:normAutofit/>
          </a:bodyPr>
          <a:lstStyle/>
          <a:p>
            <a:r>
              <a:rPr lang="sv-SE" sz="6000" dirty="0"/>
              <a:t>Partition </a:t>
            </a:r>
            <a:r>
              <a:rPr lang="sv-SE" sz="6000" dirty="0" err="1"/>
              <a:t>around</a:t>
            </a:r>
            <a:r>
              <a:rPr lang="sv-SE" sz="6000" dirty="0"/>
              <a:t> </a:t>
            </a:r>
            <a:r>
              <a:rPr lang="sv-SE" sz="6000" dirty="0" err="1"/>
              <a:t>medoids</a:t>
            </a:r>
            <a:r>
              <a:rPr lang="sv-SE" sz="6000" dirty="0"/>
              <a:t> (PAM)</a:t>
            </a: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7114560-A704-4D1E-AF12-EC9A82D18B2E}"/>
              </a:ext>
            </a:extLst>
          </p:cNvPr>
          <p:cNvSpPr>
            <a:spLocks noGrp="1"/>
          </p:cNvSpPr>
          <p:nvPr>
            <p:ph idx="1"/>
          </p:nvPr>
        </p:nvSpPr>
        <p:spPr>
          <a:xfrm>
            <a:off x="841248" y="3337269"/>
            <a:ext cx="10509504" cy="2905686"/>
          </a:xfrm>
        </p:spPr>
        <p:txBody>
          <a:bodyPr>
            <a:normAutofit/>
          </a:bodyPr>
          <a:lstStyle/>
          <a:p>
            <a:r>
              <a:rPr lang="sv-SE" sz="2200" dirty="0"/>
              <a:t>Implementation </a:t>
            </a:r>
            <a:r>
              <a:rPr lang="sv-SE" sz="2200" dirty="0" err="1"/>
              <a:t>of</a:t>
            </a:r>
            <a:r>
              <a:rPr lang="sv-SE" sz="2200" dirty="0"/>
              <a:t> </a:t>
            </a:r>
            <a:r>
              <a:rPr lang="sv-SE" sz="2200" i="1" dirty="0"/>
              <a:t>k</a:t>
            </a:r>
            <a:r>
              <a:rPr lang="sv-SE" sz="2200" dirty="0"/>
              <a:t> </a:t>
            </a:r>
            <a:r>
              <a:rPr lang="sv-SE" sz="2200" dirty="0" err="1"/>
              <a:t>medoids</a:t>
            </a:r>
            <a:r>
              <a:rPr lang="sv-SE" sz="2200" dirty="0"/>
              <a:t>.</a:t>
            </a:r>
          </a:p>
          <a:p>
            <a:r>
              <a:rPr lang="sv-SE" sz="2200" dirty="0"/>
              <a:t>Groups the </a:t>
            </a:r>
            <a:r>
              <a:rPr lang="sv-SE" sz="2200" dirty="0" err="1"/>
              <a:t>dataset</a:t>
            </a:r>
            <a:r>
              <a:rPr lang="sv-SE" sz="2200" dirty="0"/>
              <a:t> </a:t>
            </a:r>
            <a:r>
              <a:rPr lang="sv-SE" sz="2200" dirty="0" err="1"/>
              <a:t>into</a:t>
            </a:r>
            <a:r>
              <a:rPr lang="sv-SE" sz="2200" dirty="0"/>
              <a:t> </a:t>
            </a:r>
            <a:r>
              <a:rPr lang="sv-SE" sz="2200" i="1" dirty="0"/>
              <a:t>k</a:t>
            </a:r>
            <a:r>
              <a:rPr lang="sv-SE" sz="2200" dirty="0"/>
              <a:t> clusters </a:t>
            </a:r>
            <a:r>
              <a:rPr lang="sv-SE" sz="2200" dirty="0" err="1"/>
              <a:t>with</a:t>
            </a:r>
            <a:r>
              <a:rPr lang="sv-SE" sz="2200" dirty="0"/>
              <a:t> the </a:t>
            </a:r>
            <a:r>
              <a:rPr lang="sv-SE" sz="2200" dirty="0" err="1"/>
              <a:t>medoid</a:t>
            </a:r>
            <a:r>
              <a:rPr lang="sv-SE" sz="2200" dirty="0"/>
              <a:t> as representative.</a:t>
            </a:r>
          </a:p>
          <a:p>
            <a:r>
              <a:rPr lang="sv-SE" sz="2200" dirty="0"/>
              <a:t>The </a:t>
            </a:r>
            <a:r>
              <a:rPr lang="sv-SE" sz="2200" dirty="0" err="1"/>
              <a:t>medoid</a:t>
            </a:r>
            <a:r>
              <a:rPr lang="sv-SE" sz="2200" dirty="0"/>
              <a:t> is the </a:t>
            </a:r>
            <a:r>
              <a:rPr lang="sv-SE" sz="2200" dirty="0" err="1"/>
              <a:t>value</a:t>
            </a:r>
            <a:r>
              <a:rPr lang="sv-SE" sz="2200" dirty="0"/>
              <a:t> </a:t>
            </a:r>
            <a:r>
              <a:rPr lang="sv-SE" sz="2200" dirty="0" err="1"/>
              <a:t>which</a:t>
            </a:r>
            <a:r>
              <a:rPr lang="sv-SE" sz="2200" dirty="0"/>
              <a:t> has the </a:t>
            </a:r>
            <a:r>
              <a:rPr lang="sv-SE" sz="2200" dirty="0" err="1"/>
              <a:t>closest</a:t>
            </a:r>
            <a:r>
              <a:rPr lang="sv-SE" sz="2200" dirty="0"/>
              <a:t> </a:t>
            </a:r>
            <a:r>
              <a:rPr lang="sv-SE" sz="2200" dirty="0" err="1"/>
              <a:t>distance</a:t>
            </a:r>
            <a:r>
              <a:rPr lang="sv-SE" sz="2200" dirty="0"/>
              <a:t> </a:t>
            </a:r>
            <a:r>
              <a:rPr lang="sv-SE" sz="2200" dirty="0" err="1"/>
              <a:t>with</a:t>
            </a:r>
            <a:r>
              <a:rPr lang="sv-SE" sz="2200" dirty="0"/>
              <a:t> all the </a:t>
            </a:r>
            <a:r>
              <a:rPr lang="sv-SE" sz="2200" dirty="0" err="1"/>
              <a:t>other</a:t>
            </a:r>
            <a:r>
              <a:rPr lang="sv-SE" sz="2200" dirty="0"/>
              <a:t> </a:t>
            </a:r>
            <a:r>
              <a:rPr lang="sv-SE" sz="2200" dirty="0" err="1"/>
              <a:t>members</a:t>
            </a:r>
            <a:r>
              <a:rPr lang="sv-SE" sz="2200" dirty="0"/>
              <a:t> in the cluster.</a:t>
            </a:r>
          </a:p>
          <a:p>
            <a:r>
              <a:rPr lang="sv-SE" sz="2200" dirty="0"/>
              <a:t>It is less </a:t>
            </a:r>
            <a:r>
              <a:rPr lang="sv-SE" sz="2200" dirty="0" err="1"/>
              <a:t>senstive</a:t>
            </a:r>
            <a:r>
              <a:rPr lang="sv-SE" sz="2200" dirty="0"/>
              <a:t> to </a:t>
            </a:r>
            <a:r>
              <a:rPr lang="sv-SE" sz="2200" dirty="0" err="1"/>
              <a:t>outliers</a:t>
            </a:r>
            <a:r>
              <a:rPr lang="sv-SE" sz="2200" dirty="0"/>
              <a:t> </a:t>
            </a:r>
            <a:r>
              <a:rPr lang="sv-SE" sz="2200" dirty="0" err="1"/>
              <a:t>compared</a:t>
            </a:r>
            <a:r>
              <a:rPr lang="sv-SE" sz="2200" dirty="0"/>
              <a:t> to </a:t>
            </a:r>
            <a:r>
              <a:rPr lang="sv-SE" sz="2200" i="1" dirty="0"/>
              <a:t>k</a:t>
            </a:r>
            <a:r>
              <a:rPr lang="sv-SE" sz="2200" dirty="0"/>
              <a:t> </a:t>
            </a:r>
            <a:r>
              <a:rPr lang="sv-SE" sz="2200" dirty="0" err="1"/>
              <a:t>means</a:t>
            </a:r>
            <a:r>
              <a:rPr lang="sv-SE" sz="2200" dirty="0"/>
              <a:t>.</a:t>
            </a:r>
          </a:p>
        </p:txBody>
      </p:sp>
    </p:spTree>
    <p:extLst>
      <p:ext uri="{BB962C8B-B14F-4D97-AF65-F5344CB8AC3E}">
        <p14:creationId xmlns:p14="http://schemas.microsoft.com/office/powerpoint/2010/main" val="344907415"/>
      </p:ext>
    </p:extLst>
  </p:cSld>
  <p:clrMapOvr>
    <a:masterClrMapping/>
  </p:clrMapOvr>
  <mc:AlternateContent xmlns:mc="http://schemas.openxmlformats.org/markup-compatibility/2006">
    <mc:Choice xmlns:p14="http://schemas.microsoft.com/office/powerpoint/2010/main" Requires="p14">
      <p:transition spd="slow" p14:dur="2000" advTm="2356"/>
    </mc:Choice>
    <mc:Fallback>
      <p:transition spd="slow" advTm="235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A4A9C838-6360-40F6-B7F3-EE0C85AA37D9}"/>
              </a:ext>
            </a:extLst>
          </p:cNvPr>
          <p:cNvSpPr>
            <a:spLocks noGrp="1"/>
          </p:cNvSpPr>
          <p:nvPr>
            <p:ph type="title"/>
          </p:nvPr>
        </p:nvSpPr>
        <p:spPr>
          <a:xfrm>
            <a:off x="841248" y="426720"/>
            <a:ext cx="10506456" cy="1919141"/>
          </a:xfrm>
        </p:spPr>
        <p:txBody>
          <a:bodyPr anchor="b">
            <a:normAutofit/>
          </a:bodyPr>
          <a:lstStyle/>
          <a:p>
            <a:r>
              <a:rPr lang="sv-SE" sz="6000" dirty="0"/>
              <a:t>Partition </a:t>
            </a:r>
            <a:r>
              <a:rPr lang="sv-SE" sz="6000" dirty="0" err="1"/>
              <a:t>around</a:t>
            </a:r>
            <a:r>
              <a:rPr lang="sv-SE" sz="6000" dirty="0"/>
              <a:t> </a:t>
            </a:r>
            <a:r>
              <a:rPr lang="sv-SE" sz="6000" dirty="0" err="1"/>
              <a:t>medoids</a:t>
            </a:r>
            <a:r>
              <a:rPr lang="sv-SE" sz="6000" dirty="0"/>
              <a:t> (PAM)</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826EA60-A7D4-458D-B7F0-281CB84AE0CA}"/>
                  </a:ext>
                </a:extLst>
              </p:cNvPr>
              <p:cNvSpPr>
                <a:spLocks noGrp="1"/>
              </p:cNvSpPr>
              <p:nvPr>
                <p:ph idx="1"/>
              </p:nvPr>
            </p:nvSpPr>
            <p:spPr>
              <a:xfrm>
                <a:off x="841248" y="3337269"/>
                <a:ext cx="10509504" cy="2905686"/>
              </a:xfrm>
            </p:spPr>
            <p:txBody>
              <a:bodyPr>
                <a:normAutofit fontScale="92500"/>
              </a:bodyPr>
              <a:lstStyle/>
              <a:p>
                <a:r>
                  <a:rPr lang="sv-SE" sz="2000" dirty="0"/>
                  <a:t>It </a:t>
                </a:r>
                <a:r>
                  <a:rPr lang="sv-SE" sz="2000" dirty="0" err="1"/>
                  <a:t>divides</a:t>
                </a:r>
                <a:r>
                  <a:rPr lang="sv-SE" sz="2000" dirty="0"/>
                  <a:t> a </a:t>
                </a:r>
                <a:r>
                  <a:rPr lang="sv-SE" sz="2000" dirty="0" err="1"/>
                  <a:t>dataset</a:t>
                </a:r>
                <a:r>
                  <a:rPr lang="sv-SE" sz="2000" dirty="0"/>
                  <a:t> </a:t>
                </a:r>
                <a:r>
                  <a:rPr lang="sv-SE" sz="2000" b="1" i="1" dirty="0">
                    <a:effectLst>
                      <a:outerShdw blurRad="38100" dist="38100" dir="2700000" algn="tl">
                        <a:srgbClr val="000000">
                          <a:alpha val="43137"/>
                        </a:srgbClr>
                      </a:outerShdw>
                    </a:effectLst>
                  </a:rPr>
                  <a:t>Y</a:t>
                </a:r>
                <a:r>
                  <a:rPr lang="sv-SE" sz="2000" dirty="0"/>
                  <a:t> </a:t>
                </a:r>
                <a:r>
                  <a:rPr lang="sv-SE" sz="2000" dirty="0" err="1"/>
                  <a:t>into</a:t>
                </a:r>
                <a:r>
                  <a:rPr lang="sv-SE" sz="2000" dirty="0"/>
                  <a:t> </a:t>
                </a:r>
                <a:r>
                  <a:rPr lang="sv-SE" sz="2000" b="1" i="1" dirty="0">
                    <a:effectLst>
                      <a:outerShdw blurRad="38100" dist="38100" dir="2700000" algn="tl">
                        <a:srgbClr val="000000">
                          <a:alpha val="43137"/>
                        </a:srgbClr>
                      </a:outerShdw>
                    </a:effectLst>
                  </a:rPr>
                  <a:t>k</a:t>
                </a:r>
                <a:r>
                  <a:rPr lang="sv-SE" sz="2000" dirty="0"/>
                  <a:t> clusters </a:t>
                </a:r>
                <a:r>
                  <a:rPr lang="sv-SE" sz="2000" b="1" i="1" dirty="0">
                    <a:effectLst>
                      <a:outerShdw blurRad="38100" dist="38100" dir="2700000" algn="tl">
                        <a:srgbClr val="000000">
                          <a:alpha val="43137"/>
                        </a:srgbClr>
                      </a:outerShdw>
                    </a:effectLst>
                  </a:rPr>
                  <a:t>S = S1,S2,...,</a:t>
                </a:r>
                <a:r>
                  <a:rPr lang="sv-SE" sz="2000" b="1" i="1" dirty="0" err="1">
                    <a:effectLst>
                      <a:outerShdw blurRad="38100" dist="38100" dir="2700000" algn="tl">
                        <a:srgbClr val="000000">
                          <a:alpha val="43137"/>
                        </a:srgbClr>
                      </a:outerShdw>
                    </a:effectLst>
                  </a:rPr>
                  <a:t>Sk</a:t>
                </a:r>
                <a:r>
                  <a:rPr lang="sv-SE" sz="2000" dirty="0" err="1"/>
                  <a:t>.</a:t>
                </a:r>
                <a:r>
                  <a:rPr lang="sv-SE" sz="2000" dirty="0"/>
                  <a:t> </a:t>
                </a:r>
                <a:r>
                  <a:rPr lang="en-US" sz="2000" dirty="0"/>
                  <a:t>Each cluster </a:t>
                </a:r>
                <a:r>
                  <a:rPr lang="en-US" sz="2000" b="1" i="1" dirty="0" err="1">
                    <a:effectLst>
                      <a:outerShdw blurRad="38100" dist="38100" dir="2700000" algn="tl">
                        <a:srgbClr val="000000">
                          <a:alpha val="43137"/>
                        </a:srgbClr>
                      </a:outerShdw>
                    </a:effectLst>
                  </a:rPr>
                  <a:t>Sk</a:t>
                </a:r>
                <a:r>
                  <a:rPr lang="en-US" sz="2000" dirty="0"/>
                  <a:t> is represented by a medoid </a:t>
                </a:r>
                <a:r>
                  <a:rPr lang="en-US" sz="2000" b="1" dirty="0" err="1">
                    <a:effectLst>
                      <a:outerShdw blurRad="38100" dist="38100" dir="2700000" algn="tl">
                        <a:srgbClr val="000000">
                          <a:alpha val="43137"/>
                        </a:srgbClr>
                      </a:outerShdw>
                    </a:effectLst>
                  </a:rPr>
                  <a:t>mk</a:t>
                </a:r>
                <a:r>
                  <a:rPr lang="en-US" sz="2000" b="1" dirty="0"/>
                  <a:t> </a:t>
                </a:r>
                <a:r>
                  <a:rPr lang="en-US" sz="2000" dirty="0"/>
                  <a:t> which is the entity </a:t>
                </a:r>
                <a:r>
                  <a:rPr lang="en-US" sz="2000" b="1" i="1" dirty="0" err="1">
                    <a:effectLst>
                      <a:outerShdw blurRad="38100" dist="38100" dir="2700000" algn="tl">
                        <a:srgbClr val="000000">
                          <a:alpha val="43137"/>
                        </a:srgbClr>
                      </a:outerShdw>
                    </a:effectLst>
                  </a:rPr>
                  <a:t>yi</a:t>
                </a:r>
                <a:r>
                  <a:rPr lang="en-US" sz="2000" b="1" i="1" dirty="0">
                    <a:effectLst>
                      <a:outerShdw blurRad="38100" dist="38100" dir="2700000" algn="tl">
                        <a:srgbClr val="000000">
                          <a:alpha val="43137"/>
                        </a:srgbClr>
                      </a:outerShdw>
                    </a:effectLst>
                  </a:rPr>
                  <a:t> ∈ </a:t>
                </a:r>
                <a:r>
                  <a:rPr lang="en-US" sz="2000" b="1" i="1" dirty="0" err="1">
                    <a:effectLst>
                      <a:outerShdw blurRad="38100" dist="38100" dir="2700000" algn="tl">
                        <a:srgbClr val="000000">
                          <a:alpha val="43137"/>
                        </a:srgbClr>
                      </a:outerShdw>
                    </a:effectLst>
                  </a:rPr>
                  <a:t>Sk</a:t>
                </a:r>
                <a:r>
                  <a:rPr lang="en-US" sz="2000" b="1" i="1" dirty="0">
                    <a:effectLst>
                      <a:outerShdw blurRad="38100" dist="38100" dir="2700000" algn="tl">
                        <a:srgbClr val="000000">
                          <a:alpha val="43137"/>
                        </a:srgbClr>
                      </a:outerShdw>
                    </a:effectLst>
                  </a:rPr>
                  <a:t> </a:t>
                </a:r>
                <a:r>
                  <a:rPr lang="en-US" sz="2000" dirty="0"/>
                  <a:t>with the smallest distance to all other entities assigned to the same cluster</a:t>
                </a:r>
                <a:endParaRPr lang="en-US" sz="2000" b="1" dirty="0"/>
              </a:p>
              <a:p>
                <a:r>
                  <a:rPr lang="en-US" sz="2000" dirty="0"/>
                  <a:t>It creates compact clusters by iteratively minimizing the criterion below:</a:t>
                </a:r>
              </a:p>
              <a:p>
                <a:endParaRPr lang="en-US" sz="2000" dirty="0"/>
              </a:p>
              <a:p>
                <a:pPr marL="0" indent="0">
                  <a:buNone/>
                </a:pPr>
                <a14:m>
                  <m:oMathPara xmlns:m="http://schemas.openxmlformats.org/officeDocument/2006/math">
                    <m:oMathParaPr>
                      <m:jc m:val="centerGroup"/>
                    </m:oMathParaPr>
                    <m:oMath xmlns:m="http://schemas.openxmlformats.org/officeDocument/2006/math">
                      <m:nary>
                        <m:naryPr>
                          <m:chr m:val="∑"/>
                          <m:ctrlPr>
                            <a:rPr lang="en-US" sz="2000" i="1">
                              <a:latin typeface="Cambria Math" panose="02040503050406030204" pitchFamily="18" charset="0"/>
                            </a:rPr>
                          </m:ctrlPr>
                        </m:naryPr>
                        <m:sub>
                          <m:r>
                            <m:rPr>
                              <m:brk m:alnAt="23"/>
                            </m:rPr>
                            <a:rPr lang="sv-SE" sz="2000" b="0" i="1">
                              <a:latin typeface="Cambria Math" panose="02040503050406030204" pitchFamily="18" charset="0"/>
                            </a:rPr>
                            <m:t>𝑖</m:t>
                          </m:r>
                          <m:r>
                            <a:rPr lang="sv-SE" sz="2000" b="0" i="1">
                              <a:latin typeface="Cambria Math" panose="02040503050406030204" pitchFamily="18" charset="0"/>
                            </a:rPr>
                            <m:t>=1</m:t>
                          </m:r>
                        </m:sub>
                        <m:sup>
                          <m:r>
                            <a:rPr lang="sv-SE" sz="2000" b="0" i="1">
                              <a:latin typeface="Cambria Math" panose="02040503050406030204" pitchFamily="18" charset="0"/>
                            </a:rPr>
                            <m:t>𝑘</m:t>
                          </m:r>
                        </m:sup>
                        <m:e>
                          <m:nary>
                            <m:naryPr>
                              <m:chr m:val="∑"/>
                              <m:supHide m:val="on"/>
                              <m:ctrlPr>
                                <a:rPr lang="en-US" sz="2000" i="1">
                                  <a:latin typeface="Cambria Math" panose="02040503050406030204" pitchFamily="18" charset="0"/>
                                </a:rPr>
                              </m:ctrlPr>
                            </m:naryPr>
                            <m:sub>
                              <m:r>
                                <m:rPr>
                                  <m:brk m:alnAt="7"/>
                                </m:rPr>
                                <a:rPr lang="sv-SE" sz="2000" b="0" i="1">
                                  <a:latin typeface="Cambria Math" panose="02040503050406030204" pitchFamily="18" charset="0"/>
                                </a:rPr>
                                <m:t>𝑗</m:t>
                              </m:r>
                              <m:r>
                                <a:rPr lang="sv-SE" sz="2000" i="1">
                                  <a:latin typeface="Cambria Math" panose="02040503050406030204" pitchFamily="18" charset="0"/>
                                </a:rPr>
                                <m:t>∈</m:t>
                              </m:r>
                              <m:sSub>
                                <m:sSubPr>
                                  <m:ctrlPr>
                                    <a:rPr lang="sv-SE" sz="2000" i="1">
                                      <a:latin typeface="Cambria Math" panose="02040503050406030204" pitchFamily="18" charset="0"/>
                                    </a:rPr>
                                  </m:ctrlPr>
                                </m:sSubPr>
                                <m:e>
                                  <m:r>
                                    <a:rPr lang="sv-SE" sz="2000" b="0" i="1">
                                      <a:latin typeface="Cambria Math" panose="02040503050406030204" pitchFamily="18" charset="0"/>
                                    </a:rPr>
                                    <m:t>𝑆</m:t>
                                  </m:r>
                                </m:e>
                                <m:sub>
                                  <m:r>
                                    <a:rPr lang="sv-SE" sz="2000" b="0" i="1">
                                      <a:latin typeface="Cambria Math" panose="02040503050406030204" pitchFamily="18" charset="0"/>
                                    </a:rPr>
                                    <m:t>𝑘</m:t>
                                  </m:r>
                                </m:sub>
                              </m:sSub>
                            </m:sub>
                            <m:sup/>
                            <m:e>
                              <m:nary>
                                <m:naryPr>
                                  <m:chr m:val="∑"/>
                                  <m:supHide m:val="on"/>
                                  <m:ctrlPr>
                                    <a:rPr lang="en-US" sz="2000" i="1">
                                      <a:latin typeface="Cambria Math" panose="02040503050406030204" pitchFamily="18" charset="0"/>
                                    </a:rPr>
                                  </m:ctrlPr>
                                </m:naryPr>
                                <m:sub>
                                  <m:r>
                                    <m:rPr>
                                      <m:brk m:alnAt="7"/>
                                    </m:rPr>
                                    <a:rPr lang="sv-SE" sz="2000" b="0" i="1">
                                      <a:latin typeface="Cambria Math" panose="02040503050406030204" pitchFamily="18" charset="0"/>
                                    </a:rPr>
                                    <m:t>𝑣</m:t>
                                  </m:r>
                                  <m:r>
                                    <a:rPr lang="sv-SE" sz="2000" i="1">
                                      <a:latin typeface="Cambria Math" panose="02040503050406030204" pitchFamily="18" charset="0"/>
                                    </a:rPr>
                                    <m:t>∈</m:t>
                                  </m:r>
                                  <m:r>
                                    <a:rPr lang="sv-SE" sz="2000" b="0" i="1">
                                      <a:latin typeface="Cambria Math" panose="02040503050406030204" pitchFamily="18" charset="0"/>
                                    </a:rPr>
                                    <m:t>𝑉</m:t>
                                  </m:r>
                                </m:sub>
                                <m:sup/>
                                <m:e>
                                  <m:sSup>
                                    <m:sSupPr>
                                      <m:ctrlPr>
                                        <a:rPr lang="en-US" sz="2000" i="1">
                                          <a:latin typeface="Cambria Math" panose="02040503050406030204" pitchFamily="18" charset="0"/>
                                        </a:rPr>
                                      </m:ctrlPr>
                                    </m:sSupPr>
                                    <m:e>
                                      <m:r>
                                        <a:rPr lang="sv-SE" sz="2000" b="0" i="1">
                                          <a:latin typeface="Cambria Math" panose="02040503050406030204" pitchFamily="18" charset="0"/>
                                        </a:rPr>
                                        <m:t>(</m:t>
                                      </m:r>
                                      <m:sSubSup>
                                        <m:sSubSupPr>
                                          <m:ctrlPr>
                                            <a:rPr lang="sv-SE" sz="2000" b="0" i="1">
                                              <a:latin typeface="Cambria Math" panose="02040503050406030204" pitchFamily="18" charset="0"/>
                                            </a:rPr>
                                          </m:ctrlPr>
                                        </m:sSubSupPr>
                                        <m:e>
                                          <m:r>
                                            <a:rPr lang="sv-SE" sz="2000" b="0" i="1">
                                              <a:latin typeface="Cambria Math" panose="02040503050406030204" pitchFamily="18" charset="0"/>
                                            </a:rPr>
                                            <m:t>𝑦</m:t>
                                          </m:r>
                                        </m:e>
                                        <m:sub>
                                          <m:r>
                                            <a:rPr lang="sv-SE" sz="2000" b="0" i="1">
                                              <a:latin typeface="Cambria Math" panose="02040503050406030204" pitchFamily="18" charset="0"/>
                                            </a:rPr>
                                            <m:t>𝑗𝑣</m:t>
                                          </m:r>
                                        </m:sub>
                                        <m:sup/>
                                      </m:sSubSup>
                                      <m:r>
                                        <a:rPr lang="sv-SE" sz="2000" b="0" i="1">
                                          <a:latin typeface="Cambria Math" panose="02040503050406030204" pitchFamily="18" charset="0"/>
                                        </a:rPr>
                                        <m:t> − </m:t>
                                      </m:r>
                                      <m:sSubSup>
                                        <m:sSubSupPr>
                                          <m:ctrlPr>
                                            <a:rPr lang="sv-SE" sz="2000" b="0" i="1">
                                              <a:latin typeface="Cambria Math" panose="02040503050406030204" pitchFamily="18" charset="0"/>
                                            </a:rPr>
                                          </m:ctrlPr>
                                        </m:sSubSupPr>
                                        <m:e>
                                          <m:r>
                                            <a:rPr lang="sv-SE" sz="2000" b="0" i="1">
                                              <a:latin typeface="Cambria Math" panose="02040503050406030204" pitchFamily="18" charset="0"/>
                                            </a:rPr>
                                            <m:t>𝑦</m:t>
                                          </m:r>
                                        </m:e>
                                        <m:sub>
                                          <m:r>
                                            <a:rPr lang="sv-SE" sz="2000" b="0" i="1">
                                              <a:latin typeface="Cambria Math" panose="02040503050406030204" pitchFamily="18" charset="0"/>
                                            </a:rPr>
                                            <m:t>𝑘𝑣</m:t>
                                          </m:r>
                                        </m:sub>
                                        <m:sup/>
                                      </m:sSubSup>
                                      <m:r>
                                        <a:rPr lang="sv-SE" sz="2000" b="0" i="1">
                                          <a:latin typeface="Cambria Math" panose="02040503050406030204" pitchFamily="18" charset="0"/>
                                        </a:rPr>
                                        <m:t>)</m:t>
                                      </m:r>
                                    </m:e>
                                    <m:sup>
                                      <m:r>
                                        <a:rPr lang="sv-SE" sz="2000" b="0" i="1">
                                          <a:latin typeface="Cambria Math" panose="02040503050406030204" pitchFamily="18" charset="0"/>
                                        </a:rPr>
                                        <m:t>2</m:t>
                                      </m:r>
                                    </m:sup>
                                  </m:sSup>
                                </m:e>
                              </m:nary>
                            </m:e>
                          </m:nary>
                        </m:e>
                      </m:nary>
                    </m:oMath>
                  </m:oMathPara>
                </a14:m>
                <a:br>
                  <a:rPr lang="en-US" sz="2000" dirty="0"/>
                </a:br>
                <a:br>
                  <a:rPr lang="sv-SE" sz="2000" dirty="0"/>
                </a:br>
                <a:endParaRPr lang="sv-SE" sz="2000" dirty="0"/>
              </a:p>
            </p:txBody>
          </p:sp>
        </mc:Choice>
        <mc:Fallback xmlns="">
          <p:sp>
            <p:nvSpPr>
              <p:cNvPr id="3" name="Content Placeholder 2">
                <a:extLst>
                  <a:ext uri="{FF2B5EF4-FFF2-40B4-BE49-F238E27FC236}">
                    <a16:creationId xmlns:a16="http://schemas.microsoft.com/office/drawing/2014/main" id="{E826EA60-A7D4-458D-B7F0-281CB84AE0CA}"/>
                  </a:ext>
                </a:extLst>
              </p:cNvPr>
              <p:cNvSpPr>
                <a:spLocks noGrp="1" noRot="1" noChangeAspect="1" noMove="1" noResize="1" noEditPoints="1" noAdjustHandles="1" noChangeArrowheads="1" noChangeShapeType="1" noTextEdit="1"/>
              </p:cNvSpPr>
              <p:nvPr>
                <p:ph idx="1"/>
              </p:nvPr>
            </p:nvSpPr>
            <p:spPr>
              <a:xfrm>
                <a:off x="841248" y="3337269"/>
                <a:ext cx="10509504" cy="2905686"/>
              </a:xfrm>
              <a:blipFill>
                <a:blip r:embed="rId2"/>
                <a:stretch>
                  <a:fillRect l="-406" t="-2096"/>
                </a:stretch>
              </a:blipFill>
            </p:spPr>
            <p:txBody>
              <a:bodyPr/>
              <a:lstStyle/>
              <a:p>
                <a:r>
                  <a:rPr lang="sv-SE">
                    <a:noFill/>
                  </a:rPr>
                  <a:t> </a:t>
                </a:r>
              </a:p>
            </p:txBody>
          </p:sp>
        </mc:Fallback>
      </mc:AlternateContent>
    </p:spTree>
    <p:extLst>
      <p:ext uri="{BB962C8B-B14F-4D97-AF65-F5344CB8AC3E}">
        <p14:creationId xmlns:p14="http://schemas.microsoft.com/office/powerpoint/2010/main" val="3708792323"/>
      </p:ext>
    </p:extLst>
  </p:cSld>
  <p:clrMapOvr>
    <a:masterClrMapping/>
  </p:clrMapOvr>
  <mc:AlternateContent xmlns:mc="http://schemas.openxmlformats.org/markup-compatibility/2006">
    <mc:Choice xmlns:p14="http://schemas.microsoft.com/office/powerpoint/2010/main" Requires="p14">
      <p:transition spd="slow" p14:dur="2000" advTm="366"/>
    </mc:Choice>
    <mc:Fallback>
      <p:transition spd="slow" advTm="36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DB9CFD-CE6D-46CC-AD38-B155E70BF85C}"/>
              </a:ext>
            </a:extLst>
          </p:cNvPr>
          <p:cNvSpPr>
            <a:spLocks noGrp="1"/>
          </p:cNvSpPr>
          <p:nvPr>
            <p:ph type="title"/>
          </p:nvPr>
        </p:nvSpPr>
        <p:spPr>
          <a:xfrm>
            <a:off x="841248" y="426720"/>
            <a:ext cx="10506456" cy="1919141"/>
          </a:xfrm>
        </p:spPr>
        <p:txBody>
          <a:bodyPr anchor="b">
            <a:normAutofit/>
          </a:bodyPr>
          <a:lstStyle/>
          <a:p>
            <a:r>
              <a:rPr lang="sv-SE" sz="6000"/>
              <a:t>PAM algorithm</a:t>
            </a: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BB9A483-10E1-4AB9-ADDD-B0D4EBD9467D}"/>
              </a:ext>
            </a:extLst>
          </p:cNvPr>
          <p:cNvSpPr>
            <a:spLocks noGrp="1"/>
          </p:cNvSpPr>
          <p:nvPr>
            <p:ph idx="1"/>
          </p:nvPr>
        </p:nvSpPr>
        <p:spPr>
          <a:xfrm>
            <a:off x="841248" y="3337269"/>
            <a:ext cx="10509504" cy="2905686"/>
          </a:xfrm>
        </p:spPr>
        <p:txBody>
          <a:bodyPr>
            <a:normAutofit/>
          </a:bodyPr>
          <a:lstStyle/>
          <a:p>
            <a:r>
              <a:rPr lang="en-US" sz="2200" dirty="0"/>
              <a:t>BUILD:</a:t>
            </a:r>
          </a:p>
          <a:p>
            <a:pPr marL="0" indent="0">
              <a:buNone/>
            </a:pPr>
            <a:endParaRPr lang="en-US" sz="2200" dirty="0"/>
          </a:p>
          <a:p>
            <a:pPr marL="1371600" lvl="2" indent="-457200">
              <a:buFont typeface="+mj-lt"/>
              <a:buAutoNum type="arabicPeriod"/>
            </a:pPr>
            <a:r>
              <a:rPr lang="en-US" sz="2200" dirty="0"/>
              <a:t>Select </a:t>
            </a:r>
            <a:r>
              <a:rPr lang="en-US" sz="2200" i="1" dirty="0"/>
              <a:t>k</a:t>
            </a:r>
            <a:r>
              <a:rPr lang="en-US" sz="2200" dirty="0"/>
              <a:t> objects to become the medoids</a:t>
            </a:r>
          </a:p>
          <a:p>
            <a:pPr marL="1371600" lvl="2" indent="-457200">
              <a:buFont typeface="+mj-lt"/>
              <a:buAutoNum type="arabicPeriod"/>
            </a:pPr>
            <a:r>
              <a:rPr lang="en-US" sz="2200" dirty="0"/>
              <a:t>Calculate the dissimilarity matrix</a:t>
            </a:r>
          </a:p>
          <a:p>
            <a:pPr marL="1371600" lvl="2" indent="-457200">
              <a:buFont typeface="+mj-lt"/>
              <a:buAutoNum type="arabicPeriod"/>
            </a:pPr>
            <a:r>
              <a:rPr lang="en-US" sz="2200" dirty="0"/>
              <a:t>Assign every object to its closest medoid</a:t>
            </a:r>
            <a:endParaRPr lang="sv-SE" sz="2200" dirty="0"/>
          </a:p>
        </p:txBody>
      </p:sp>
      <p:pic>
        <p:nvPicPr>
          <p:cNvPr id="5" name="Picture 4">
            <a:extLst>
              <a:ext uri="{FF2B5EF4-FFF2-40B4-BE49-F238E27FC236}">
                <a16:creationId xmlns:a16="http://schemas.microsoft.com/office/drawing/2014/main" id="{EEFE88F3-7B9C-47B9-AC2C-F36768568B9E}"/>
              </a:ext>
            </a:extLst>
          </p:cNvPr>
          <p:cNvPicPr>
            <a:picLocks noChangeAspect="1"/>
          </p:cNvPicPr>
          <p:nvPr/>
        </p:nvPicPr>
        <p:blipFill>
          <a:blip r:embed="rId2"/>
          <a:stretch>
            <a:fillRect/>
          </a:stretch>
        </p:blipFill>
        <p:spPr>
          <a:xfrm>
            <a:off x="7641721" y="2345861"/>
            <a:ext cx="3933825" cy="3724275"/>
          </a:xfrm>
          <a:prstGeom prst="rect">
            <a:avLst/>
          </a:prstGeom>
        </p:spPr>
      </p:pic>
      <p:sp>
        <p:nvSpPr>
          <p:cNvPr id="6" name="TextBox 5">
            <a:extLst>
              <a:ext uri="{FF2B5EF4-FFF2-40B4-BE49-F238E27FC236}">
                <a16:creationId xmlns:a16="http://schemas.microsoft.com/office/drawing/2014/main" id="{BF3E9DB4-7A7C-4FE3-A567-0643CF2547C5}"/>
              </a:ext>
            </a:extLst>
          </p:cNvPr>
          <p:cNvSpPr txBox="1"/>
          <p:nvPr/>
        </p:nvSpPr>
        <p:spPr>
          <a:xfrm>
            <a:off x="7315200" y="5640224"/>
            <a:ext cx="444381" cy="369332"/>
          </a:xfrm>
          <a:prstGeom prst="rect">
            <a:avLst/>
          </a:prstGeom>
          <a:noFill/>
        </p:spPr>
        <p:txBody>
          <a:bodyPr wrap="square" rtlCol="0">
            <a:spAutoFit/>
          </a:bodyPr>
          <a:lstStyle/>
          <a:p>
            <a:r>
              <a:rPr lang="sv-SE" i="1" dirty="0">
                <a:effectLst>
                  <a:outerShdw blurRad="38100" dist="38100" dir="2700000" algn="tl">
                    <a:srgbClr val="000000">
                      <a:alpha val="43137"/>
                    </a:srgbClr>
                  </a:outerShdw>
                </a:effectLst>
              </a:rPr>
              <a:t>C</a:t>
            </a:r>
            <a:r>
              <a:rPr lang="sv-SE" sz="1400" i="1" dirty="0">
                <a:effectLst>
                  <a:outerShdw blurRad="38100" dist="38100" dir="2700000" algn="tl">
                    <a:srgbClr val="000000">
                      <a:alpha val="43137"/>
                    </a:srgbClr>
                  </a:outerShdw>
                </a:effectLst>
              </a:rPr>
              <a:t>1</a:t>
            </a:r>
            <a:endParaRPr lang="sv-SE" i="1" dirty="0">
              <a:effectLst>
                <a:outerShdw blurRad="38100" dist="38100" dir="2700000" algn="tl">
                  <a:srgbClr val="000000">
                    <a:alpha val="43137"/>
                  </a:srgbClr>
                </a:outerShdw>
              </a:effectLst>
            </a:endParaRPr>
          </a:p>
        </p:txBody>
      </p:sp>
      <p:sp>
        <p:nvSpPr>
          <p:cNvPr id="11" name="TextBox 10">
            <a:extLst>
              <a:ext uri="{FF2B5EF4-FFF2-40B4-BE49-F238E27FC236}">
                <a16:creationId xmlns:a16="http://schemas.microsoft.com/office/drawing/2014/main" id="{7D665A79-D24B-49C3-97E9-F7EC37EBFED7}"/>
              </a:ext>
            </a:extLst>
          </p:cNvPr>
          <p:cNvSpPr txBox="1"/>
          <p:nvPr/>
        </p:nvSpPr>
        <p:spPr>
          <a:xfrm>
            <a:off x="7316981" y="4023332"/>
            <a:ext cx="444381" cy="369332"/>
          </a:xfrm>
          <a:prstGeom prst="rect">
            <a:avLst/>
          </a:prstGeom>
          <a:noFill/>
        </p:spPr>
        <p:txBody>
          <a:bodyPr wrap="square" rtlCol="0">
            <a:spAutoFit/>
          </a:bodyPr>
          <a:lstStyle/>
          <a:p>
            <a:r>
              <a:rPr lang="sv-SE" i="1" dirty="0">
                <a:effectLst>
                  <a:outerShdw blurRad="38100" dist="38100" dir="2700000" algn="tl">
                    <a:srgbClr val="000000">
                      <a:alpha val="43137"/>
                    </a:srgbClr>
                  </a:outerShdw>
                </a:effectLst>
              </a:rPr>
              <a:t>C</a:t>
            </a:r>
            <a:r>
              <a:rPr lang="sv-SE" sz="1400" i="1" dirty="0">
                <a:effectLst>
                  <a:outerShdw blurRad="38100" dist="38100" dir="2700000" algn="tl">
                    <a:srgbClr val="000000">
                      <a:alpha val="43137"/>
                    </a:srgbClr>
                  </a:outerShdw>
                </a:effectLst>
              </a:rPr>
              <a:t>2</a:t>
            </a:r>
            <a:endParaRPr lang="sv-SE"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47738476"/>
      </p:ext>
    </p:extLst>
  </p:cSld>
  <p:clrMapOvr>
    <a:masterClrMapping/>
  </p:clrMapOvr>
  <mc:AlternateContent xmlns:mc="http://schemas.openxmlformats.org/markup-compatibility/2006">
    <mc:Choice xmlns:p14="http://schemas.microsoft.com/office/powerpoint/2010/main" Requires="p14">
      <p:transition spd="slow" p14:dur="2000" advTm="404"/>
    </mc:Choice>
    <mc:Fallback>
      <p:transition spd="slow" advTm="404"/>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7CBC6F2-0411-413F-BE37-E97DF1C9B88E}"/>
              </a:ext>
            </a:extLst>
          </p:cNvPr>
          <p:cNvSpPr>
            <a:spLocks noGrp="1"/>
          </p:cNvSpPr>
          <p:nvPr>
            <p:ph type="title"/>
          </p:nvPr>
        </p:nvSpPr>
        <p:spPr>
          <a:xfrm>
            <a:off x="841248" y="426720"/>
            <a:ext cx="10506456" cy="1919141"/>
          </a:xfrm>
        </p:spPr>
        <p:txBody>
          <a:bodyPr anchor="b">
            <a:normAutofit/>
          </a:bodyPr>
          <a:lstStyle/>
          <a:p>
            <a:r>
              <a:rPr lang="sv-SE" sz="6000" dirty="0"/>
              <a:t>PAM </a:t>
            </a:r>
            <a:r>
              <a:rPr lang="sv-SE" sz="6000" dirty="0" err="1"/>
              <a:t>algorithm</a:t>
            </a:r>
            <a:endParaRPr lang="sv-SE" sz="6000"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TextBox 13">
            <a:extLst>
              <a:ext uri="{FF2B5EF4-FFF2-40B4-BE49-F238E27FC236}">
                <a16:creationId xmlns:a16="http://schemas.microsoft.com/office/drawing/2014/main" id="{EBCF27CD-503E-4AB7-A361-58AD944CD299}"/>
              </a:ext>
            </a:extLst>
          </p:cNvPr>
          <p:cNvSpPr txBox="1"/>
          <p:nvPr/>
        </p:nvSpPr>
        <p:spPr>
          <a:xfrm>
            <a:off x="6097529" y="5746612"/>
            <a:ext cx="444381" cy="369332"/>
          </a:xfrm>
          <a:prstGeom prst="rect">
            <a:avLst/>
          </a:prstGeom>
          <a:noFill/>
        </p:spPr>
        <p:txBody>
          <a:bodyPr wrap="square" rtlCol="0">
            <a:spAutoFit/>
          </a:bodyPr>
          <a:lstStyle/>
          <a:p>
            <a:r>
              <a:rPr lang="sv-SE" i="1" dirty="0">
                <a:effectLst>
                  <a:outerShdw blurRad="38100" dist="38100" dir="2700000" algn="tl">
                    <a:srgbClr val="000000">
                      <a:alpha val="43137"/>
                    </a:srgbClr>
                  </a:outerShdw>
                </a:effectLst>
              </a:rPr>
              <a:t>C</a:t>
            </a:r>
            <a:r>
              <a:rPr lang="sv-SE" sz="1400" i="1" dirty="0">
                <a:effectLst>
                  <a:outerShdw blurRad="38100" dist="38100" dir="2700000" algn="tl">
                    <a:srgbClr val="000000">
                      <a:alpha val="43137"/>
                    </a:srgbClr>
                  </a:outerShdw>
                </a:effectLst>
              </a:rPr>
              <a:t>1</a:t>
            </a:r>
            <a:endParaRPr lang="sv-SE" i="1" dirty="0">
              <a:effectLst>
                <a:outerShdw blurRad="38100" dist="38100" dir="2700000" algn="tl">
                  <a:srgbClr val="000000">
                    <a:alpha val="43137"/>
                  </a:srgbClr>
                </a:outerShdw>
              </a:effectLst>
            </a:endParaRPr>
          </a:p>
        </p:txBody>
      </p:sp>
      <p:sp>
        <p:nvSpPr>
          <p:cNvPr id="15" name="TextBox 14">
            <a:extLst>
              <a:ext uri="{FF2B5EF4-FFF2-40B4-BE49-F238E27FC236}">
                <a16:creationId xmlns:a16="http://schemas.microsoft.com/office/drawing/2014/main" id="{FEFEB88C-B266-4314-9BED-BA9AA7E77681}"/>
              </a:ext>
            </a:extLst>
          </p:cNvPr>
          <p:cNvSpPr txBox="1"/>
          <p:nvPr/>
        </p:nvSpPr>
        <p:spPr>
          <a:xfrm>
            <a:off x="6091748" y="4359680"/>
            <a:ext cx="444381" cy="369332"/>
          </a:xfrm>
          <a:prstGeom prst="rect">
            <a:avLst/>
          </a:prstGeom>
          <a:noFill/>
        </p:spPr>
        <p:txBody>
          <a:bodyPr wrap="square" rtlCol="0">
            <a:spAutoFit/>
          </a:bodyPr>
          <a:lstStyle/>
          <a:p>
            <a:r>
              <a:rPr lang="sv-SE" i="1" dirty="0">
                <a:effectLst>
                  <a:outerShdw blurRad="38100" dist="38100" dir="2700000" algn="tl">
                    <a:srgbClr val="000000">
                      <a:alpha val="43137"/>
                    </a:srgbClr>
                  </a:outerShdw>
                </a:effectLst>
              </a:rPr>
              <a:t>C</a:t>
            </a:r>
            <a:r>
              <a:rPr lang="sv-SE" sz="1400" i="1" dirty="0">
                <a:effectLst>
                  <a:outerShdw blurRad="38100" dist="38100" dir="2700000" algn="tl">
                    <a:srgbClr val="000000">
                      <a:alpha val="43137"/>
                    </a:srgbClr>
                  </a:outerShdw>
                </a:effectLst>
              </a:rPr>
              <a:t>2</a:t>
            </a:r>
            <a:endParaRPr lang="sv-SE" i="1" dirty="0">
              <a:effectLst>
                <a:outerShdw blurRad="38100" dist="38100" dir="2700000" algn="tl">
                  <a:srgbClr val="000000">
                    <a:alpha val="43137"/>
                  </a:srgbClr>
                </a:outerShdw>
              </a:effectLst>
            </a:endParaRPr>
          </a:p>
        </p:txBody>
      </p:sp>
      <p:sp>
        <p:nvSpPr>
          <p:cNvPr id="16" name="Content Placeholder 2">
            <a:extLst>
              <a:ext uri="{FF2B5EF4-FFF2-40B4-BE49-F238E27FC236}">
                <a16:creationId xmlns:a16="http://schemas.microsoft.com/office/drawing/2014/main" id="{AEBD5C47-3261-4089-884B-3EF1315447E1}"/>
              </a:ext>
            </a:extLst>
          </p:cNvPr>
          <p:cNvSpPr txBox="1">
            <a:spLocks/>
          </p:cNvSpPr>
          <p:nvPr/>
        </p:nvSpPr>
        <p:spPr>
          <a:xfrm>
            <a:off x="841248" y="3337269"/>
            <a:ext cx="5115171" cy="29056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Manhattan distance</a:t>
            </a:r>
          </a:p>
          <a:p>
            <a:r>
              <a:rPr lang="en-US" sz="2000" dirty="0"/>
              <a:t>The points 1, 2, 5 go to cluster C1.</a:t>
            </a:r>
          </a:p>
          <a:p>
            <a:r>
              <a:rPr lang="en-US" sz="2000" dirty="0"/>
              <a:t>The points 0, 3, 6, 7, 8 go to cluster C2.</a:t>
            </a:r>
          </a:p>
          <a:p>
            <a:endParaRPr lang="en-US" sz="2000" dirty="0"/>
          </a:p>
          <a:p>
            <a:pPr marL="0" indent="0">
              <a:buNone/>
            </a:pPr>
            <a:r>
              <a:rPr lang="sv-SE" sz="2000" dirty="0"/>
              <a:t>     C= (3 + 4 + 4) + (2 + 2 + 3 + 1 + 1) =20</a:t>
            </a:r>
            <a:endParaRPr lang="en-US" sz="2000" dirty="0"/>
          </a:p>
        </p:txBody>
      </p:sp>
      <p:pic>
        <p:nvPicPr>
          <p:cNvPr id="19" name="Picture 18">
            <a:extLst>
              <a:ext uri="{FF2B5EF4-FFF2-40B4-BE49-F238E27FC236}">
                <a16:creationId xmlns:a16="http://schemas.microsoft.com/office/drawing/2014/main" id="{B2738C33-EB22-4FC5-8E90-5BA1F990FC6E}"/>
              </a:ext>
            </a:extLst>
          </p:cNvPr>
          <p:cNvPicPr>
            <a:picLocks noChangeAspect="1"/>
          </p:cNvPicPr>
          <p:nvPr/>
        </p:nvPicPr>
        <p:blipFill>
          <a:blip r:embed="rId2"/>
          <a:stretch>
            <a:fillRect/>
          </a:stretch>
        </p:blipFill>
        <p:spPr>
          <a:xfrm>
            <a:off x="6432218" y="2737167"/>
            <a:ext cx="5555330" cy="3414894"/>
          </a:xfrm>
          <a:prstGeom prst="rect">
            <a:avLst/>
          </a:prstGeom>
        </p:spPr>
      </p:pic>
    </p:spTree>
    <p:extLst>
      <p:ext uri="{BB962C8B-B14F-4D97-AF65-F5344CB8AC3E}">
        <p14:creationId xmlns:p14="http://schemas.microsoft.com/office/powerpoint/2010/main" val="1788586279"/>
      </p:ext>
    </p:extLst>
  </p:cSld>
  <p:clrMapOvr>
    <a:masterClrMapping/>
  </p:clrMapOvr>
  <mc:AlternateContent xmlns:mc="http://schemas.openxmlformats.org/markup-compatibility/2006">
    <mc:Choice xmlns:p14="http://schemas.microsoft.com/office/powerpoint/2010/main" Requires="p14">
      <p:transition spd="slow" p14:dur="2000" advTm="302"/>
    </mc:Choice>
    <mc:Fallback>
      <p:transition spd="slow" advTm="30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851F66-4087-4EF5-A92D-871202430B91}"/>
              </a:ext>
            </a:extLst>
          </p:cNvPr>
          <p:cNvSpPr>
            <a:spLocks noGrp="1"/>
          </p:cNvSpPr>
          <p:nvPr>
            <p:ph type="title"/>
          </p:nvPr>
        </p:nvSpPr>
        <p:spPr>
          <a:xfrm>
            <a:off x="841248" y="426720"/>
            <a:ext cx="10506456" cy="1919141"/>
          </a:xfrm>
        </p:spPr>
        <p:txBody>
          <a:bodyPr anchor="b">
            <a:normAutofit/>
          </a:bodyPr>
          <a:lstStyle/>
          <a:p>
            <a:r>
              <a:rPr lang="sv-SE" sz="6000" dirty="0"/>
              <a:t>PAM </a:t>
            </a:r>
            <a:r>
              <a:rPr lang="sv-SE" sz="6000" dirty="0" err="1"/>
              <a:t>algorithm</a:t>
            </a:r>
            <a:endParaRPr lang="sv-SE" sz="6000" dirty="0"/>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98ED9F7-1778-400F-B936-19802C51E33A}"/>
              </a:ext>
            </a:extLst>
          </p:cNvPr>
          <p:cNvSpPr>
            <a:spLocks noGrp="1"/>
          </p:cNvSpPr>
          <p:nvPr>
            <p:ph idx="1"/>
          </p:nvPr>
        </p:nvSpPr>
        <p:spPr>
          <a:xfrm>
            <a:off x="841248" y="3337269"/>
            <a:ext cx="10509504" cy="2905686"/>
          </a:xfrm>
        </p:spPr>
        <p:txBody>
          <a:bodyPr>
            <a:normAutofit/>
          </a:bodyPr>
          <a:lstStyle/>
          <a:p>
            <a:r>
              <a:rPr lang="en-US" sz="2400" dirty="0"/>
              <a:t>SWAP:</a:t>
            </a:r>
          </a:p>
          <a:p>
            <a:endParaRPr lang="en-US" sz="2400" dirty="0"/>
          </a:p>
          <a:p>
            <a:pPr marL="1371600" lvl="2" indent="-457200">
              <a:buFont typeface="+mj-lt"/>
              <a:buAutoNum type="arabicPeriod" startAt="4"/>
            </a:pPr>
            <a:r>
              <a:rPr lang="en-US" sz="1800" dirty="0"/>
              <a:t>For each cluster search if any of the object of the cluster decreases the average dissimilarity coefficient. If it does, select the entity that decreases this coefficient the most as the medoid for this cluster</a:t>
            </a:r>
          </a:p>
          <a:p>
            <a:pPr marL="1371600" lvl="2" indent="-457200">
              <a:buFont typeface="+mj-lt"/>
              <a:buAutoNum type="arabicPeriod" startAt="4"/>
            </a:pPr>
            <a:r>
              <a:rPr lang="en-US" sz="1800" dirty="0"/>
              <a:t>If at least one medoid has changed go to (3), else end the algorithm</a:t>
            </a:r>
            <a:endParaRPr lang="sv-SE" sz="1400" dirty="0"/>
          </a:p>
        </p:txBody>
      </p:sp>
    </p:spTree>
    <p:extLst>
      <p:ext uri="{BB962C8B-B14F-4D97-AF65-F5344CB8AC3E}">
        <p14:creationId xmlns:p14="http://schemas.microsoft.com/office/powerpoint/2010/main" val="2377329095"/>
      </p:ext>
    </p:extLst>
  </p:cSld>
  <p:clrMapOvr>
    <a:masterClrMapping/>
  </p:clrMapOvr>
  <mc:AlternateContent xmlns:mc="http://schemas.openxmlformats.org/markup-compatibility/2006">
    <mc:Choice xmlns:p14="http://schemas.microsoft.com/office/powerpoint/2010/main" Requires="p14">
      <p:transition spd="slow" p14:dur="2000" advTm="1546"/>
    </mc:Choice>
    <mc:Fallback>
      <p:transition spd="slow" advTm="154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856D2AC4-42EF-4D73-A635-7679D339998A}"/>
              </a:ext>
            </a:extLst>
          </p:cNvPr>
          <p:cNvSpPr>
            <a:spLocks noGrp="1"/>
          </p:cNvSpPr>
          <p:nvPr>
            <p:ph type="title"/>
          </p:nvPr>
        </p:nvSpPr>
        <p:spPr>
          <a:xfrm>
            <a:off x="841248" y="426720"/>
            <a:ext cx="10506456" cy="1919141"/>
          </a:xfrm>
        </p:spPr>
        <p:txBody>
          <a:bodyPr anchor="b">
            <a:normAutofit/>
          </a:bodyPr>
          <a:lstStyle/>
          <a:p>
            <a:r>
              <a:rPr lang="sv-SE" sz="6000" dirty="0"/>
              <a:t>PAM </a:t>
            </a:r>
            <a:r>
              <a:rPr lang="sv-SE" sz="6000"/>
              <a:t>algorithm</a:t>
            </a:r>
            <a:endParaRPr lang="sv-SE" sz="6000"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B50FA5D-C3F6-4640-9529-2AC5B781F128}"/>
              </a:ext>
            </a:extLst>
          </p:cNvPr>
          <p:cNvSpPr>
            <a:spLocks noGrp="1"/>
          </p:cNvSpPr>
          <p:nvPr>
            <p:ph idx="1"/>
          </p:nvPr>
        </p:nvSpPr>
        <p:spPr>
          <a:xfrm>
            <a:off x="841248" y="3337269"/>
            <a:ext cx="5275380" cy="2905686"/>
          </a:xfrm>
        </p:spPr>
        <p:txBody>
          <a:bodyPr>
            <a:normAutofit/>
          </a:bodyPr>
          <a:lstStyle/>
          <a:p>
            <a:r>
              <a:rPr lang="en-US" sz="2000" dirty="0"/>
              <a:t>The points 1, 2, 5 go to cluster C1</a:t>
            </a:r>
          </a:p>
          <a:p>
            <a:r>
              <a:rPr lang="en-US" sz="2000" dirty="0"/>
              <a:t>The points 0, 3, 6, 7, 8 go to cluster C2</a:t>
            </a:r>
          </a:p>
          <a:p>
            <a:endParaRPr lang="en-US" sz="1800" dirty="0"/>
          </a:p>
          <a:p>
            <a:pPr marL="0" indent="0">
              <a:buNone/>
            </a:pPr>
            <a:r>
              <a:rPr lang="sv-SE" sz="2000" dirty="0"/>
              <a:t>      C= (3 + 4 + 4) + (2 + 2 + 1 + 3 + 3) = 22</a:t>
            </a:r>
          </a:p>
          <a:p>
            <a:pPr marL="0" indent="0">
              <a:buNone/>
            </a:pPr>
            <a:endParaRPr lang="sv-SE" sz="2000" dirty="0"/>
          </a:p>
          <a:p>
            <a:r>
              <a:rPr lang="sv-SE" sz="2000" dirty="0" err="1"/>
              <a:t>Since</a:t>
            </a:r>
            <a:r>
              <a:rPr lang="sv-SE" sz="2000" dirty="0"/>
              <a:t> the </a:t>
            </a:r>
            <a:r>
              <a:rPr lang="sv-SE" sz="2000" dirty="0" err="1"/>
              <a:t>cost</a:t>
            </a:r>
            <a:r>
              <a:rPr lang="sv-SE" sz="2000" dirty="0"/>
              <a:t> is </a:t>
            </a:r>
            <a:r>
              <a:rPr lang="sv-SE" sz="2000" dirty="0" err="1"/>
              <a:t>bigger</a:t>
            </a:r>
            <a:r>
              <a:rPr lang="sv-SE" sz="2000" dirty="0"/>
              <a:t>, the </a:t>
            </a:r>
            <a:r>
              <a:rPr lang="sv-SE" sz="2000" dirty="0" err="1"/>
              <a:t>first</a:t>
            </a:r>
            <a:r>
              <a:rPr lang="sv-SE" sz="2000" dirty="0"/>
              <a:t> set </a:t>
            </a:r>
            <a:r>
              <a:rPr lang="sv-SE" sz="2000" dirty="0" err="1"/>
              <a:t>of</a:t>
            </a:r>
            <a:r>
              <a:rPr lang="sv-SE" sz="2000" dirty="0"/>
              <a:t> </a:t>
            </a:r>
            <a:r>
              <a:rPr lang="sv-SE" sz="2000" dirty="0" err="1"/>
              <a:t>medoids</a:t>
            </a:r>
            <a:r>
              <a:rPr lang="sv-SE" sz="2000" dirty="0"/>
              <a:t> </a:t>
            </a:r>
            <a:r>
              <a:rPr lang="sv-SE" sz="2000" dirty="0" err="1"/>
              <a:t>was</a:t>
            </a:r>
            <a:r>
              <a:rPr lang="sv-SE" sz="2000" dirty="0"/>
              <a:t> a </a:t>
            </a:r>
            <a:r>
              <a:rPr lang="sv-SE" sz="2000" dirty="0" err="1"/>
              <a:t>better</a:t>
            </a:r>
            <a:r>
              <a:rPr lang="sv-SE" sz="2000" dirty="0"/>
              <a:t> choice.</a:t>
            </a:r>
            <a:endParaRPr lang="sv-SE" sz="1800" dirty="0"/>
          </a:p>
        </p:txBody>
      </p:sp>
      <p:pic>
        <p:nvPicPr>
          <p:cNvPr id="5" name="Picture 4">
            <a:extLst>
              <a:ext uri="{FF2B5EF4-FFF2-40B4-BE49-F238E27FC236}">
                <a16:creationId xmlns:a16="http://schemas.microsoft.com/office/drawing/2014/main" id="{9D229029-5D40-4590-A9EF-98CE9403B74C}"/>
              </a:ext>
            </a:extLst>
          </p:cNvPr>
          <p:cNvPicPr>
            <a:picLocks noChangeAspect="1"/>
          </p:cNvPicPr>
          <p:nvPr/>
        </p:nvPicPr>
        <p:blipFill>
          <a:blip r:embed="rId2"/>
          <a:stretch>
            <a:fillRect/>
          </a:stretch>
        </p:blipFill>
        <p:spPr>
          <a:xfrm>
            <a:off x="6648628" y="2764915"/>
            <a:ext cx="5275380" cy="3154509"/>
          </a:xfrm>
          <a:prstGeom prst="rect">
            <a:avLst/>
          </a:prstGeom>
        </p:spPr>
      </p:pic>
      <p:sp>
        <p:nvSpPr>
          <p:cNvPr id="10" name="TextBox 9">
            <a:extLst>
              <a:ext uri="{FF2B5EF4-FFF2-40B4-BE49-F238E27FC236}">
                <a16:creationId xmlns:a16="http://schemas.microsoft.com/office/drawing/2014/main" id="{8BD24CA7-4016-456F-B2EA-0899DA80D717}"/>
              </a:ext>
            </a:extLst>
          </p:cNvPr>
          <p:cNvSpPr txBox="1"/>
          <p:nvPr/>
        </p:nvSpPr>
        <p:spPr>
          <a:xfrm>
            <a:off x="6343380" y="5601084"/>
            <a:ext cx="444381" cy="369332"/>
          </a:xfrm>
          <a:prstGeom prst="rect">
            <a:avLst/>
          </a:prstGeom>
          <a:noFill/>
        </p:spPr>
        <p:txBody>
          <a:bodyPr wrap="square" rtlCol="0">
            <a:spAutoFit/>
          </a:bodyPr>
          <a:lstStyle/>
          <a:p>
            <a:r>
              <a:rPr lang="sv-SE" i="1" dirty="0">
                <a:effectLst>
                  <a:outerShdw blurRad="38100" dist="38100" dir="2700000" algn="tl">
                    <a:srgbClr val="000000">
                      <a:alpha val="43137"/>
                    </a:srgbClr>
                  </a:outerShdw>
                </a:effectLst>
              </a:rPr>
              <a:t>C</a:t>
            </a:r>
            <a:r>
              <a:rPr lang="sv-SE" sz="1400" i="1" dirty="0">
                <a:effectLst>
                  <a:outerShdw blurRad="38100" dist="38100" dir="2700000" algn="tl">
                    <a:srgbClr val="000000">
                      <a:alpha val="43137"/>
                    </a:srgbClr>
                  </a:outerShdw>
                </a:effectLst>
              </a:rPr>
              <a:t>1</a:t>
            </a:r>
            <a:endParaRPr lang="sv-SE" i="1" dirty="0">
              <a:effectLst>
                <a:outerShdw blurRad="38100" dist="38100" dir="2700000" algn="tl">
                  <a:srgbClr val="000000">
                    <a:alpha val="43137"/>
                  </a:srgbClr>
                </a:outerShdw>
              </a:effectLst>
            </a:endParaRPr>
          </a:p>
        </p:txBody>
      </p:sp>
      <p:sp>
        <p:nvSpPr>
          <p:cNvPr id="12" name="TextBox 11">
            <a:extLst>
              <a:ext uri="{FF2B5EF4-FFF2-40B4-BE49-F238E27FC236}">
                <a16:creationId xmlns:a16="http://schemas.microsoft.com/office/drawing/2014/main" id="{711231CB-5ECB-4990-8D60-257147D2FC7B}"/>
              </a:ext>
            </a:extLst>
          </p:cNvPr>
          <p:cNvSpPr txBox="1"/>
          <p:nvPr/>
        </p:nvSpPr>
        <p:spPr>
          <a:xfrm>
            <a:off x="6360472" y="5028730"/>
            <a:ext cx="444381" cy="369332"/>
          </a:xfrm>
          <a:prstGeom prst="rect">
            <a:avLst/>
          </a:prstGeom>
          <a:noFill/>
        </p:spPr>
        <p:txBody>
          <a:bodyPr wrap="square" rtlCol="0">
            <a:spAutoFit/>
          </a:bodyPr>
          <a:lstStyle/>
          <a:p>
            <a:r>
              <a:rPr lang="sv-SE" i="1" dirty="0">
                <a:effectLst>
                  <a:outerShdw blurRad="38100" dist="38100" dir="2700000" algn="tl">
                    <a:srgbClr val="000000">
                      <a:alpha val="43137"/>
                    </a:srgbClr>
                  </a:outerShdw>
                </a:effectLst>
              </a:rPr>
              <a:t>C</a:t>
            </a:r>
            <a:r>
              <a:rPr lang="sv-SE" sz="1400" i="1" dirty="0">
                <a:effectLst>
                  <a:outerShdw blurRad="38100" dist="38100" dir="2700000" algn="tl">
                    <a:srgbClr val="000000">
                      <a:alpha val="43137"/>
                    </a:srgbClr>
                  </a:outerShdw>
                </a:effectLst>
              </a:rPr>
              <a:t>2</a:t>
            </a:r>
            <a:endParaRPr lang="sv-SE"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11557689"/>
      </p:ext>
    </p:extLst>
  </p:cSld>
  <p:clrMapOvr>
    <a:masterClrMapping/>
  </p:clrMapOvr>
  <mc:AlternateContent xmlns:mc="http://schemas.openxmlformats.org/markup-compatibility/2006">
    <mc:Choice xmlns:p14="http://schemas.microsoft.com/office/powerpoint/2010/main" Requires="p14">
      <p:transition spd="slow" p14:dur="2000" advTm="279"/>
    </mc:Choice>
    <mc:Fallback>
      <p:transition spd="slow" advTm="279"/>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8A7D8A-5E31-40AD-8161-C32D94253332}"/>
              </a:ext>
            </a:extLst>
          </p:cNvPr>
          <p:cNvSpPr>
            <a:spLocks noGrp="1"/>
          </p:cNvSpPr>
          <p:nvPr>
            <p:ph type="title"/>
          </p:nvPr>
        </p:nvSpPr>
        <p:spPr>
          <a:xfrm>
            <a:off x="841248" y="426720"/>
            <a:ext cx="10506456" cy="1919141"/>
          </a:xfrm>
        </p:spPr>
        <p:txBody>
          <a:bodyPr anchor="b">
            <a:normAutofit/>
          </a:bodyPr>
          <a:lstStyle/>
          <a:p>
            <a:r>
              <a:rPr lang="sv-SE" sz="6000" dirty="0"/>
              <a:t>Implementation</a:t>
            </a: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3363095-A0C4-45FA-ADFC-703658F02CBD}"/>
              </a:ext>
            </a:extLst>
          </p:cNvPr>
          <p:cNvSpPr>
            <a:spLocks noGrp="1"/>
          </p:cNvSpPr>
          <p:nvPr>
            <p:ph idx="1"/>
          </p:nvPr>
        </p:nvSpPr>
        <p:spPr>
          <a:xfrm>
            <a:off x="841248" y="3337269"/>
            <a:ext cx="10509504" cy="2905686"/>
          </a:xfrm>
        </p:spPr>
        <p:txBody>
          <a:bodyPr>
            <a:normAutofit/>
          </a:bodyPr>
          <a:lstStyle/>
          <a:p>
            <a:r>
              <a:rPr lang="sv-SE" sz="2200" dirty="0"/>
              <a:t>Algorithm:</a:t>
            </a:r>
          </a:p>
          <a:p>
            <a:pPr marL="800100" lvl="1" indent="-342900">
              <a:buFont typeface="+mj-lt"/>
              <a:buAutoNum type="arabicPeriod"/>
            </a:pPr>
            <a:r>
              <a:rPr lang="sv-SE" sz="1800" dirty="0"/>
              <a:t>Create clusters of words using k-means clustering algorithm</a:t>
            </a:r>
          </a:p>
          <a:p>
            <a:pPr marL="800100" lvl="1" indent="-342900">
              <a:buFont typeface="+mj-lt"/>
              <a:buAutoNum type="arabicPeriod"/>
            </a:pPr>
            <a:r>
              <a:rPr lang="sv-SE" sz="1800" dirty="0"/>
              <a:t>Take clusters with the shortest levenstein distance to the input word</a:t>
            </a:r>
          </a:p>
          <a:p>
            <a:pPr marL="800100" lvl="1" indent="-342900">
              <a:buFont typeface="+mj-lt"/>
              <a:buAutoNum type="arabicPeriod"/>
            </a:pPr>
            <a:r>
              <a:rPr lang="sv-SE" sz="1800" dirty="0"/>
              <a:t>Find all the words in the subset of clusters with the levenstein distance to the input word equal to 0 or 1</a:t>
            </a:r>
          </a:p>
          <a:p>
            <a:pPr marL="800100" lvl="1" indent="-342900">
              <a:buFont typeface="+mj-lt"/>
              <a:buAutoNum type="arabicPeriod"/>
            </a:pPr>
            <a:r>
              <a:rPr lang="sv-SE" sz="1800" dirty="0"/>
              <a:t>Add the most frequently used words with levenstein distance equal to 2</a:t>
            </a:r>
          </a:p>
        </p:txBody>
      </p:sp>
    </p:spTree>
    <p:extLst>
      <p:ext uri="{BB962C8B-B14F-4D97-AF65-F5344CB8AC3E}">
        <p14:creationId xmlns:p14="http://schemas.microsoft.com/office/powerpoint/2010/main" val="209280994"/>
      </p:ext>
    </p:extLst>
  </p:cSld>
  <p:clrMapOvr>
    <a:masterClrMapping/>
  </p:clrMapOvr>
  <mc:AlternateContent xmlns:mc="http://schemas.openxmlformats.org/markup-compatibility/2006">
    <mc:Choice xmlns:p14="http://schemas.microsoft.com/office/powerpoint/2010/main" Requires="p14">
      <p:transition spd="slow" p14:dur="2000" advTm="51891"/>
    </mc:Choice>
    <mc:Fallback>
      <p:transition spd="slow" advTm="51891"/>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8A7D8A-5E31-40AD-8161-C32D94253332}"/>
              </a:ext>
            </a:extLst>
          </p:cNvPr>
          <p:cNvSpPr>
            <a:spLocks noGrp="1"/>
          </p:cNvSpPr>
          <p:nvPr>
            <p:ph type="title"/>
          </p:nvPr>
        </p:nvSpPr>
        <p:spPr>
          <a:xfrm>
            <a:off x="841248" y="426720"/>
            <a:ext cx="10506456" cy="1919141"/>
          </a:xfrm>
        </p:spPr>
        <p:txBody>
          <a:bodyPr anchor="b">
            <a:normAutofit/>
          </a:bodyPr>
          <a:lstStyle/>
          <a:p>
            <a:r>
              <a:rPr lang="sv-SE" sz="6000" dirty="0"/>
              <a:t>Implementation</a:t>
            </a: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3363095-A0C4-45FA-ADFC-703658F02CBD}"/>
              </a:ext>
            </a:extLst>
          </p:cNvPr>
          <p:cNvSpPr>
            <a:spLocks noGrp="1"/>
          </p:cNvSpPr>
          <p:nvPr>
            <p:ph idx="1"/>
          </p:nvPr>
        </p:nvSpPr>
        <p:spPr>
          <a:xfrm>
            <a:off x="841248" y="3337269"/>
            <a:ext cx="10509504" cy="2905686"/>
          </a:xfrm>
        </p:spPr>
        <p:txBody>
          <a:bodyPr>
            <a:normAutofit/>
          </a:bodyPr>
          <a:lstStyle/>
          <a:p>
            <a:r>
              <a:rPr lang="sv-SE" sz="1800" dirty="0"/>
              <a:t>The k-means clustering was performed on only 10,00 most frequently used words out of a total of 32,198 to reduce computational complexity</a:t>
            </a:r>
          </a:p>
          <a:p>
            <a:r>
              <a:rPr lang="sv-SE" sz="1800" dirty="0"/>
              <a:t>Distance matrix has to be calculated first, complexity O(n</a:t>
            </a:r>
            <a:r>
              <a:rPr lang="sv-SE" sz="1800" baseline="30000" dirty="0"/>
              <a:t>2</a:t>
            </a:r>
            <a:r>
              <a:rPr lang="sv-SE" sz="1800" dirty="0"/>
              <a:t>); our distance matrix had 10</a:t>
            </a:r>
            <a:r>
              <a:rPr lang="sv-SE" sz="1800" baseline="30000" dirty="0"/>
              <a:t>8 </a:t>
            </a:r>
            <a:r>
              <a:rPr lang="sv-SE" sz="1800" dirty="0"/>
              <a:t>elemets</a:t>
            </a:r>
          </a:p>
          <a:p>
            <a:r>
              <a:rPr lang="sv-SE" sz="1800" dirty="0"/>
              <a:t>The spellchecker was implemented in Python, Levenstein distance and k-means clusters were computed using python libraries</a:t>
            </a:r>
          </a:p>
        </p:txBody>
      </p:sp>
    </p:spTree>
    <p:extLst>
      <p:ext uri="{BB962C8B-B14F-4D97-AF65-F5344CB8AC3E}">
        <p14:creationId xmlns:p14="http://schemas.microsoft.com/office/powerpoint/2010/main" val="2709588420"/>
      </p:ext>
    </p:extLst>
  </p:cSld>
  <p:clrMapOvr>
    <a:masterClrMapping/>
  </p:clrMapOvr>
  <mc:AlternateContent xmlns:mc="http://schemas.openxmlformats.org/markup-compatibility/2006">
    <mc:Choice xmlns:p14="http://schemas.microsoft.com/office/powerpoint/2010/main" Requires="p14">
      <p:transition spd="slow" p14:dur="2000" advTm="2251"/>
    </mc:Choice>
    <mc:Fallback>
      <p:transition spd="slow" advTm="225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A2872B-40A8-405F-8C7F-7A4C48B27D3F}"/>
              </a:ext>
            </a:extLst>
          </p:cNvPr>
          <p:cNvSpPr>
            <a:spLocks noGrp="1"/>
          </p:cNvSpPr>
          <p:nvPr>
            <p:ph type="title"/>
          </p:nvPr>
        </p:nvSpPr>
        <p:spPr>
          <a:xfrm>
            <a:off x="841248" y="426720"/>
            <a:ext cx="10506456" cy="1919141"/>
          </a:xfrm>
        </p:spPr>
        <p:txBody>
          <a:bodyPr anchor="b">
            <a:normAutofit/>
          </a:bodyPr>
          <a:lstStyle/>
          <a:p>
            <a:r>
              <a:rPr lang="sv-SE" sz="6000" dirty="0" err="1"/>
              <a:t>Contents</a:t>
            </a:r>
            <a:endParaRPr lang="sv-SE" sz="6000" dirty="0"/>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747FA0E-4249-4334-97CF-DD8E1632DEBA}"/>
              </a:ext>
            </a:extLst>
          </p:cNvPr>
          <p:cNvSpPr>
            <a:spLocks noGrp="1"/>
          </p:cNvSpPr>
          <p:nvPr>
            <p:ph idx="1"/>
          </p:nvPr>
        </p:nvSpPr>
        <p:spPr>
          <a:xfrm>
            <a:off x="841248" y="3337269"/>
            <a:ext cx="10509504" cy="2905686"/>
          </a:xfrm>
        </p:spPr>
        <p:txBody>
          <a:bodyPr>
            <a:normAutofit/>
          </a:bodyPr>
          <a:lstStyle/>
          <a:p>
            <a:r>
              <a:rPr lang="sv-SE" sz="2200" dirty="0"/>
              <a:t>Problem </a:t>
            </a:r>
            <a:r>
              <a:rPr lang="sv-SE" sz="2200" dirty="0" err="1"/>
              <a:t>formulation</a:t>
            </a:r>
            <a:endParaRPr lang="sv-SE" sz="2200" dirty="0"/>
          </a:p>
          <a:p>
            <a:r>
              <a:rPr lang="sv-SE" sz="2200" dirty="0" err="1"/>
              <a:t>Levenshtein</a:t>
            </a:r>
            <a:r>
              <a:rPr lang="sv-SE" sz="2200" dirty="0"/>
              <a:t> </a:t>
            </a:r>
            <a:r>
              <a:rPr lang="sv-SE" sz="2200" dirty="0" err="1"/>
              <a:t>distance</a:t>
            </a:r>
            <a:endParaRPr lang="sv-SE" sz="2200" dirty="0"/>
          </a:p>
          <a:p>
            <a:r>
              <a:rPr lang="sv-SE" sz="2200" dirty="0"/>
              <a:t>PAM </a:t>
            </a:r>
            <a:r>
              <a:rPr lang="sv-SE" sz="2200" dirty="0" err="1"/>
              <a:t>algorithm</a:t>
            </a:r>
            <a:endParaRPr lang="sv-SE" sz="2200" dirty="0"/>
          </a:p>
          <a:p>
            <a:r>
              <a:rPr lang="sv-SE" sz="2200" dirty="0"/>
              <a:t>Implementation</a:t>
            </a:r>
          </a:p>
          <a:p>
            <a:r>
              <a:rPr lang="sv-SE" sz="2200" dirty="0" err="1"/>
              <a:t>Conclusions</a:t>
            </a:r>
            <a:endParaRPr lang="sv-SE" sz="2200" dirty="0"/>
          </a:p>
          <a:p>
            <a:endParaRPr lang="sv-SE" sz="2200" dirty="0"/>
          </a:p>
        </p:txBody>
      </p:sp>
    </p:spTree>
    <p:extLst>
      <p:ext uri="{BB962C8B-B14F-4D97-AF65-F5344CB8AC3E}">
        <p14:creationId xmlns:p14="http://schemas.microsoft.com/office/powerpoint/2010/main" val="1765895037"/>
      </p:ext>
    </p:extLst>
  </p:cSld>
  <p:clrMapOvr>
    <a:masterClrMapping/>
  </p:clrMapOvr>
  <mc:AlternateContent xmlns:mc="http://schemas.openxmlformats.org/markup-compatibility/2006">
    <mc:Choice xmlns:p14="http://schemas.microsoft.com/office/powerpoint/2010/main" Requires="p14">
      <p:transition spd="slow" p14:dur="2000" advTm="51277"/>
    </mc:Choice>
    <mc:Fallback>
      <p:transition spd="slow" advTm="5127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6B7C1-13CF-442F-B04E-56B61F5F89AD}"/>
              </a:ext>
            </a:extLst>
          </p:cNvPr>
          <p:cNvSpPr>
            <a:spLocks noGrp="1"/>
          </p:cNvSpPr>
          <p:nvPr>
            <p:ph type="title"/>
          </p:nvPr>
        </p:nvSpPr>
        <p:spPr>
          <a:xfrm>
            <a:off x="841248" y="426720"/>
            <a:ext cx="10506456" cy="1919141"/>
          </a:xfrm>
        </p:spPr>
        <p:txBody>
          <a:bodyPr anchor="b">
            <a:normAutofit/>
          </a:bodyPr>
          <a:lstStyle/>
          <a:p>
            <a:r>
              <a:rPr lang="sv-SE" sz="6000"/>
              <a:t>Conclusions</a:t>
            </a: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EE5E773-5B9D-44EE-81B5-C5756E3F5AF2}"/>
              </a:ext>
            </a:extLst>
          </p:cNvPr>
          <p:cNvSpPr>
            <a:spLocks noGrp="1"/>
          </p:cNvSpPr>
          <p:nvPr>
            <p:ph idx="1"/>
          </p:nvPr>
        </p:nvSpPr>
        <p:spPr>
          <a:xfrm>
            <a:off x="841248" y="3337269"/>
            <a:ext cx="10509504" cy="2905686"/>
          </a:xfrm>
        </p:spPr>
        <p:txBody>
          <a:bodyPr>
            <a:normAutofit/>
          </a:bodyPr>
          <a:lstStyle/>
          <a:p>
            <a:r>
              <a:rPr lang="sv-SE" sz="1800" dirty="0" err="1"/>
              <a:t>Levenshtein</a:t>
            </a:r>
            <a:r>
              <a:rPr lang="sv-SE" sz="1800" dirty="0"/>
              <a:t> </a:t>
            </a:r>
            <a:r>
              <a:rPr lang="sv-SE" sz="1800" dirty="0" err="1"/>
              <a:t>distance</a:t>
            </a:r>
            <a:r>
              <a:rPr lang="sv-SE" sz="1800" dirty="0"/>
              <a:t> is a </a:t>
            </a:r>
            <a:r>
              <a:rPr lang="sv-SE" sz="1800" dirty="0" err="1"/>
              <a:t>distance</a:t>
            </a:r>
            <a:r>
              <a:rPr lang="sv-SE" sz="1800" dirty="0"/>
              <a:t> </a:t>
            </a:r>
            <a:r>
              <a:rPr lang="sv-SE" sz="1800" dirty="0" err="1"/>
              <a:t>metric</a:t>
            </a:r>
            <a:r>
              <a:rPr lang="sv-SE" sz="1800" dirty="0"/>
              <a:t> </a:t>
            </a:r>
            <a:r>
              <a:rPr lang="sv-SE" sz="1800" dirty="0" err="1"/>
              <a:t>used</a:t>
            </a:r>
            <a:r>
              <a:rPr lang="sv-SE" sz="1800" dirty="0"/>
              <a:t> to </a:t>
            </a:r>
            <a:r>
              <a:rPr lang="sv-SE" sz="1800" dirty="0" err="1"/>
              <a:t>compare</a:t>
            </a:r>
            <a:r>
              <a:rPr lang="sv-SE" sz="1800" dirty="0"/>
              <a:t> string. It is </a:t>
            </a:r>
            <a:r>
              <a:rPr lang="sv-SE" sz="1800" dirty="0" err="1"/>
              <a:t>mostly</a:t>
            </a:r>
            <a:r>
              <a:rPr lang="sv-SE" sz="1800" dirty="0"/>
              <a:t> </a:t>
            </a:r>
            <a:r>
              <a:rPr lang="sv-SE" sz="1800" dirty="0" err="1"/>
              <a:t>used</a:t>
            </a:r>
            <a:r>
              <a:rPr lang="sv-SE" sz="1800" dirty="0"/>
              <a:t> in </a:t>
            </a:r>
            <a:r>
              <a:rPr lang="sv-SE" sz="1800" dirty="0" err="1"/>
              <a:t>spellcheckers</a:t>
            </a:r>
            <a:r>
              <a:rPr lang="sv-SE" sz="1800" dirty="0"/>
              <a:t> for </a:t>
            </a:r>
            <a:r>
              <a:rPr lang="sv-SE" sz="1800" dirty="0" err="1"/>
              <a:t>its</a:t>
            </a:r>
            <a:r>
              <a:rPr lang="sv-SE" sz="1800" dirty="0"/>
              <a:t> </a:t>
            </a:r>
            <a:r>
              <a:rPr lang="sv-SE" sz="1800" dirty="0" err="1"/>
              <a:t>sensitivity</a:t>
            </a:r>
            <a:r>
              <a:rPr lang="sv-SE" sz="1800" dirty="0"/>
              <a:t>. </a:t>
            </a:r>
          </a:p>
          <a:p>
            <a:r>
              <a:rPr lang="sv-SE" sz="1800" dirty="0"/>
              <a:t>PAM </a:t>
            </a:r>
            <a:r>
              <a:rPr lang="sv-SE" sz="1800" dirty="0" err="1"/>
              <a:t>algorithms</a:t>
            </a:r>
            <a:r>
              <a:rPr lang="sv-SE" sz="1800" dirty="0"/>
              <a:t> is a k </a:t>
            </a:r>
            <a:r>
              <a:rPr lang="sv-SE" sz="1800" dirty="0" err="1"/>
              <a:t>medoids</a:t>
            </a:r>
            <a:r>
              <a:rPr lang="sv-SE" sz="1800" dirty="0"/>
              <a:t> </a:t>
            </a:r>
            <a:r>
              <a:rPr lang="sv-SE" sz="1800" dirty="0" err="1"/>
              <a:t>method</a:t>
            </a:r>
            <a:r>
              <a:rPr lang="sv-SE" sz="1800" dirty="0"/>
              <a:t> </a:t>
            </a:r>
            <a:r>
              <a:rPr lang="sv-SE" sz="1800" dirty="0" err="1"/>
              <a:t>that</a:t>
            </a:r>
            <a:r>
              <a:rPr lang="sv-SE" sz="1800" dirty="0"/>
              <a:t> </a:t>
            </a:r>
            <a:r>
              <a:rPr lang="sv-SE" sz="1800" dirty="0" err="1"/>
              <a:t>divides</a:t>
            </a:r>
            <a:r>
              <a:rPr lang="sv-SE" sz="1800" dirty="0"/>
              <a:t> the </a:t>
            </a:r>
            <a:r>
              <a:rPr lang="sv-SE" sz="1800" dirty="0" err="1"/>
              <a:t>dataset</a:t>
            </a:r>
            <a:r>
              <a:rPr lang="sv-SE" sz="1800" dirty="0"/>
              <a:t> </a:t>
            </a:r>
            <a:r>
              <a:rPr lang="sv-SE" sz="1800" dirty="0" err="1"/>
              <a:t>into</a:t>
            </a:r>
            <a:r>
              <a:rPr lang="sv-SE" sz="1800" dirty="0"/>
              <a:t> k clusters and is less sensitive to </a:t>
            </a:r>
            <a:r>
              <a:rPr lang="sv-SE" sz="1800" dirty="0" err="1"/>
              <a:t>outliers</a:t>
            </a:r>
            <a:r>
              <a:rPr lang="sv-SE" sz="1800" dirty="0"/>
              <a:t> </a:t>
            </a:r>
            <a:r>
              <a:rPr lang="sv-SE" sz="1800" dirty="0" err="1"/>
              <a:t>than</a:t>
            </a:r>
            <a:r>
              <a:rPr lang="sv-SE" sz="1800" dirty="0"/>
              <a:t> </a:t>
            </a:r>
            <a:r>
              <a:rPr lang="sv-SE" sz="1800" dirty="0" err="1"/>
              <a:t>other</a:t>
            </a:r>
            <a:r>
              <a:rPr lang="sv-SE" sz="1800" dirty="0"/>
              <a:t> </a:t>
            </a:r>
            <a:r>
              <a:rPr lang="sv-SE" sz="1800" dirty="0" err="1"/>
              <a:t>methods</a:t>
            </a:r>
            <a:r>
              <a:rPr lang="sv-SE" sz="1800" dirty="0"/>
              <a:t>.</a:t>
            </a:r>
          </a:p>
          <a:p>
            <a:r>
              <a:rPr lang="sv-SE" sz="1800" dirty="0" err="1"/>
              <a:t>Clustering</a:t>
            </a:r>
            <a:r>
              <a:rPr lang="sv-SE" sz="1800" dirty="0"/>
              <a:t> the </a:t>
            </a:r>
            <a:r>
              <a:rPr lang="sv-SE" sz="1800" dirty="0" err="1"/>
              <a:t>words</a:t>
            </a:r>
            <a:r>
              <a:rPr lang="sv-SE" sz="1800" dirty="0"/>
              <a:t> </a:t>
            </a:r>
            <a:r>
              <a:rPr lang="sv-SE" sz="1800" dirty="0" err="1"/>
              <a:t>into</a:t>
            </a:r>
            <a:r>
              <a:rPr lang="sv-SE" sz="1800" dirty="0"/>
              <a:t> </a:t>
            </a:r>
            <a:r>
              <a:rPr lang="sv-SE" sz="1800" dirty="0" err="1"/>
              <a:t>groups</a:t>
            </a:r>
            <a:r>
              <a:rPr lang="sv-SE" sz="1800" dirty="0"/>
              <a:t> </a:t>
            </a:r>
            <a:r>
              <a:rPr lang="sv-SE" sz="1800" dirty="0" err="1"/>
              <a:t>lowers</a:t>
            </a:r>
            <a:r>
              <a:rPr lang="sv-SE" sz="1800" dirty="0"/>
              <a:t> the </a:t>
            </a:r>
            <a:r>
              <a:rPr lang="sv-SE" sz="1800" dirty="0" err="1"/>
              <a:t>computational</a:t>
            </a:r>
            <a:r>
              <a:rPr lang="sv-SE" sz="1800" dirty="0"/>
              <a:t> </a:t>
            </a:r>
            <a:r>
              <a:rPr lang="sv-SE" sz="1800" dirty="0" err="1"/>
              <a:t>complexity</a:t>
            </a:r>
            <a:r>
              <a:rPr lang="sv-SE" sz="1800" dirty="0"/>
              <a:t> as </a:t>
            </a:r>
            <a:r>
              <a:rPr lang="sv-SE" sz="1800" dirty="0" err="1"/>
              <a:t>you</a:t>
            </a:r>
            <a:r>
              <a:rPr lang="sv-SE" sz="1800" dirty="0"/>
              <a:t> </a:t>
            </a:r>
            <a:r>
              <a:rPr lang="sv-SE" sz="1800" dirty="0" err="1"/>
              <a:t>have</a:t>
            </a:r>
            <a:r>
              <a:rPr lang="sv-SE" sz="1800" dirty="0"/>
              <a:t> to </a:t>
            </a:r>
            <a:r>
              <a:rPr lang="sv-SE" sz="1800" dirty="0" err="1"/>
              <a:t>calculate</a:t>
            </a:r>
            <a:r>
              <a:rPr lang="sv-SE" sz="1800" dirty="0"/>
              <a:t> the </a:t>
            </a:r>
            <a:r>
              <a:rPr lang="sv-SE" sz="1800" dirty="0" err="1"/>
              <a:t>distance</a:t>
            </a:r>
            <a:r>
              <a:rPr lang="sv-SE" sz="1800" dirty="0"/>
              <a:t> </a:t>
            </a:r>
            <a:r>
              <a:rPr lang="sv-SE" sz="1800" dirty="0" err="1"/>
              <a:t>with</a:t>
            </a:r>
            <a:r>
              <a:rPr lang="sv-SE" sz="1800" dirty="0"/>
              <a:t> </a:t>
            </a:r>
            <a:r>
              <a:rPr lang="sv-SE" sz="1800" dirty="0" err="1"/>
              <a:t>fewer</a:t>
            </a:r>
            <a:r>
              <a:rPr lang="sv-SE" sz="1800" dirty="0"/>
              <a:t> representatives strings.</a:t>
            </a:r>
          </a:p>
          <a:p>
            <a:endParaRPr lang="sv-SE" sz="1800" dirty="0"/>
          </a:p>
        </p:txBody>
      </p:sp>
    </p:spTree>
    <p:extLst>
      <p:ext uri="{BB962C8B-B14F-4D97-AF65-F5344CB8AC3E}">
        <p14:creationId xmlns:p14="http://schemas.microsoft.com/office/powerpoint/2010/main" val="1880117396"/>
      </p:ext>
    </p:extLst>
  </p:cSld>
  <p:clrMapOvr>
    <a:masterClrMapping/>
  </p:clrMapOvr>
  <mc:AlternateContent xmlns:mc="http://schemas.openxmlformats.org/markup-compatibility/2006">
    <mc:Choice xmlns:p14="http://schemas.microsoft.com/office/powerpoint/2010/main" Requires="p14">
      <p:transition spd="slow" p14:dur="2000" advTm="536"/>
    </mc:Choice>
    <mc:Fallback>
      <p:transition spd="slow" advTm="536"/>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6D4730-EC53-4F38-B604-F8B35B58FD4F}"/>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Questions?</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9715943"/>
      </p:ext>
    </p:extLst>
  </p:cSld>
  <p:clrMapOvr>
    <a:masterClrMapping/>
  </p:clrMapOvr>
  <mc:AlternateContent xmlns:mc="http://schemas.openxmlformats.org/markup-compatibility/2006">
    <mc:Choice xmlns:p14="http://schemas.microsoft.com/office/powerpoint/2010/main" Requires="p14">
      <p:transition spd="slow" p14:dur="2000" advTm="670"/>
    </mc:Choice>
    <mc:Fallback>
      <p:transition spd="slow" advTm="67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611420-2DAD-4364-801B-0E4265628378}"/>
              </a:ext>
            </a:extLst>
          </p:cNvPr>
          <p:cNvSpPr>
            <a:spLocks noGrp="1"/>
          </p:cNvSpPr>
          <p:nvPr>
            <p:ph type="title"/>
          </p:nvPr>
        </p:nvSpPr>
        <p:spPr>
          <a:xfrm>
            <a:off x="841248" y="426720"/>
            <a:ext cx="10506456" cy="1919141"/>
          </a:xfrm>
        </p:spPr>
        <p:txBody>
          <a:bodyPr anchor="b">
            <a:normAutofit/>
          </a:bodyPr>
          <a:lstStyle/>
          <a:p>
            <a:r>
              <a:rPr lang="sv-SE" sz="6000"/>
              <a:t>Problem formulation</a:t>
            </a: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DB58ABB-A20B-462B-92E9-9B32FF159908}"/>
              </a:ext>
            </a:extLst>
          </p:cNvPr>
          <p:cNvSpPr>
            <a:spLocks noGrp="1"/>
          </p:cNvSpPr>
          <p:nvPr>
            <p:ph idx="1"/>
          </p:nvPr>
        </p:nvSpPr>
        <p:spPr>
          <a:xfrm>
            <a:off x="841248" y="3337269"/>
            <a:ext cx="10509504" cy="2905686"/>
          </a:xfrm>
        </p:spPr>
        <p:txBody>
          <a:bodyPr>
            <a:normAutofit/>
          </a:bodyPr>
          <a:lstStyle/>
          <a:p>
            <a:r>
              <a:rPr lang="sv-SE" sz="1500"/>
              <a:t>A spellchecker has two main functionalities:</a:t>
            </a:r>
          </a:p>
          <a:p>
            <a:pPr lvl="3"/>
            <a:r>
              <a:rPr lang="sv-SE" sz="1500"/>
              <a:t>Check if a given word is misspelled </a:t>
            </a:r>
          </a:p>
          <a:p>
            <a:pPr lvl="3"/>
            <a:r>
              <a:rPr lang="sv-SE" sz="1500"/>
              <a:t>Suggest possible candidates to replace it</a:t>
            </a:r>
          </a:p>
          <a:p>
            <a:pPr lvl="3"/>
            <a:endParaRPr lang="sv-SE" sz="1500"/>
          </a:p>
          <a:p>
            <a:pPr lvl="3"/>
            <a:endParaRPr lang="sv-SE" sz="1500"/>
          </a:p>
          <a:p>
            <a:r>
              <a:rPr lang="sv-SE" sz="1500"/>
              <a:t>If we naively implement an algorithm to go through all the words in a dictionary, it would be very much time consuming.</a:t>
            </a:r>
          </a:p>
          <a:p>
            <a:endParaRPr lang="sv-SE" sz="1500"/>
          </a:p>
          <a:p>
            <a:r>
              <a:rPr lang="sv-SE" sz="1500"/>
              <a:t>How can we lower the computational complexity?</a:t>
            </a:r>
          </a:p>
          <a:p>
            <a:pPr lvl="3"/>
            <a:r>
              <a:rPr lang="sv-SE" sz="1500"/>
              <a:t>PAM algorithm</a:t>
            </a:r>
          </a:p>
          <a:p>
            <a:pPr marL="1371600" lvl="3" indent="0">
              <a:buNone/>
            </a:pPr>
            <a:endParaRPr lang="sv-SE" sz="1500"/>
          </a:p>
        </p:txBody>
      </p:sp>
    </p:spTree>
    <p:extLst>
      <p:ext uri="{BB962C8B-B14F-4D97-AF65-F5344CB8AC3E}">
        <p14:creationId xmlns:p14="http://schemas.microsoft.com/office/powerpoint/2010/main" val="2166737593"/>
      </p:ext>
    </p:extLst>
  </p:cSld>
  <p:clrMapOvr>
    <a:masterClrMapping/>
  </p:clrMapOvr>
  <mc:AlternateContent xmlns:mc="http://schemas.openxmlformats.org/markup-compatibility/2006">
    <mc:Choice xmlns:p14="http://schemas.microsoft.com/office/powerpoint/2010/main" Requires="p14">
      <p:transition spd="slow" p14:dur="2000" advTm="112850"/>
    </mc:Choice>
    <mc:Fallback>
      <p:transition spd="slow" advTm="11285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C11B5D-243E-4D43-9B58-972BC7A42340}"/>
              </a:ext>
            </a:extLst>
          </p:cNvPr>
          <p:cNvSpPr>
            <a:spLocks noGrp="1"/>
          </p:cNvSpPr>
          <p:nvPr>
            <p:ph type="title"/>
          </p:nvPr>
        </p:nvSpPr>
        <p:spPr>
          <a:xfrm>
            <a:off x="841248" y="426720"/>
            <a:ext cx="10506456" cy="1919141"/>
          </a:xfrm>
        </p:spPr>
        <p:txBody>
          <a:bodyPr anchor="b">
            <a:normAutofit/>
          </a:bodyPr>
          <a:lstStyle/>
          <a:p>
            <a:r>
              <a:rPr lang="sv-SE" sz="6000"/>
              <a:t>Levenshtein distance</a:t>
            </a: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D223243-AB8B-4354-B534-6A8600CA50E8}"/>
              </a:ext>
            </a:extLst>
          </p:cNvPr>
          <p:cNvSpPr>
            <a:spLocks noGrp="1"/>
          </p:cNvSpPr>
          <p:nvPr>
            <p:ph idx="1"/>
          </p:nvPr>
        </p:nvSpPr>
        <p:spPr>
          <a:xfrm>
            <a:off x="841248" y="3337269"/>
            <a:ext cx="10509504" cy="2905686"/>
          </a:xfrm>
        </p:spPr>
        <p:txBody>
          <a:bodyPr>
            <a:normAutofit/>
          </a:bodyPr>
          <a:lstStyle/>
          <a:p>
            <a:r>
              <a:rPr lang="sv-SE" sz="1500" dirty="0"/>
              <a:t>It is a </a:t>
            </a:r>
            <a:r>
              <a:rPr lang="sv-SE" sz="1500" dirty="0" err="1"/>
              <a:t>distance</a:t>
            </a:r>
            <a:r>
              <a:rPr lang="sv-SE" sz="1500" dirty="0"/>
              <a:t> </a:t>
            </a:r>
            <a:r>
              <a:rPr lang="sv-SE" sz="1500" dirty="0" err="1"/>
              <a:t>metric</a:t>
            </a:r>
            <a:r>
              <a:rPr lang="sv-SE" sz="1500" dirty="0"/>
              <a:t>:</a:t>
            </a:r>
          </a:p>
          <a:p>
            <a:pPr lvl="3"/>
            <a:r>
              <a:rPr lang="sv-SE" sz="1500" dirty="0"/>
              <a:t>Non-</a:t>
            </a:r>
            <a:r>
              <a:rPr lang="sv-SE" sz="1500" dirty="0" err="1"/>
              <a:t>negativity</a:t>
            </a:r>
            <a:r>
              <a:rPr lang="sv-SE" sz="1500" dirty="0"/>
              <a:t>: </a:t>
            </a:r>
            <a:r>
              <a:rPr lang="es-ES" sz="1500" dirty="0"/>
              <a:t>d(</a:t>
            </a:r>
            <a:r>
              <a:rPr lang="es-ES" sz="1500" dirty="0" err="1"/>
              <a:t>x,y</a:t>
            </a:r>
            <a:r>
              <a:rPr lang="es-ES" sz="1500" dirty="0"/>
              <a:t>) </a:t>
            </a:r>
            <a:r>
              <a:rPr lang="sv-SE" sz="1500" dirty="0"/>
              <a:t>≥ 0</a:t>
            </a:r>
          </a:p>
          <a:p>
            <a:pPr lvl="3"/>
            <a:r>
              <a:rPr lang="sv-SE" sz="1500" dirty="0" err="1"/>
              <a:t>Identity</a:t>
            </a:r>
            <a:r>
              <a:rPr lang="sv-SE" sz="1500" dirty="0"/>
              <a:t>: </a:t>
            </a:r>
            <a:r>
              <a:rPr lang="es-ES" sz="1500" dirty="0"/>
              <a:t>d(</a:t>
            </a:r>
            <a:r>
              <a:rPr lang="es-ES" sz="1500" dirty="0" err="1"/>
              <a:t>x,y</a:t>
            </a:r>
            <a:r>
              <a:rPr lang="es-ES" sz="1500" dirty="0"/>
              <a:t>) = 0 </a:t>
            </a:r>
            <a:r>
              <a:rPr lang="es-ES" sz="1500" dirty="0">
                <a:sym typeface="Wingdings" panose="05000000000000000000" pitchFamily="2" charset="2"/>
              </a:rPr>
              <a:t> x = y</a:t>
            </a:r>
            <a:endParaRPr lang="sv-SE" sz="1500" dirty="0"/>
          </a:p>
          <a:p>
            <a:pPr lvl="3"/>
            <a:r>
              <a:rPr lang="sv-SE" sz="1500" dirty="0" err="1"/>
              <a:t>Symmetry</a:t>
            </a:r>
            <a:r>
              <a:rPr lang="sv-SE" sz="1500" dirty="0"/>
              <a:t>: </a:t>
            </a:r>
            <a:r>
              <a:rPr lang="es-ES" sz="1500" dirty="0"/>
              <a:t>d(</a:t>
            </a:r>
            <a:r>
              <a:rPr lang="es-ES" sz="1500" dirty="0" err="1"/>
              <a:t>x,y</a:t>
            </a:r>
            <a:r>
              <a:rPr lang="es-ES" sz="1500" dirty="0"/>
              <a:t>) = d(</a:t>
            </a:r>
            <a:r>
              <a:rPr lang="es-ES" sz="1500" dirty="0" err="1"/>
              <a:t>y,x</a:t>
            </a:r>
            <a:r>
              <a:rPr lang="es-ES" sz="1500" dirty="0"/>
              <a:t>)</a:t>
            </a:r>
            <a:endParaRPr lang="sv-SE" sz="1500" dirty="0"/>
          </a:p>
          <a:p>
            <a:pPr lvl="3"/>
            <a:r>
              <a:rPr lang="sv-SE" sz="1500" dirty="0" err="1"/>
              <a:t>Triangle</a:t>
            </a:r>
            <a:r>
              <a:rPr lang="sv-SE" sz="1500" dirty="0"/>
              <a:t> </a:t>
            </a:r>
            <a:r>
              <a:rPr lang="sv-SE" sz="1500" dirty="0" err="1"/>
              <a:t>inequality</a:t>
            </a:r>
            <a:r>
              <a:rPr lang="sv-SE" sz="1500" dirty="0"/>
              <a:t>: </a:t>
            </a:r>
            <a:r>
              <a:rPr lang="es-ES" sz="1500" dirty="0"/>
              <a:t>d(</a:t>
            </a:r>
            <a:r>
              <a:rPr lang="es-ES" sz="1500" dirty="0" err="1"/>
              <a:t>x,y</a:t>
            </a:r>
            <a:r>
              <a:rPr lang="es-ES" sz="1500" dirty="0"/>
              <a:t>) </a:t>
            </a:r>
            <a:r>
              <a:rPr lang="sv-SE" sz="1500" dirty="0"/>
              <a:t>≤ </a:t>
            </a:r>
            <a:r>
              <a:rPr lang="es-ES" sz="1500" dirty="0"/>
              <a:t>d(</a:t>
            </a:r>
            <a:r>
              <a:rPr lang="es-ES" sz="1500" dirty="0" err="1"/>
              <a:t>x,z</a:t>
            </a:r>
            <a:r>
              <a:rPr lang="es-ES" sz="1500" dirty="0"/>
              <a:t>) + d(</a:t>
            </a:r>
            <a:r>
              <a:rPr lang="es-ES" sz="1500" dirty="0" err="1"/>
              <a:t>z,y</a:t>
            </a:r>
            <a:r>
              <a:rPr lang="es-ES" sz="1500" dirty="0"/>
              <a:t>)</a:t>
            </a:r>
            <a:endParaRPr lang="sv-SE" sz="1500" dirty="0"/>
          </a:p>
          <a:p>
            <a:r>
              <a:rPr lang="sv-SE" sz="1500" dirty="0"/>
              <a:t>Serves as a measure of similarity between two strings.</a:t>
            </a:r>
          </a:p>
          <a:p>
            <a:r>
              <a:rPr lang="sv-SE" sz="1500" dirty="0"/>
              <a:t>Shows the </a:t>
            </a:r>
            <a:r>
              <a:rPr lang="sv-SE" sz="1500" dirty="0" err="1"/>
              <a:t>cost</a:t>
            </a:r>
            <a:r>
              <a:rPr lang="sv-SE" sz="1500" dirty="0"/>
              <a:t> </a:t>
            </a:r>
            <a:r>
              <a:rPr lang="sv-SE" sz="1500" dirty="0" err="1"/>
              <a:t>of</a:t>
            </a:r>
            <a:r>
              <a:rPr lang="sv-SE" sz="1500" dirty="0"/>
              <a:t> the </a:t>
            </a:r>
            <a:r>
              <a:rPr lang="sv-SE" sz="1500" dirty="0" err="1"/>
              <a:t>least</a:t>
            </a:r>
            <a:r>
              <a:rPr lang="sv-SE" sz="1500" dirty="0"/>
              <a:t> </a:t>
            </a:r>
            <a:r>
              <a:rPr lang="sv-SE" sz="1500" dirty="0" err="1"/>
              <a:t>expensive</a:t>
            </a:r>
            <a:r>
              <a:rPr lang="sv-SE" sz="1500" dirty="0"/>
              <a:t> set </a:t>
            </a:r>
            <a:r>
              <a:rPr lang="sv-SE" sz="1500" dirty="0" err="1"/>
              <a:t>of</a:t>
            </a:r>
            <a:r>
              <a:rPr lang="sv-SE" sz="1500" dirty="0"/>
              <a:t> operations to transform a string </a:t>
            </a:r>
            <a:r>
              <a:rPr lang="sv-SE" sz="1500" dirty="0" err="1"/>
              <a:t>into</a:t>
            </a:r>
            <a:r>
              <a:rPr lang="sv-SE" sz="1500" dirty="0"/>
              <a:t> </a:t>
            </a:r>
            <a:r>
              <a:rPr lang="sv-SE" sz="1500" dirty="0" err="1"/>
              <a:t>another</a:t>
            </a:r>
            <a:r>
              <a:rPr lang="sv-SE" sz="1500" dirty="0"/>
              <a:t>:</a:t>
            </a:r>
          </a:p>
          <a:p>
            <a:pPr lvl="3"/>
            <a:r>
              <a:rPr lang="sv-SE" sz="1500" dirty="0" err="1"/>
              <a:t>Deletions</a:t>
            </a:r>
            <a:endParaRPr lang="sv-SE" sz="1500" dirty="0"/>
          </a:p>
          <a:p>
            <a:pPr lvl="3"/>
            <a:r>
              <a:rPr lang="sv-SE" sz="1500" dirty="0" err="1"/>
              <a:t>Insertions</a:t>
            </a:r>
            <a:endParaRPr lang="sv-SE" sz="1500" dirty="0"/>
          </a:p>
          <a:p>
            <a:pPr lvl="3"/>
            <a:r>
              <a:rPr lang="sv-SE" sz="1500" dirty="0"/>
              <a:t>Substitutions</a:t>
            </a:r>
          </a:p>
        </p:txBody>
      </p:sp>
    </p:spTree>
    <p:extLst>
      <p:ext uri="{BB962C8B-B14F-4D97-AF65-F5344CB8AC3E}">
        <p14:creationId xmlns:p14="http://schemas.microsoft.com/office/powerpoint/2010/main" val="2664960716"/>
      </p:ext>
    </p:extLst>
  </p:cSld>
  <p:clrMapOvr>
    <a:masterClrMapping/>
  </p:clrMapOvr>
  <mc:AlternateContent xmlns:mc="http://schemas.openxmlformats.org/markup-compatibility/2006">
    <mc:Choice xmlns:p14="http://schemas.microsoft.com/office/powerpoint/2010/main" Requires="p14">
      <p:transition spd="slow" p14:dur="2000" advTm="65830"/>
    </mc:Choice>
    <mc:Fallback>
      <p:transition spd="slow" advTm="6583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1B8B9E-0E7C-4947-ACCB-1E2566C7C59E}"/>
              </a:ext>
            </a:extLst>
          </p:cNvPr>
          <p:cNvSpPr>
            <a:spLocks noGrp="1"/>
          </p:cNvSpPr>
          <p:nvPr>
            <p:ph type="title"/>
          </p:nvPr>
        </p:nvSpPr>
        <p:spPr>
          <a:xfrm>
            <a:off x="841248" y="426720"/>
            <a:ext cx="10506456" cy="1919141"/>
          </a:xfrm>
        </p:spPr>
        <p:txBody>
          <a:bodyPr anchor="b">
            <a:normAutofit/>
          </a:bodyPr>
          <a:lstStyle/>
          <a:p>
            <a:r>
              <a:rPr lang="sv-SE" sz="6000" dirty="0"/>
              <a:t>Simple </a:t>
            </a:r>
            <a:r>
              <a:rPr lang="sv-SE" sz="6000" dirty="0" err="1"/>
              <a:t>example</a:t>
            </a:r>
            <a:endParaRPr lang="sv-SE" sz="6000" dirty="0"/>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A4F155C-3C23-49BC-9D22-357643FB6C6D}"/>
              </a:ext>
            </a:extLst>
          </p:cNvPr>
          <p:cNvSpPr>
            <a:spLocks noGrp="1"/>
          </p:cNvSpPr>
          <p:nvPr>
            <p:ph idx="1"/>
          </p:nvPr>
        </p:nvSpPr>
        <p:spPr>
          <a:xfrm>
            <a:off x="841248" y="3337269"/>
            <a:ext cx="10509504" cy="2905686"/>
          </a:xfrm>
        </p:spPr>
        <p:txBody>
          <a:bodyPr>
            <a:normAutofit/>
          </a:bodyPr>
          <a:lstStyle/>
          <a:p>
            <a:r>
              <a:rPr lang="sv-SE" sz="2200" dirty="0"/>
              <a:t>Let us have a source string </a:t>
            </a:r>
            <a:r>
              <a:rPr lang="sv-SE" sz="2200" b="1" i="1" dirty="0">
                <a:effectLst>
                  <a:outerShdw blurRad="38100" dist="38100" dir="2700000" algn="tl">
                    <a:srgbClr val="000000">
                      <a:alpha val="43137"/>
                    </a:srgbClr>
                  </a:outerShdw>
                </a:effectLst>
              </a:rPr>
              <a:t>s</a:t>
            </a:r>
            <a:r>
              <a:rPr lang="sv-SE" sz="2200" dirty="0"/>
              <a:t>  ”ARBEN” which we want to transform into target string </a:t>
            </a:r>
            <a:r>
              <a:rPr lang="sv-SE" sz="2200" b="1" i="1" dirty="0">
                <a:effectLst>
                  <a:outerShdw blurRad="38100" dist="38100" dir="2700000" algn="tl">
                    <a:srgbClr val="000000">
                      <a:alpha val="43137"/>
                    </a:srgbClr>
                  </a:outerShdw>
                </a:effectLst>
              </a:rPr>
              <a:t>t</a:t>
            </a:r>
            <a:r>
              <a:rPr lang="sv-SE" sz="2200" dirty="0"/>
              <a:t>  ”ROBIN”</a:t>
            </a:r>
          </a:p>
          <a:p>
            <a:endParaRPr lang="sv-SE" sz="2200" dirty="0"/>
          </a:p>
          <a:p>
            <a:endParaRPr lang="sv-SE" sz="2200" dirty="0"/>
          </a:p>
        </p:txBody>
      </p:sp>
      <p:sp>
        <p:nvSpPr>
          <p:cNvPr id="5" name="Oval 4">
            <a:extLst>
              <a:ext uri="{FF2B5EF4-FFF2-40B4-BE49-F238E27FC236}">
                <a16:creationId xmlns:a16="http://schemas.microsoft.com/office/drawing/2014/main" id="{DCA3454E-754C-4DF6-9044-B79A86E7161A}"/>
              </a:ext>
            </a:extLst>
          </p:cNvPr>
          <p:cNvSpPr/>
          <p:nvPr/>
        </p:nvSpPr>
        <p:spPr>
          <a:xfrm>
            <a:off x="4127216" y="4352544"/>
            <a:ext cx="437351" cy="53949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sv-SE"/>
          </a:p>
        </p:txBody>
      </p:sp>
      <p:sp>
        <p:nvSpPr>
          <p:cNvPr id="4" name="TextBox 3">
            <a:extLst>
              <a:ext uri="{FF2B5EF4-FFF2-40B4-BE49-F238E27FC236}">
                <a16:creationId xmlns:a16="http://schemas.microsoft.com/office/drawing/2014/main" id="{D220F505-C218-4A82-8D5F-4F555BB7E398}"/>
              </a:ext>
            </a:extLst>
          </p:cNvPr>
          <p:cNvSpPr txBox="1"/>
          <p:nvPr/>
        </p:nvSpPr>
        <p:spPr>
          <a:xfrm>
            <a:off x="4127216" y="4268910"/>
            <a:ext cx="5096107" cy="1754326"/>
          </a:xfrm>
          <a:prstGeom prst="rect">
            <a:avLst/>
          </a:prstGeom>
          <a:noFill/>
        </p:spPr>
        <p:txBody>
          <a:bodyPr wrap="square" rtlCol="0">
            <a:spAutoFit/>
          </a:bodyPr>
          <a:lstStyle/>
          <a:p>
            <a:r>
              <a:rPr lang="sv-SE" sz="3600" dirty="0"/>
              <a:t>A R B E N</a:t>
            </a:r>
          </a:p>
          <a:p>
            <a:endParaRPr lang="sv-SE" sz="3600" dirty="0"/>
          </a:p>
          <a:p>
            <a:r>
              <a:rPr lang="sv-SE" sz="3600" dirty="0"/>
              <a:t>R O B I N</a:t>
            </a:r>
          </a:p>
        </p:txBody>
      </p:sp>
      <p:sp>
        <p:nvSpPr>
          <p:cNvPr id="6" name="Speech Bubble: Rectangle 5">
            <a:extLst>
              <a:ext uri="{FF2B5EF4-FFF2-40B4-BE49-F238E27FC236}">
                <a16:creationId xmlns:a16="http://schemas.microsoft.com/office/drawing/2014/main" id="{25AE9937-9D2F-4BF0-8A79-148B1E36CBEB}"/>
              </a:ext>
            </a:extLst>
          </p:cNvPr>
          <p:cNvSpPr/>
          <p:nvPr/>
        </p:nvSpPr>
        <p:spPr>
          <a:xfrm>
            <a:off x="7107379" y="4537983"/>
            <a:ext cx="1486311" cy="504258"/>
          </a:xfrm>
          <a:prstGeom prst="wedgeRectCallout">
            <a:avLst>
              <a:gd name="adj1" fmla="val -103772"/>
              <a:gd name="adj2" fmla="val 66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sz="2000" b="1" i="1" dirty="0" err="1">
                <a:effectLst>
                  <a:outerShdw blurRad="38100" dist="38100" dir="2700000" algn="tl">
                    <a:srgbClr val="000000">
                      <a:alpha val="43137"/>
                    </a:srgbClr>
                  </a:outerShdw>
                </a:effectLst>
              </a:rPr>
              <a:t>Deletion</a:t>
            </a:r>
            <a:endParaRPr lang="sv-SE" sz="20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06290343"/>
      </p:ext>
    </p:extLst>
  </p:cSld>
  <p:clrMapOvr>
    <a:masterClrMapping/>
  </p:clrMapOvr>
  <mc:AlternateContent xmlns:mc="http://schemas.openxmlformats.org/markup-compatibility/2006">
    <mc:Choice xmlns:p14="http://schemas.microsoft.com/office/powerpoint/2010/main" Requires="p14">
      <p:transition spd="slow" p14:dur="2000" advTm="21398"/>
    </mc:Choice>
    <mc:Fallback>
      <p:transition spd="slow" advTm="2139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B8B9E-0E7C-4947-ACCB-1E2566C7C59E}"/>
              </a:ext>
            </a:extLst>
          </p:cNvPr>
          <p:cNvSpPr>
            <a:spLocks noGrp="1"/>
          </p:cNvSpPr>
          <p:nvPr>
            <p:ph type="title"/>
          </p:nvPr>
        </p:nvSpPr>
        <p:spPr>
          <a:xfrm>
            <a:off x="841248" y="426720"/>
            <a:ext cx="10506456" cy="1919141"/>
          </a:xfrm>
        </p:spPr>
        <p:txBody>
          <a:bodyPr anchor="b">
            <a:normAutofit/>
          </a:bodyPr>
          <a:lstStyle/>
          <a:p>
            <a:r>
              <a:rPr lang="sv-SE" sz="6000" dirty="0"/>
              <a:t>Simple </a:t>
            </a:r>
            <a:r>
              <a:rPr lang="sv-SE" sz="6000" dirty="0" err="1"/>
              <a:t>example</a:t>
            </a:r>
            <a:endParaRPr lang="sv-SE" sz="6000" dirty="0"/>
          </a:p>
        </p:txBody>
      </p:sp>
      <p:sp>
        <p:nvSpPr>
          <p:cNvPr id="3" name="Content Placeholder 2">
            <a:extLst>
              <a:ext uri="{FF2B5EF4-FFF2-40B4-BE49-F238E27FC236}">
                <a16:creationId xmlns:a16="http://schemas.microsoft.com/office/drawing/2014/main" id="{1A4F155C-3C23-49BC-9D22-357643FB6C6D}"/>
              </a:ext>
            </a:extLst>
          </p:cNvPr>
          <p:cNvSpPr>
            <a:spLocks noGrp="1"/>
          </p:cNvSpPr>
          <p:nvPr>
            <p:ph idx="1"/>
          </p:nvPr>
        </p:nvSpPr>
        <p:spPr>
          <a:xfrm>
            <a:off x="841248" y="3337269"/>
            <a:ext cx="10509504" cy="2905686"/>
          </a:xfrm>
        </p:spPr>
        <p:txBody>
          <a:bodyPr>
            <a:normAutofit/>
          </a:bodyPr>
          <a:lstStyle/>
          <a:p>
            <a:r>
              <a:rPr lang="sv-SE" sz="2200" dirty="0"/>
              <a:t>Let us have a source string </a:t>
            </a:r>
            <a:r>
              <a:rPr lang="sv-SE" sz="2200" b="1" i="1" dirty="0">
                <a:effectLst>
                  <a:outerShdw blurRad="38100" dist="38100" dir="2700000" algn="tl">
                    <a:srgbClr val="000000">
                      <a:alpha val="43137"/>
                    </a:srgbClr>
                  </a:outerShdw>
                </a:effectLst>
              </a:rPr>
              <a:t>s</a:t>
            </a:r>
            <a:r>
              <a:rPr lang="sv-SE" sz="2200" dirty="0"/>
              <a:t>  ”ARBEN” which we want to transform into target string </a:t>
            </a:r>
            <a:r>
              <a:rPr lang="sv-SE" sz="2200" b="1" i="1" dirty="0">
                <a:effectLst>
                  <a:outerShdw blurRad="38100" dist="38100" dir="2700000" algn="tl">
                    <a:srgbClr val="000000">
                      <a:alpha val="43137"/>
                    </a:srgbClr>
                  </a:outerShdw>
                </a:effectLst>
              </a:rPr>
              <a:t>t</a:t>
            </a:r>
            <a:r>
              <a:rPr lang="sv-SE" sz="2200" dirty="0"/>
              <a:t>  ”ROBIN”</a:t>
            </a:r>
          </a:p>
          <a:p>
            <a:endParaRPr lang="sv-SE" sz="2200" dirty="0"/>
          </a:p>
          <a:p>
            <a:endParaRPr lang="sv-SE" sz="2200" dirty="0"/>
          </a:p>
        </p:txBody>
      </p:sp>
      <p:sp>
        <p:nvSpPr>
          <p:cNvPr id="5" name="Oval 4">
            <a:extLst>
              <a:ext uri="{FF2B5EF4-FFF2-40B4-BE49-F238E27FC236}">
                <a16:creationId xmlns:a16="http://schemas.microsoft.com/office/drawing/2014/main" id="{DCA3454E-754C-4DF6-9044-B79A86E7161A}"/>
              </a:ext>
            </a:extLst>
          </p:cNvPr>
          <p:cNvSpPr/>
          <p:nvPr/>
        </p:nvSpPr>
        <p:spPr>
          <a:xfrm>
            <a:off x="4596683" y="4319202"/>
            <a:ext cx="437351" cy="53949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sv-SE"/>
          </a:p>
        </p:txBody>
      </p:sp>
      <p:sp>
        <p:nvSpPr>
          <p:cNvPr id="9" name="TextBox 8">
            <a:extLst>
              <a:ext uri="{FF2B5EF4-FFF2-40B4-BE49-F238E27FC236}">
                <a16:creationId xmlns:a16="http://schemas.microsoft.com/office/drawing/2014/main" id="{F1DFB241-B64E-48FA-AD21-8C4262F7824E}"/>
              </a:ext>
            </a:extLst>
          </p:cNvPr>
          <p:cNvSpPr txBox="1"/>
          <p:nvPr/>
        </p:nvSpPr>
        <p:spPr>
          <a:xfrm>
            <a:off x="4218656" y="4250622"/>
            <a:ext cx="5096107" cy="1754326"/>
          </a:xfrm>
          <a:prstGeom prst="rect">
            <a:avLst/>
          </a:prstGeom>
          <a:noFill/>
        </p:spPr>
        <p:txBody>
          <a:bodyPr wrap="square" rtlCol="0">
            <a:spAutoFit/>
          </a:bodyPr>
          <a:lstStyle/>
          <a:p>
            <a:r>
              <a:rPr lang="sv-SE" sz="3600" dirty="0"/>
              <a:t>R O B E N</a:t>
            </a:r>
          </a:p>
          <a:p>
            <a:endParaRPr lang="sv-SE" sz="3600" dirty="0"/>
          </a:p>
          <a:p>
            <a:r>
              <a:rPr lang="sv-SE" sz="3600" dirty="0"/>
              <a:t>R O B I N</a:t>
            </a:r>
          </a:p>
        </p:txBody>
      </p:sp>
      <p:sp>
        <p:nvSpPr>
          <p:cNvPr id="11" name="Speech Bubble: Rectangle 10">
            <a:extLst>
              <a:ext uri="{FF2B5EF4-FFF2-40B4-BE49-F238E27FC236}">
                <a16:creationId xmlns:a16="http://schemas.microsoft.com/office/drawing/2014/main" id="{2033B087-A901-42E9-A762-8E6C9C10FF70}"/>
              </a:ext>
            </a:extLst>
          </p:cNvPr>
          <p:cNvSpPr/>
          <p:nvPr/>
        </p:nvSpPr>
        <p:spPr>
          <a:xfrm>
            <a:off x="7107379" y="4537983"/>
            <a:ext cx="1486311" cy="504258"/>
          </a:xfrm>
          <a:prstGeom prst="wedgeRectCallout">
            <a:avLst>
              <a:gd name="adj1" fmla="val -103772"/>
              <a:gd name="adj2" fmla="val 66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sz="2000" b="1" i="1" dirty="0" err="1">
                <a:effectLst>
                  <a:outerShdw blurRad="38100" dist="38100" dir="2700000" algn="tl">
                    <a:srgbClr val="000000">
                      <a:alpha val="43137"/>
                    </a:srgbClr>
                  </a:outerShdw>
                </a:effectLst>
              </a:rPr>
              <a:t>Insertion</a:t>
            </a:r>
            <a:endParaRPr lang="sv-SE" sz="2000" b="1" i="1" dirty="0">
              <a:effectLst>
                <a:outerShdw blurRad="38100" dist="38100" dir="2700000" algn="tl">
                  <a:srgbClr val="000000">
                    <a:alpha val="43137"/>
                  </a:srgbClr>
                </a:outerShdw>
              </a:effectLst>
            </a:endParaRPr>
          </a:p>
        </p:txBody>
      </p:sp>
      <p:pic>
        <p:nvPicPr>
          <p:cNvPr id="6" name="Picture 5">
            <a:extLst>
              <a:ext uri="{FF2B5EF4-FFF2-40B4-BE49-F238E27FC236}">
                <a16:creationId xmlns:a16="http://schemas.microsoft.com/office/drawing/2014/main" id="{C9020352-0E7F-41C8-B823-7FD7203CB733}"/>
              </a:ext>
            </a:extLst>
          </p:cNvPr>
          <p:cNvPicPr>
            <a:picLocks noChangeAspect="1"/>
          </p:cNvPicPr>
          <p:nvPr/>
        </p:nvPicPr>
        <p:blipFill>
          <a:blip r:embed="rId2"/>
          <a:stretch>
            <a:fillRect/>
          </a:stretch>
        </p:blipFill>
        <p:spPr>
          <a:xfrm>
            <a:off x="724829" y="2585135"/>
            <a:ext cx="10506456" cy="470112"/>
          </a:xfrm>
          <a:prstGeom prst="rect">
            <a:avLst/>
          </a:prstGeom>
        </p:spPr>
      </p:pic>
    </p:spTree>
    <p:extLst>
      <p:ext uri="{BB962C8B-B14F-4D97-AF65-F5344CB8AC3E}">
        <p14:creationId xmlns:p14="http://schemas.microsoft.com/office/powerpoint/2010/main" val="1986560044"/>
      </p:ext>
    </p:extLst>
  </p:cSld>
  <p:clrMapOvr>
    <a:masterClrMapping/>
  </p:clrMapOvr>
  <mc:AlternateContent xmlns:mc="http://schemas.openxmlformats.org/markup-compatibility/2006">
    <mc:Choice xmlns:p14="http://schemas.microsoft.com/office/powerpoint/2010/main" Requires="p14">
      <p:transition spd="slow" p14:dur="2000" advTm="11619"/>
    </mc:Choice>
    <mc:Fallback>
      <p:transition spd="slow" advTm="1161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B8B9E-0E7C-4947-ACCB-1E2566C7C59E}"/>
              </a:ext>
            </a:extLst>
          </p:cNvPr>
          <p:cNvSpPr>
            <a:spLocks noGrp="1"/>
          </p:cNvSpPr>
          <p:nvPr>
            <p:ph type="title"/>
          </p:nvPr>
        </p:nvSpPr>
        <p:spPr>
          <a:xfrm>
            <a:off x="841248" y="426720"/>
            <a:ext cx="10506456" cy="1919141"/>
          </a:xfrm>
        </p:spPr>
        <p:txBody>
          <a:bodyPr anchor="b">
            <a:normAutofit/>
          </a:bodyPr>
          <a:lstStyle/>
          <a:p>
            <a:r>
              <a:rPr lang="sv-SE" sz="6000" dirty="0"/>
              <a:t>Simple </a:t>
            </a:r>
            <a:r>
              <a:rPr lang="sv-SE" sz="6000" dirty="0" err="1"/>
              <a:t>example</a:t>
            </a:r>
            <a:endParaRPr lang="sv-SE" sz="6000" dirty="0"/>
          </a:p>
        </p:txBody>
      </p:sp>
      <p:sp>
        <p:nvSpPr>
          <p:cNvPr id="3" name="Content Placeholder 2">
            <a:extLst>
              <a:ext uri="{FF2B5EF4-FFF2-40B4-BE49-F238E27FC236}">
                <a16:creationId xmlns:a16="http://schemas.microsoft.com/office/drawing/2014/main" id="{1A4F155C-3C23-49BC-9D22-357643FB6C6D}"/>
              </a:ext>
            </a:extLst>
          </p:cNvPr>
          <p:cNvSpPr>
            <a:spLocks noGrp="1"/>
          </p:cNvSpPr>
          <p:nvPr>
            <p:ph idx="1"/>
          </p:nvPr>
        </p:nvSpPr>
        <p:spPr>
          <a:xfrm>
            <a:off x="841248" y="3337269"/>
            <a:ext cx="10509504" cy="2905686"/>
          </a:xfrm>
        </p:spPr>
        <p:txBody>
          <a:bodyPr>
            <a:normAutofit/>
          </a:bodyPr>
          <a:lstStyle/>
          <a:p>
            <a:r>
              <a:rPr lang="sv-SE" sz="2200" dirty="0"/>
              <a:t>Let us have a source string </a:t>
            </a:r>
            <a:r>
              <a:rPr lang="sv-SE" sz="2200" b="1" i="1" dirty="0">
                <a:effectLst>
                  <a:outerShdw blurRad="38100" dist="38100" dir="2700000" algn="tl">
                    <a:srgbClr val="000000">
                      <a:alpha val="43137"/>
                    </a:srgbClr>
                  </a:outerShdw>
                </a:effectLst>
              </a:rPr>
              <a:t>s</a:t>
            </a:r>
            <a:r>
              <a:rPr lang="sv-SE" sz="2200" dirty="0"/>
              <a:t>  ”ARBEN” which we want to transform into target string </a:t>
            </a:r>
            <a:r>
              <a:rPr lang="sv-SE" sz="2200" b="1" i="1" dirty="0">
                <a:effectLst>
                  <a:outerShdw blurRad="38100" dist="38100" dir="2700000" algn="tl">
                    <a:srgbClr val="000000">
                      <a:alpha val="43137"/>
                    </a:srgbClr>
                  </a:outerShdw>
                </a:effectLst>
              </a:rPr>
              <a:t>t</a:t>
            </a:r>
            <a:r>
              <a:rPr lang="sv-SE" sz="2200" dirty="0"/>
              <a:t>  ”ROBIN”</a:t>
            </a:r>
          </a:p>
          <a:p>
            <a:endParaRPr lang="sv-SE" sz="2200" dirty="0"/>
          </a:p>
          <a:p>
            <a:endParaRPr lang="sv-SE" sz="2200" dirty="0"/>
          </a:p>
        </p:txBody>
      </p:sp>
      <p:sp>
        <p:nvSpPr>
          <p:cNvPr id="5" name="Oval 4">
            <a:extLst>
              <a:ext uri="{FF2B5EF4-FFF2-40B4-BE49-F238E27FC236}">
                <a16:creationId xmlns:a16="http://schemas.microsoft.com/office/drawing/2014/main" id="{DCA3454E-754C-4DF6-9044-B79A86E7161A}"/>
              </a:ext>
            </a:extLst>
          </p:cNvPr>
          <p:cNvSpPr/>
          <p:nvPr/>
        </p:nvSpPr>
        <p:spPr>
          <a:xfrm>
            <a:off x="5230368" y="4343400"/>
            <a:ext cx="320040" cy="53949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sv-SE"/>
          </a:p>
        </p:txBody>
      </p:sp>
      <p:sp>
        <p:nvSpPr>
          <p:cNvPr id="9" name="TextBox 8">
            <a:extLst>
              <a:ext uri="{FF2B5EF4-FFF2-40B4-BE49-F238E27FC236}">
                <a16:creationId xmlns:a16="http://schemas.microsoft.com/office/drawing/2014/main" id="{F1DFB241-B64E-48FA-AD21-8C4262F7824E}"/>
              </a:ext>
            </a:extLst>
          </p:cNvPr>
          <p:cNvSpPr txBox="1"/>
          <p:nvPr/>
        </p:nvSpPr>
        <p:spPr>
          <a:xfrm>
            <a:off x="4127216" y="4268910"/>
            <a:ext cx="5096107" cy="1754326"/>
          </a:xfrm>
          <a:prstGeom prst="rect">
            <a:avLst/>
          </a:prstGeom>
          <a:noFill/>
        </p:spPr>
        <p:txBody>
          <a:bodyPr wrap="square" rtlCol="0">
            <a:spAutoFit/>
          </a:bodyPr>
          <a:lstStyle/>
          <a:p>
            <a:r>
              <a:rPr lang="sv-SE" sz="3600" dirty="0"/>
              <a:t>R O B I N</a:t>
            </a:r>
          </a:p>
          <a:p>
            <a:endParaRPr lang="sv-SE" sz="3600" dirty="0"/>
          </a:p>
          <a:p>
            <a:r>
              <a:rPr lang="sv-SE" sz="3600" dirty="0"/>
              <a:t>R O B I N</a:t>
            </a:r>
          </a:p>
        </p:txBody>
      </p:sp>
      <p:sp>
        <p:nvSpPr>
          <p:cNvPr id="6" name="Speech Bubble: Rectangle 5">
            <a:extLst>
              <a:ext uri="{FF2B5EF4-FFF2-40B4-BE49-F238E27FC236}">
                <a16:creationId xmlns:a16="http://schemas.microsoft.com/office/drawing/2014/main" id="{8A89BF29-A6BC-4133-A48C-82C16D0FB0D4}"/>
              </a:ext>
            </a:extLst>
          </p:cNvPr>
          <p:cNvSpPr/>
          <p:nvPr/>
        </p:nvSpPr>
        <p:spPr>
          <a:xfrm>
            <a:off x="7107379" y="4537983"/>
            <a:ext cx="1486311" cy="504258"/>
          </a:xfrm>
          <a:prstGeom prst="wedgeRectCallout">
            <a:avLst>
              <a:gd name="adj1" fmla="val -103772"/>
              <a:gd name="adj2" fmla="val 66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sz="2000" b="1" i="1" dirty="0">
                <a:effectLst>
                  <a:outerShdw blurRad="38100" dist="38100" dir="2700000" algn="tl">
                    <a:srgbClr val="000000">
                      <a:alpha val="43137"/>
                    </a:srgbClr>
                  </a:outerShdw>
                </a:effectLst>
              </a:rPr>
              <a:t>Substitution</a:t>
            </a:r>
          </a:p>
        </p:txBody>
      </p:sp>
      <p:pic>
        <p:nvPicPr>
          <p:cNvPr id="7" name="Picture 6">
            <a:extLst>
              <a:ext uri="{FF2B5EF4-FFF2-40B4-BE49-F238E27FC236}">
                <a16:creationId xmlns:a16="http://schemas.microsoft.com/office/drawing/2014/main" id="{010DF6AC-E286-4F00-98C9-761F3A24505B}"/>
              </a:ext>
            </a:extLst>
          </p:cNvPr>
          <p:cNvPicPr>
            <a:picLocks noChangeAspect="1"/>
          </p:cNvPicPr>
          <p:nvPr/>
        </p:nvPicPr>
        <p:blipFill>
          <a:blip r:embed="rId2"/>
          <a:stretch>
            <a:fillRect/>
          </a:stretch>
        </p:blipFill>
        <p:spPr>
          <a:xfrm>
            <a:off x="724829" y="2585135"/>
            <a:ext cx="10506456" cy="470112"/>
          </a:xfrm>
          <a:prstGeom prst="rect">
            <a:avLst/>
          </a:prstGeom>
        </p:spPr>
      </p:pic>
    </p:spTree>
    <p:extLst>
      <p:ext uri="{BB962C8B-B14F-4D97-AF65-F5344CB8AC3E}">
        <p14:creationId xmlns:p14="http://schemas.microsoft.com/office/powerpoint/2010/main" val="126995634"/>
      </p:ext>
    </p:extLst>
  </p:cSld>
  <p:clrMapOvr>
    <a:masterClrMapping/>
  </p:clrMapOvr>
  <mc:AlternateContent xmlns:mc="http://schemas.openxmlformats.org/markup-compatibility/2006">
    <mc:Choice xmlns:p14="http://schemas.microsoft.com/office/powerpoint/2010/main" Requires="p14">
      <p:transition spd="slow" p14:dur="2000" advTm="2490"/>
    </mc:Choice>
    <mc:Fallback>
      <p:transition spd="slow" advTm="249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Title 1">
            <a:extLst>
              <a:ext uri="{FF2B5EF4-FFF2-40B4-BE49-F238E27FC236}">
                <a16:creationId xmlns:a16="http://schemas.microsoft.com/office/drawing/2014/main" id="{5A610DD1-6859-4AE0-9F1E-0667FBED4D46}"/>
              </a:ext>
            </a:extLst>
          </p:cNvPr>
          <p:cNvSpPr>
            <a:spLocks noGrp="1"/>
          </p:cNvSpPr>
          <p:nvPr>
            <p:ph type="title"/>
          </p:nvPr>
        </p:nvSpPr>
        <p:spPr>
          <a:xfrm>
            <a:off x="841375" y="427038"/>
            <a:ext cx="10506075" cy="1919287"/>
          </a:xfrm>
        </p:spPr>
        <p:txBody>
          <a:bodyPr anchor="b">
            <a:normAutofit/>
          </a:bodyPr>
          <a:lstStyle/>
          <a:p>
            <a:r>
              <a:rPr lang="sv-SE" sz="6000" dirty="0"/>
              <a:t>Simple </a:t>
            </a:r>
            <a:r>
              <a:rPr lang="sv-SE" sz="6000" dirty="0" err="1"/>
              <a:t>example</a:t>
            </a:r>
            <a:endParaRPr lang="sv-SE" sz="6000" dirty="0"/>
          </a:p>
        </p:txBody>
      </p:sp>
      <p:sp>
        <p:nvSpPr>
          <p:cNvPr id="4" name="Oval 3">
            <a:extLst>
              <a:ext uri="{FF2B5EF4-FFF2-40B4-BE49-F238E27FC236}">
                <a16:creationId xmlns:a16="http://schemas.microsoft.com/office/drawing/2014/main" id="{F762B640-C79F-48A8-9C2F-D9C336CB55E9}"/>
              </a:ext>
            </a:extLst>
          </p:cNvPr>
          <p:cNvSpPr/>
          <p:nvPr/>
        </p:nvSpPr>
        <p:spPr>
          <a:xfrm>
            <a:off x="5340096" y="5385816"/>
            <a:ext cx="146304" cy="30175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sv-SE"/>
          </a:p>
        </p:txBody>
      </p:sp>
      <p:sp>
        <p:nvSpPr>
          <p:cNvPr id="9" name="Content Placeholder 2">
            <a:extLst>
              <a:ext uri="{FF2B5EF4-FFF2-40B4-BE49-F238E27FC236}">
                <a16:creationId xmlns:a16="http://schemas.microsoft.com/office/drawing/2014/main" id="{7C40CE30-C5AC-4E73-B59E-FE61C0E40DC9}"/>
              </a:ext>
            </a:extLst>
          </p:cNvPr>
          <p:cNvSpPr>
            <a:spLocks noGrp="1"/>
          </p:cNvSpPr>
          <p:nvPr>
            <p:ph idx="1"/>
          </p:nvPr>
        </p:nvSpPr>
        <p:spPr>
          <a:xfrm>
            <a:off x="841375" y="3336925"/>
            <a:ext cx="10509250" cy="2906713"/>
          </a:xfrm>
        </p:spPr>
        <p:txBody>
          <a:bodyPr>
            <a:normAutofit/>
          </a:bodyPr>
          <a:lstStyle/>
          <a:p>
            <a:r>
              <a:rPr lang="sv-SE" sz="2200" dirty="0"/>
              <a:t>Let us have a source string </a:t>
            </a:r>
            <a:r>
              <a:rPr lang="sv-SE" sz="2200" b="1" i="1" dirty="0">
                <a:effectLst>
                  <a:outerShdw blurRad="38100" dist="38100" dir="2700000" algn="tl">
                    <a:srgbClr val="000000">
                      <a:alpha val="43137"/>
                    </a:srgbClr>
                  </a:outerShdw>
                </a:effectLst>
              </a:rPr>
              <a:t>s</a:t>
            </a:r>
            <a:r>
              <a:rPr lang="sv-SE" sz="2200" dirty="0"/>
              <a:t>  ”ARBEN” which we want to transform into target string </a:t>
            </a:r>
            <a:r>
              <a:rPr lang="sv-SE" sz="2200" b="1" i="1" dirty="0">
                <a:effectLst>
                  <a:outerShdw blurRad="38100" dist="38100" dir="2700000" algn="tl">
                    <a:srgbClr val="000000">
                      <a:alpha val="43137"/>
                    </a:srgbClr>
                  </a:outerShdw>
                </a:effectLst>
              </a:rPr>
              <a:t>t</a:t>
            </a:r>
            <a:r>
              <a:rPr lang="sv-SE" sz="2200" dirty="0"/>
              <a:t>  ”ROBIN”</a:t>
            </a:r>
          </a:p>
          <a:p>
            <a:r>
              <a:rPr lang="sv-SE" sz="2200" dirty="0" err="1"/>
              <a:t>Levenshtein</a:t>
            </a:r>
            <a:r>
              <a:rPr lang="sv-SE" sz="2200" dirty="0"/>
              <a:t> </a:t>
            </a:r>
            <a:r>
              <a:rPr lang="sv-SE" sz="2200" dirty="0" err="1"/>
              <a:t>distance</a:t>
            </a:r>
            <a:r>
              <a:rPr lang="sv-SE" sz="2200" dirty="0"/>
              <a:t> is 3  (</a:t>
            </a:r>
            <a:r>
              <a:rPr lang="sv-SE" sz="2200" i="1" dirty="0">
                <a:solidFill>
                  <a:srgbClr val="DC7106"/>
                </a:solidFill>
              </a:rPr>
              <a:t>The </a:t>
            </a:r>
            <a:r>
              <a:rPr lang="sv-SE" sz="2200" i="1" dirty="0" err="1">
                <a:solidFill>
                  <a:srgbClr val="DC7106"/>
                </a:solidFill>
              </a:rPr>
              <a:t>cost</a:t>
            </a:r>
            <a:r>
              <a:rPr lang="sv-SE" sz="2200" i="1" dirty="0">
                <a:solidFill>
                  <a:srgbClr val="DC7106"/>
                </a:solidFill>
              </a:rPr>
              <a:t> </a:t>
            </a:r>
            <a:r>
              <a:rPr lang="sv-SE" sz="2200" i="1" dirty="0" err="1">
                <a:solidFill>
                  <a:srgbClr val="DC7106"/>
                </a:solidFill>
              </a:rPr>
              <a:t>of</a:t>
            </a:r>
            <a:r>
              <a:rPr lang="sv-SE" sz="2200" i="1" dirty="0">
                <a:solidFill>
                  <a:srgbClr val="DC7106"/>
                </a:solidFill>
              </a:rPr>
              <a:t> the transformation is 3</a:t>
            </a:r>
            <a:r>
              <a:rPr lang="sv-SE" sz="2200" dirty="0"/>
              <a:t>) </a:t>
            </a:r>
          </a:p>
          <a:p>
            <a:r>
              <a:rPr lang="sv-SE" sz="2200" dirty="0" err="1"/>
              <a:t>Could</a:t>
            </a:r>
            <a:r>
              <a:rPr lang="sv-SE" sz="2200" dirty="0"/>
              <a:t> </a:t>
            </a:r>
            <a:r>
              <a:rPr lang="sv-SE" sz="2200" dirty="0" err="1"/>
              <a:t>there</a:t>
            </a:r>
            <a:r>
              <a:rPr lang="sv-SE" sz="2200" dirty="0"/>
              <a:t> be </a:t>
            </a:r>
            <a:r>
              <a:rPr lang="sv-SE" sz="2200" dirty="0" err="1"/>
              <a:t>any</a:t>
            </a:r>
            <a:r>
              <a:rPr lang="sv-SE" sz="2200" dirty="0"/>
              <a:t> </a:t>
            </a:r>
            <a:r>
              <a:rPr lang="sv-SE" sz="2200" dirty="0" err="1"/>
              <a:t>other</a:t>
            </a:r>
            <a:r>
              <a:rPr lang="sv-SE" sz="2200" dirty="0"/>
              <a:t> </a:t>
            </a:r>
            <a:r>
              <a:rPr lang="sv-SE" sz="2200" dirty="0" err="1"/>
              <a:t>way</a:t>
            </a:r>
            <a:r>
              <a:rPr lang="sv-SE" sz="2200" dirty="0"/>
              <a:t> to transform it?</a:t>
            </a:r>
          </a:p>
          <a:p>
            <a:endParaRPr lang="sv-SE" sz="2200" dirty="0"/>
          </a:p>
          <a:p>
            <a:pPr marL="0" indent="0">
              <a:buNone/>
            </a:pPr>
            <a:r>
              <a:rPr lang="sv-SE" sz="2200" dirty="0">
                <a:solidFill>
                  <a:srgbClr val="DC7106"/>
                </a:solidFill>
              </a:rPr>
              <a:t>A</a:t>
            </a:r>
            <a:r>
              <a:rPr lang="sv-SE" sz="2200" dirty="0"/>
              <a:t>RBEN </a:t>
            </a:r>
            <a:r>
              <a:rPr lang="sv-SE" sz="2200" dirty="0">
                <a:sym typeface="Wingdings" panose="05000000000000000000" pitchFamily="2" charset="2"/>
              </a:rPr>
              <a:t>  R</a:t>
            </a:r>
            <a:r>
              <a:rPr lang="sv-SE" sz="2200" dirty="0">
                <a:solidFill>
                  <a:srgbClr val="DC7106"/>
                </a:solidFill>
                <a:sym typeface="Wingdings" panose="05000000000000000000" pitchFamily="2" charset="2"/>
              </a:rPr>
              <a:t>O</a:t>
            </a:r>
            <a:r>
              <a:rPr lang="sv-SE" sz="2200" dirty="0">
                <a:sym typeface="Wingdings" panose="05000000000000000000" pitchFamily="2" charset="2"/>
              </a:rPr>
              <a:t>BEN </a:t>
            </a:r>
            <a:r>
              <a:rPr lang="sv-SE" sz="2200" dirty="0"/>
              <a:t> </a:t>
            </a:r>
            <a:r>
              <a:rPr lang="sv-SE" sz="2200" dirty="0">
                <a:sym typeface="Wingdings" panose="05000000000000000000" pitchFamily="2" charset="2"/>
              </a:rPr>
              <a:t>  ROB</a:t>
            </a:r>
            <a:r>
              <a:rPr lang="sv-SE" sz="2200" dirty="0">
                <a:solidFill>
                  <a:srgbClr val="DC7106"/>
                </a:solidFill>
                <a:sym typeface="Wingdings" panose="05000000000000000000" pitchFamily="2" charset="2"/>
              </a:rPr>
              <a:t>I</a:t>
            </a:r>
            <a:r>
              <a:rPr lang="sv-SE" sz="2200" dirty="0">
                <a:sym typeface="Wingdings" panose="05000000000000000000" pitchFamily="2" charset="2"/>
              </a:rPr>
              <a:t>EN  ROBIEN  ROBIN  (</a:t>
            </a:r>
            <a:r>
              <a:rPr lang="sv-SE" sz="2200" i="1" dirty="0" err="1">
                <a:solidFill>
                  <a:srgbClr val="DC7106"/>
                </a:solidFill>
                <a:sym typeface="Wingdings" panose="05000000000000000000" pitchFamily="2" charset="2"/>
              </a:rPr>
              <a:t>cost</a:t>
            </a:r>
            <a:r>
              <a:rPr lang="sv-SE" sz="2200" i="1" dirty="0">
                <a:solidFill>
                  <a:srgbClr val="DC7106"/>
                </a:solidFill>
                <a:sym typeface="Wingdings" panose="05000000000000000000" pitchFamily="2" charset="2"/>
              </a:rPr>
              <a:t> = 4</a:t>
            </a:r>
            <a:r>
              <a:rPr lang="sv-SE" sz="2200" dirty="0">
                <a:sym typeface="Wingdings" panose="05000000000000000000" pitchFamily="2" charset="2"/>
              </a:rPr>
              <a:t>)</a:t>
            </a:r>
            <a:endParaRPr lang="sv-SE" sz="2200" dirty="0"/>
          </a:p>
          <a:p>
            <a:endParaRPr lang="sv-SE" sz="2200" dirty="0"/>
          </a:p>
          <a:p>
            <a:endParaRPr lang="sv-SE" sz="2200" dirty="0"/>
          </a:p>
        </p:txBody>
      </p:sp>
    </p:spTree>
    <p:extLst>
      <p:ext uri="{BB962C8B-B14F-4D97-AF65-F5344CB8AC3E}">
        <p14:creationId xmlns:p14="http://schemas.microsoft.com/office/powerpoint/2010/main" val="953265858"/>
      </p:ext>
    </p:extLst>
  </p:cSld>
  <p:clrMapOvr>
    <a:masterClrMapping/>
  </p:clrMapOvr>
  <mc:AlternateContent xmlns:mc="http://schemas.openxmlformats.org/markup-compatibility/2006">
    <mc:Choice xmlns:p14="http://schemas.microsoft.com/office/powerpoint/2010/main" Requires="p14">
      <p:transition spd="slow" p14:dur="2000" advTm="30789"/>
    </mc:Choice>
    <mc:Fallback>
      <p:transition spd="slow" advTm="3078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24EDDB-6E7C-4B0B-B697-525CA092CDB5}"/>
              </a:ext>
            </a:extLst>
          </p:cNvPr>
          <p:cNvSpPr>
            <a:spLocks noGrp="1"/>
          </p:cNvSpPr>
          <p:nvPr>
            <p:ph type="title"/>
          </p:nvPr>
        </p:nvSpPr>
        <p:spPr>
          <a:xfrm>
            <a:off x="841248" y="426720"/>
            <a:ext cx="10506456" cy="1919141"/>
          </a:xfrm>
        </p:spPr>
        <p:txBody>
          <a:bodyPr anchor="b">
            <a:normAutofit/>
          </a:bodyPr>
          <a:lstStyle/>
          <a:p>
            <a:r>
              <a:rPr lang="sv-SE" sz="6000" dirty="0" err="1"/>
              <a:t>Levenshtein</a:t>
            </a:r>
            <a:r>
              <a:rPr lang="sv-SE" sz="6000" dirty="0"/>
              <a:t> </a:t>
            </a:r>
            <a:r>
              <a:rPr lang="sv-SE" sz="6000" dirty="0" err="1"/>
              <a:t>distance</a:t>
            </a:r>
            <a:r>
              <a:rPr lang="sv-SE" sz="6000" dirty="0"/>
              <a:t> </a:t>
            </a:r>
            <a:r>
              <a:rPr lang="sv-SE" sz="6000" dirty="0" err="1"/>
              <a:t>algorithm</a:t>
            </a:r>
            <a:endParaRPr lang="sv-SE" sz="6000" dirty="0"/>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FD424E6-9221-4153-B4CD-24DE16D7C031}"/>
              </a:ext>
            </a:extLst>
          </p:cNvPr>
          <p:cNvSpPr>
            <a:spLocks noGrp="1"/>
          </p:cNvSpPr>
          <p:nvPr>
            <p:ph idx="1"/>
          </p:nvPr>
        </p:nvSpPr>
        <p:spPr>
          <a:xfrm>
            <a:off x="841248" y="3337269"/>
            <a:ext cx="10509504" cy="2905686"/>
          </a:xfrm>
        </p:spPr>
        <p:txBody>
          <a:bodyPr>
            <a:normAutofit/>
          </a:bodyPr>
          <a:lstStyle/>
          <a:p>
            <a:pPr marL="0" indent="0">
              <a:buNone/>
            </a:pPr>
            <a:r>
              <a:rPr lang="en-US" dirty="0"/>
              <a:t>Step 1: Initialization</a:t>
            </a:r>
          </a:p>
          <a:p>
            <a:pPr lvl="2"/>
            <a:r>
              <a:rPr lang="en-US" dirty="0"/>
              <a:t> Set </a:t>
            </a:r>
            <a:r>
              <a:rPr lang="en-US" i="1" dirty="0">
                <a:effectLst>
                  <a:outerShdw blurRad="38100" dist="38100" dir="2700000" algn="tl">
                    <a:srgbClr val="000000">
                      <a:alpha val="43137"/>
                    </a:srgbClr>
                  </a:outerShdw>
                </a:effectLst>
              </a:rPr>
              <a:t>n</a:t>
            </a:r>
            <a:r>
              <a:rPr lang="en-US" dirty="0"/>
              <a:t> to be the length of </a:t>
            </a:r>
            <a:r>
              <a:rPr lang="en-US" i="1" dirty="0">
                <a:effectLst>
                  <a:outerShdw blurRad="38100" dist="38100" dir="2700000" algn="tl">
                    <a:srgbClr val="000000">
                      <a:alpha val="43137"/>
                    </a:srgbClr>
                  </a:outerShdw>
                </a:effectLst>
              </a:rPr>
              <a:t>s</a:t>
            </a:r>
            <a:r>
              <a:rPr lang="en-US" dirty="0"/>
              <a:t>, set </a:t>
            </a:r>
            <a:r>
              <a:rPr lang="en-US" i="1" dirty="0">
                <a:effectLst>
                  <a:outerShdw blurRad="38100" dist="38100" dir="2700000" algn="tl">
                    <a:srgbClr val="000000">
                      <a:alpha val="43137"/>
                    </a:srgbClr>
                  </a:outerShdw>
                </a:effectLst>
              </a:rPr>
              <a:t>m</a:t>
            </a:r>
            <a:r>
              <a:rPr lang="en-US" dirty="0"/>
              <a:t> to be the length of </a:t>
            </a:r>
            <a:r>
              <a:rPr lang="en-US" i="1" dirty="0">
                <a:effectLst>
                  <a:outerShdw blurRad="38100" dist="38100" dir="2700000" algn="tl">
                    <a:srgbClr val="000000">
                      <a:alpha val="43137"/>
                    </a:srgbClr>
                  </a:outerShdw>
                </a:effectLst>
              </a:rPr>
              <a:t>t</a:t>
            </a:r>
            <a:r>
              <a:rPr lang="en-US" dirty="0"/>
              <a:t> </a:t>
            </a:r>
          </a:p>
          <a:p>
            <a:pPr lvl="2"/>
            <a:r>
              <a:rPr lang="en-US" dirty="0"/>
              <a:t> Construct a matrix containing 0..</a:t>
            </a:r>
            <a:r>
              <a:rPr lang="en-US" i="1" dirty="0">
                <a:effectLst>
                  <a:outerShdw blurRad="38100" dist="38100" dir="2700000" algn="tl">
                    <a:srgbClr val="000000">
                      <a:alpha val="43137"/>
                    </a:srgbClr>
                  </a:outerShdw>
                </a:effectLst>
              </a:rPr>
              <a:t>m</a:t>
            </a:r>
            <a:r>
              <a:rPr lang="en-US" dirty="0"/>
              <a:t> rows and 0..</a:t>
            </a:r>
            <a:r>
              <a:rPr lang="en-US" i="1" dirty="0">
                <a:effectLst>
                  <a:outerShdw blurRad="38100" dist="38100" dir="2700000" algn="tl">
                    <a:srgbClr val="000000">
                      <a:alpha val="43137"/>
                    </a:srgbClr>
                  </a:outerShdw>
                </a:effectLst>
              </a:rPr>
              <a:t>n</a:t>
            </a:r>
            <a:r>
              <a:rPr lang="en-US" dirty="0"/>
              <a:t> columns</a:t>
            </a:r>
          </a:p>
          <a:p>
            <a:pPr lvl="2"/>
            <a:r>
              <a:rPr lang="en-US" dirty="0"/>
              <a:t> Initialize the first row to 0..</a:t>
            </a:r>
            <a:r>
              <a:rPr lang="en-US" i="1" dirty="0">
                <a:effectLst>
                  <a:outerShdw blurRad="38100" dist="38100" dir="2700000" algn="tl">
                    <a:srgbClr val="000000">
                      <a:alpha val="43137"/>
                    </a:srgbClr>
                  </a:outerShdw>
                </a:effectLst>
              </a:rPr>
              <a:t>m</a:t>
            </a:r>
            <a:endParaRPr lang="en-US" dirty="0"/>
          </a:p>
          <a:p>
            <a:pPr lvl="2"/>
            <a:r>
              <a:rPr lang="en-US" dirty="0"/>
              <a:t> Initialize the first column to 0..</a:t>
            </a:r>
            <a:r>
              <a:rPr lang="en-US" i="1" dirty="0">
                <a:effectLst>
                  <a:outerShdw blurRad="38100" dist="38100" dir="2700000" algn="tl">
                    <a:srgbClr val="000000">
                      <a:alpha val="43137"/>
                    </a:srgbClr>
                  </a:outerShdw>
                </a:effectLst>
              </a:rPr>
              <a:t>n</a:t>
            </a:r>
            <a:endParaRPr lang="sv-SE" sz="1400" i="1" dirty="0">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1FAB4929-8787-405F-850E-5614BF4DE29C}"/>
              </a:ext>
            </a:extLst>
          </p:cNvPr>
          <p:cNvPicPr>
            <a:picLocks noChangeAspect="1"/>
          </p:cNvPicPr>
          <p:nvPr/>
        </p:nvPicPr>
        <p:blipFill>
          <a:blip r:embed="rId2"/>
          <a:stretch>
            <a:fillRect/>
          </a:stretch>
        </p:blipFill>
        <p:spPr>
          <a:xfrm>
            <a:off x="8977503" y="3066087"/>
            <a:ext cx="2228850" cy="3448050"/>
          </a:xfrm>
          <a:prstGeom prst="rect">
            <a:avLst/>
          </a:prstGeom>
        </p:spPr>
      </p:pic>
    </p:spTree>
    <p:extLst>
      <p:ext uri="{BB962C8B-B14F-4D97-AF65-F5344CB8AC3E}">
        <p14:creationId xmlns:p14="http://schemas.microsoft.com/office/powerpoint/2010/main" val="1538943320"/>
      </p:ext>
    </p:extLst>
  </p:cSld>
  <p:clrMapOvr>
    <a:masterClrMapping/>
  </p:clrMapOvr>
  <mc:AlternateContent xmlns:mc="http://schemas.openxmlformats.org/markup-compatibility/2006">
    <mc:Choice xmlns:p14="http://schemas.microsoft.com/office/powerpoint/2010/main" Requires="p14">
      <p:transition spd="slow" p14:dur="2000" advTm="32617"/>
    </mc:Choice>
    <mc:Fallback>
      <p:transition spd="slow" advTm="32617"/>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1059</Words>
  <Application>Microsoft Office PowerPoint</Application>
  <PresentationFormat>Širokoúhlá obrazovka</PresentationFormat>
  <Paragraphs>127</Paragraphs>
  <Slides>21</Slides>
  <Notes>0</Notes>
  <HiddenSlides>0</HiddenSlides>
  <MMClips>0</MMClips>
  <ScaleCrop>false</ScaleCrop>
  <HeadingPairs>
    <vt:vector size="6" baseType="variant">
      <vt:variant>
        <vt:lpstr>Použitá písma</vt:lpstr>
      </vt:variant>
      <vt:variant>
        <vt:i4>4</vt:i4>
      </vt:variant>
      <vt:variant>
        <vt:lpstr>Motiv</vt:lpstr>
      </vt:variant>
      <vt:variant>
        <vt:i4>1</vt:i4>
      </vt:variant>
      <vt:variant>
        <vt:lpstr>Nadpisy snímků</vt:lpstr>
      </vt:variant>
      <vt:variant>
        <vt:i4>21</vt:i4>
      </vt:variant>
    </vt:vector>
  </HeadingPairs>
  <TitlesOfParts>
    <vt:vector size="26" baseType="lpstr">
      <vt:lpstr>Arial</vt:lpstr>
      <vt:lpstr>Calibri</vt:lpstr>
      <vt:lpstr>Calibri Light</vt:lpstr>
      <vt:lpstr>Cambria Math</vt:lpstr>
      <vt:lpstr>Office Theme</vt:lpstr>
      <vt:lpstr>IMPLEMENTING A SPELLCHECKER</vt:lpstr>
      <vt:lpstr>Contents</vt:lpstr>
      <vt:lpstr>Problem formulation</vt:lpstr>
      <vt:lpstr>Levenshtein distance</vt:lpstr>
      <vt:lpstr>Simple example</vt:lpstr>
      <vt:lpstr>Simple example</vt:lpstr>
      <vt:lpstr>Simple example</vt:lpstr>
      <vt:lpstr>Simple example</vt:lpstr>
      <vt:lpstr>Levenshtein distance algorithm</vt:lpstr>
      <vt:lpstr>Levenshtein distance algorithm</vt:lpstr>
      <vt:lpstr>Levenshtein distance algorithm</vt:lpstr>
      <vt:lpstr>Partition around medoids (PAM)</vt:lpstr>
      <vt:lpstr>Partition around medoids (PAM)</vt:lpstr>
      <vt:lpstr>PAM algorithm</vt:lpstr>
      <vt:lpstr>PAM algorithm</vt:lpstr>
      <vt:lpstr>PAM algorithm</vt:lpstr>
      <vt:lpstr>PAM algorithm</vt:lpstr>
      <vt:lpstr>Implementation</vt:lpstr>
      <vt:lpstr>Implementation</vt:lpstr>
      <vt:lpstr>Conclusions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A SPELLCHECKER</dc:title>
  <dc:creator>rea Ballkoci</dc:creator>
  <cp:lastModifiedBy>h4nz95 h4nz95</cp:lastModifiedBy>
  <cp:revision>5</cp:revision>
  <dcterms:created xsi:type="dcterms:W3CDTF">2020-03-16T09:55:16Z</dcterms:created>
  <dcterms:modified xsi:type="dcterms:W3CDTF">2020-03-16T19:12:54Z</dcterms:modified>
</cp:coreProperties>
</file>