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aleway Thin"/>
      <p:regular r:id="rId37"/>
      <p:bold r:id="rId38"/>
      <p:italic r:id="rId39"/>
      <p:boldItalic r:id="rId40"/>
    </p:embeddedFont>
    <p:embeddedFont>
      <p:font typeface="Varela Round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Thin-boldItalic.fntdata"/><Relationship Id="rId20" Type="http://schemas.openxmlformats.org/officeDocument/2006/relationships/slide" Target="slides/slide16.xml"/><Relationship Id="rId41" Type="http://schemas.openxmlformats.org/officeDocument/2006/relationships/font" Target="fonts/VarelaRoun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RalewayThin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Thin-italic.fntdata"/><Relationship Id="rId16" Type="http://schemas.openxmlformats.org/officeDocument/2006/relationships/slide" Target="slides/slide12.xml"/><Relationship Id="rId38" Type="http://schemas.openxmlformats.org/officeDocument/2006/relationships/font" Target="fonts/RalewayThin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ach-agile.com/serious-game-dessine-moi-une-prairie-agile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L’agilité s’applique généralement à une équipe de 6 devs </a:t>
            </a:r>
            <a:r>
              <a:rPr lang="fr-FR"/>
              <a:t>environ.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les gros projets qui demandent plus de développeurs ==&gt; il existe des frameworks agiles qui proposent la gestion de plusieurs équipes AGILE.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SAFE et LESS sont les plus réputés.</a:t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Atelier : dessine moi une prairie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Séparer la promo en 2 groupes qui ne devront pas communiquer entre 2 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chaque groupe pourra être divisé en groupe de 6-8 personnes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donner un stylo à chacun et une feuille a3 (sur table ou mur)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chaque groupe devra dessiner une prairie avec un cahier des charges différents</a:t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2"/>
              </a:rPr>
              <a:t>https://coach-agile.com/serious-game-dessine-moi-une-prairie-agile/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https://fr.wikipedia.org/wiki/M%C3%A9thode_agile</a:t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beaee8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Atelier : dessine moi une prairie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Séparer la promo en 2 groupes qui ne devront pas communiquer entre 2 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chaque groupe pourra être divisé en groupe de 6-8 personnes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donner un stylo à chacun et une feuille a3 (sur table ou mur)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chaque groupe devra dessiner une prairie avec un cahier des charges différents</a:t>
            </a:r>
            <a:endParaRPr/>
          </a:p>
        </p:txBody>
      </p:sp>
      <p:sp>
        <p:nvSpPr>
          <p:cNvPr id="230" name="Google Shape;230;g55beaee8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beaee8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5beaee8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60b85fd4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560b85fd4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3ba13ec4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3ba13ec4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fr-FR" sz="1400"/>
              <a:t>Plus une US à de valeur et plus elle sera précise !”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=&gt; </a:t>
            </a:r>
            <a:r>
              <a:rPr lang="fr-FR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je veux dire par là que plus l'US a de la valeur, plus elle est prioritaire et donc avec un développement imminent. Donc on a besoin de l'avoir la plus précise possible</a:t>
            </a:r>
            <a:endParaRPr sz="105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 contrario une US qui n'est qu'à l'état d'idée sera très vague ==&gt; nécessitant du grooming</a:t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2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 flipH="1" rot="10800000">
            <a:off x="0" y="0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240900" y="4222175"/>
            <a:ext cx="790500" cy="92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orange.png"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196" y="4298076"/>
            <a:ext cx="592625" cy="7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378450" y="101922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Relationship Id="rId5" Type="http://schemas.openxmlformats.org/officeDocument/2006/relationships/image" Target="../media/image15.jpg"/><Relationship Id="rId6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hyperlink" Target="https://www.scaledagileframework.com/safe-lean-agile-principles/" TargetMode="External"/><Relationship Id="rId6" Type="http://schemas.openxmlformats.org/officeDocument/2006/relationships/hyperlink" Target="https://less.works/less/framework/index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ach-agile.com/serious-game-dessine-moi-une-prairie-agil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OqmdLcyES_Q" TargetMode="External"/><Relationship Id="rId4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QfZo9cxnQgY" TargetMode="External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gilemanifesto.org/iso/fr/manifesto.html" TargetMode="External"/><Relationship Id="rId4" Type="http://schemas.openxmlformats.org/officeDocument/2006/relationships/hyperlink" Target="https://agilemanifesto.org/iso/fr/principl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Scrum_(d%C3%A9veloppement)#Les_trois_piliers_de_Scru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AGILITE</a:t>
            </a:r>
            <a:endParaRPr/>
          </a:p>
        </p:txBody>
      </p:sp>
      <p:sp>
        <p:nvSpPr>
          <p:cNvPr id="66" name="Google Shape;66;p14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Méthode SCRUM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37" name="Google Shape;137;p2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64418"/>
            <a:ext cx="5748618" cy="431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1171249" y="-2650"/>
            <a:ext cx="7441591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Le Sprint planning pour identifier le Sprint backlog</a:t>
            </a:r>
            <a:endParaRPr/>
          </a:p>
        </p:txBody>
      </p:sp>
      <p:pic>
        <p:nvPicPr>
          <p:cNvPr descr="http://storage.googleapis.com/xebia-blog/1/2012/05/Xebia-Scrum-Process-Overview-2.gif" id="139" name="Google Shape;139;p23"/>
          <p:cNvPicPr preferRelativeResize="0"/>
          <p:nvPr/>
        </p:nvPicPr>
        <p:blipFill rotWithShape="1">
          <a:blip r:embed="rId4">
            <a:alphaModFix/>
          </a:blip>
          <a:srcRect b="25098" l="13801" r="56258" t="37630"/>
          <a:stretch/>
        </p:blipFill>
        <p:spPr>
          <a:xfrm>
            <a:off x="2252380" y="2339789"/>
            <a:ext cx="1721224" cy="16069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40" name="Google Shape;140;p23"/>
          <p:cNvSpPr/>
          <p:nvPr/>
        </p:nvSpPr>
        <p:spPr>
          <a:xfrm>
            <a:off x="4210450" y="1035450"/>
            <a:ext cx="4489800" cy="3599100"/>
          </a:xfrm>
          <a:prstGeom prst="rect">
            <a:avLst/>
          </a:prstGeom>
          <a:solidFill>
            <a:srgbClr val="F7D8D6"/>
          </a:solidFill>
          <a:ln>
            <a:noFill/>
          </a:ln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 rot="-5400000">
            <a:off x="3763025" y="2475254"/>
            <a:ext cx="125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76C6C"/>
                </a:solidFill>
                <a:latin typeface="Arial"/>
                <a:ea typeface="Arial"/>
                <a:cs typeface="Arial"/>
                <a:sym typeface="Arial"/>
              </a:rPr>
              <a:t>2 phases</a:t>
            </a:r>
            <a:endParaRPr sz="1800">
              <a:solidFill>
                <a:srgbClr val="F76C6C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659406" y="1220792"/>
            <a:ext cx="3866890" cy="1350958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Définition d</a:t>
            </a:r>
            <a:r>
              <a:rPr lang="fr-F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i="0" lang="fr-FR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Sprint Backlog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Avec le Product Owner</a:t>
            </a:r>
            <a:endParaRPr i="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 Poker planning pour chiffrer la complexité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659400" y="2723325"/>
            <a:ext cx="3867000" cy="17037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Définition des tâches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Sans le Product Owner</a:t>
            </a:r>
            <a:endParaRPr i="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Découpage des US en tâches techniques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Chiffrage en charge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Première répartition des tâches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127750" y="1068400"/>
            <a:ext cx="2053800" cy="18867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Les points de complexité ne sont pas des charges.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Ils sont </a:t>
            </a:r>
            <a:r>
              <a:rPr b="1" lang="fr-FR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indépendants</a:t>
            </a:r>
            <a:r>
              <a:rPr lang="fr-F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du niveau d’expertise des dév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1031062" y="3173506"/>
            <a:ext cx="315900" cy="315900"/>
          </a:xfrm>
          <a:prstGeom prst="flowChartConnector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 rot="10800000">
            <a:off x="1033025" y="2925725"/>
            <a:ext cx="307800" cy="247800"/>
          </a:xfrm>
          <a:prstGeom prst="triangle">
            <a:avLst>
              <a:gd fmla="val 50000" name="adj"/>
            </a:avLst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51" name="Google Shape;151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64418"/>
            <a:ext cx="5748618" cy="431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Le </a:t>
            </a:r>
            <a:r>
              <a:rPr lang="fr-FR"/>
              <a:t>daily meeting</a:t>
            </a:r>
            <a:r>
              <a:rPr lang="fr-FR"/>
              <a:t> pour se synchroniser</a:t>
            </a:r>
            <a:endParaRPr/>
          </a:p>
        </p:txBody>
      </p:sp>
      <p:pic>
        <p:nvPicPr>
          <p:cNvPr descr="http://storage.googleapis.com/xebia-blog/1/2012/05/Xebia-Scrum-Process-Overview-2.gif" id="153" name="Google Shape;153;p24"/>
          <p:cNvPicPr preferRelativeResize="0"/>
          <p:nvPr/>
        </p:nvPicPr>
        <p:blipFill rotWithShape="1">
          <a:blip r:embed="rId4">
            <a:alphaModFix/>
          </a:blip>
          <a:srcRect b="47545" l="62455" r="26900" t="38731"/>
          <a:stretch/>
        </p:blipFill>
        <p:spPr>
          <a:xfrm>
            <a:off x="5035922" y="2413748"/>
            <a:ext cx="611842" cy="59167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54" name="Google Shape;154;p24"/>
          <p:cNvSpPr/>
          <p:nvPr/>
        </p:nvSpPr>
        <p:spPr>
          <a:xfrm>
            <a:off x="840450" y="1232325"/>
            <a:ext cx="3867000" cy="25965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Maximum </a:t>
            </a:r>
            <a:r>
              <a:rPr b="1"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15 minutes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Ce qu’on a fait la veille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Ce qu’on compte faire le jour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Les points bloquants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Son humeur 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sng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On ne résout pas</a:t>
            </a: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de problème pendant la réunion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59" name="Google Shape;159;p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64418"/>
            <a:ext cx="5748618" cy="431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La review : état d’avancement</a:t>
            </a:r>
            <a:r>
              <a:rPr lang="fr-FR"/>
              <a:t> et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récupération de feedback clients</a:t>
            </a:r>
            <a:endParaRPr/>
          </a:p>
        </p:txBody>
      </p:sp>
      <p:pic>
        <p:nvPicPr>
          <p:cNvPr descr="http://storage.googleapis.com/xebia-blog/1/2012/05/Xebia-Scrum-Process-Overview-2.gif" id="161" name="Google Shape;161;p25"/>
          <p:cNvPicPr preferRelativeResize="0"/>
          <p:nvPr/>
        </p:nvPicPr>
        <p:blipFill rotWithShape="1">
          <a:blip r:embed="rId4">
            <a:alphaModFix/>
          </a:blip>
          <a:srcRect b="35651" l="68343" r="5224" t="31601"/>
          <a:stretch/>
        </p:blipFill>
        <p:spPr>
          <a:xfrm>
            <a:off x="5388909" y="2097741"/>
            <a:ext cx="1519518" cy="141194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62" name="Google Shape;162;p25"/>
          <p:cNvSpPr/>
          <p:nvPr/>
        </p:nvSpPr>
        <p:spPr>
          <a:xfrm>
            <a:off x="840441" y="1232323"/>
            <a:ext cx="3866890" cy="2362849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Réalisation d’un </a:t>
            </a:r>
            <a:r>
              <a:rPr b="1" i="0" lang="fr-FR" sz="1600" u="sng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incrément fonctionnel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Démo devant le client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Récupération des premiers retours pour prise en compte dans le futur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67" name="Google Shape;167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64418"/>
            <a:ext cx="5748618" cy="431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Rétrospective</a:t>
            </a:r>
            <a:r>
              <a:rPr lang="fr-FR"/>
              <a:t> : amélioration du fonctionnement interne de l’équipe</a:t>
            </a:r>
            <a:endParaRPr/>
          </a:p>
        </p:txBody>
      </p:sp>
      <p:pic>
        <p:nvPicPr>
          <p:cNvPr descr="http://storage.googleapis.com/xebia-blog/1/2012/05/Xebia-Scrum-Process-Overview-2.gif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70460" r="0" t="79367"/>
          <a:stretch/>
        </p:blipFill>
        <p:spPr>
          <a:xfrm>
            <a:off x="5473971" y="4139280"/>
            <a:ext cx="1698134" cy="88953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RÃ©sultat de recherche d'images pour &quot;scrum retrospective&quot;" id="170" name="Google Shape;17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030" y="969869"/>
            <a:ext cx="4195482" cy="31466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75" name="Google Shape;175;p2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71138"/>
            <a:ext cx="5748618" cy="431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Le Grooming pour revoir le Backlog</a:t>
            </a:r>
            <a:endParaRPr/>
          </a:p>
        </p:txBody>
      </p:sp>
      <p:pic>
        <p:nvPicPr>
          <p:cNvPr descr="http://storage.googleapis.com/xebia-blog/1/2012/05/Xebia-Scrum-Process-Overview-2.gif" id="177" name="Google Shape;177;p27"/>
          <p:cNvPicPr preferRelativeResize="0"/>
          <p:nvPr/>
        </p:nvPicPr>
        <p:blipFill rotWithShape="1">
          <a:blip r:embed="rId4">
            <a:alphaModFix/>
          </a:blip>
          <a:srcRect b="19640" l="0" r="83860" t="27337"/>
          <a:stretch/>
        </p:blipFill>
        <p:spPr>
          <a:xfrm>
            <a:off x="1425388" y="1949438"/>
            <a:ext cx="927847" cy="22860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78" name="Google Shape;178;p27"/>
          <p:cNvSpPr/>
          <p:nvPr/>
        </p:nvSpPr>
        <p:spPr>
          <a:xfrm>
            <a:off x="3519350" y="849075"/>
            <a:ext cx="4282500" cy="23628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Chaque fin de sprint, le PO revoit les US :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-"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Granularité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-"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Priorisation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968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Chaque nouvelle demande du client </a:t>
            </a:r>
            <a:r>
              <a:rPr b="1"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doit faire l’objet d’une priorisation</a:t>
            </a: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dans le BL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ttp://storage.googleapis.com/xebia-blog/1/2012/05/Xebia-Scrum-Process-Overview-2.gif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29942" t="77699"/>
          <a:stretch/>
        </p:blipFill>
        <p:spPr>
          <a:xfrm>
            <a:off x="1425388" y="4121137"/>
            <a:ext cx="4027395" cy="96146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84" name="Google Shape;184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64791"/>
            <a:ext cx="5748618" cy="431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Management visuel, ou le suivi en un coup d’œil </a:t>
            </a:r>
            <a:endParaRPr/>
          </a:p>
        </p:txBody>
      </p:sp>
      <p:pic>
        <p:nvPicPr>
          <p:cNvPr descr="http://storage.googleapis.com/xebia-blog/1/2012/05/Xebia-Scrum-Process-Overview-2.gif" id="186" name="Google Shape;186;p28"/>
          <p:cNvPicPr preferRelativeResize="0"/>
          <p:nvPr/>
        </p:nvPicPr>
        <p:blipFill rotWithShape="1">
          <a:blip r:embed="rId4">
            <a:alphaModFix/>
          </a:blip>
          <a:srcRect b="77651" l="19555" r="19064" t="-1558"/>
          <a:stretch/>
        </p:blipFill>
        <p:spPr>
          <a:xfrm>
            <a:off x="2361315" y="650106"/>
            <a:ext cx="3528497" cy="103076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RÃ©sultat de recherche d'images pour &quot;trello&quot;" id="187" name="Google Shape;18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293625"/>
            <a:ext cx="4711123" cy="2561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RÃ©sultat de recherche d'images pour &quot;burn down chart&quot;" id="188" name="Google Shape;188;p28"/>
          <p:cNvPicPr preferRelativeResize="0"/>
          <p:nvPr/>
        </p:nvPicPr>
        <p:blipFill rotWithShape="1">
          <a:blip r:embed="rId6">
            <a:alphaModFix/>
          </a:blip>
          <a:srcRect b="0" l="0" r="0" t="3232"/>
          <a:stretch/>
        </p:blipFill>
        <p:spPr>
          <a:xfrm>
            <a:off x="3778150" y="1843300"/>
            <a:ext cx="5157424" cy="280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Agilité à l’échelle, pour monter de niveau</a:t>
            </a:r>
            <a:endParaRPr/>
          </a:p>
        </p:txBody>
      </p:sp>
      <p:pic>
        <p:nvPicPr>
          <p:cNvPr descr="RÃ©sultat de recherche d'images pour &quot;agilie safe less&quot;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826450"/>
            <a:ext cx="5078475" cy="329547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Ã©sultat de recherche d'images pour &quot;agilie less&quot;" id="195" name="Google Shape;195;p29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ess.works/img/framework/why-less-framework.png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5525" y="2747000"/>
            <a:ext cx="5078475" cy="2391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5211775" y="848475"/>
            <a:ext cx="1704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SAFe</a:t>
            </a:r>
            <a:endParaRPr sz="1800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416300" y="4288500"/>
            <a:ext cx="1704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LeSS</a:t>
            </a:r>
            <a:endParaRPr sz="1800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Atelier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2 groupes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-FR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https://coach-agile.com/serious-game-dessine-moi-une-prairie-agile/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1254900" y="1718925"/>
            <a:ext cx="4062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Groupe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12474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Groupe 1</a:t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215153" y="2571750"/>
            <a:ext cx="8713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« </a:t>
            </a:r>
            <a:r>
              <a:rPr b="0" i="1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Une belle prairie ensoleillée et fleurie, dans laquelle broutent quelques vaches </a:t>
            </a: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»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070469" y="4262717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Le cycle en V… est mourant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25" y="1465975"/>
            <a:ext cx="6741398" cy="3430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782750" y="1243225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934475" y="1069850"/>
            <a:ext cx="0" cy="39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 rot="-5400000">
            <a:off x="353975" y="3898400"/>
            <a:ext cx="1163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détails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374550" y="853125"/>
            <a:ext cx="1509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temps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254900" y="1718925"/>
            <a:ext cx="395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Groupe 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Groupe 2</a:t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1647264" y="1461992"/>
            <a:ext cx="6629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34 brins d’herbe verte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6 papillons bleus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3 vaches avec 4 tâches noires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un soleil jaune avec 13 rayons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5 oiseaux noirs de 3cm d’envergure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6 fleurs avec 4 pétales rouges et 2 feuilles vertes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2 vaches avec 3 tâches noires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8 papillons rouges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323232"/>
                </a:solidFill>
                <a:latin typeface="Raleway"/>
                <a:ea typeface="Raleway"/>
                <a:cs typeface="Raleway"/>
                <a:sym typeface="Raleway"/>
              </a:rPr>
              <a:t>7 fleurs avec 6 pétales bleus et 2 feuilles vertes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969616" y="4498041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min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Ressources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Vision produit / vision mission =&gt; même combat</a:t>
            </a:r>
            <a:endParaRPr/>
          </a:p>
        </p:txBody>
      </p:sp>
      <p:sp>
        <p:nvSpPr>
          <p:cNvPr descr="RÃ©sultat de recherche d'images pour &quot;agilie less&quot;" id="238" name="Google Shape;238;p36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is Inno-Versity Inno-Mation was adapted from Captain David Marquet's talk on Greatness, and is based on his book, Turn the Ship Around!&#10;&#10;Get Captain Marquet's book at http://amzn.to/1aKj4G5 &#10;&#10;This Larketing piece brought to you by Inno-Versity&#10;&#10;Inno-Versity: the learning experts&#10;&#10;Visit Inno-Versity.com to learn more." id="239" name="Google Shape;239;p36" title="Inno-Versity Presents: &quot;Greatness&quot; by David Marque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600" y="1077800"/>
            <a:ext cx="4962400" cy="3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MoSCoW : Comment prioriser ?</a:t>
            </a:r>
            <a:endParaRPr/>
          </a:p>
        </p:txBody>
      </p:sp>
      <p:sp>
        <p:nvSpPr>
          <p:cNvPr descr="RÃ©sultat de recherche d'images pour &quot;agilie less&quot;" id="245" name="Google Shape;245;p37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is brief video is part of an ongoing series by the Agile Academy to complement our Agile in Practice Help Sheets available free on our website - www.agileacademy.com.au/agile/about_agile." id="246" name="Google Shape;246;p37" title="Agile in Practice: Prioritisation using MoSCo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375" y="1028700"/>
            <a:ext cx="4830625" cy="36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171250" y="-2650"/>
            <a:ext cx="6125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Le manifeste agile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348250" y="190800"/>
            <a:ext cx="2783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4" type="body"/>
          </p:nvPr>
        </p:nvSpPr>
        <p:spPr>
          <a:xfrm>
            <a:off x="271250" y="1389000"/>
            <a:ext cx="8524500" cy="28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76C6C"/>
                </a:solidFill>
              </a:rPr>
              <a:t>L</a:t>
            </a:r>
            <a:r>
              <a:rPr lang="fr-FR" sz="2400">
                <a:solidFill>
                  <a:srgbClr val="F76C6C"/>
                </a:solidFill>
              </a:rPr>
              <a:t>es individus et leurs interactions</a:t>
            </a:r>
            <a:r>
              <a:rPr lang="fr-FR" sz="2400">
                <a:solidFill>
                  <a:srgbClr val="000000"/>
                </a:solidFill>
              </a:rPr>
              <a:t> </a:t>
            </a:r>
            <a:r>
              <a:rPr lang="fr-FR" sz="1800">
                <a:solidFill>
                  <a:srgbClr val="000000"/>
                </a:solidFill>
              </a:rPr>
              <a:t>plus que les processus et les outils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76C6C"/>
                </a:solidFill>
              </a:rPr>
              <a:t>Des logiciels opérationnels</a:t>
            </a:r>
            <a:r>
              <a:rPr lang="fr-FR" sz="2400">
                <a:solidFill>
                  <a:srgbClr val="000000"/>
                </a:solidFill>
              </a:rPr>
              <a:t> </a:t>
            </a:r>
            <a:r>
              <a:rPr lang="fr-FR" sz="1800">
                <a:solidFill>
                  <a:srgbClr val="000000"/>
                </a:solidFill>
              </a:rPr>
              <a:t>plus qu’une documentation exhaustive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76C6C"/>
                </a:solidFill>
              </a:rPr>
              <a:t>La collaboration avec les clients</a:t>
            </a:r>
            <a:r>
              <a:rPr lang="fr-FR" sz="2400">
                <a:solidFill>
                  <a:srgbClr val="000000"/>
                </a:solidFill>
              </a:rPr>
              <a:t> </a:t>
            </a:r>
            <a:r>
              <a:rPr lang="fr-FR" sz="1800">
                <a:solidFill>
                  <a:srgbClr val="000000"/>
                </a:solidFill>
              </a:rPr>
              <a:t>plus que la négociation contractuelle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76C6C"/>
                </a:solidFill>
              </a:rPr>
              <a:t>L’adaptation au changement</a:t>
            </a:r>
            <a:r>
              <a:rPr lang="fr-FR" sz="2400">
                <a:solidFill>
                  <a:srgbClr val="000000"/>
                </a:solidFill>
              </a:rPr>
              <a:t> </a:t>
            </a:r>
            <a:r>
              <a:rPr lang="fr-FR" sz="1800">
                <a:solidFill>
                  <a:srgbClr val="000000"/>
                </a:solidFill>
              </a:rPr>
              <a:t>plus que le suivi d’un plan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Nous reconnaissons la valeur des seconds éléments, mais privilégions les premiers.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F76C6C"/>
                </a:solidFill>
                <a:hlinkClick r:id="rId3"/>
              </a:rPr>
              <a:t>Le manifeste agile</a:t>
            </a:r>
            <a:r>
              <a:rPr lang="fr-FR">
                <a:solidFill>
                  <a:srgbClr val="000000"/>
                </a:solidFill>
              </a:rPr>
              <a:t> et ses </a:t>
            </a:r>
            <a:r>
              <a:rPr lang="fr-FR" u="sng">
                <a:solidFill>
                  <a:srgbClr val="F76C6C"/>
                </a:solidFill>
                <a:hlinkClick r:id="rId4"/>
              </a:rPr>
              <a:t>principes sous-jacents</a:t>
            </a:r>
            <a:r>
              <a:rPr lang="fr-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171250" y="-2650"/>
            <a:ext cx="46584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Rien ne sert de courir...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50" y="717350"/>
            <a:ext cx="6822739" cy="42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SCRUM : les 3 piliers, on s’y plie    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04800" y="914400"/>
            <a:ext cx="84003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r>
              <a:rPr b="1" lang="fr-FR" sz="1800">
                <a:solidFill>
                  <a:schemeClr val="lt1"/>
                </a:solidFill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Transparence</a:t>
            </a: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fr-FR" sz="1800">
                <a:solidFill>
                  <a:srgbClr val="F76C6C"/>
                </a:solidFill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:</a:t>
            </a: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  </a:t>
            </a:r>
            <a:endParaRPr sz="1800">
              <a:highlight>
                <a:srgbClr val="F76C6C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Scrum met l'accent sur le fait d'avoir un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langage commun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entre l'équipe et le management. Ce langage commun doit permettre à tout observateur d'obtenir rapidement une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bonne compréhension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du projet.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r>
              <a:rPr b="1" lang="fr-FR" sz="1800">
                <a:solidFill>
                  <a:schemeClr val="lt1"/>
                </a:solidFill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Inspection</a:t>
            </a: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fr-FR" sz="1800">
                <a:solidFill>
                  <a:srgbClr val="F76C6C"/>
                </a:solidFill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:</a:t>
            </a: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  </a:t>
            </a:r>
            <a:endParaRPr sz="1800">
              <a:highlight>
                <a:srgbClr val="F76C6C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À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intervalle régulier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, Scrum propose de faire le point sur les différents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artéfacts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produits, afin de détecter toute variation indésirable.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Ces inspections ne doivent pas être faites trop fréquemment, ou par un inspecteur mal formé : cela nuirait à l'avancement du projet.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r>
              <a:rPr b="1" lang="fr-FR" sz="1800">
                <a:solidFill>
                  <a:schemeClr val="lt1"/>
                </a:solidFill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Adaptation</a:t>
            </a: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fr-FR" sz="1800">
                <a:solidFill>
                  <a:srgbClr val="F76C6C"/>
                </a:solidFill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:</a:t>
            </a:r>
            <a:r>
              <a:rPr lang="fr-FR" sz="1800">
                <a:highlight>
                  <a:srgbClr val="F76C6C"/>
                </a:highlight>
                <a:latin typeface="Varela Round"/>
                <a:ea typeface="Varela Round"/>
                <a:cs typeface="Varela Round"/>
                <a:sym typeface="Varela Round"/>
              </a:rPr>
              <a:t>   </a:t>
            </a:r>
            <a:endParaRPr sz="1800">
              <a:highlight>
                <a:srgbClr val="F76C6C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Si une dérive est constatée pendant l'inspection, le processus doit alors être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adapté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. Scrum fournit des évènements, durant lesquels cette adaptation est possible. Il s'agit de la réunion de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planification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de sprint, de la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mêlée quotidienne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, de la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revue de sprint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ainsi que de la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rétrospective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de sprint.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https://fr.wikipedia.org/wiki/Scrum_(d%C3%A9veloppement)#Les_trois_piliers_de_Scrum</a:t>
            </a:r>
            <a:endParaRPr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SCRUM : Rock n Rôles !</a:t>
            </a:r>
            <a:endParaRPr/>
          </a:p>
        </p:txBody>
      </p:sp>
      <p:pic>
        <p:nvPicPr>
          <p:cNvPr descr="RÃ©sultat de recherche d'images pour &quot;scrum pilier&quot;" id="101" name="Google Shape;101;p19"/>
          <p:cNvPicPr preferRelativeResize="0"/>
          <p:nvPr/>
        </p:nvPicPr>
        <p:blipFill rotWithShape="1">
          <a:blip r:embed="rId3">
            <a:alphaModFix/>
          </a:blip>
          <a:srcRect b="50941" l="0" r="0" t="0"/>
          <a:stretch/>
        </p:blipFill>
        <p:spPr>
          <a:xfrm>
            <a:off x="500586" y="869750"/>
            <a:ext cx="8261864" cy="23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06825" y="3170125"/>
            <a:ext cx="28896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Assure du respect des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principes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et des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valeurs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du Scrum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Facilite la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communication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à l’intérieur de l’équipe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Définit la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vélocité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Fait réaliser les estimations des User Stories (US)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468975" y="3170125"/>
            <a:ext cx="27885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Crée le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Product Backlog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Sélectionne le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Sprint Backlog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Crée et met à jour les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priorisations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des US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Accepte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ou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refuse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les US réalisées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181275" y="3170125"/>
            <a:ext cx="27885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Transforme les besoins en fonctionnalités exploitables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Effectue les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tests unitaires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Estime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les US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Divise les US en tâches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La sainte thèse de SCRUM</a:t>
            </a:r>
            <a:endParaRPr/>
          </a:p>
        </p:txBody>
      </p:sp>
      <p:pic>
        <p:nvPicPr>
          <p:cNvPr descr="http://storage.googleapis.com/xebia-blog/1/2012/05/Xebia-Scrum-Process-Overview-2.gif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388" y="771138"/>
            <a:ext cx="5748618" cy="431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15" name="Google Shape;115;p2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64418"/>
            <a:ext cx="5748618" cy="4311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torage.googleapis.com/xebia-blog/1/2012/05/Xebia-Scrum-Process-Overview-2.gif" id="116" name="Google Shape;116;p21"/>
          <p:cNvPicPr preferRelativeResize="0"/>
          <p:nvPr/>
        </p:nvPicPr>
        <p:blipFill rotWithShape="1">
          <a:blip r:embed="rId4">
            <a:alphaModFix/>
          </a:blip>
          <a:srcRect b="16317" l="0" r="82896" t="22348"/>
          <a:stretch/>
        </p:blipFill>
        <p:spPr>
          <a:xfrm>
            <a:off x="1425388" y="1734670"/>
            <a:ext cx="983254" cy="264441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La Backlog produit est priorisée par </a:t>
            </a:r>
            <a:r>
              <a:rPr b="1" lang="fr-FR" u="sng"/>
              <a:t>valeur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3821206" y="1296991"/>
            <a:ext cx="3867000" cy="2134200"/>
          </a:xfrm>
          <a:prstGeom prst="rect">
            <a:avLst/>
          </a:prstGeom>
          <a:solidFill>
            <a:srgbClr val="F76C6C"/>
          </a:solidFill>
          <a:ln>
            <a:noFill/>
          </a:ln>
          <a:effectLst>
            <a:outerShdw blurRad="1143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La </a:t>
            </a:r>
            <a:r>
              <a:rPr b="1"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backlog product</a:t>
            </a: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liste l’ensemble des fonctionnalités appelées </a:t>
            </a:r>
            <a:r>
              <a:rPr b="1" i="0" lang="fr-FR" sz="1600" u="sng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stories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La granularité des US change tout au long du projet. Plus une US à de valeur et plus elle sera précise !</a:t>
            </a:r>
            <a:endParaRPr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orage.googleapis.com/xebia-blog/1/2012/05/Xebia-Scrum-Process-Overview-2.gif" id="123" name="Google Shape;123;p2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25388" y="764418"/>
            <a:ext cx="5748618" cy="431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1171250" y="-2650"/>
            <a:ext cx="6547362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Le SCRUM est rythmé par 4 cérémonies</a:t>
            </a:r>
            <a:endParaRPr/>
          </a:p>
        </p:txBody>
      </p:sp>
      <p:pic>
        <p:nvPicPr>
          <p:cNvPr descr="http://storage.googleapis.com/xebia-blog/1/2012/05/Xebia-Scrum-Process-Overview-2.gif" id="125" name="Google Shape;125;p22"/>
          <p:cNvPicPr preferRelativeResize="0"/>
          <p:nvPr/>
        </p:nvPicPr>
        <p:blipFill rotWithShape="1">
          <a:blip r:embed="rId4">
            <a:alphaModFix/>
          </a:blip>
          <a:srcRect b="25098" l="13801" r="56258" t="37630"/>
          <a:stretch/>
        </p:blipFill>
        <p:spPr>
          <a:xfrm>
            <a:off x="2252380" y="2339789"/>
            <a:ext cx="1721224" cy="160692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http://storage.googleapis.com/xebia-blog/1/2012/05/Xebia-Scrum-Process-Overview-2.gif" id="126" name="Google Shape;126;p22"/>
          <p:cNvPicPr preferRelativeResize="0"/>
          <p:nvPr/>
        </p:nvPicPr>
        <p:blipFill rotWithShape="1">
          <a:blip r:embed="rId4">
            <a:alphaModFix/>
          </a:blip>
          <a:srcRect b="35651" l="68343" r="5224" t="31601"/>
          <a:stretch/>
        </p:blipFill>
        <p:spPr>
          <a:xfrm>
            <a:off x="5388909" y="2097741"/>
            <a:ext cx="1519518" cy="141194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http://storage.googleapis.com/xebia-blog/1/2012/05/Xebia-Scrum-Process-Overview-2.gif"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70460" r="0" t="79367"/>
          <a:stretch/>
        </p:blipFill>
        <p:spPr>
          <a:xfrm>
            <a:off x="5473971" y="4139280"/>
            <a:ext cx="1698134" cy="88953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http://storage.googleapis.com/xebia-blog/1/2012/05/Xebia-Scrum-Process-Overview-2.gif" id="128" name="Google Shape;128;p22"/>
          <p:cNvPicPr preferRelativeResize="0"/>
          <p:nvPr/>
        </p:nvPicPr>
        <p:blipFill rotWithShape="1">
          <a:blip r:embed="rId4">
            <a:alphaModFix/>
          </a:blip>
          <a:srcRect b="47545" l="62455" r="26900" t="38731"/>
          <a:stretch/>
        </p:blipFill>
        <p:spPr>
          <a:xfrm>
            <a:off x="5035922" y="2413748"/>
            <a:ext cx="611842" cy="59167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29" name="Google Shape;129;p22"/>
          <p:cNvSpPr txBox="1"/>
          <p:nvPr/>
        </p:nvSpPr>
        <p:spPr>
          <a:xfrm>
            <a:off x="1562576" y="2001225"/>
            <a:ext cx="1698000" cy="338700"/>
          </a:xfrm>
          <a:prstGeom prst="rect">
            <a:avLst/>
          </a:prstGeom>
          <a:solidFill>
            <a:srgbClr val="F7D8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Sprint planning</a:t>
            </a:r>
            <a:endParaRPr b="1" sz="1600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254950" y="1981375"/>
            <a:ext cx="1625400" cy="381600"/>
          </a:xfrm>
          <a:prstGeom prst="rect">
            <a:avLst/>
          </a:prstGeom>
          <a:solidFill>
            <a:srgbClr val="F7D8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Daily meeting</a:t>
            </a:r>
            <a:endParaRPr b="1" sz="1600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383719" y="1920484"/>
            <a:ext cx="983255" cy="338554"/>
          </a:xfrm>
          <a:prstGeom prst="rect">
            <a:avLst/>
          </a:prstGeom>
          <a:solidFill>
            <a:srgbClr val="F7D8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 i="0" sz="1600" u="none" cap="none" strike="noStrike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712299" y="3893800"/>
            <a:ext cx="1698000" cy="338700"/>
          </a:xfrm>
          <a:prstGeom prst="rect">
            <a:avLst/>
          </a:prstGeom>
          <a:solidFill>
            <a:srgbClr val="F7D8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Rétrospective</a:t>
            </a:r>
            <a:endParaRPr b="1" sz="1600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