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aleway Thin"/>
      <p:regular r:id="rId26"/>
      <p:bold r:id="rId27"/>
      <p:italic r:id="rId28"/>
      <p:boldItalic r:id="rId29"/>
    </p:embeddedFont>
    <p:embeddedFont>
      <p:font typeface="Varela Round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Thin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alewayThin-italic.fntdata"/><Relationship Id="rId27" Type="http://schemas.openxmlformats.org/officeDocument/2006/relationships/font" Target="fonts/Raleway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Th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VarelaRou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0cf6d3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0cf6d3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0cf6d3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0cf6d3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0cf6d3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0cf6d3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20cf6d3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20cf6d3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0cf6d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0cf6d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039de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039de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039de9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039de9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0e52bd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80e52bd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0cf6d3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0cf6d3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0cf6d3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0cf6d3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0cf6d3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0cf6d3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0cf6d3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0cf6d3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.wikipedia.org/wiki/Endpoint_detection_and_respon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sécurisation des données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La réponse légale: RGPD</a:t>
            </a:r>
            <a:endParaRPr/>
          </a:p>
        </p:txBody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432600" y="966025"/>
            <a:ext cx="8278800" cy="39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Restreindre la collecte des données et leurs rétentions par: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</a:rPr>
              <a:t>Le paradigme de conception </a:t>
            </a: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Privacy by default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: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Les entreprises devront déclarer explicitement aux particuliers l’utilisation faite de leurs données, qu’ils pourront alors refuser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</a:rPr>
              <a:t>Tenir un</a:t>
            </a: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 registre 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de données collectées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: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dans lequel sera inscrit le type de données, sa rétention et son utilité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Le </a:t>
            </a: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Data Protection Officer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est la personne chargée de la protection des données au sein d'une organisation. Il est le point de contact des autorités de contrôles nationales (En France, la CNIL)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La réponse légale: RGPD</a:t>
            </a:r>
            <a:endParaRPr/>
          </a:p>
        </p:txBody>
      </p:sp>
      <p:sp>
        <p:nvSpPr>
          <p:cNvPr id="187" name="Google Shape;187;p36"/>
          <p:cNvSpPr txBox="1"/>
          <p:nvPr>
            <p:ph idx="4" type="body"/>
          </p:nvPr>
        </p:nvSpPr>
        <p:spPr>
          <a:xfrm>
            <a:off x="432600" y="966025"/>
            <a:ext cx="8278800" cy="39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Imposer un cadre légale à la sécurité des données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 par: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</a:rPr>
              <a:t>L’</a:t>
            </a: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Accountability</a:t>
            </a: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qui encadre les devoirs en matière de sécurité concernant un prestataire et ses sous-traitants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</a:rPr>
              <a:t>Le concept de “</a:t>
            </a: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Privacy by Design</a:t>
            </a: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</a:rPr>
              <a:t>” </a:t>
            </a:r>
            <a:r>
              <a:rPr lang="fr">
                <a:solidFill>
                  <a:schemeClr val="dk2"/>
                </a:solidFill>
                <a:highlight>
                  <a:srgbClr val="FFFFFF"/>
                </a:highlight>
              </a:rPr>
              <a:t>a pour objectif de garantir que la protection de la vie privée soit intégrée dans les nouvelles applications technologiques et commerciales dès leur conception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La réponse légale: RGPD</a:t>
            </a:r>
            <a:endParaRPr/>
          </a:p>
        </p:txBody>
      </p:sp>
      <p:sp>
        <p:nvSpPr>
          <p:cNvPr id="193" name="Google Shape;193;p37"/>
          <p:cNvSpPr txBox="1"/>
          <p:nvPr>
            <p:ph idx="4" type="body"/>
          </p:nvPr>
        </p:nvSpPr>
        <p:spPr>
          <a:xfrm>
            <a:off x="432600" y="788300"/>
            <a:ext cx="8096100" cy="40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Last but not least, un dernier point qui nous concerne, nous, travailleurs du numérique: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L'</a:t>
            </a:r>
            <a:r>
              <a:rPr lang="fr">
                <a:solidFill>
                  <a:srgbClr val="F76C6C"/>
                </a:solidFill>
                <a:highlight>
                  <a:srgbClr val="FFFFFF"/>
                </a:highlight>
              </a:rPr>
              <a:t>anonymisation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Il est demandé aux entreprises de restreindre leur utilisation des données clients et notamment lors des phases de développement qui requiert des données. Ces dernières doivent être </a:t>
            </a:r>
            <a:r>
              <a:rPr lang="fr">
                <a:solidFill>
                  <a:srgbClr val="F76C6C"/>
                </a:solidFill>
                <a:highlight>
                  <a:srgbClr val="FFFFFF"/>
                </a:highlight>
              </a:rPr>
              <a:t>anonymisées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 ou au pire </a:t>
            </a:r>
            <a:r>
              <a:rPr lang="fr">
                <a:solidFill>
                  <a:srgbClr val="F76C6C"/>
                </a:solidFill>
                <a:highlight>
                  <a:srgbClr val="FFFFFF"/>
                </a:highlight>
              </a:rPr>
              <a:t>pseudonymisées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highlight>
                  <a:srgbClr val="FCFCFC"/>
                </a:highlight>
              </a:rPr>
              <a:t>Une donnée à caractère personnel est toute donnée permettant d’identifier un citoyen européen, directement ou indirectement. Elle regroupe les informations comme: Nom, Prénom, Adresse, Date de naissance, Photo…  Nous-même, testons donc Odyssey avec des données anonymisées: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37" y="3416775"/>
            <a:ext cx="6977927" cy="14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00" y="152400"/>
            <a:ext cx="51559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2" type="title"/>
          </p:nvPr>
        </p:nvSpPr>
        <p:spPr>
          <a:xfrm>
            <a:off x="3962400" y="1411400"/>
            <a:ext cx="39726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4038600" y="2908425"/>
            <a:ext cx="3896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fr"/>
              <a:t>Le vol de données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fr"/>
              <a:t>Sécuriser l'accès aux données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fr"/>
              <a:t>L'humain: Une faille de sécurité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fr"/>
              <a:t>La réponse légale: RGPD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Le vol de données: Intro</a:t>
            </a:r>
            <a:endParaRPr/>
          </a:p>
        </p:txBody>
      </p:sp>
      <p:sp>
        <p:nvSpPr>
          <p:cNvPr id="143" name="Google Shape;143;p29"/>
          <p:cNvSpPr txBox="1"/>
          <p:nvPr>
            <p:ph idx="4" type="body"/>
          </p:nvPr>
        </p:nvSpPr>
        <p:spPr>
          <a:xfrm>
            <a:off x="432600" y="966025"/>
            <a:ext cx="8278800" cy="39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estime à 1.4 milliards (email, mdp, nom, etc) le nombre de données volées en 2016, soit le double de l'année précédente.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/>
              <a:t>Le vols de données est donc en pleine croissance! Youpi...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/>
              <a:t>Contrairement à un vol de banque "traditionnel", les motivations des vols de données sont diverses voir méconnues, pour n'en citer que quelques unes</a:t>
            </a:r>
            <a:r>
              <a:rPr lang="fr"/>
              <a:t>: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Politiques: Étude des électeurs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Économiques: Espionnage, étude des consommateurs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D'escroqueries: Usurpation d'identité, arnaque à l'assurance, crédit auprès de banque, opération frauduleuse de carte bleue</a:t>
            </a:r>
            <a:r>
              <a:rPr lang="fr"/>
              <a:t>...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fr"/>
              <a:t>Nous, travailleurs du numérique, sommes donc les proies d'une </a:t>
            </a:r>
            <a:r>
              <a:rPr lang="fr">
                <a:solidFill>
                  <a:srgbClr val="F76C6C"/>
                </a:solidFill>
              </a:rPr>
              <a:t>pluralité</a:t>
            </a:r>
            <a:r>
              <a:rPr lang="fr">
                <a:solidFill>
                  <a:srgbClr val="F76C6C"/>
                </a:solidFill>
              </a:rPr>
              <a:t> de menaces</a:t>
            </a:r>
            <a:r>
              <a:rPr lang="fr"/>
              <a:t> et c'est le </a:t>
            </a:r>
            <a:r>
              <a:rPr lang="fr">
                <a:solidFill>
                  <a:srgbClr val="F76C6C"/>
                </a:solidFill>
              </a:rPr>
              <a:t>devoir</a:t>
            </a:r>
            <a:r>
              <a:rPr lang="fr"/>
              <a:t> de toute une équipe de s'y préparer au préalable.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Le vol de données: Exemples</a:t>
            </a:r>
            <a:endParaRPr/>
          </a:p>
        </p:txBody>
      </p:sp>
      <p:sp>
        <p:nvSpPr>
          <p:cNvPr id="149" name="Google Shape;149;p30"/>
          <p:cNvSpPr txBox="1"/>
          <p:nvPr>
            <p:ph idx="4" type="body"/>
          </p:nvPr>
        </p:nvSpPr>
        <p:spPr>
          <a:xfrm>
            <a:off x="381300" y="906675"/>
            <a:ext cx="82788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de braquages 2.0: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fr">
                <a:solidFill>
                  <a:schemeClr val="dk2"/>
                </a:solidFill>
                <a:highlight>
                  <a:srgbClr val="FFFFFF"/>
                </a:highlight>
              </a:rPr>
              <a:t>Le scandale Facebook-Cambridge Analytica aurait permis à Donald Trump de renforcer sa campagne électorale à travers la collecte de données concernant 50 millions d'utilisateurs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fr">
                <a:solidFill>
                  <a:schemeClr val="dk2"/>
                </a:solidFill>
                <a:highlight>
                  <a:srgbClr val="FFFFFF"/>
                </a:highlight>
              </a:rPr>
              <a:t>La révélation des Panama Papers par le piratage de 2.7 To de messages du cabinet panaméen Mossack Fonseca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fr">
                <a:solidFill>
                  <a:schemeClr val="dk2"/>
                </a:solidFill>
                <a:highlight>
                  <a:srgbClr val="FFFFFF"/>
                </a:highlight>
              </a:rPr>
              <a:t>Le site de rencontre extraconjugal Ashley Madison s'est fait aspirer les données de ses 37 millions d'utilisateurs qui se sont ensuite retrouvées en accès libre sur internet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25" y="3121600"/>
            <a:ext cx="3212075" cy="180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305050" y="2952670"/>
            <a:ext cx="51516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lang="fr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À la suite d'une vague de piratage (11,7 To de données volées et des centaines de Giga effacées) Sony annule la sortie de "The interview" (Film comique sur la corée du Nord)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 - </a:t>
            </a:r>
            <a:r>
              <a:rPr lang="fr"/>
              <a:t>Sécuriser l'accès aux données</a:t>
            </a:r>
            <a:r>
              <a:rPr lang="fr"/>
              <a:t> </a:t>
            </a:r>
            <a:endParaRPr/>
          </a:p>
        </p:txBody>
      </p:sp>
      <p:sp>
        <p:nvSpPr>
          <p:cNvPr id="157" name="Google Shape;157;p31"/>
          <p:cNvSpPr txBox="1"/>
          <p:nvPr>
            <p:ph idx="4" type="body"/>
          </p:nvPr>
        </p:nvSpPr>
        <p:spPr>
          <a:xfrm>
            <a:off x="432600" y="966025"/>
            <a:ext cx="8278800" cy="39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sécurisation des données passe dans un premier temps par la restriction d'accès à celles-ci.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/>
              <a:t>Les étapes primordiales à la sécurisation des données: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Restreindre l'accès par un couple identifiants/mot de passe (ou tout autre manière d'authentification forte)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Affiner les privilèges d'accès aussi bien en lecture qu'en écriture: Dans une e-boutique, un transporteur ne peut pas avoir les droits en écriture sur les informations d'une commande.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Éviter d'exposer la base de donnée directement à internet (Placer idéalement la BDD dans un réseau fermé avec un accès </a:t>
            </a:r>
            <a:r>
              <a:rPr lang="fr"/>
              <a:t>contrôlé</a:t>
            </a:r>
            <a:r>
              <a:rPr lang="fr"/>
              <a:t> à Internet, </a:t>
            </a:r>
            <a:r>
              <a:rPr lang="fr"/>
              <a:t>Éviter le bind "0.0.0.0"</a:t>
            </a:r>
            <a:r>
              <a:rPr lang="fr"/>
              <a:t>)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Sécuriser le transport (Favoriser le transport chiffré comment les VPNs, si une partie du transport se fait en Wifi)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 - L'humain: une faille de sécurité</a:t>
            </a:r>
            <a:endParaRPr/>
          </a:p>
        </p:txBody>
      </p:sp>
      <p:sp>
        <p:nvSpPr>
          <p:cNvPr id="163" name="Google Shape;163;p32"/>
          <p:cNvSpPr txBox="1"/>
          <p:nvPr>
            <p:ph idx="4" type="body"/>
          </p:nvPr>
        </p:nvSpPr>
        <p:spPr>
          <a:xfrm>
            <a:off x="432600" y="966025"/>
            <a:ext cx="8278800" cy="39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Nos systèmes d'informations sont de plus en plus sécurisés (Antivirus, firewall,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EDR</a:t>
            </a:r>
            <a:r>
              <a:rPr lang="fr" sz="1800"/>
              <a:t> …), il devient donc plus difficile d'y pénétrer sans une aide tierce.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 sz="1800"/>
              <a:t>L'aide tierce: C'est </a:t>
            </a:r>
            <a:r>
              <a:rPr lang="fr" sz="1800">
                <a:solidFill>
                  <a:srgbClr val="F76C6C"/>
                </a:solidFill>
              </a:rPr>
              <a:t>vous!</a:t>
            </a:r>
            <a:r>
              <a:rPr lang="fr" sz="1800"/>
              <a:t> Utilisateur de PC personnel ou employé d'une entreprise, l'axe d'attaque numéro 1 est l'humain. 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 sz="1800"/>
              <a:t>Ces vecteurs d’attaque portent même un nom: Le </a:t>
            </a:r>
            <a:r>
              <a:rPr b="1" lang="fr" sz="1800">
                <a:solidFill>
                  <a:srgbClr val="F76C6C"/>
                </a:solidFill>
              </a:rPr>
              <a:t>social engineering</a:t>
            </a:r>
            <a:endParaRPr b="1" sz="1800">
              <a:solidFill>
                <a:srgbClr val="F76C6C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Par ailleurs, e</a:t>
            </a:r>
            <a:r>
              <a:rPr lang="fr" sz="1800">
                <a:solidFill>
                  <a:schemeClr val="dk2"/>
                </a:solidFill>
              </a:rPr>
              <a:t>n 2019, le type d’attaque numéro 1 est le phishing. Cela prouve bien que nous devenons la première faille de nos systèmes d’information.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 - </a:t>
            </a:r>
            <a:r>
              <a:rPr lang="fr"/>
              <a:t>La réponse légale: RGPD</a:t>
            </a:r>
            <a:endParaRPr/>
          </a:p>
        </p:txBody>
      </p:sp>
      <p:sp>
        <p:nvSpPr>
          <p:cNvPr id="169" name="Google Shape;169;p33"/>
          <p:cNvSpPr txBox="1"/>
          <p:nvPr>
            <p:ph idx="4" type="body"/>
          </p:nvPr>
        </p:nvSpPr>
        <p:spPr>
          <a:xfrm>
            <a:off x="432600" y="966025"/>
            <a:ext cx="8278800" cy="39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Le </a:t>
            </a:r>
            <a:r>
              <a:rPr b="1" lang="fr" sz="1800">
                <a:solidFill>
                  <a:srgbClr val="F76C6C"/>
                </a:solidFill>
                <a:highlight>
                  <a:srgbClr val="FFFFFF"/>
                </a:highlight>
              </a:rPr>
              <a:t>R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èglement </a:t>
            </a:r>
            <a:r>
              <a:rPr b="1" lang="fr" sz="1800">
                <a:solidFill>
                  <a:srgbClr val="F76C6C"/>
                </a:solidFill>
                <a:highlight>
                  <a:srgbClr val="FFFFFF"/>
                </a:highlight>
              </a:rPr>
              <a:t>G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énéral sur la </a:t>
            </a:r>
            <a:r>
              <a:rPr b="1" lang="fr" sz="1800">
                <a:solidFill>
                  <a:srgbClr val="F76C6C"/>
                </a:solidFill>
                <a:highlight>
                  <a:srgbClr val="FFFFFF"/>
                </a:highlight>
              </a:rPr>
              <a:t>P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rotection des </a:t>
            </a:r>
            <a:r>
              <a:rPr b="1" lang="fr" sz="1800">
                <a:solidFill>
                  <a:srgbClr val="F76C6C"/>
                </a:solidFill>
                <a:highlight>
                  <a:srgbClr val="FFFFFF"/>
                </a:highlight>
              </a:rPr>
              <a:t>D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onnées est une loi européenne. Elle est imposée à tous acteurs (Européen ou non) qui exerce une activité sur “le sol” européen.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Les grands axes d</a:t>
            </a:r>
            <a:r>
              <a:rPr lang="fr" sz="1800">
                <a:highlight>
                  <a:srgbClr val="FFFFFF"/>
                </a:highlight>
              </a:rPr>
              <a:t>u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 RGPD: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Rendre l’utilisateur maître de ses données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Restreindre la collecte des données et leurs rétentions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Imposer un cadre légale à la sécurité des données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1171250" y="-2650"/>
            <a:ext cx="4794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La réponse légale: RGPD</a:t>
            </a:r>
            <a:endParaRPr/>
          </a:p>
        </p:txBody>
      </p:sp>
      <p:sp>
        <p:nvSpPr>
          <p:cNvPr id="175" name="Google Shape;175;p34"/>
          <p:cNvSpPr txBox="1"/>
          <p:nvPr>
            <p:ph idx="4" type="body"/>
          </p:nvPr>
        </p:nvSpPr>
        <p:spPr>
          <a:xfrm>
            <a:off x="432600" y="966025"/>
            <a:ext cx="8278800" cy="39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Rendre l’utilisateur 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maître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 de ses données par:</a:t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La </a:t>
            </a: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transparence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: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Les entreprises devront déclarer explicitement aux particuliers l’utilisation faite de leurs données, qu’ils pourront alors refuser.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Portabilité des données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: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Un utilisateur doit avoir le moyen de demander les données le concernant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➔"/>
            </a:pP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Le </a:t>
            </a:r>
            <a:r>
              <a:rPr lang="fr" sz="1800">
                <a:solidFill>
                  <a:srgbClr val="F76C6C"/>
                </a:solidFill>
                <a:highlight>
                  <a:srgbClr val="FFFFFF"/>
                </a:highlight>
              </a:rPr>
              <a:t>droit à l’oubli</a:t>
            </a:r>
            <a:r>
              <a:rPr lang="fr" sz="1800">
                <a:solidFill>
                  <a:srgbClr val="3B424E"/>
                </a:solidFill>
                <a:highlight>
                  <a:srgbClr val="FFFFFF"/>
                </a:highlight>
              </a:rPr>
              <a:t>: </a:t>
            </a:r>
            <a:r>
              <a:rPr lang="fr">
                <a:solidFill>
                  <a:srgbClr val="3B424E"/>
                </a:solidFill>
                <a:highlight>
                  <a:srgbClr val="FFFFFF"/>
                </a:highlight>
              </a:rPr>
              <a:t>Un utilisateur peut contacter l’entreprise en lui demandant de désactiver et/ou de supprimer, définitivement ses données</a:t>
            </a:r>
            <a:endParaRPr>
              <a:solidFill>
                <a:srgbClr val="3B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