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Raleway Thin"/>
      <p:regular r:id="rId29"/>
      <p:bold r:id="rId30"/>
      <p:italic r:id="rId31"/>
      <p:boldItalic r:id="rId32"/>
    </p:embeddedFont>
    <p:embeddedFont>
      <p:font typeface="Varela Round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Thin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Thin-italic.fntdata"/><Relationship Id="rId30" Type="http://schemas.openxmlformats.org/officeDocument/2006/relationships/font" Target="fonts/RalewayThin-bold.fntdata"/><Relationship Id="rId11" Type="http://schemas.openxmlformats.org/officeDocument/2006/relationships/slide" Target="slides/slide7.xml"/><Relationship Id="rId33" Type="http://schemas.openxmlformats.org/officeDocument/2006/relationships/font" Target="fonts/VarelaRound-regular.fntdata"/><Relationship Id="rId10" Type="http://schemas.openxmlformats.org/officeDocument/2006/relationships/slide" Target="slides/slide6.xml"/><Relationship Id="rId32" Type="http://schemas.openxmlformats.org/officeDocument/2006/relationships/font" Target="fonts/RalewayThin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8658e7017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8658e7017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1ddc8310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1ddc8310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1ddc8310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1ddc8310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245162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245162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93d8fd7c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93d8fd7c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ddc831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ddc831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183e0e4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183e0e4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ddc8310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ddc8310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1ddc8310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1ddc8310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1ddc8310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1ddc8310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1ddc8310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1ddc8310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1ddc8310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1ddc8310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8" name="Google Shape;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5" name="Google Shape;2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analyticsvidhya.com/blog/2019/02/outlier-detection-python-pyod/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i3s.unice.fr/~crescenz/publications/Florence/valeurs-manquantes-ou-aberrantes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dnuggets.com/2017/02/removing-outliers-standard-deviation-python.html" TargetMode="External"/><Relationship Id="rId4" Type="http://schemas.openxmlformats.org/officeDocument/2006/relationships/image" Target="../media/image9.png"/><Relationship Id="rId5" Type="http://schemas.openxmlformats.org/officeDocument/2006/relationships/hyperlink" Target="https://mrmint.fr/outliers-machine-lear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171250" y="-2650"/>
            <a:ext cx="7746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6</a:t>
            </a:r>
            <a:r>
              <a:rPr lang="fr">
                <a:solidFill>
                  <a:schemeClr val="lt1"/>
                </a:solidFill>
              </a:rPr>
              <a:t>. Outliers : </a:t>
            </a:r>
            <a:r>
              <a:rPr b="1" lang="fr">
                <a:solidFill>
                  <a:schemeClr val="lt1"/>
                </a:solidFill>
              </a:rPr>
              <a:t>Valeur très supérieure ou très inférieure</a:t>
            </a:r>
            <a:endParaRPr/>
          </a:p>
        </p:txBody>
      </p:sp>
      <p:sp>
        <p:nvSpPr>
          <p:cNvPr id="114" name="Google Shape;114;p22"/>
          <p:cNvSpPr txBox="1"/>
          <p:nvPr>
            <p:ph idx="4" type="body"/>
          </p:nvPr>
        </p:nvSpPr>
        <p:spPr>
          <a:xfrm>
            <a:off x="484000" y="943600"/>
            <a:ext cx="7221900" cy="42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Eventuellement retraiter, suivant les cas et prudemment 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i="1" lang="fr">
                <a:latin typeface="Montserrat"/>
                <a:ea typeface="Montserrat"/>
                <a:cs typeface="Montserrat"/>
                <a:sym typeface="Montserrat"/>
              </a:rPr>
              <a:t>Par exemple, si le modèle est sensible aux valeurs </a:t>
            </a:r>
            <a:r>
              <a:rPr i="1" lang="fr">
                <a:latin typeface="Montserrat"/>
                <a:ea typeface="Montserrat"/>
                <a:cs typeface="Montserrat"/>
                <a:sym typeface="Montserrat"/>
              </a:rPr>
              <a:t>extrêmes</a:t>
            </a:r>
            <a:r>
              <a:rPr i="1" lang="fr">
                <a:latin typeface="Montserrat"/>
                <a:ea typeface="Montserrat"/>
                <a:cs typeface="Montserrat"/>
                <a:sym typeface="Montserrat"/>
              </a:rPr>
              <a:t> : supprimer ou redresser la valeur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i="1" lang="fr">
                <a:latin typeface="Montserrat"/>
                <a:ea typeface="Montserrat"/>
                <a:cs typeface="Montserrat"/>
                <a:sym typeface="Montserrat"/>
              </a:rPr>
              <a:t>Si le modèle cherche les signaux faibles (fraudes, etc…) : conserver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Possibilité d’utiliser des bibliothèques Python dédiées </a:t>
            </a:r>
            <a:r>
              <a:rPr i="1" lang="fr">
                <a:latin typeface="Montserrat"/>
                <a:ea typeface="Montserrat"/>
                <a:cs typeface="Montserrat"/>
                <a:sym typeface="Montserrat"/>
              </a:rPr>
              <a:t>(exemple PyOD)</a:t>
            </a: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5922000" y="4653300"/>
            <a:ext cx="27660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 u="sng">
                <a:solidFill>
                  <a:schemeClr val="hlink"/>
                </a:solidFill>
                <a:hlinkClick r:id="rId3"/>
              </a:rPr>
              <a:t>Source de l’image et article anglophone</a:t>
            </a:r>
            <a:endParaRPr i="1" sz="100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2182600"/>
            <a:ext cx="5922024" cy="29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6124100" y="2682750"/>
            <a:ext cx="19611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Régression linéaire incluant ou non des outliers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1171250" y="-2650"/>
            <a:ext cx="6636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7</a:t>
            </a:r>
            <a:r>
              <a:rPr lang="fr">
                <a:solidFill>
                  <a:schemeClr val="lt1"/>
                </a:solidFill>
              </a:rPr>
              <a:t>. Outliers : </a:t>
            </a:r>
            <a:r>
              <a:rPr b="1" lang="fr">
                <a:solidFill>
                  <a:schemeClr val="lt1"/>
                </a:solidFill>
              </a:rPr>
              <a:t>Valeurs manquantes </a:t>
            </a:r>
            <a:endParaRPr/>
          </a:p>
        </p:txBody>
      </p:sp>
      <p:sp>
        <p:nvSpPr>
          <p:cNvPr id="123" name="Google Shape;123;p23"/>
          <p:cNvSpPr txBox="1"/>
          <p:nvPr>
            <p:ph idx="4" type="body"/>
          </p:nvPr>
        </p:nvSpPr>
        <p:spPr>
          <a:xfrm>
            <a:off x="484000" y="943600"/>
            <a:ext cx="8045400" cy="42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Le cas des v</a:t>
            </a: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aleurs manquantes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Très fréquent suivant les sources de données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Suivant les cas, possibilité de 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Ne pas prendre en compte les individus concernés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Ne pas prendre en compte les variables concernées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Imputer par des valeurs standards (des valeurs “artificielles”) 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imputer la moyenne ou la médiane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imputer par régression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imputer par la méthode des plus proches voisins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…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Ce sont des méthodes risquées, il convient de toujours contrôler que cela n’a pas un impact trop marqué sur les indicateurs statistiques de votre modèle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Méthodes Python : fillna, interpolate...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>
                <a:solidFill>
                  <a:schemeClr val="hlink"/>
                </a:solidFill>
                <a:hlinkClick r:id="rId3"/>
              </a:rPr>
              <a:t>Article sur les méthodes de traitement des valeurs manquantes</a:t>
            </a:r>
            <a:endParaRPr sz="1000"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385250" y="2344650"/>
            <a:ext cx="38931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Question ? </a:t>
            </a:r>
            <a:endParaRPr b="1" sz="36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57450" y="1787700"/>
            <a:ext cx="84291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outliers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171250" y="-2650"/>
            <a:ext cx="6636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Définition 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7" name="Google Shape;67;p15"/>
          <p:cNvSpPr txBox="1"/>
          <p:nvPr>
            <p:ph idx="4" type="body"/>
          </p:nvPr>
        </p:nvSpPr>
        <p:spPr>
          <a:xfrm>
            <a:off x="312625" y="1865136"/>
            <a:ext cx="4509000" cy="26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Un outlier est une valeur anormale, une valeur extrême ou une mesure aberrante.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Le traitement des outliers est chronophage, car ils doivent être analysés finement avant de pouvoir éventuellement les retraiter.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625" y="1300163"/>
            <a:ext cx="372427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57450" y="1787700"/>
            <a:ext cx="84291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différents types d’outliers, et leurs traitements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171250" y="-2650"/>
            <a:ext cx="6636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Outliers : T</a:t>
            </a:r>
            <a:r>
              <a:rPr b="1" lang="fr"/>
              <a:t>ype d'objet différent d’attendu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9" name="Google Shape;79;p17"/>
          <p:cNvSpPr txBox="1"/>
          <p:nvPr>
            <p:ph idx="4" type="body"/>
          </p:nvPr>
        </p:nvSpPr>
        <p:spPr>
          <a:xfrm>
            <a:off x="484000" y="943600"/>
            <a:ext cx="6592800" cy="39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Type d'objet différent d’attendu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Montserrat"/>
                <a:ea typeface="Montserrat"/>
                <a:cs typeface="Montserrat"/>
                <a:sym typeface="Montserrat"/>
              </a:rPr>
              <a:t>exemple : du texte à la place d’un nombre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Peut causer des problèmes d’import de la donnée source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Possibilité de convertir certains types d’objet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Montserrat"/>
                <a:ea typeface="Montserrat"/>
                <a:cs typeface="Montserrat"/>
                <a:sym typeface="Montserrat"/>
              </a:rPr>
              <a:t>Exemple : 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int(“64”)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350" y="1656075"/>
            <a:ext cx="2407975" cy="24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171250" y="-2650"/>
            <a:ext cx="6636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3</a:t>
            </a:r>
            <a:r>
              <a:rPr lang="fr">
                <a:solidFill>
                  <a:schemeClr val="lt1"/>
                </a:solidFill>
              </a:rPr>
              <a:t>. Outliers : </a:t>
            </a:r>
            <a:r>
              <a:rPr b="1" lang="fr">
                <a:solidFill>
                  <a:schemeClr val="lt1"/>
                </a:solidFill>
              </a:rPr>
              <a:t>Unité différente d'attendu</a:t>
            </a:r>
            <a:endParaRPr/>
          </a:p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84000" y="943600"/>
            <a:ext cx="6592800" cy="39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Unité différente d'attendu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i="1" lang="fr">
                <a:latin typeface="Montserrat"/>
                <a:ea typeface="Montserrat"/>
                <a:cs typeface="Montserrat"/>
                <a:sym typeface="Montserrat"/>
              </a:rPr>
              <a:t>exemple : poids en grammes à la place de kg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Risque </a:t>
            </a: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causer des incohérences statistiques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Si l’unité est précisée dans le contenu du champ, possibilité de convertir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1171250" y="-2650"/>
            <a:ext cx="6636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4</a:t>
            </a:r>
            <a:r>
              <a:rPr lang="fr">
                <a:solidFill>
                  <a:schemeClr val="lt1"/>
                </a:solidFill>
              </a:rPr>
              <a:t>. Outliers : </a:t>
            </a:r>
            <a:r>
              <a:rPr b="1" lang="fr">
                <a:solidFill>
                  <a:schemeClr val="lt1"/>
                </a:solidFill>
              </a:rPr>
              <a:t>Caractère inséré</a:t>
            </a:r>
            <a:endParaRPr/>
          </a:p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84000" y="943600"/>
            <a:ext cx="7758600" cy="39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Caractère inséré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i="1" lang="fr">
                <a:latin typeface="Montserrat"/>
                <a:ea typeface="Montserrat"/>
                <a:cs typeface="Montserrat"/>
                <a:sym typeface="Montserrat"/>
              </a:rPr>
              <a:t>exemple : un espace inséré au début d’une adresse e-mail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Peut causer des problèmes de traitements de données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Possibilité d’utiliser des dictionnaires (listes de valeurs autorisées, notamment pour définir des catégories), ou du RegEx pour déterminer le format autorisé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Fonctions Python dédiées pour retraiter la donnée source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Montserrat"/>
                <a:ea typeface="Montserrat"/>
                <a:cs typeface="Montserrat"/>
                <a:sym typeface="Montserrat"/>
              </a:rPr>
              <a:t>Exemple : 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075" y="3287588"/>
            <a:ext cx="587692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1171250" y="-2650"/>
            <a:ext cx="6636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5</a:t>
            </a:r>
            <a:r>
              <a:rPr lang="fr">
                <a:solidFill>
                  <a:schemeClr val="lt1"/>
                </a:solidFill>
              </a:rPr>
              <a:t>. Outliers : </a:t>
            </a:r>
            <a:r>
              <a:rPr b="1" lang="fr">
                <a:solidFill>
                  <a:schemeClr val="lt1"/>
                </a:solidFill>
              </a:rPr>
              <a:t>Format date différent d’attendu</a:t>
            </a:r>
            <a:endParaRPr/>
          </a:p>
        </p:txBody>
      </p:sp>
      <p:sp>
        <p:nvSpPr>
          <p:cNvPr id="99" name="Google Shape;99;p20"/>
          <p:cNvSpPr txBox="1"/>
          <p:nvPr>
            <p:ph idx="4" type="body"/>
          </p:nvPr>
        </p:nvSpPr>
        <p:spPr>
          <a:xfrm>
            <a:off x="484000" y="943600"/>
            <a:ext cx="6592800" cy="39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Format date différent d’attendu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Montserrat"/>
                <a:ea typeface="Montserrat"/>
                <a:cs typeface="Montserrat"/>
                <a:sym typeface="Montserrat"/>
              </a:rPr>
              <a:t>exemple : MM/JJ/AAAA à la place de JJ/MM/AA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Peut causer des problèmes d’import de la donnée source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Possibilité de convertir les formats, on parle de “parser” une date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Montserrat"/>
                <a:ea typeface="Montserrat"/>
                <a:cs typeface="Montserrat"/>
                <a:sym typeface="Montserrat"/>
              </a:rPr>
              <a:t>Exemple : avec la bibliothèque datetime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950" y="2753513"/>
            <a:ext cx="40671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1171250" y="-2650"/>
            <a:ext cx="7857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6</a:t>
            </a:r>
            <a:r>
              <a:rPr lang="fr">
                <a:solidFill>
                  <a:schemeClr val="lt1"/>
                </a:solidFill>
              </a:rPr>
              <a:t>. Outliers : </a:t>
            </a:r>
            <a:r>
              <a:rPr b="1" lang="fr">
                <a:solidFill>
                  <a:schemeClr val="lt1"/>
                </a:solidFill>
              </a:rPr>
              <a:t>Valeur très supérieure ou très inférieure</a:t>
            </a:r>
            <a:endParaRPr/>
          </a:p>
        </p:txBody>
      </p:sp>
      <p:sp>
        <p:nvSpPr>
          <p:cNvPr id="106" name="Google Shape;106;p21"/>
          <p:cNvSpPr txBox="1"/>
          <p:nvPr>
            <p:ph idx="4" type="body"/>
          </p:nvPr>
        </p:nvSpPr>
        <p:spPr>
          <a:xfrm>
            <a:off x="484000" y="943600"/>
            <a:ext cx="5353200" cy="42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Valeur très supérieure ou très inférieure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Montserrat"/>
                <a:ea typeface="Montserrat"/>
                <a:cs typeface="Montserrat"/>
                <a:sym typeface="Montserrat"/>
              </a:rPr>
              <a:t>exemple : température d’une ville de 4000°C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Risque de fausser l’analyse statistique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Possibilités de détection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par des méthodes de visualisation (type scatterplot)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par des outils statistiques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Montserrat"/>
                <a:ea typeface="Montserrat"/>
                <a:cs typeface="Montserrat"/>
                <a:sym typeface="Montserrat"/>
              </a:rPr>
              <a:t>Exemple : on prend souvent x fois l’écart interquartile (IQR), ou bien x fois l’écart-type en partant de chaque côté de la moyenne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Déterminer si la valeur est crédible / cohérente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Montserrat"/>
                <a:ea typeface="Montserrat"/>
                <a:cs typeface="Montserrat"/>
                <a:sym typeface="Montserrat"/>
              </a:rPr>
              <a:t>exemple : température d’une ville française de 45°C pendant une période de canicule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u="sng">
                <a:solidFill>
                  <a:schemeClr val="hlink"/>
                </a:solidFill>
                <a:hlinkClick r:id="rId3"/>
              </a:rPr>
              <a:t>Exemple de code Python pour redresser certains outliers</a:t>
            </a:r>
            <a:endParaRPr sz="1200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7200" y="1561400"/>
            <a:ext cx="3306800" cy="243659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6068575" y="3959375"/>
            <a:ext cx="27660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 u="sng">
                <a:solidFill>
                  <a:schemeClr val="hlink"/>
                </a:solidFill>
                <a:hlinkClick r:id="rId5"/>
              </a:rPr>
              <a:t>Source de l’image et article très intéressant sur les outliers</a:t>
            </a:r>
            <a:endParaRPr i="1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