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aleway Thin"/>
      <p:regular r:id="rId36"/>
      <p:bold r:id="rId37"/>
      <p:italic r:id="rId38"/>
      <p:boldItalic r:id="rId39"/>
    </p:embeddedFont>
    <p:embeddedFont>
      <p:font typeface="Varela Round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VarelaRoun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RalewayThin-bold.fntdata"/><Relationship Id="rId14" Type="http://schemas.openxmlformats.org/officeDocument/2006/relationships/slide" Target="slides/slide10.xml"/><Relationship Id="rId36" Type="http://schemas.openxmlformats.org/officeDocument/2006/relationships/font" Target="fonts/RalewayThin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Thin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Thin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eee11f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4ceee11f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4346fb3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504346fb3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49133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49133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0afe5f0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60afe5f0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fccdc4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fccdc4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4346fb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04346fb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00" name="Google Shape;100;p22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2">
  <p:cSld name="ONE_COLUMN_TEXT_1_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1" name="Google Shape;111;p24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4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76C6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-scm.com/docs" TargetMode="External"/><Relationship Id="rId4" Type="http://schemas.openxmlformats.org/officeDocument/2006/relationships/hyperlink" Target="http://rogerdudler.github.io/git-guide/index.fr.html" TargetMode="External"/><Relationship Id="rId5" Type="http://schemas.openxmlformats.org/officeDocument/2006/relationships/hyperlink" Target="https://openclassrooms.com/courses/gerez-vos-codes-source-avec-git" TargetMode="External"/><Relationship Id="rId6" Type="http://schemas.openxmlformats.org/officeDocument/2006/relationships/hyperlink" Target="https://openclassrooms.com/courses/gerer-son-code-avec-git-et-github/qu-est-ce-que-versionner-son-code" TargetMode="External"/><Relationship Id="rId7" Type="http://schemas.openxmlformats.org/officeDocument/2006/relationships/hyperlink" Target="http://www.nicoespeon.com/fr/2013/08/quel-git-workflow-pour-mon-projet/" TargetMode="External"/><Relationship Id="rId8" Type="http://schemas.openxmlformats.org/officeDocument/2006/relationships/hyperlink" Target="https://makina-corpus.com/blog/metier/2014/un-workflow-git-efficace-pour-les-projets-a-moyen-long-term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ildcodeschool.github.io/atelier-gi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ildcodeschool.github.io/atelier-git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subTitle"/>
          </p:nvPr>
        </p:nvSpPr>
        <p:spPr>
          <a:xfrm>
            <a:off x="460950" y="2381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Versionnement de projets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6"/>
          <p:cNvSpPr txBox="1"/>
          <p:nvPr>
            <p:ph type="title"/>
          </p:nvPr>
        </p:nvSpPr>
        <p:spPr>
          <a:xfrm>
            <a:off x="1835550" y="1390725"/>
            <a:ext cx="54729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b="1" i="0" lang="fr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/ Git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i="0" lang="fr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ub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790250" y="-2650"/>
            <a:ext cx="5001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FFFFFF"/>
                </a:solidFill>
              </a:rPr>
              <a:t>Les commandes indispensables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278325" y="807025"/>
            <a:ext cx="80664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Une commande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très importante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permet de connaître le statut actuel de ton repository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&gt; git status</a:t>
            </a:r>
            <a:br>
              <a:rPr lang="fr" sz="18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quels sont les fichiers qui n’ont </a:t>
            </a:r>
            <a:r>
              <a:rPr b="1" lang="fr" sz="1800">
                <a:solidFill>
                  <a:srgbClr val="CC0000"/>
                </a:solidFill>
                <a:latin typeface="Raleway"/>
                <a:ea typeface="Raleway"/>
                <a:cs typeface="Raleway"/>
                <a:sym typeface="Raleway"/>
              </a:rPr>
              <a:t>pas été indexés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fr" sz="1800">
                <a:latin typeface="Raleway"/>
                <a:ea typeface="Raleway"/>
                <a:cs typeface="Raleway"/>
                <a:sym typeface="Raleway"/>
              </a:rPr>
              <a:t>(untracked)</a:t>
            </a:r>
            <a:endParaRPr i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quels sont les fichiers modifiés ou supprimés et dont ces changements n’ont </a:t>
            </a:r>
            <a:r>
              <a:rPr b="1" lang="fr" sz="18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pas été versionnés</a:t>
            </a:r>
            <a:r>
              <a:rPr b="1" lang="fr" sz="1800">
                <a:solidFill>
                  <a:srgbClr val="0F9D5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fr" sz="1800">
                <a:latin typeface="Raleway"/>
                <a:ea typeface="Raleway"/>
                <a:cs typeface="Raleway"/>
                <a:sym typeface="Raleway"/>
              </a:rPr>
              <a:t>(modified)</a:t>
            </a:r>
            <a:endParaRPr b="1" i="1" sz="1800">
              <a:solidFill>
                <a:srgbClr val="0F9D5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quels sont les conflits (nous verrons cela plus tard)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278325" y="3241425"/>
            <a:ext cx="8378700" cy="1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De plus, tu peux voir la liste des modifications effectuées précédemment grâce à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&gt; git log</a:t>
            </a:r>
            <a:endParaRPr b="1" sz="1800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Use et abuse de ces commandes !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790250" y="-2650"/>
            <a:ext cx="5001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FFFFFF"/>
                </a:solidFill>
              </a:rPr>
              <a:t>Les commandes indispensables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198" name="Google Shape;198;p36"/>
          <p:cNvSpPr txBox="1"/>
          <p:nvPr>
            <p:ph idx="4" type="body"/>
          </p:nvPr>
        </p:nvSpPr>
        <p:spPr>
          <a:xfrm>
            <a:off x="1000575" y="1322800"/>
            <a:ext cx="3143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6"/>
          <p:cNvSpPr txBox="1"/>
          <p:nvPr>
            <p:ph idx="4" type="body"/>
          </p:nvPr>
        </p:nvSpPr>
        <p:spPr>
          <a:xfrm>
            <a:off x="5097900" y="1470300"/>
            <a:ext cx="25566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diff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stash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revert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endParaRPr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branches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>
            <p:ph idx="4" type="body"/>
          </p:nvPr>
        </p:nvSpPr>
        <p:spPr>
          <a:xfrm>
            <a:off x="819575" y="1088775"/>
            <a:ext cx="7830600" cy="3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Par convention la branche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principale</a:t>
            </a:r>
            <a:r>
              <a:rPr i="0" lang="fr" sz="1800" u="none" cap="none" strike="noStrike">
                <a:solidFill>
                  <a:srgbClr val="000000"/>
                </a:solidFill>
              </a:rPr>
              <a:t> d’un projet se nomme </a:t>
            </a:r>
            <a:r>
              <a:rPr b="1" i="0" lang="fr" sz="1800" u="none" cap="none" strike="noStrike">
                <a:solidFill>
                  <a:schemeClr val="lt1"/>
                </a:solidFill>
                <a:highlight>
                  <a:srgbClr val="F76C6C"/>
                </a:highlight>
              </a:rPr>
              <a:t> master </a:t>
            </a:r>
            <a:r>
              <a:rPr i="0" lang="fr" sz="1800" u="none" cap="none" strike="noStrike">
                <a:solidFill>
                  <a:srgbClr val="000000"/>
                </a:solidFill>
              </a:rPr>
              <a:t>.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 sz="1800">
                <a:solidFill>
                  <a:srgbClr val="F76C6C"/>
                </a:solidFill>
              </a:rPr>
              <a:t>Elle</a:t>
            </a:r>
            <a:r>
              <a:rPr b="1" i="0" lang="fr" sz="1800" u="none" cap="none" strike="noStrike">
                <a:solidFill>
                  <a:srgbClr val="F76C6C"/>
                </a:solidFill>
              </a:rPr>
              <a:t> DOIT TOUJOURS être pleinement FONCTIONNELLE !</a:t>
            </a:r>
            <a:endParaRPr b="1" i="0" sz="1800" u="none" cap="none" strike="noStrike">
              <a:solidFill>
                <a:srgbClr val="F76C6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Ensuite, on distingue les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branches qui sont destinées à toujours exister</a:t>
            </a:r>
            <a:r>
              <a:rPr i="0" lang="fr" sz="1800" u="none" cap="none" strike="noStrike">
                <a:solidFill>
                  <a:srgbClr val="000000"/>
                </a:solidFill>
              </a:rPr>
              <a:t> (ex. : recette, dev, release, preprod…)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Et celles qui sont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amenées à disparaître</a:t>
            </a:r>
            <a:r>
              <a:rPr i="0" lang="fr" sz="1800" u="none" cap="none" strike="noStrike">
                <a:solidFill>
                  <a:srgbClr val="000000"/>
                </a:solidFill>
              </a:rPr>
              <a:t> (ex. : </a:t>
            </a:r>
            <a:r>
              <a:rPr i="1" lang="fr" sz="1800">
                <a:solidFill>
                  <a:srgbClr val="000000"/>
                </a:solidFill>
              </a:rPr>
              <a:t>b</a:t>
            </a:r>
            <a:r>
              <a:rPr i="1" lang="fr" sz="1800" u="none" cap="none" strike="noStrike">
                <a:solidFill>
                  <a:srgbClr val="000000"/>
                </a:solidFill>
              </a:rPr>
              <a:t>ugfix</a:t>
            </a:r>
            <a:r>
              <a:rPr i="0" lang="fr" sz="1800" u="none" cap="none" strike="noStrike">
                <a:solidFill>
                  <a:srgbClr val="000000"/>
                </a:solidFill>
              </a:rPr>
              <a:t>, fonctionnalités temporaires, </a:t>
            </a:r>
            <a:r>
              <a:rPr i="1" lang="fr" sz="1800" u="none" cap="none" strike="noStrike">
                <a:solidFill>
                  <a:srgbClr val="000000"/>
                </a:solidFill>
              </a:rPr>
              <a:t>User Story</a:t>
            </a:r>
            <a:r>
              <a:rPr i="0" lang="fr" sz="1800" u="none" cap="none" strike="noStrike">
                <a:solidFill>
                  <a:srgbClr val="000000"/>
                </a:solidFill>
              </a:rPr>
              <a:t>…)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06" name="Google Shape;206;p37"/>
          <p:cNvSpPr txBox="1"/>
          <p:nvPr>
            <p:ph idx="1" type="subTitle"/>
          </p:nvPr>
        </p:nvSpPr>
        <p:spPr>
          <a:xfrm>
            <a:off x="3586250" y="190800"/>
            <a:ext cx="2783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4" type="body"/>
          </p:nvPr>
        </p:nvSpPr>
        <p:spPr>
          <a:xfrm>
            <a:off x="483450" y="1014950"/>
            <a:ext cx="81771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Alors, dans quel cas crée t-on une branche ?</a:t>
            </a:r>
            <a:endParaRPr i="0" sz="1800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C’est simple :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tout le temps !</a:t>
            </a:r>
            <a:r>
              <a:rPr i="0" lang="fr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>
                <a:solidFill>
                  <a:srgbClr val="000000"/>
                </a:solidFill>
              </a:rPr>
              <a:t>Pour toute </a:t>
            </a:r>
            <a:r>
              <a:rPr i="0" lang="fr" sz="1800" u="none" cap="none" strike="noStrike">
                <a:solidFill>
                  <a:srgbClr val="000000"/>
                </a:solidFill>
              </a:rPr>
              <a:t>modifi</a:t>
            </a:r>
            <a:r>
              <a:rPr lang="fr" sz="1800">
                <a:solidFill>
                  <a:srgbClr val="000000"/>
                </a:solidFill>
              </a:rPr>
              <a:t>cation du</a:t>
            </a:r>
            <a:r>
              <a:rPr i="0" lang="fr" sz="1800" u="none" cap="none" strike="noStrike">
                <a:solidFill>
                  <a:srgbClr val="000000"/>
                </a:solidFill>
              </a:rPr>
              <a:t> projet, l</a:t>
            </a:r>
            <a:r>
              <a:rPr lang="fr" sz="1800">
                <a:solidFill>
                  <a:srgbClr val="000000"/>
                </a:solidFill>
              </a:rPr>
              <a:t>’ajout d’une nouvelle fonctionnalité par exemple, on </a:t>
            </a:r>
            <a:r>
              <a:rPr b="1" lang="fr" sz="1800">
                <a:solidFill>
                  <a:srgbClr val="000000"/>
                </a:solidFill>
              </a:rPr>
              <a:t>tire une nouvelle branche</a:t>
            </a:r>
            <a:r>
              <a:rPr lang="fr" sz="1800">
                <a:solidFill>
                  <a:srgbClr val="000000"/>
                </a:solidFill>
              </a:rPr>
              <a:t> qui sera ré-intégrée par la suite (</a:t>
            </a:r>
            <a:r>
              <a:rPr lang="fr" sz="1800">
                <a:solidFill>
                  <a:srgbClr val="F76C6C"/>
                </a:solidFill>
              </a:rPr>
              <a:t>merge</a:t>
            </a:r>
            <a:r>
              <a:rPr lang="fr" sz="1800">
                <a:solidFill>
                  <a:srgbClr val="000000"/>
                </a:solidFill>
              </a:rPr>
              <a:t> ou </a:t>
            </a:r>
            <a:r>
              <a:rPr lang="fr" sz="1800">
                <a:solidFill>
                  <a:srgbClr val="F76C6C"/>
                </a:solidFill>
              </a:rPr>
              <a:t>rebase</a:t>
            </a:r>
            <a:r>
              <a:rPr lang="fr" sz="1800">
                <a:solidFill>
                  <a:srgbClr val="000000"/>
                </a:solidFill>
              </a:rPr>
              <a:t>) selon le </a:t>
            </a:r>
            <a:r>
              <a:rPr i="1" lang="fr" sz="1800">
                <a:solidFill>
                  <a:srgbClr val="000000"/>
                </a:solidFill>
              </a:rPr>
              <a:t>workflow</a:t>
            </a:r>
            <a:r>
              <a:rPr lang="fr" sz="1800">
                <a:solidFill>
                  <a:srgbClr val="000000"/>
                </a:solidFill>
              </a:rPr>
              <a:t> de l’entreprise.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>
                <a:solidFill>
                  <a:srgbClr val="000000"/>
                </a:solidFill>
              </a:rPr>
              <a:t>O</a:t>
            </a:r>
            <a:r>
              <a:rPr i="0" lang="fr" sz="1800" u="none" cap="none" strike="noStrike">
                <a:solidFill>
                  <a:srgbClr val="000000"/>
                </a:solidFill>
              </a:rPr>
              <a:t>n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ne fait </a:t>
            </a:r>
            <a:r>
              <a:rPr b="1" lang="fr" sz="1800" u="sng">
                <a:solidFill>
                  <a:srgbClr val="F76C6C"/>
                </a:solidFill>
              </a:rPr>
              <a:t>jamais</a:t>
            </a:r>
            <a:r>
              <a:rPr i="0" lang="fr" sz="1800" u="none" cap="none" strike="noStrike">
                <a:solidFill>
                  <a:srgbClr val="000000"/>
                </a:solidFill>
              </a:rPr>
              <a:t> (mais alors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JAMAIS JAMAIS</a:t>
            </a:r>
            <a:r>
              <a:rPr i="0" lang="fr" sz="1800" u="none" cap="none" strike="noStrike">
                <a:solidFill>
                  <a:srgbClr val="000000"/>
                </a:solidFill>
              </a:rPr>
              <a:t>) de mo</a:t>
            </a:r>
            <a:r>
              <a:rPr lang="fr" sz="1800">
                <a:solidFill>
                  <a:srgbClr val="000000"/>
                </a:solidFill>
              </a:rPr>
              <a:t>dification directement </a:t>
            </a:r>
            <a:r>
              <a:rPr i="0" lang="fr" sz="1800" u="none" cap="none" strike="noStrike">
                <a:solidFill>
                  <a:srgbClr val="000000"/>
                </a:solidFill>
              </a:rPr>
              <a:t>sur master. On tire toujours de</a:t>
            </a:r>
            <a:r>
              <a:rPr lang="fr" sz="1800">
                <a:solidFill>
                  <a:srgbClr val="000000"/>
                </a:solidFill>
              </a:rPr>
              <a:t> nouvelles</a:t>
            </a:r>
            <a:r>
              <a:rPr i="0" lang="fr" sz="1800" u="none" cap="none" strike="noStrike">
                <a:solidFill>
                  <a:srgbClr val="000000"/>
                </a:solidFill>
              </a:rPr>
              <a:t> branches pour ce</a:t>
            </a:r>
            <a:r>
              <a:rPr lang="fr" sz="1800">
                <a:solidFill>
                  <a:srgbClr val="000000"/>
                </a:solidFill>
              </a:rPr>
              <a:t>la !</a:t>
            </a:r>
            <a:r>
              <a:rPr i="0" lang="fr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branches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>
            <p:ph idx="1" type="subTitle"/>
          </p:nvPr>
        </p:nvSpPr>
        <p:spPr>
          <a:xfrm>
            <a:off x="3586250" y="190800"/>
            <a:ext cx="2783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Quand les créer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Workflow</a:t>
            </a:r>
            <a:endParaRPr b="1" i="0" sz="24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9" name="Google Shape;219;p39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rPr>
              <a:t>Par où commencer ?</a:t>
            </a:r>
            <a:endParaRPr i="0" sz="1400" u="none" cap="none" strike="noStrike">
              <a:solidFill>
                <a:srgbClr val="F76C6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6" y="835225"/>
            <a:ext cx="6407900" cy="41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 txBox="1"/>
          <p:nvPr/>
        </p:nvSpPr>
        <p:spPr>
          <a:xfrm>
            <a:off x="6537200" y="4148600"/>
            <a:ext cx="24432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fr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schéma est un</a:t>
            </a:r>
            <a:r>
              <a:rPr i="1" lang="fr"/>
              <a:t> exemple de workflow, non</a:t>
            </a:r>
            <a:r>
              <a:rPr b="0" i="1" lang="fr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fr"/>
              <a:t>celui utilisé durant la formation</a:t>
            </a:r>
            <a:r>
              <a:rPr b="0" i="1" lang="fr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1760475" y="14798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f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fr" sz="48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fr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ub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 txBox="1"/>
          <p:nvPr>
            <p:ph idx="1" type="subTitle"/>
          </p:nvPr>
        </p:nvSpPr>
        <p:spPr>
          <a:xfrm>
            <a:off x="3180163" y="25936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375" y="3047950"/>
            <a:ext cx="2844507" cy="19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790250" y="-2650"/>
            <a:ext cx="4678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fr" sz="2400" u="none" cap="none" strike="noStrike">
                <a:solidFill>
                  <a:srgbClr val="FFFFFF"/>
                </a:solidFill>
              </a:rPr>
              <a:t>Git</a:t>
            </a:r>
            <a:r>
              <a:rPr lang="fr" sz="2400"/>
              <a:t>H</a:t>
            </a:r>
            <a:r>
              <a:rPr i="0" lang="fr" sz="2400" u="none" cap="none" strike="noStrike">
                <a:solidFill>
                  <a:srgbClr val="FFFFFF"/>
                </a:solidFill>
              </a:rPr>
              <a:t>ub, qu’est ce que c’est ?</a:t>
            </a:r>
            <a:endParaRPr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234" name="Google Shape;234;p41"/>
          <p:cNvSpPr txBox="1"/>
          <p:nvPr>
            <p:ph idx="4" type="body"/>
          </p:nvPr>
        </p:nvSpPr>
        <p:spPr>
          <a:xfrm>
            <a:off x="352900" y="879800"/>
            <a:ext cx="8364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Service web de gestion de version, créé en 2008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Le plus gros hébergeur de code source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Basé sur Git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Modèle gratuit pour des dépôts publics/priv</a:t>
            </a:r>
            <a:r>
              <a:rPr lang="fr" sz="1800">
                <a:solidFill>
                  <a:srgbClr val="000000"/>
                </a:solidFill>
              </a:rPr>
              <a:t>er</a:t>
            </a:r>
            <a:r>
              <a:rPr i="0" lang="fr" sz="1800" u="none" cap="none" strike="noStrike">
                <a:solidFill>
                  <a:srgbClr val="000000"/>
                </a:solidFill>
              </a:rPr>
              <a:t> (open-source) et payant pour des </a:t>
            </a:r>
            <a:r>
              <a:rPr lang="fr" sz="1800">
                <a:solidFill>
                  <a:srgbClr val="000000"/>
                </a:solidFill>
              </a:rPr>
              <a:t>fonctionnalités avancées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Attention à la confusion Git/Git</a:t>
            </a:r>
            <a:r>
              <a:rPr lang="fr" sz="1800">
                <a:solidFill>
                  <a:srgbClr val="000000"/>
                </a:solidFill>
              </a:rPr>
              <a:t>H</a:t>
            </a:r>
            <a:r>
              <a:rPr i="0" lang="fr" sz="1800" u="none" cap="none" strike="noStrike">
                <a:solidFill>
                  <a:srgbClr val="000000"/>
                </a:solidFill>
              </a:rPr>
              <a:t>ub ! Ca n’est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pas la même chose.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Il existe d’autres services faisant la même chose :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Bitbucket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Gitlab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...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3824475" y="209350"/>
            <a:ext cx="30000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4" type="body"/>
          </p:nvPr>
        </p:nvSpPr>
        <p:spPr>
          <a:xfrm>
            <a:off x="948850" y="9774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Véritable réseau social des développeurs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Suivi de projets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Suivi de personnes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Création d’équipes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Services pour les projets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Wiki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Page web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Suivi de problèmes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Intégration de services externes</a:t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Fonctionnalités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2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3"/>
          <p:cNvSpPr txBox="1"/>
          <p:nvPr>
            <p:ph idx="4" type="body"/>
          </p:nvPr>
        </p:nvSpPr>
        <p:spPr>
          <a:xfrm>
            <a:off x="608725" y="1323925"/>
            <a:ext cx="79491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Git</a:t>
            </a:r>
            <a:r>
              <a:rPr lang="fr" sz="1800">
                <a:solidFill>
                  <a:srgbClr val="000000"/>
                </a:solidFill>
              </a:rPr>
              <a:t>H</a:t>
            </a:r>
            <a:r>
              <a:rPr i="0" lang="fr" sz="1800" u="none" cap="none" strike="noStrike">
                <a:solidFill>
                  <a:srgbClr val="000000"/>
                </a:solidFill>
              </a:rPr>
              <a:t>ub incite au </a:t>
            </a:r>
            <a:r>
              <a:rPr i="1" lang="fr" sz="1800" u="none" cap="none" strike="noStrike">
                <a:solidFill>
                  <a:srgbClr val="000000"/>
                </a:solidFill>
              </a:rPr>
              <a:t>fork</a:t>
            </a:r>
            <a:r>
              <a:rPr i="0" lang="fr" sz="1800" u="none" cap="none" strike="noStrike">
                <a:solidFill>
                  <a:srgbClr val="000000"/>
                </a:solidFill>
              </a:rPr>
              <a:t>, c’est à dire à copier un projet (open-source), à l’installer sur son propre compte Git</a:t>
            </a:r>
            <a:r>
              <a:rPr lang="fr" sz="1800">
                <a:solidFill>
                  <a:srgbClr val="000000"/>
                </a:solidFill>
              </a:rPr>
              <a:t>H</a:t>
            </a:r>
            <a:r>
              <a:rPr i="0" lang="fr" sz="1800" u="none" cap="none" strike="noStrike">
                <a:solidFill>
                  <a:srgbClr val="000000"/>
                </a:solidFill>
              </a:rPr>
              <a:t>ub et à le modifier selon ses besoins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Une </a:t>
            </a:r>
            <a:r>
              <a:rPr i="1" lang="fr" sz="1800" u="none" cap="none" strike="noStrike">
                <a:solidFill>
                  <a:srgbClr val="F76C6C"/>
                </a:solidFill>
              </a:rPr>
              <a:t>pull-request</a:t>
            </a:r>
            <a:r>
              <a:rPr i="0" lang="fr" sz="1800" u="none" cap="none" strike="noStrike">
                <a:solidFill>
                  <a:srgbClr val="000000"/>
                </a:solidFill>
              </a:rPr>
              <a:t> (demande de contribution) peut être réalisée facilement, si besoin, vers le dépôt du contributeur initial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/>
          <p:nvPr>
            <p:ph idx="4" type="body"/>
          </p:nvPr>
        </p:nvSpPr>
        <p:spPr>
          <a:xfrm>
            <a:off x="873750" y="992425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Avantages :</a:t>
            </a:r>
            <a:endParaRPr i="0" sz="18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le système de branches permet de basculer du dev d’une </a:t>
            </a:r>
            <a:r>
              <a:rPr i="1" lang="fr" sz="1800" u="none" cap="none" strike="noStrike">
                <a:solidFill>
                  <a:srgbClr val="000000"/>
                </a:solidFill>
              </a:rPr>
              <a:t>feature</a:t>
            </a:r>
            <a:r>
              <a:rPr i="0" lang="fr" sz="1800" u="none" cap="none" strike="noStrike">
                <a:solidFill>
                  <a:srgbClr val="000000"/>
                </a:solidFill>
              </a:rPr>
              <a:t> à une autre très facilement et sans interférence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tout est décentralisé en local, pas besoin de connexion serveur pour gérer les fusions de branches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algos de fusion très efficaces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1" lang="fr" sz="1800" u="none" cap="none" strike="noStrike">
                <a:solidFill>
                  <a:srgbClr val="000000"/>
                </a:solidFill>
              </a:rPr>
              <a:t>commits</a:t>
            </a:r>
            <a:r>
              <a:rPr i="0" lang="fr" sz="1800" u="none" cap="none" strike="noStrike">
                <a:solidFill>
                  <a:srgbClr val="000000"/>
                </a:solidFill>
              </a:rPr>
              <a:t> rapides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Contraintes :</a:t>
            </a:r>
            <a:endParaRPr i="0" sz="18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commandes peu intuitives au premier abord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nécessité de s’entendre sur un </a:t>
            </a:r>
            <a:r>
              <a:rPr i="1" lang="fr" sz="1800" u="none" cap="none" strike="noStrike">
                <a:solidFill>
                  <a:srgbClr val="000000"/>
                </a:solidFill>
              </a:rPr>
              <a:t>workflow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Ressources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5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5"/>
          <p:cNvSpPr txBox="1"/>
          <p:nvPr>
            <p:ph idx="4" type="body"/>
          </p:nvPr>
        </p:nvSpPr>
        <p:spPr>
          <a:xfrm>
            <a:off x="452475" y="855600"/>
            <a:ext cx="8041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Git :</a:t>
            </a:r>
            <a:endParaRPr i="0" sz="18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sng" cap="none" strike="noStrike">
                <a:solidFill>
                  <a:schemeClr val="hlink"/>
                </a:solidFill>
                <a:hlinkClick r:id="rId3"/>
              </a:rPr>
              <a:t>https://git-scm.com/docs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sng" cap="none" strike="noStrike">
                <a:solidFill>
                  <a:schemeClr val="hlink"/>
                </a:solidFill>
                <a:hlinkClick r:id="rId4"/>
              </a:rPr>
              <a:t>http://rogerdudler.github.io/git-guide/index.fr.html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sng" cap="none" strike="noStrike">
                <a:solidFill>
                  <a:schemeClr val="hlink"/>
                </a:solidFill>
                <a:hlinkClick r:id="rId5"/>
              </a:rPr>
              <a:t>https://openclassrooms.com/courses/gerez-vos-codes-source-avec-git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GitHub :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sng" cap="none" strike="noStrike">
                <a:solidFill>
                  <a:schemeClr val="hlink"/>
                </a:solidFill>
                <a:hlinkClick r:id="rId6"/>
              </a:rPr>
              <a:t>https://openclassrooms.com/courses/gerer-son-code-avec-git-et-github/qu-est-ce-que-versionner-son-code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Git workflows :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sng" cap="none" strike="noStrike">
                <a:solidFill>
                  <a:schemeClr val="hlink"/>
                </a:solidFill>
                <a:hlinkClick r:id="rId7"/>
              </a:rPr>
              <a:t>http://www.nicoespeon.com/fr/2013/08/quel-git-workflow-pour-mon-projet/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sng" cap="none" strike="noStrike">
                <a:solidFill>
                  <a:schemeClr val="hlink"/>
                </a:solidFill>
                <a:hlinkClick r:id="rId8"/>
              </a:rPr>
              <a:t>https://makina-corpus.com/blog/metier/2014/un-workflow-git-efficace-pour-les-projets-a-moyen-long-terme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1" i="0" lang="fr" sz="4800" cap="none" strike="noStrike">
                <a:solidFill>
                  <a:srgbClr val="FFFFFF"/>
                </a:solidFill>
                <a:uFill>
                  <a:noFill/>
                </a:uFill>
                <a:hlinkClick r:id="rId3"/>
              </a:rPr>
              <a:t>Atelier</a:t>
            </a:r>
            <a:endParaRPr b="1" i="0" sz="4800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/>
          <p:nvPr>
            <p:ph idx="4" type="body"/>
          </p:nvPr>
        </p:nvSpPr>
        <p:spPr>
          <a:xfrm>
            <a:off x="637150" y="1436600"/>
            <a:ext cx="80418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2400" u="sng">
                <a:solidFill>
                  <a:srgbClr val="FF0000"/>
                </a:solidFill>
                <a:hlinkClick r:id="rId3"/>
              </a:rPr>
              <a:t>https://wildcodeschool.github.io/atelier-git/</a:t>
            </a:r>
            <a:endParaRPr i="0" sz="2400" u="none" cap="none" strike="no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650" y="73550"/>
            <a:ext cx="1443149" cy="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F76C6C"/>
                </a:solidFill>
              </a:rPr>
              <a:t>Atelier</a:t>
            </a:r>
            <a:endParaRPr b="0" i="0" sz="2400" u="none" cap="none" strike="noStrike">
              <a:solidFill>
                <a:srgbClr val="F7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8"/>
          <p:cNvSpPr txBox="1"/>
          <p:nvPr>
            <p:ph idx="1" type="body"/>
          </p:nvPr>
        </p:nvSpPr>
        <p:spPr>
          <a:xfrm>
            <a:off x="873750" y="502125"/>
            <a:ext cx="7324200" cy="4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Étape distante (remote / GitHub)</a:t>
            </a:r>
            <a:r>
              <a:rPr b="1" i="0" lang="fr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:</a:t>
            </a:r>
            <a:endParaRPr b="1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Ton formateur préféré va directement créer un repository public sur GitHub en respectant la nomenclature suivante 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Raleway"/>
                <a:ea typeface="Raleway"/>
                <a:cs typeface="Raleway"/>
                <a:sym typeface="Raleway"/>
              </a:rPr>
              <a:t>{VILLE}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_</a:t>
            </a:r>
            <a:r>
              <a:rPr b="1" i="1" lang="fr">
                <a:latin typeface="Raleway"/>
                <a:ea typeface="Raleway"/>
                <a:cs typeface="Raleway"/>
                <a:sym typeface="Raleway"/>
              </a:rPr>
              <a:t>{MOIS}{ANNEE}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_Atelier_Git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ex. : ORLEANS_0219_Atelier_Git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Étapes locales</a:t>
            </a:r>
            <a:r>
              <a:rPr b="1" i="0" lang="fr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:</a:t>
            </a:r>
            <a:endParaRPr b="1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Récupère le projet localement (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clone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Ton formateur préféré (le même) va créer un premier fichier README.md puis l’envoyer sur le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distant (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add / commit / push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Ensuite c’est à toi de jouer ! Récupère le projet localement et créé un nouveau fichier à la racine en suivant cette nomenclature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{</a:t>
            </a:r>
            <a:r>
              <a:rPr b="1" i="1" lang="fr">
                <a:latin typeface="Raleway"/>
                <a:ea typeface="Raleway"/>
                <a:cs typeface="Raleway"/>
                <a:sym typeface="Raleway"/>
              </a:rPr>
              <a:t>NOM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}_{</a:t>
            </a:r>
            <a:r>
              <a:rPr b="1" i="1" lang="fr">
                <a:latin typeface="Raleway"/>
                <a:ea typeface="Raleway"/>
                <a:cs typeface="Raleway"/>
                <a:sym typeface="Raleway"/>
              </a:rPr>
              <a:t>PRENOM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}.md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Bien sur met un minimum de contenu dedans. ex. : “pongwIj 'oH {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Nom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} {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Prénom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}”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Envoi le sur le repository distant (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add / commit / push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Une fois que tout le monde a bien envoyé son fichier, choisi un binôme. Tu vas devoir modifier le contenu de son fichier en y ajoutant ton nom et prénom. Pour cela tu dois mettre ton projet à jour (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pull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 car tu n’as pas tous les nouveaux fichiers, puis modifier le fichier de ton binôme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Et enfin renvoyer tes modifs sur le repository distant (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add / commit / push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460950" y="23049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Gestionnaire de versions décentralisé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8"/>
          <p:cNvSpPr txBox="1"/>
          <p:nvPr>
            <p:ph type="title"/>
          </p:nvPr>
        </p:nvSpPr>
        <p:spPr>
          <a:xfrm>
            <a:off x="1835550" y="1330500"/>
            <a:ext cx="54729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875" y="3257750"/>
            <a:ext cx="3684574" cy="15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790250" y="-2650"/>
            <a:ext cx="365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76C6C"/>
                </a:solidFill>
                <a:latin typeface="Arial"/>
                <a:ea typeface="Arial"/>
                <a:cs typeface="Arial"/>
                <a:sym typeface="Arial"/>
              </a:rPr>
              <a:t>La gestion de version</a:t>
            </a:r>
            <a:endParaRPr b="1" i="0" sz="2400" u="none" cap="none" strike="noStrike">
              <a:solidFill>
                <a:srgbClr val="F76C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487200" y="1160400"/>
            <a:ext cx="5181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Pourquoi gérer des versions ?</a:t>
            </a:r>
            <a:endParaRPr i="0" sz="18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Travailler à plusieurs sur un même projet.</a:t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Revenir à une version antérieure d’un fichier ou du projet complet (en cas de bugs)</a:t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Développer </a:t>
            </a:r>
            <a:r>
              <a:rPr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 fonctionnalités plus facilement</a:t>
            </a:r>
            <a:endParaRPr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575" y="1469075"/>
            <a:ext cx="2344050" cy="23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10188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lang="fr" sz="2400"/>
              <a:t>Concept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1614025" y="517125"/>
            <a:ext cx="74832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>
            <p:ph idx="4" type="body"/>
          </p:nvPr>
        </p:nvSpPr>
        <p:spPr>
          <a:xfrm>
            <a:off x="334800" y="11604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Un logiciel de gestion de versions permet de stocker un ensemble de fichiers en conservant la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chronologie de toutes les modifications</a:t>
            </a:r>
            <a:r>
              <a:rPr i="0" lang="fr" sz="1800" u="none" cap="none" strike="noStrike">
                <a:solidFill>
                  <a:srgbClr val="000000"/>
                </a:solidFill>
              </a:rPr>
              <a:t> qui ont été effectuées dessus.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Quelques dates-clés :</a:t>
            </a:r>
            <a:endParaRPr sz="18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90’ : Création de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CVS</a:t>
            </a:r>
            <a:r>
              <a:rPr i="0" lang="fr" sz="1800" u="none" cap="none" strike="noStrike">
                <a:solidFill>
                  <a:srgbClr val="000000"/>
                </a:solidFill>
              </a:rPr>
              <a:t> (</a:t>
            </a:r>
            <a:r>
              <a:rPr lang="fr" sz="1800">
                <a:solidFill>
                  <a:srgbClr val="000000"/>
                </a:solidFill>
              </a:rPr>
              <a:t>sy</a:t>
            </a:r>
            <a:r>
              <a:rPr i="0" lang="fr" sz="1800" u="none" cap="none" strike="noStrike">
                <a:solidFill>
                  <a:srgbClr val="000000"/>
                </a:solidFill>
              </a:rPr>
              <a:t>stème de </a:t>
            </a:r>
            <a:r>
              <a:rPr i="1" lang="fr" sz="1800" u="none" cap="none" strike="noStrike">
                <a:solidFill>
                  <a:srgbClr val="000000"/>
                </a:solidFill>
              </a:rPr>
              <a:t>versionning</a:t>
            </a:r>
            <a:r>
              <a:rPr i="0" lang="fr" sz="1800" u="none" cap="none" strike="noStrike">
                <a:solidFill>
                  <a:srgbClr val="000000"/>
                </a:solidFill>
              </a:rPr>
              <a:t>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Début 2000 : Apache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SVN</a:t>
            </a:r>
            <a:r>
              <a:rPr i="0" lang="fr" sz="1800" u="none" cap="none" strike="noStrike">
                <a:solidFill>
                  <a:srgbClr val="000000"/>
                </a:solidFill>
              </a:rPr>
              <a:t> (Subversion)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fr" sz="1800" u="none" cap="none" strike="noStrike">
                <a:solidFill>
                  <a:srgbClr val="000000"/>
                </a:solidFill>
              </a:rPr>
              <a:t>2005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 </a:t>
            </a:r>
            <a:r>
              <a:rPr i="0" lang="fr" sz="1800" u="none" cap="none" strike="noStrike">
                <a:solidFill>
                  <a:srgbClr val="000000"/>
                </a:solidFill>
              </a:rPr>
              <a:t>: Création de </a:t>
            </a:r>
            <a:r>
              <a:rPr i="0" lang="fr" sz="1800" u="none" cap="none" strike="noStrike">
                <a:solidFill>
                  <a:srgbClr val="000000"/>
                </a:solidFill>
                <a:highlight>
                  <a:srgbClr val="F76C6C"/>
                </a:highlight>
              </a:rPr>
              <a:t> </a:t>
            </a:r>
            <a:r>
              <a:rPr b="1" i="0" lang="fr" sz="1800" u="none" cap="none" strike="noStrike">
                <a:solidFill>
                  <a:srgbClr val="FFFFFF"/>
                </a:solidFill>
                <a:highlight>
                  <a:srgbClr val="F76C6C"/>
                </a:highlight>
              </a:rPr>
              <a:t>GIT </a:t>
            </a:r>
            <a:r>
              <a:rPr i="0" lang="fr" sz="1800" u="none" cap="none" strike="noStrike">
                <a:solidFill>
                  <a:srgbClr val="000000"/>
                </a:solidFill>
              </a:rPr>
              <a:t> par Linus Torvald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Description de l'image LinuxCon Europe Linus Torvalds 03.jpg." id="154" name="Google Shape;154;p30"/>
          <p:cNvPicPr preferRelativeResize="0"/>
          <p:nvPr/>
        </p:nvPicPr>
        <p:blipFill rotWithShape="1">
          <a:blip r:embed="rId3">
            <a:alphaModFix/>
          </a:blip>
          <a:srcRect b="33034" l="29398" r="0" t="0"/>
          <a:stretch/>
        </p:blipFill>
        <p:spPr>
          <a:xfrm rot="-1">
            <a:off x="7308200" y="2243750"/>
            <a:ext cx="1626425" cy="23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Les avantages</a:t>
            </a:r>
            <a:endParaRPr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31"/>
          <p:cNvSpPr txBox="1"/>
          <p:nvPr>
            <p:ph idx="4" type="body"/>
          </p:nvPr>
        </p:nvSpPr>
        <p:spPr>
          <a:xfrm>
            <a:off x="868200" y="855600"/>
            <a:ext cx="6791400" cy="3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Décentralisé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000000"/>
                </a:solidFill>
              </a:rPr>
              <a:t>p</a:t>
            </a:r>
            <a:r>
              <a:rPr lang="fr" sz="1400" u="none" cap="none" strike="noStrike">
                <a:solidFill>
                  <a:srgbClr val="000000"/>
                </a:solidFill>
              </a:rPr>
              <a:t>ermet de commencer à travailler tout de suite (pas de serveur requis).</a:t>
            </a:r>
            <a:endParaRPr sz="1400" u="none" cap="none" strike="noStrike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Très rapide </a:t>
            </a:r>
            <a:br>
              <a:rPr i="0" lang="fr" sz="1800" u="none" cap="none" strike="noStrike">
                <a:solidFill>
                  <a:srgbClr val="000000"/>
                </a:solidFill>
              </a:rPr>
            </a:br>
            <a:r>
              <a:rPr lang="fr" sz="1400" u="none" cap="none" strike="noStrike">
                <a:solidFill>
                  <a:srgbClr val="000000"/>
                </a:solidFill>
              </a:rPr>
              <a:t>parce que décentralisé</a:t>
            </a:r>
            <a:endParaRPr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“Relativement” simple </a:t>
            </a:r>
            <a:br>
              <a:rPr i="0" lang="fr" sz="1800" u="none" cap="none" strike="noStrike">
                <a:solidFill>
                  <a:srgbClr val="000000"/>
                </a:solidFill>
              </a:rPr>
            </a:br>
            <a:r>
              <a:rPr lang="fr" sz="1400" u="none" cap="none" strike="noStrike">
                <a:solidFill>
                  <a:srgbClr val="000000"/>
                </a:solidFill>
              </a:rPr>
              <a:t>gestion des branches, création, fusion…</a:t>
            </a:r>
            <a:endParaRPr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Mais il existe d’autres gestionnaires de versions: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i="0" lang="fr" u="none" cap="none" strike="noStrike">
                <a:solidFill>
                  <a:srgbClr val="000000"/>
                </a:solidFill>
              </a:rPr>
              <a:t>SVN (centralisé)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i="0" lang="fr" u="none" cap="none" strike="noStrike">
                <a:solidFill>
                  <a:srgbClr val="000000"/>
                </a:solidFill>
              </a:rPr>
              <a:t>CVS (centralisé)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i="0" lang="fr" u="none" cap="none" strike="noStrike">
                <a:solidFill>
                  <a:srgbClr val="000000"/>
                </a:solidFill>
              </a:rPr>
              <a:t>Mercurial (décentralisé)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">
                <a:solidFill>
                  <a:srgbClr val="000000"/>
                </a:solidFill>
              </a:rPr>
              <a:t>Bazaar (décentralisé)...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61" name="Google Shape;161;p31"/>
          <p:cNvSpPr txBox="1"/>
          <p:nvPr>
            <p:ph type="title"/>
          </p:nvPr>
        </p:nvSpPr>
        <p:spPr>
          <a:xfrm>
            <a:off x="866450" y="-2650"/>
            <a:ext cx="2783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FFFFF"/>
                </a:solidFill>
              </a:rPr>
              <a:t>Pourquoi Git ?</a:t>
            </a:r>
            <a:endParaRPr b="1" i="0" sz="24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767725" y="-32675"/>
            <a:ext cx="4550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Centralisé VS</a:t>
            </a:r>
            <a:r>
              <a:rPr b="1" lang="fr" sz="24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b="1" i="0" lang="fr" sz="24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Décentralisé</a:t>
            </a:r>
            <a:endParaRPr b="1" i="0" sz="2400" u="none" cap="none" strike="noStrike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7679" l="0" r="0" t="14675"/>
          <a:stretch/>
        </p:blipFill>
        <p:spPr>
          <a:xfrm>
            <a:off x="1017513" y="501912"/>
            <a:ext cx="7108974" cy="413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1280050" y="4728100"/>
            <a:ext cx="3000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Décentralisé</a:t>
            </a:r>
            <a:endParaRPr b="1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4863950" y="4717800"/>
            <a:ext cx="30000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entralisé</a:t>
            </a:r>
            <a:endParaRPr b="1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790250" y="-2650"/>
            <a:ext cx="365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 de</a:t>
            </a:r>
            <a:r>
              <a:rPr lang="fr" sz="2400"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onctionnement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37386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3 states</a:t>
            </a:r>
            <a:endParaRPr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33"/>
          <p:cNvSpPr txBox="1"/>
          <p:nvPr>
            <p:ph idx="4" type="body"/>
          </p:nvPr>
        </p:nvSpPr>
        <p:spPr>
          <a:xfrm>
            <a:off x="278325" y="832525"/>
            <a:ext cx="8181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AutoNum type="arabicPeriod"/>
            </a:pPr>
            <a:r>
              <a:rPr i="0" lang="fr" sz="1800" u="none" cap="none" strike="noStrike">
                <a:solidFill>
                  <a:srgbClr val="3B424E"/>
                </a:solidFill>
              </a:rPr>
              <a:t>Tu fais une modification dans ton répertoire de travail</a:t>
            </a:r>
            <a:endParaRPr sz="1800">
              <a:solidFill>
                <a:srgbClr val="3B42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AutoNum type="arabicPeriod"/>
            </a:pPr>
            <a:r>
              <a:rPr lang="fr" sz="1800">
                <a:solidFill>
                  <a:srgbClr val="3B424E"/>
                </a:solidFill>
              </a:rPr>
              <a:t>Tu ajoutes (</a:t>
            </a:r>
            <a:r>
              <a:rPr lang="fr" sz="1800">
                <a:solidFill>
                  <a:srgbClr val="F76C6C"/>
                </a:solidFill>
              </a:rPr>
              <a:t>add</a:t>
            </a:r>
            <a:r>
              <a:rPr lang="fr" sz="1800">
                <a:solidFill>
                  <a:srgbClr val="3B424E"/>
                </a:solidFill>
              </a:rPr>
              <a:t>) tes fichiers à l’index (snapshots de tes fichiers)</a:t>
            </a:r>
            <a:endParaRPr sz="1800">
              <a:solidFill>
                <a:srgbClr val="3B42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AutoNum type="arabicPeriod"/>
            </a:pPr>
            <a:r>
              <a:rPr lang="fr" sz="1800">
                <a:solidFill>
                  <a:srgbClr val="3B424E"/>
                </a:solidFill>
              </a:rPr>
              <a:t>Lorsque ton projet</a:t>
            </a:r>
            <a:r>
              <a:rPr b="1" lang="fr" sz="1800">
                <a:solidFill>
                  <a:srgbClr val="3B424E"/>
                </a:solidFill>
              </a:rPr>
              <a:t> est dans un état “propre”</a:t>
            </a:r>
            <a:r>
              <a:rPr lang="fr" sz="1800">
                <a:solidFill>
                  <a:srgbClr val="3B424E"/>
                </a:solidFill>
              </a:rPr>
              <a:t> (nouvelle fonctionnalité ou sous partie complète fonctionnelle), tu fais un </a:t>
            </a:r>
            <a:r>
              <a:rPr lang="fr" sz="1800">
                <a:solidFill>
                  <a:srgbClr val="F76C6C"/>
                </a:solidFill>
              </a:rPr>
              <a:t>commit</a:t>
            </a:r>
            <a:r>
              <a:rPr lang="fr" sz="1800">
                <a:solidFill>
                  <a:srgbClr val="3B424E"/>
                </a:solidFill>
              </a:rPr>
              <a:t> qui va sauvegarder ton projet dans l’état où il se trouve dans ton index grâce à un id et un commentaire.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git rm --cached src/Test.java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800">
                <a:solidFill>
                  <a:srgbClr val="3B424E"/>
                </a:solidFill>
              </a:rPr>
              <a:t>Concernant tes fichiers, Git gère 3 “arbres” principaux :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AutoNum type="arabicPeriod"/>
            </a:pPr>
            <a:r>
              <a:rPr lang="fr" sz="1800">
                <a:solidFill>
                  <a:srgbClr val="3B424E"/>
                </a:solidFill>
              </a:rPr>
              <a:t>Répertoire de travail</a:t>
            </a:r>
            <a:endParaRPr sz="1800">
              <a:solidFill>
                <a:srgbClr val="3B42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AutoNum type="arabicPeriod"/>
            </a:pPr>
            <a:r>
              <a:rPr lang="fr" sz="1800">
                <a:solidFill>
                  <a:srgbClr val="3B424E"/>
                </a:solidFill>
              </a:rPr>
              <a:t>Index (stage)</a:t>
            </a:r>
            <a:endParaRPr sz="1800">
              <a:solidFill>
                <a:srgbClr val="3B424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AutoNum type="arabicPeriod"/>
            </a:pPr>
            <a:r>
              <a:rPr lang="fr" sz="1800">
                <a:solidFill>
                  <a:srgbClr val="3B424E"/>
                </a:solidFill>
              </a:rPr>
              <a:t>HEAD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424E"/>
              </a:solidFill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050" y="3423025"/>
            <a:ext cx="4522050" cy="160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4" type="body"/>
          </p:nvPr>
        </p:nvSpPr>
        <p:spPr>
          <a:xfrm>
            <a:off x="625975" y="785225"/>
            <a:ext cx="76413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" sz="1800" u="none" cap="none" strike="noStrike">
                <a:solidFill>
                  <a:srgbClr val="000000"/>
                </a:solidFill>
              </a:rPr>
              <a:t>Les fichiers dans le répertoire de travail ne peuvent avoir que </a:t>
            </a:r>
            <a:r>
              <a:rPr b="1" i="0" lang="fr" sz="1800" u="none" cap="none" strike="noStrike">
                <a:solidFill>
                  <a:srgbClr val="000000"/>
                </a:solidFill>
              </a:rPr>
              <a:t>2 états</a:t>
            </a:r>
            <a:r>
              <a:rPr i="0" lang="fr" sz="1800" u="none" cap="none" strike="noStrike">
                <a:solidFill>
                  <a:srgbClr val="000000"/>
                </a:solidFill>
              </a:rPr>
              <a:t> :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b="1" i="0" lang="fr" u="none" cap="none" strike="noStrike">
                <a:solidFill>
                  <a:srgbClr val="000000"/>
                </a:solidFill>
              </a:rPr>
              <a:t>Tracked</a:t>
            </a:r>
            <a:endParaRPr b="1" i="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b="1" i="0" lang="fr" u="none" cap="none" strike="noStrike">
                <a:solidFill>
                  <a:srgbClr val="000000"/>
                </a:solidFill>
              </a:rPr>
              <a:t>Untracked</a:t>
            </a:r>
            <a:r>
              <a:rPr i="0" lang="fr" u="none" cap="none" strike="noStrike">
                <a:solidFill>
                  <a:srgbClr val="000000"/>
                </a:solidFill>
              </a:rPr>
              <a:t> (non suivis par Git)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i="0" lang="fr" sz="1800" u="none" cap="none" strike="noStrike">
                <a:solidFill>
                  <a:srgbClr val="000000"/>
                </a:solidFill>
              </a:rPr>
            </a:br>
            <a:r>
              <a:rPr i="0" lang="fr" sz="1800" u="none" cap="none" strike="noStrike">
                <a:solidFill>
                  <a:srgbClr val="000000"/>
                </a:solidFill>
              </a:rPr>
              <a:t>Les fichiers “</a:t>
            </a:r>
            <a:r>
              <a:rPr i="1" lang="fr" sz="1800" u="none" cap="none" strike="noStrike">
                <a:solidFill>
                  <a:srgbClr val="000000"/>
                </a:solidFill>
              </a:rPr>
              <a:t>tracked</a:t>
            </a:r>
            <a:r>
              <a:rPr i="0" lang="fr" sz="1800" u="none" cap="none" strike="noStrike">
                <a:solidFill>
                  <a:srgbClr val="000000"/>
                </a:solidFill>
              </a:rPr>
              <a:t>” peuvent avoir 3 états :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fr" u="none" cap="none" strike="noStrike">
                <a:solidFill>
                  <a:srgbClr val="000000"/>
                </a:solidFill>
              </a:rPr>
              <a:t>Modified </a:t>
            </a:r>
            <a:r>
              <a:rPr i="0" lang="fr" u="none" cap="none" strike="noStrike">
                <a:solidFill>
                  <a:srgbClr val="000000"/>
                </a:solidFill>
              </a:rPr>
              <a:t>(modifiés mais pas ajoutés à l’index)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fr" u="none" cap="none" strike="noStrike">
                <a:solidFill>
                  <a:srgbClr val="000000"/>
                </a:solidFill>
              </a:rPr>
              <a:t>Unmodified </a:t>
            </a:r>
            <a:r>
              <a:rPr i="0" lang="fr" u="none" cap="none" strike="noStrike">
                <a:solidFill>
                  <a:srgbClr val="000000"/>
                </a:solidFill>
              </a:rPr>
              <a:t>(commités)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fr" u="none" cap="none" strike="noStrike">
                <a:solidFill>
                  <a:srgbClr val="000000"/>
                </a:solidFill>
              </a:rPr>
              <a:t>Staged</a:t>
            </a:r>
            <a:r>
              <a:rPr i="0" lang="fr" u="none" cap="none" strike="noStrike">
                <a:solidFill>
                  <a:srgbClr val="000000"/>
                </a:solidFill>
              </a:rPr>
              <a:t> (modifiés et ajoutés à l’index)</a:t>
            </a:r>
            <a:endParaRPr i="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</a:endParaRPr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3827" l="0" r="0" t="0"/>
          <a:stretch/>
        </p:blipFill>
        <p:spPr>
          <a:xfrm>
            <a:off x="1788200" y="2913600"/>
            <a:ext cx="5406300" cy="21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>
            <p:ph type="title"/>
          </p:nvPr>
        </p:nvSpPr>
        <p:spPr>
          <a:xfrm>
            <a:off x="790250" y="-2650"/>
            <a:ext cx="3657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 de</a:t>
            </a:r>
            <a:r>
              <a:rPr lang="fr" sz="2400"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onctionnement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4"/>
          <p:cNvSpPr txBox="1"/>
          <p:nvPr>
            <p:ph idx="1" type="subTitle"/>
          </p:nvPr>
        </p:nvSpPr>
        <p:spPr>
          <a:xfrm>
            <a:off x="37386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Status</a:t>
            </a:r>
            <a:endParaRPr i="0" sz="1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