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Raleway Thin"/>
      <p:regular r:id="rId26"/>
      <p:bold r:id="rId27"/>
      <p:italic r:id="rId28"/>
      <p:boldItalic r:id="rId29"/>
    </p:embeddedFont>
    <p:embeddedFont>
      <p:font typeface="Varela Round"/>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7C8815-D96B-4377-AA94-F336838A1390}">
  <a:tblStyle styleId="{A27C8815-D96B-4377-AA94-F336838A13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Thin-regular.fntdata"/><Relationship Id="rId25" Type="http://schemas.openxmlformats.org/officeDocument/2006/relationships/font" Target="fonts/Roboto-boldItalic.fntdata"/><Relationship Id="rId28" Type="http://schemas.openxmlformats.org/officeDocument/2006/relationships/font" Target="fonts/RalewayThin-italic.fntdata"/><Relationship Id="rId27" Type="http://schemas.openxmlformats.org/officeDocument/2006/relationships/font" Target="fonts/RalewayThi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Thin-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VarelaRoun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c120610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c120610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c1206108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c1206108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a4b3045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a4b3045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80e52bd8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80e52bd8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80e52bd8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80e52bd8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d1532aa7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d1532aa7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elasticité schéma = pas de contraintes avec les meme colonnes pour chaque ligne dans les tables</a:t>
            </a:r>
            <a:endParaRPr/>
          </a:p>
          <a:p>
            <a:pPr indent="0" lvl="0" marL="0" rtl="0" algn="l">
              <a:spcBef>
                <a:spcPts val="0"/>
              </a:spcBef>
              <a:spcAft>
                <a:spcPts val="0"/>
              </a:spcAft>
              <a:buNone/>
            </a:pPr>
            <a:r>
              <a:rPr lang="fr"/>
              <a:t>scaling horizontal = nb de lignes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d1532aa7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d1532aa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1400">
              <a:solidFill>
                <a:srgbClr val="3B424E"/>
              </a:solidFill>
              <a:latin typeface="Raleway"/>
              <a:ea typeface="Raleway"/>
              <a:cs typeface="Raleway"/>
              <a:sym typeface="Raleway"/>
            </a:endParaRPr>
          </a:p>
          <a:p>
            <a:pPr indent="-317500" lvl="0" marL="457200" rtl="0" algn="l">
              <a:lnSpc>
                <a:spcPct val="115000"/>
              </a:lnSpc>
              <a:spcBef>
                <a:spcPts val="0"/>
              </a:spcBef>
              <a:spcAft>
                <a:spcPts val="0"/>
              </a:spcAft>
              <a:buClr>
                <a:srgbClr val="3B424E"/>
              </a:buClr>
              <a:buSzPts val="1400"/>
              <a:buFont typeface="Raleway"/>
              <a:buChar char="●"/>
            </a:pPr>
            <a:r>
              <a:rPr lang="fr" sz="1400">
                <a:solidFill>
                  <a:srgbClr val="3B424E"/>
                </a:solidFill>
                <a:latin typeface="Raleway"/>
                <a:ea typeface="Raleway"/>
                <a:cs typeface="Raleway"/>
                <a:sym typeface="Raleway"/>
              </a:rPr>
              <a:t>Key-Value Store: Une donnée est accessible par sa clé (ID)</a:t>
            </a:r>
            <a:endParaRPr sz="1400">
              <a:solidFill>
                <a:srgbClr val="3B424E"/>
              </a:solidFill>
              <a:latin typeface="Raleway"/>
              <a:ea typeface="Raleway"/>
              <a:cs typeface="Raleway"/>
              <a:sym typeface="Raleway"/>
            </a:endParaRPr>
          </a:p>
          <a:p>
            <a:pPr indent="-317500" lvl="0" marL="457200" rtl="0" algn="l">
              <a:lnSpc>
                <a:spcPct val="115000"/>
              </a:lnSpc>
              <a:spcBef>
                <a:spcPts val="0"/>
              </a:spcBef>
              <a:spcAft>
                <a:spcPts val="0"/>
              </a:spcAft>
              <a:buClr>
                <a:srgbClr val="3B424E"/>
              </a:buClr>
              <a:buSzPts val="1400"/>
              <a:buFont typeface="Raleway"/>
              <a:buChar char="●"/>
            </a:pPr>
            <a:r>
              <a:rPr lang="fr" sz="1400">
                <a:solidFill>
                  <a:srgbClr val="3B424E"/>
                </a:solidFill>
                <a:latin typeface="Raleway"/>
                <a:ea typeface="Raleway"/>
                <a:cs typeface="Raleway"/>
                <a:sym typeface="Raleway"/>
              </a:rPr>
              <a:t>Document Based Store: Les données sont stockés par ensemble. Fonctionne comme une Key-Value Store mais offre la possibilité de faire quelques requêtes et des agrégations (notamment avec MapReduce)</a:t>
            </a:r>
            <a:endParaRPr sz="1400">
              <a:solidFill>
                <a:srgbClr val="3B424E"/>
              </a:solidFill>
              <a:latin typeface="Raleway"/>
              <a:ea typeface="Raleway"/>
              <a:cs typeface="Raleway"/>
              <a:sym typeface="Raleway"/>
            </a:endParaRPr>
          </a:p>
          <a:p>
            <a:pPr indent="-317500" lvl="0" marL="457200" rtl="0" algn="l">
              <a:lnSpc>
                <a:spcPct val="115000"/>
              </a:lnSpc>
              <a:spcBef>
                <a:spcPts val="0"/>
              </a:spcBef>
              <a:spcAft>
                <a:spcPts val="0"/>
              </a:spcAft>
              <a:buClr>
                <a:srgbClr val="3B424E"/>
              </a:buClr>
              <a:buSzPts val="1400"/>
              <a:buFont typeface="Raleway"/>
              <a:buChar char="●"/>
            </a:pPr>
            <a:r>
              <a:rPr lang="fr" sz="1400">
                <a:solidFill>
                  <a:srgbClr val="3B424E"/>
                </a:solidFill>
                <a:latin typeface="Raleway"/>
                <a:ea typeface="Raleway"/>
                <a:cs typeface="Raleway"/>
                <a:sym typeface="Raleway"/>
              </a:rPr>
              <a:t>Column Based Store: Extremely Fast search and aggregation</a:t>
            </a:r>
            <a:endParaRPr sz="1400">
              <a:solidFill>
                <a:srgbClr val="3B424E"/>
              </a:solidFill>
              <a:latin typeface="Raleway"/>
              <a:ea typeface="Raleway"/>
              <a:cs typeface="Raleway"/>
              <a:sym typeface="Raleway"/>
            </a:endParaRPr>
          </a:p>
          <a:p>
            <a:pPr indent="-317500" lvl="0" marL="457200" rtl="0" algn="l">
              <a:lnSpc>
                <a:spcPct val="115000"/>
              </a:lnSpc>
              <a:spcBef>
                <a:spcPts val="0"/>
              </a:spcBef>
              <a:spcAft>
                <a:spcPts val="0"/>
              </a:spcAft>
              <a:buClr>
                <a:srgbClr val="3B424E"/>
              </a:buClr>
              <a:buSzPts val="1400"/>
              <a:buFont typeface="Raleway"/>
              <a:buChar char="●"/>
            </a:pPr>
            <a:r>
              <a:rPr lang="fr" sz="1400">
                <a:solidFill>
                  <a:srgbClr val="3B424E"/>
                </a:solidFill>
                <a:latin typeface="Raleway"/>
                <a:ea typeface="Raleway"/>
                <a:cs typeface="Raleway"/>
                <a:sym typeface="Raleway"/>
              </a:rPr>
              <a:t>Graph Based: Base de données  orienté graphe, elle permet de définir des adjacences entre les données</a:t>
            </a:r>
            <a:endParaRPr sz="1400">
              <a:solidFill>
                <a:srgbClr val="3B424E"/>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d1532aa7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d1532aa7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partition tolerant </a:t>
            </a:r>
            <a:r>
              <a:rPr lang="fr"/>
              <a:t>nécessaire</a:t>
            </a:r>
            <a:r>
              <a:rPr lang="fr"/>
              <a:t> pour les grosses </a:t>
            </a:r>
            <a:r>
              <a:rPr lang="fr"/>
              <a:t>architecture</a:t>
            </a:r>
            <a:r>
              <a:rPr lang="fr"/>
              <a:t> avec beaucoup de machines, </a:t>
            </a:r>
            <a:endParaRPr/>
          </a:p>
          <a:p>
            <a:pPr indent="0" lvl="0" marL="0" rtl="0" algn="l">
              <a:spcBef>
                <a:spcPts val="0"/>
              </a:spcBef>
              <a:spcAft>
                <a:spcPts val="0"/>
              </a:spcAft>
              <a:buNone/>
            </a:pPr>
            <a:r>
              <a:rPr lang="fr"/>
              <a:t>pas possible avec des bases de données SQL où on a besoin d’un serveur qui héberge toutes les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données non structurées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d1532aa7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d1532aa7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c120610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c120610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c120610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c120610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6" name="Shape 6"/>
        <p:cNvGrpSpPr/>
        <p:nvPr/>
      </p:nvGrpSpPr>
      <p:grpSpPr>
        <a:xfrm>
          <a:off x="0" y="0"/>
          <a:ext cx="0" cy="0"/>
          <a:chOff x="0" y="0"/>
          <a:chExt cx="0" cy="0"/>
        </a:xfrm>
      </p:grpSpPr>
      <p:pic>
        <p:nvPicPr>
          <p:cNvPr id="7" name="Google Shape;7;p2"/>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8" name="Google Shape;8;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9" name="Google Shape;9;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10" name="Google Shape;10;p2"/>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48" name="Shape 48"/>
        <p:cNvGrpSpPr/>
        <p:nvPr/>
      </p:nvGrpSpPr>
      <p:grpSpPr>
        <a:xfrm>
          <a:off x="0" y="0"/>
          <a:ext cx="0" cy="0"/>
          <a:chOff x="0" y="0"/>
          <a:chExt cx="0" cy="0"/>
        </a:xfrm>
      </p:grpSpPr>
      <p:pic>
        <p:nvPicPr>
          <p:cNvPr id="49" name="Google Shape;49;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50" name="Google Shape;50;p11"/>
          <p:cNvPicPr preferRelativeResize="0"/>
          <p:nvPr/>
        </p:nvPicPr>
        <p:blipFill>
          <a:blip r:embed="rId3">
            <a:alphaModFix/>
          </a:blip>
          <a:stretch>
            <a:fillRect/>
          </a:stretch>
        </p:blipFill>
        <p:spPr>
          <a:xfrm>
            <a:off x="2772000" y="0"/>
            <a:ext cx="6371999" cy="5169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51" name="Shape 51"/>
        <p:cNvGrpSpPr/>
        <p:nvPr/>
      </p:nvGrpSpPr>
      <p:grpSpPr>
        <a:xfrm>
          <a:off x="0" y="0"/>
          <a:ext cx="0" cy="0"/>
          <a:chOff x="0" y="0"/>
          <a:chExt cx="0" cy="0"/>
        </a:xfrm>
      </p:grpSpPr>
      <p:pic>
        <p:nvPicPr>
          <p:cNvPr id="52" name="Google Shape;52;p12"/>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p:cSld name="TITLE_2">
    <p:spTree>
      <p:nvGrpSpPr>
        <p:cNvPr id="53" name="Shape 53"/>
        <p:cNvGrpSpPr/>
        <p:nvPr/>
      </p:nvGrpSpPr>
      <p:grpSpPr>
        <a:xfrm>
          <a:off x="0" y="0"/>
          <a:ext cx="0" cy="0"/>
          <a:chOff x="0" y="0"/>
          <a:chExt cx="0" cy="0"/>
        </a:xfrm>
      </p:grpSpPr>
      <p:sp>
        <p:nvSpPr>
          <p:cNvPr id="54" name="Google Shape;54;p1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5" name="Google Shape;55;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fr"/>
              <a:t>‹#›</a:t>
            </a:fld>
            <a:endParaRPr/>
          </a:p>
        </p:txBody>
      </p:sp>
      <p:sp>
        <p:nvSpPr>
          <p:cNvPr id="56" name="Google Shape;56;p1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57" name="Google Shape;57;p1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8" name="Google Shape;58;p1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14"/>
          <p:cNvSpPr txBox="1"/>
          <p:nvPr>
            <p:ph type="title"/>
          </p:nvPr>
        </p:nvSpPr>
        <p:spPr>
          <a:xfrm>
            <a:off x="1458450" y="526350"/>
            <a:ext cx="6227100" cy="40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Char char="●"/>
              <a:defRPr b="1" sz="4800">
                <a:solidFill>
                  <a:srgbClr val="FFFFFF"/>
                </a:solidFill>
              </a:defRPr>
            </a:lvl1pPr>
            <a:lvl2pPr lvl="1" rtl="0">
              <a:spcBef>
                <a:spcPts val="0"/>
              </a:spcBef>
              <a:spcAft>
                <a:spcPts val="0"/>
              </a:spcAft>
              <a:buSzPts val="6000"/>
              <a:buChar char="○"/>
              <a:defRPr sz="6000"/>
            </a:lvl2pPr>
            <a:lvl3pPr lvl="2" rtl="0">
              <a:spcBef>
                <a:spcPts val="0"/>
              </a:spcBef>
              <a:spcAft>
                <a:spcPts val="0"/>
              </a:spcAft>
              <a:buSzPts val="6000"/>
              <a:buChar char="■"/>
              <a:defRPr sz="6000"/>
            </a:lvl3pPr>
            <a:lvl4pPr lvl="3" rtl="0">
              <a:spcBef>
                <a:spcPts val="0"/>
              </a:spcBef>
              <a:spcAft>
                <a:spcPts val="0"/>
              </a:spcAft>
              <a:buSzPts val="6000"/>
              <a:buChar char="●"/>
              <a:defRPr sz="6000"/>
            </a:lvl4pPr>
            <a:lvl5pPr lvl="4" rtl="0">
              <a:spcBef>
                <a:spcPts val="0"/>
              </a:spcBef>
              <a:spcAft>
                <a:spcPts val="0"/>
              </a:spcAft>
              <a:buSzPts val="6000"/>
              <a:buChar char="○"/>
              <a:defRPr sz="6000"/>
            </a:lvl5pPr>
            <a:lvl6pPr lvl="5" rtl="0">
              <a:spcBef>
                <a:spcPts val="0"/>
              </a:spcBef>
              <a:spcAft>
                <a:spcPts val="0"/>
              </a:spcAft>
              <a:buSzPts val="6000"/>
              <a:buChar char="■"/>
              <a:defRPr sz="6000"/>
            </a:lvl6pPr>
            <a:lvl7pPr lvl="6" rtl="0">
              <a:spcBef>
                <a:spcPts val="0"/>
              </a:spcBef>
              <a:spcAft>
                <a:spcPts val="0"/>
              </a:spcAft>
              <a:buSzPts val="6000"/>
              <a:buChar char="●"/>
              <a:defRPr sz="6000"/>
            </a:lvl7pPr>
            <a:lvl8pPr lvl="7" rtl="0">
              <a:spcBef>
                <a:spcPts val="0"/>
              </a:spcBef>
              <a:spcAft>
                <a:spcPts val="0"/>
              </a:spcAft>
              <a:buSzPts val="6000"/>
              <a:buChar char="○"/>
              <a:defRPr sz="6000"/>
            </a:lvl8pPr>
            <a:lvl9pPr lvl="8" rtl="0">
              <a:spcBef>
                <a:spcPts val="0"/>
              </a:spcBef>
              <a:spcAft>
                <a:spcPts val="0"/>
              </a:spcAft>
              <a:buSzPts val="6000"/>
              <a:buChar char="■"/>
              <a:defRPr sz="6000"/>
            </a:lvl9pPr>
          </a:lstStyle>
          <a:p/>
        </p:txBody>
      </p:sp>
      <p:sp>
        <p:nvSpPr>
          <p:cNvPr id="61" name="Google Shape;61;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2" name="Shape 62"/>
        <p:cNvGrpSpPr/>
        <p:nvPr/>
      </p:nvGrpSpPr>
      <p:grpSpPr>
        <a:xfrm>
          <a:off x="0" y="0"/>
          <a:ext cx="0" cy="0"/>
          <a:chOff x="0" y="0"/>
          <a:chExt cx="0" cy="0"/>
        </a:xfrm>
      </p:grpSpPr>
      <p:sp>
        <p:nvSpPr>
          <p:cNvPr id="63" name="Google Shape;63;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p:cSld name="ONE_COLUMN_TEXT_1">
    <p:spTree>
      <p:nvGrpSpPr>
        <p:cNvPr id="64" name="Shape 64"/>
        <p:cNvGrpSpPr/>
        <p:nvPr/>
      </p:nvGrpSpPr>
      <p:grpSpPr>
        <a:xfrm>
          <a:off x="0" y="0"/>
          <a:ext cx="0" cy="0"/>
          <a:chOff x="0" y="0"/>
          <a:chExt cx="0" cy="0"/>
        </a:xfrm>
      </p:grpSpPr>
      <p:sp>
        <p:nvSpPr>
          <p:cNvPr id="65" name="Google Shape;65;p1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67" name="Google Shape;67;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fr"/>
              <a:t>‹#›</a:t>
            </a:fld>
            <a:endParaRPr/>
          </a:p>
        </p:txBody>
      </p:sp>
      <p:sp>
        <p:nvSpPr>
          <p:cNvPr id="68" name="Google Shape;68;p16"/>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 name="Google Shape;69;p16"/>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1">
  <p:cSld name="TITLE_3">
    <p:spTree>
      <p:nvGrpSpPr>
        <p:cNvPr id="70" name="Shape 70"/>
        <p:cNvGrpSpPr/>
        <p:nvPr/>
      </p:nvGrpSpPr>
      <p:grpSpPr>
        <a:xfrm>
          <a:off x="0" y="0"/>
          <a:ext cx="0" cy="0"/>
          <a:chOff x="0" y="0"/>
          <a:chExt cx="0" cy="0"/>
        </a:xfrm>
      </p:grpSpPr>
      <p:sp>
        <p:nvSpPr>
          <p:cNvPr id="71" name="Google Shape;71;p17"/>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72" name="Google Shape;72;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fr"/>
              <a:t>‹#›</a:t>
            </a:fld>
            <a:endParaRPr/>
          </a:p>
        </p:txBody>
      </p:sp>
      <p:sp>
        <p:nvSpPr>
          <p:cNvPr id="73" name="Google Shape;73;p17"/>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74" name="Google Shape;74;p17"/>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 name="Google Shape;75;p17"/>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p:cSld name="ONE_COLUMN_TEXT_1_1">
    <p:spTree>
      <p:nvGrpSpPr>
        <p:cNvPr id="76" name="Shape 76"/>
        <p:cNvGrpSpPr/>
        <p:nvPr/>
      </p:nvGrpSpPr>
      <p:grpSpPr>
        <a:xfrm>
          <a:off x="0" y="0"/>
          <a:ext cx="0" cy="0"/>
          <a:chOff x="0" y="0"/>
          <a:chExt cx="0" cy="0"/>
        </a:xfrm>
      </p:grpSpPr>
      <p:pic>
        <p:nvPicPr>
          <p:cNvPr descr="Wild Code School" id="77" name="Google Shape;77;p18"/>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78" name="Google Shape;78;p18"/>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79" name="Google Shape;79;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fr"/>
              <a:t>‹#›</a:t>
            </a:fld>
            <a:endParaRPr/>
          </a:p>
        </p:txBody>
      </p:sp>
      <p:sp>
        <p:nvSpPr>
          <p:cNvPr id="80" name="Google Shape;80;p18"/>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1">
  <p:cSld name="ONE_COLUMN_TEXT_2">
    <p:spTree>
      <p:nvGrpSpPr>
        <p:cNvPr id="81" name="Shape 81"/>
        <p:cNvGrpSpPr/>
        <p:nvPr/>
      </p:nvGrpSpPr>
      <p:grpSpPr>
        <a:xfrm>
          <a:off x="0" y="0"/>
          <a:ext cx="0" cy="0"/>
          <a:chOff x="0" y="0"/>
          <a:chExt cx="0" cy="0"/>
        </a:xfrm>
      </p:grpSpPr>
      <p:sp>
        <p:nvSpPr>
          <p:cNvPr id="82" name="Google Shape;82;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84" name="Google Shape;84;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fr"/>
              <a:t>‹#›</a:t>
            </a:fld>
            <a:endParaRPr/>
          </a:p>
        </p:txBody>
      </p:sp>
      <p:sp>
        <p:nvSpPr>
          <p:cNvPr id="85" name="Google Shape;85;p19"/>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6" name="Google Shape;86;p19"/>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2">
  <p:cSld name="TITLE_4">
    <p:spTree>
      <p:nvGrpSpPr>
        <p:cNvPr id="87" name="Shape 87"/>
        <p:cNvGrpSpPr/>
        <p:nvPr/>
      </p:nvGrpSpPr>
      <p:grpSpPr>
        <a:xfrm>
          <a:off x="0" y="0"/>
          <a:ext cx="0" cy="0"/>
          <a:chOff x="0" y="0"/>
          <a:chExt cx="0" cy="0"/>
        </a:xfrm>
      </p:grpSpPr>
      <p:sp>
        <p:nvSpPr>
          <p:cNvPr id="88" name="Google Shape;88;p20"/>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89" name="Google Shape;89;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fr"/>
              <a:t>‹#›</a:t>
            </a:fld>
            <a:endParaRPr/>
          </a:p>
        </p:txBody>
      </p:sp>
      <p:sp>
        <p:nvSpPr>
          <p:cNvPr id="90" name="Google Shape;90;p20"/>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91" name="Google Shape;91;p20"/>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2" name="Google Shape;92;p20"/>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13" name="Google Shape;13;p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4" name="Google Shape;14;p3"/>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2">
  <p:cSld name="ONE_COLUMN_TEXT_3">
    <p:spTree>
      <p:nvGrpSpPr>
        <p:cNvPr id="93" name="Shape 93"/>
        <p:cNvGrpSpPr/>
        <p:nvPr/>
      </p:nvGrpSpPr>
      <p:grpSpPr>
        <a:xfrm>
          <a:off x="0" y="0"/>
          <a:ext cx="0" cy="0"/>
          <a:chOff x="0" y="0"/>
          <a:chExt cx="0" cy="0"/>
        </a:xfrm>
      </p:grpSpPr>
      <p:sp>
        <p:nvSpPr>
          <p:cNvPr id="94" name="Google Shape;94;p2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1"/>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6" name="Google Shape;96;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fr"/>
              <a:t>‹#›</a:t>
            </a:fld>
            <a:endParaRPr/>
          </a:p>
        </p:txBody>
      </p:sp>
      <p:sp>
        <p:nvSpPr>
          <p:cNvPr id="97" name="Google Shape;97;p21"/>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 name="Google Shape;98;p21"/>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3">
  <p:cSld name="ONE_COLUMN_TEXT_4">
    <p:spTree>
      <p:nvGrpSpPr>
        <p:cNvPr id="99" name="Shape 99"/>
        <p:cNvGrpSpPr/>
        <p:nvPr/>
      </p:nvGrpSpPr>
      <p:grpSpPr>
        <a:xfrm>
          <a:off x="0" y="0"/>
          <a:ext cx="0" cy="0"/>
          <a:chOff x="0" y="0"/>
          <a:chExt cx="0" cy="0"/>
        </a:xfrm>
      </p:grpSpPr>
      <p:sp>
        <p:nvSpPr>
          <p:cNvPr id="100" name="Google Shape;100;p2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2"/>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02" name="Google Shape;102;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fr"/>
              <a:t>‹#›</a:t>
            </a:fld>
            <a:endParaRPr/>
          </a:p>
        </p:txBody>
      </p:sp>
      <p:sp>
        <p:nvSpPr>
          <p:cNvPr id="103" name="Google Shape;103;p22"/>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22"/>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3">
  <p:cSld name="TITLE_5">
    <p:spTree>
      <p:nvGrpSpPr>
        <p:cNvPr id="105" name="Shape 105"/>
        <p:cNvGrpSpPr/>
        <p:nvPr/>
      </p:nvGrpSpPr>
      <p:grpSpPr>
        <a:xfrm>
          <a:off x="0" y="0"/>
          <a:ext cx="0" cy="0"/>
          <a:chOff x="0" y="0"/>
          <a:chExt cx="0" cy="0"/>
        </a:xfrm>
      </p:grpSpPr>
      <p:sp>
        <p:nvSpPr>
          <p:cNvPr id="106" name="Google Shape;106;p2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07" name="Google Shape;107;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fr"/>
              <a:t>‹#›</a:t>
            </a:fld>
            <a:endParaRPr/>
          </a:p>
        </p:txBody>
      </p:sp>
      <p:sp>
        <p:nvSpPr>
          <p:cNvPr id="108" name="Google Shape;108;p2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9" name="Google Shape;109;p2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0" name="Google Shape;110;p2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4">
  <p:cSld name="ONE_COLUMN_TEXT_5">
    <p:spTree>
      <p:nvGrpSpPr>
        <p:cNvPr id="111" name="Shape 111"/>
        <p:cNvGrpSpPr/>
        <p:nvPr/>
      </p:nvGrpSpPr>
      <p:grpSpPr>
        <a:xfrm>
          <a:off x="0" y="0"/>
          <a:ext cx="0" cy="0"/>
          <a:chOff x="0" y="0"/>
          <a:chExt cx="0" cy="0"/>
        </a:xfrm>
      </p:grpSpPr>
      <p:sp>
        <p:nvSpPr>
          <p:cNvPr id="112" name="Google Shape;112;p2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4"/>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14" name="Google Shape;114;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fr"/>
              <a:t>‹#›</a:t>
            </a:fld>
            <a:endParaRPr/>
          </a:p>
        </p:txBody>
      </p:sp>
      <p:sp>
        <p:nvSpPr>
          <p:cNvPr id="115" name="Google Shape;115;p24"/>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4"/>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1">
  <p:cSld name="ONE_COLUMN_TEXT_1_2">
    <p:spTree>
      <p:nvGrpSpPr>
        <p:cNvPr id="117" name="Shape 117"/>
        <p:cNvGrpSpPr/>
        <p:nvPr/>
      </p:nvGrpSpPr>
      <p:grpSpPr>
        <a:xfrm>
          <a:off x="0" y="0"/>
          <a:ext cx="0" cy="0"/>
          <a:chOff x="0" y="0"/>
          <a:chExt cx="0" cy="0"/>
        </a:xfrm>
      </p:grpSpPr>
      <p:pic>
        <p:nvPicPr>
          <p:cNvPr descr="Wild Code School" id="118" name="Google Shape;118;p25"/>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119" name="Google Shape;119;p25"/>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20" name="Google Shape;120;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fr"/>
              <a:t>‹#›</a:t>
            </a:fld>
            <a:endParaRPr/>
          </a:p>
        </p:txBody>
      </p:sp>
      <p:sp>
        <p:nvSpPr>
          <p:cNvPr id="121" name="Google Shape;121;p25"/>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15"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17" name="Google Shape;17;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8" name="Google Shape;18;p4"/>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19"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2799150" y="1973574"/>
            <a:ext cx="3545702" cy="11963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1" name="Shape 21"/>
        <p:cNvGrpSpPr/>
        <p:nvPr/>
      </p:nvGrpSpPr>
      <p:grpSpPr>
        <a:xfrm>
          <a:off x="0" y="0"/>
          <a:ext cx="0" cy="0"/>
          <a:chOff x="0" y="0"/>
          <a:chExt cx="0" cy="0"/>
        </a:xfrm>
      </p:grpSpPr>
      <p:sp>
        <p:nvSpPr>
          <p:cNvPr id="22" name="Google Shape;22;p6"/>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None/>
              <a:defRPr sz="6000">
                <a:solidFill>
                  <a:srgbClr val="FFFFFF"/>
                </a:solidFill>
                <a:latin typeface="Varela Round"/>
                <a:ea typeface="Varela Round"/>
                <a:cs typeface="Varela Round"/>
                <a:sym typeface="Varela Round"/>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p:txBody>
      </p:sp>
      <p:sp>
        <p:nvSpPr>
          <p:cNvPr id="23" name="Google Shape;23;p6"/>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24" name="Google Shape;24;p6"/>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25" name="Google Shape;25;p6"/>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26" name="Google Shape;26;p6"/>
          <p:cNvPicPr preferRelativeResize="0"/>
          <p:nvPr/>
        </p:nvPicPr>
        <p:blipFill>
          <a:blip r:embed="rId3">
            <a:alphaModFix/>
          </a:blip>
          <a:stretch>
            <a:fillRect/>
          </a:stretch>
        </p:blipFill>
        <p:spPr>
          <a:xfrm>
            <a:off x="1680025" y="777875"/>
            <a:ext cx="3414675" cy="26378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27" name="Shape 27"/>
        <p:cNvGrpSpPr/>
        <p:nvPr/>
      </p:nvGrpSpPr>
      <p:grpSpPr>
        <a:xfrm>
          <a:off x="0" y="0"/>
          <a:ext cx="0" cy="0"/>
          <a:chOff x="0" y="0"/>
          <a:chExt cx="0" cy="0"/>
        </a:xfrm>
      </p:grpSpPr>
      <p:sp>
        <p:nvSpPr>
          <p:cNvPr id="28" name="Google Shape;28;p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0" name="Google Shape;30;p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Thin"/>
                <a:ea typeface="Raleway Thin"/>
                <a:cs typeface="Raleway Thin"/>
                <a:sym typeface="Raleway Thin"/>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31" name="Google Shape;31;p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32" name="Google Shape;32;p7"/>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33" name="Google Shape;33;p7"/>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4" name="Google Shape;34;p7"/>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35" name="Shape 35"/>
        <p:cNvGrpSpPr/>
        <p:nvPr/>
      </p:nvGrpSpPr>
      <p:grpSpPr>
        <a:xfrm>
          <a:off x="0" y="0"/>
          <a:ext cx="0" cy="0"/>
          <a:chOff x="0" y="0"/>
          <a:chExt cx="0" cy="0"/>
        </a:xfrm>
      </p:grpSpPr>
      <p:sp>
        <p:nvSpPr>
          <p:cNvPr id="36" name="Google Shape;36;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8" name="Google Shape;38;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Thin"/>
                <a:ea typeface="Raleway Thin"/>
                <a:cs typeface="Raleway Thin"/>
                <a:sym typeface="Raleway Thin"/>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39" name="Google Shape;39;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0" name="Google Shape;40;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41" name="Google Shape;41;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42" name="Google Shape;42;p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43" name="Shape 43"/>
        <p:cNvGrpSpPr/>
        <p:nvPr/>
      </p:nvGrpSpPr>
      <p:grpSpPr>
        <a:xfrm>
          <a:off x="0" y="0"/>
          <a:ext cx="0" cy="0"/>
          <a:chOff x="0" y="0"/>
          <a:chExt cx="0" cy="0"/>
        </a:xfrm>
      </p:grpSpPr>
      <p:pic>
        <p:nvPicPr>
          <p:cNvPr id="44" name="Google Shape;44;p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45" name="Google Shape;45;p9"/>
          <p:cNvPicPr preferRelativeResize="0"/>
          <p:nvPr/>
        </p:nvPicPr>
        <p:blipFill>
          <a:blip r:embed="rId3">
            <a:alphaModFix/>
          </a:blip>
          <a:stretch>
            <a:fillRect/>
          </a:stretch>
        </p:blipFill>
        <p:spPr>
          <a:xfrm>
            <a:off x="2771637" y="1"/>
            <a:ext cx="6372362" cy="51713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46" name="Shape 46"/>
        <p:cNvGrpSpPr/>
        <p:nvPr/>
      </p:nvGrpSpPr>
      <p:grpSpPr>
        <a:xfrm>
          <a:off x="0" y="0"/>
          <a:ext cx="0" cy="0"/>
          <a:chOff x="0" y="0"/>
          <a:chExt cx="0" cy="0"/>
        </a:xfrm>
      </p:grpSpPr>
      <p:pic>
        <p:nvPicPr>
          <p:cNvPr id="47" name="Google Shape;47;p10"/>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fr.wikipedia.org/wiki/Recherche_s%C3%A9quentielle" TargetMode="External"/><Relationship Id="rId4" Type="http://schemas.openxmlformats.org/officeDocument/2006/relationships/hyperlink" Target="https://fr.wikipedia.org/wiki/Index_(base_de_donn%C3%A9es)" TargetMode="External"/><Relationship Id="rId5" Type="http://schemas.openxmlformats.org/officeDocument/2006/relationships/hyperlink" Target="https://docs.mongodb.com/manual/indexes/" TargetMode="External"/><Relationship Id="rId6" Type="http://schemas.openxmlformats.org/officeDocument/2006/relationships/hyperlink" Target="https://docs.postgresql.fr/8.2/indexes-type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21.png"/><Relationship Id="rId7" Type="http://schemas.openxmlformats.org/officeDocument/2006/relationships/image" Target="../media/image11.png"/><Relationship Id="rId8" Type="http://schemas.openxmlformats.org/officeDocument/2006/relationships/image" Target="../media/image10.png"/><Relationship Id="rId11" Type="http://schemas.openxmlformats.org/officeDocument/2006/relationships/image" Target="../media/image16.png"/><Relationship Id="rId10" Type="http://schemas.openxmlformats.org/officeDocument/2006/relationships/image" Target="../media/image14.png"/><Relationship Id="rId12"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fr.wikipedia.org/wiki/Propri%C3%A9t%C3%A9s_ACID" TargetMode="External"/><Relationship Id="rId4" Type="http://schemas.openxmlformats.org/officeDocument/2006/relationships/hyperlink" Target="https://fr.wikipedia.org/wiki/Th%C3%A9or%C3%A8me_CA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www.ionos.fr/digitalguide/hebergement/aspects-techniques/normalisation-base-de-donne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1863488" y="16766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SQL vs NoSQL</a:t>
            </a:r>
            <a:endParaRPr/>
          </a:p>
        </p:txBody>
      </p:sp>
      <p:sp>
        <p:nvSpPr>
          <p:cNvPr id="127" name="Google Shape;127;p26"/>
          <p:cNvSpPr txBox="1"/>
          <p:nvPr>
            <p:ph idx="2" type="title"/>
          </p:nvPr>
        </p:nvSpPr>
        <p:spPr>
          <a:xfrm>
            <a:off x="3036438" y="4183885"/>
            <a:ext cx="3071100" cy="634200"/>
          </a:xfrm>
          <a:prstGeom prst="rect">
            <a:avLst/>
          </a:prstGeom>
        </p:spPr>
        <p:txBody>
          <a:bodyPr anchorCtr="0" anchor="t" bIns="90000"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6"/>
          <p:cNvSpPr txBox="1"/>
          <p:nvPr/>
        </p:nvSpPr>
        <p:spPr>
          <a:xfrm>
            <a:off x="488900" y="4195215"/>
            <a:ext cx="8222100" cy="43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p:txBody>
      </p:sp>
      <p:pic>
        <p:nvPicPr>
          <p:cNvPr descr="nosql-origin.jpg" id="129" name="Google Shape;129;p26"/>
          <p:cNvPicPr preferRelativeResize="0"/>
          <p:nvPr/>
        </p:nvPicPr>
        <p:blipFill rotWithShape="1">
          <a:blip r:embed="rId3">
            <a:alphaModFix/>
          </a:blip>
          <a:srcRect b="59725" l="14547" r="10388" t="18036"/>
          <a:stretch/>
        </p:blipFill>
        <p:spPr>
          <a:xfrm>
            <a:off x="-59066" y="3851088"/>
            <a:ext cx="3097347" cy="1299820"/>
          </a:xfrm>
          <a:prstGeom prst="rect">
            <a:avLst/>
          </a:prstGeom>
          <a:noFill/>
          <a:ln>
            <a:noFill/>
          </a:ln>
        </p:spPr>
      </p:pic>
      <p:pic>
        <p:nvPicPr>
          <p:cNvPr descr="nosql-origin.jpg" id="130" name="Google Shape;130;p26"/>
          <p:cNvPicPr preferRelativeResize="0"/>
          <p:nvPr/>
        </p:nvPicPr>
        <p:blipFill rotWithShape="1">
          <a:blip r:embed="rId3">
            <a:alphaModFix/>
          </a:blip>
          <a:srcRect b="36941" l="12468" r="12468" t="40821"/>
          <a:stretch/>
        </p:blipFill>
        <p:spPr>
          <a:xfrm>
            <a:off x="2977596" y="3851060"/>
            <a:ext cx="3097347" cy="1299820"/>
          </a:xfrm>
          <a:prstGeom prst="rect">
            <a:avLst/>
          </a:prstGeom>
          <a:noFill/>
          <a:ln>
            <a:noFill/>
          </a:ln>
        </p:spPr>
      </p:pic>
      <p:pic>
        <p:nvPicPr>
          <p:cNvPr descr="nosql-origin.jpg" id="131" name="Google Shape;131;p26"/>
          <p:cNvPicPr preferRelativeResize="0"/>
          <p:nvPr/>
        </p:nvPicPr>
        <p:blipFill rotWithShape="1">
          <a:blip r:embed="rId3">
            <a:alphaModFix/>
          </a:blip>
          <a:srcRect b="13151" l="12465" r="10255" t="64611"/>
          <a:stretch/>
        </p:blipFill>
        <p:spPr>
          <a:xfrm>
            <a:off x="6014258" y="3851060"/>
            <a:ext cx="3188802" cy="12998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4 - </a:t>
            </a:r>
            <a:r>
              <a:rPr b="1" lang="fr" sz="1800">
                <a:solidFill>
                  <a:schemeClr val="lt1"/>
                </a:solidFill>
              </a:rPr>
              <a:t>Normalisation vs Dénormalisation</a:t>
            </a:r>
            <a:endParaRPr/>
          </a:p>
        </p:txBody>
      </p:sp>
      <p:sp>
        <p:nvSpPr>
          <p:cNvPr id="204" name="Google Shape;204;p35"/>
          <p:cNvSpPr txBox="1"/>
          <p:nvPr>
            <p:ph idx="4" type="body"/>
          </p:nvPr>
        </p:nvSpPr>
        <p:spPr>
          <a:xfrm>
            <a:off x="251300" y="946600"/>
            <a:ext cx="8569800" cy="720000"/>
          </a:xfrm>
          <a:prstGeom prst="rect">
            <a:avLst/>
          </a:prstGeom>
        </p:spPr>
        <p:txBody>
          <a:bodyPr anchorCtr="0" anchor="t" bIns="0" lIns="0" spcFirstLastPara="1" rIns="0" wrap="square" tIns="0">
            <a:noAutofit/>
          </a:bodyPr>
          <a:lstStyle/>
          <a:p>
            <a:pPr indent="0" lvl="0" marL="0" rtl="0" algn="just">
              <a:lnSpc>
                <a:spcPct val="115000"/>
              </a:lnSpc>
              <a:spcBef>
                <a:spcPts val="0"/>
              </a:spcBef>
              <a:spcAft>
                <a:spcPts val="0"/>
              </a:spcAft>
              <a:buNone/>
            </a:pPr>
            <a:r>
              <a:rPr lang="fr" sz="1800">
                <a:solidFill>
                  <a:srgbClr val="000000"/>
                </a:solidFill>
              </a:rPr>
              <a:t>Par le manque de système de jointures performant, la </a:t>
            </a:r>
            <a:r>
              <a:rPr lang="fr" sz="1800">
                <a:solidFill>
                  <a:srgbClr val="F76C6C"/>
                </a:solidFill>
              </a:rPr>
              <a:t>dénormalisation</a:t>
            </a:r>
            <a:r>
              <a:rPr lang="fr" sz="1800">
                <a:solidFill>
                  <a:srgbClr val="000000"/>
                </a:solidFill>
              </a:rPr>
              <a:t> est un concept très souvent appliqué lors de la modélisation des </a:t>
            </a:r>
            <a:r>
              <a:rPr lang="fr" sz="1800">
                <a:solidFill>
                  <a:srgbClr val="F76C6C"/>
                </a:solidFill>
              </a:rPr>
              <a:t>bases NoSQL</a:t>
            </a:r>
            <a:r>
              <a:rPr lang="fr" sz="1800">
                <a:solidFill>
                  <a:srgbClr val="000000"/>
                </a:solidFill>
              </a:rPr>
              <a:t>.</a:t>
            </a:r>
            <a:endParaRPr sz="1800">
              <a:solidFill>
                <a:srgbClr val="000000"/>
              </a:solidFill>
            </a:endParaRPr>
          </a:p>
          <a:p>
            <a:pPr indent="0" lvl="0" marL="0" rtl="0" algn="l">
              <a:lnSpc>
                <a:spcPct val="115000"/>
              </a:lnSpc>
              <a:spcBef>
                <a:spcPts val="800"/>
              </a:spcBef>
              <a:spcAft>
                <a:spcPts val="800"/>
              </a:spcAft>
              <a:buNone/>
            </a:pPr>
            <a:r>
              <a:t/>
            </a:r>
            <a:endParaRPr sz="1800">
              <a:solidFill>
                <a:srgbClr val="000000"/>
              </a:solidFill>
            </a:endParaRPr>
          </a:p>
        </p:txBody>
      </p:sp>
      <p:pic>
        <p:nvPicPr>
          <p:cNvPr id="205" name="Google Shape;205;p35"/>
          <p:cNvPicPr preferRelativeResize="0"/>
          <p:nvPr/>
        </p:nvPicPr>
        <p:blipFill>
          <a:blip r:embed="rId3">
            <a:alphaModFix/>
          </a:blip>
          <a:stretch>
            <a:fillRect/>
          </a:stretch>
        </p:blipFill>
        <p:spPr>
          <a:xfrm>
            <a:off x="3644800" y="1789500"/>
            <a:ext cx="5366650" cy="3026200"/>
          </a:xfrm>
          <a:prstGeom prst="rect">
            <a:avLst/>
          </a:prstGeom>
          <a:noFill/>
          <a:ln>
            <a:noFill/>
          </a:ln>
        </p:spPr>
      </p:pic>
      <p:sp>
        <p:nvSpPr>
          <p:cNvPr id="206" name="Google Shape;206;p35"/>
          <p:cNvSpPr txBox="1"/>
          <p:nvPr/>
        </p:nvSpPr>
        <p:spPr>
          <a:xfrm>
            <a:off x="166075" y="1789550"/>
            <a:ext cx="3293100" cy="302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800"/>
              </a:spcAft>
              <a:buNone/>
            </a:pPr>
            <a:r>
              <a:rPr lang="fr" sz="1800">
                <a:latin typeface="Raleway"/>
                <a:ea typeface="Raleway"/>
                <a:cs typeface="Raleway"/>
                <a:sym typeface="Raleway"/>
              </a:rPr>
              <a:t>C'est exactement le contraire de la normalisation, les données sont redondantes. Ceci permet de conserver des temps d'accès intéressants mais compromet la taille de stockage.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5</a:t>
            </a:r>
            <a:r>
              <a:rPr lang="fr"/>
              <a:t> - </a:t>
            </a:r>
            <a:r>
              <a:rPr b="1" lang="fr" sz="1800">
                <a:solidFill>
                  <a:schemeClr val="lt1"/>
                </a:solidFill>
              </a:rPr>
              <a:t>Un point commun: les indexes</a:t>
            </a:r>
            <a:endParaRPr/>
          </a:p>
        </p:txBody>
      </p:sp>
      <p:sp>
        <p:nvSpPr>
          <p:cNvPr id="212" name="Google Shape;212;p36"/>
          <p:cNvSpPr/>
          <p:nvPr/>
        </p:nvSpPr>
        <p:spPr>
          <a:xfrm>
            <a:off x="140000" y="858275"/>
            <a:ext cx="8801700" cy="1346700"/>
          </a:xfrm>
          <a:prstGeom prst="rect">
            <a:avLst/>
          </a:prstGeom>
          <a:solidFill>
            <a:srgbClr val="F99797"/>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14" name="Google Shape;214;p36"/>
          <p:cNvSpPr txBox="1"/>
          <p:nvPr>
            <p:ph idx="4" type="body"/>
          </p:nvPr>
        </p:nvSpPr>
        <p:spPr>
          <a:xfrm>
            <a:off x="251300" y="946600"/>
            <a:ext cx="8569800" cy="1585500"/>
          </a:xfrm>
          <a:prstGeom prst="rect">
            <a:avLst/>
          </a:prstGeom>
          <a:noFill/>
        </p:spPr>
        <p:txBody>
          <a:bodyPr anchorCtr="0" anchor="t" bIns="0" lIns="0" spcFirstLastPara="1" rIns="0" wrap="square" tIns="0">
            <a:noAutofit/>
          </a:bodyPr>
          <a:lstStyle/>
          <a:p>
            <a:pPr indent="0" lvl="0" marL="0" rtl="0" algn="just">
              <a:lnSpc>
                <a:spcPct val="115000"/>
              </a:lnSpc>
              <a:spcBef>
                <a:spcPts val="0"/>
              </a:spcBef>
              <a:spcAft>
                <a:spcPts val="0"/>
              </a:spcAft>
              <a:buNone/>
            </a:pPr>
            <a:r>
              <a:rPr lang="fr" sz="1050">
                <a:solidFill>
                  <a:srgbClr val="222222"/>
                </a:solidFill>
                <a:latin typeface="Verdana"/>
                <a:ea typeface="Verdana"/>
                <a:cs typeface="Verdana"/>
                <a:sym typeface="Verdana"/>
              </a:rPr>
              <a:t>"Un index est une structure entretenue automatiquement, qui permet de localiser facilement des enregistrements dans un fichier. </a:t>
            </a:r>
            <a:endParaRPr sz="1050">
              <a:solidFill>
                <a:srgbClr val="222222"/>
              </a:solidFill>
              <a:latin typeface="Verdana"/>
              <a:ea typeface="Verdana"/>
              <a:cs typeface="Verdana"/>
              <a:sym typeface="Verdana"/>
            </a:endParaRPr>
          </a:p>
          <a:p>
            <a:pPr indent="0" lvl="0" marL="0" rtl="0" algn="just">
              <a:lnSpc>
                <a:spcPct val="115000"/>
              </a:lnSpc>
              <a:spcBef>
                <a:spcPts val="800"/>
              </a:spcBef>
              <a:spcAft>
                <a:spcPts val="0"/>
              </a:spcAft>
              <a:buNone/>
            </a:pPr>
            <a:r>
              <a:rPr lang="fr" sz="1050">
                <a:solidFill>
                  <a:srgbClr val="222222"/>
                </a:solidFill>
                <a:latin typeface="Verdana"/>
                <a:ea typeface="Verdana"/>
                <a:cs typeface="Verdana"/>
                <a:sym typeface="Verdana"/>
              </a:rPr>
              <a:t>L'utilisation des index est basée sur l'observation suivante: pour trouver un livre dans une bibliothèque, au lieu d'examiner un par un chaque livre (ce qui correspond à une </a:t>
            </a:r>
            <a:r>
              <a:rPr lang="fr" sz="1050">
                <a:solidFill>
                  <a:srgbClr val="0B0080"/>
                </a:solidFill>
                <a:uFill>
                  <a:noFill/>
                </a:uFill>
                <a:latin typeface="Verdana"/>
                <a:ea typeface="Verdana"/>
                <a:cs typeface="Verdana"/>
                <a:sym typeface="Verdana"/>
                <a:hlinkClick r:id="rId3"/>
              </a:rPr>
              <a:t>recherche séquentielle</a:t>
            </a:r>
            <a:r>
              <a:rPr lang="fr" sz="1050">
                <a:solidFill>
                  <a:srgbClr val="222222"/>
                </a:solidFill>
                <a:latin typeface="Verdana"/>
                <a:ea typeface="Verdana"/>
                <a:cs typeface="Verdana"/>
                <a:sym typeface="Verdana"/>
              </a:rPr>
              <a:t>), il est plus rapide de consulter le catalogue où ils sont classés par thème, auteur et titre. Chaque entrée d'un index comporte une valeur extraite des données et un pointeur sur son emplacement d'origine. Un enregistrement peut être ainsi facilement retrouvé en recherchant sa localisation dans l'index."</a:t>
            </a:r>
            <a:endParaRPr sz="1050">
              <a:solidFill>
                <a:srgbClr val="222222"/>
              </a:solidFill>
              <a:latin typeface="Verdana"/>
              <a:ea typeface="Verdana"/>
              <a:cs typeface="Verdana"/>
              <a:sym typeface="Verdana"/>
            </a:endParaRPr>
          </a:p>
          <a:p>
            <a:pPr indent="0" lvl="0" marL="0" rtl="0" algn="r">
              <a:lnSpc>
                <a:spcPct val="115000"/>
              </a:lnSpc>
              <a:spcBef>
                <a:spcPts val="800"/>
              </a:spcBef>
              <a:spcAft>
                <a:spcPts val="800"/>
              </a:spcAft>
              <a:buNone/>
            </a:pPr>
            <a:r>
              <a:rPr lang="fr" sz="1050">
                <a:solidFill>
                  <a:srgbClr val="222222"/>
                </a:solidFill>
                <a:latin typeface="Verdana"/>
                <a:ea typeface="Verdana"/>
                <a:cs typeface="Verdana"/>
                <a:sym typeface="Verdana"/>
              </a:rPr>
              <a:t>Crédit: </a:t>
            </a:r>
            <a:r>
              <a:rPr lang="fr" sz="1050" u="sng">
                <a:solidFill>
                  <a:schemeClr val="hlink"/>
                </a:solidFill>
                <a:latin typeface="Verdana"/>
                <a:ea typeface="Verdana"/>
                <a:cs typeface="Verdana"/>
                <a:sym typeface="Verdana"/>
                <a:hlinkClick r:id="rId4"/>
              </a:rPr>
              <a:t>Wikipédia</a:t>
            </a:r>
            <a:endParaRPr sz="1050">
              <a:solidFill>
                <a:srgbClr val="222222"/>
              </a:solidFill>
              <a:latin typeface="Verdana"/>
              <a:ea typeface="Verdana"/>
              <a:cs typeface="Verdana"/>
              <a:sym typeface="Verdana"/>
            </a:endParaRPr>
          </a:p>
        </p:txBody>
      </p:sp>
      <p:sp>
        <p:nvSpPr>
          <p:cNvPr id="215" name="Google Shape;215;p36"/>
          <p:cNvSpPr txBox="1"/>
          <p:nvPr/>
        </p:nvSpPr>
        <p:spPr>
          <a:xfrm>
            <a:off x="251350" y="2532175"/>
            <a:ext cx="8569800" cy="2386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
                <a:latin typeface="Raleway"/>
                <a:ea typeface="Raleway"/>
                <a:cs typeface="Raleway"/>
                <a:sym typeface="Raleway"/>
              </a:rPr>
              <a:t>Les indexes dépendent du SGDB utilisé. Ils permettent de réduire drastiquement l'accès aux données. Certaines indexes ont des opérations limitées, il faut indexer les données en fonctions des requêtes qui seront effectuées pour les consulter.</a:t>
            </a:r>
            <a:endParaRPr>
              <a:latin typeface="Raleway"/>
              <a:ea typeface="Raleway"/>
              <a:cs typeface="Raleway"/>
              <a:sym typeface="Raleway"/>
            </a:endParaRPr>
          </a:p>
          <a:p>
            <a:pPr indent="0" lvl="0" marL="0" rtl="0" algn="just">
              <a:spcBef>
                <a:spcPts val="0"/>
              </a:spcBef>
              <a:spcAft>
                <a:spcPts val="0"/>
              </a:spcAft>
              <a:buNone/>
            </a:pPr>
            <a:r>
              <a:t/>
            </a:r>
            <a:endParaRPr>
              <a:latin typeface="Raleway"/>
              <a:ea typeface="Raleway"/>
              <a:cs typeface="Raleway"/>
              <a:sym typeface="Raleway"/>
            </a:endParaRPr>
          </a:p>
          <a:p>
            <a:pPr indent="0" lvl="0" marL="0" rtl="0" algn="just">
              <a:spcBef>
                <a:spcPts val="0"/>
              </a:spcBef>
              <a:spcAft>
                <a:spcPts val="0"/>
              </a:spcAft>
              <a:buNone/>
            </a:pPr>
            <a:r>
              <a:rPr lang="fr">
                <a:latin typeface="Raleway"/>
                <a:ea typeface="Raleway"/>
                <a:cs typeface="Raleway"/>
                <a:sym typeface="Raleway"/>
              </a:rPr>
              <a:t>Il existe une bonne dizaines de type d'indexes: Hash, GeoSpatial, Text, Compound… (Exemple: </a:t>
            </a:r>
            <a:r>
              <a:rPr lang="fr" u="sng">
                <a:solidFill>
                  <a:schemeClr val="hlink"/>
                </a:solidFill>
                <a:latin typeface="Raleway"/>
                <a:ea typeface="Raleway"/>
                <a:cs typeface="Raleway"/>
                <a:sym typeface="Raleway"/>
                <a:hlinkClick r:id="rId5"/>
              </a:rPr>
              <a:t>Liste des indexes MongoDB</a:t>
            </a:r>
            <a:r>
              <a:rPr lang="fr">
                <a:latin typeface="Raleway"/>
                <a:ea typeface="Raleway"/>
                <a:cs typeface="Raleway"/>
                <a:sym typeface="Raleway"/>
              </a:rPr>
              <a:t>, </a:t>
            </a:r>
            <a:r>
              <a:rPr lang="fr" u="sng">
                <a:solidFill>
                  <a:schemeClr val="hlink"/>
                </a:solidFill>
                <a:latin typeface="Raleway"/>
                <a:ea typeface="Raleway"/>
                <a:cs typeface="Raleway"/>
                <a:sym typeface="Raleway"/>
                <a:hlinkClick r:id="rId6"/>
              </a:rPr>
              <a:t>Indexes PostgreSQL</a:t>
            </a:r>
            <a:r>
              <a:rPr lang="fr">
                <a:latin typeface="Raleway"/>
                <a:ea typeface="Raleway"/>
                <a:cs typeface="Raleway"/>
                <a:sym typeface="Raleway"/>
              </a:rPr>
              <a:t>)</a:t>
            </a:r>
            <a:endParaRPr>
              <a:latin typeface="Raleway"/>
              <a:ea typeface="Raleway"/>
              <a:cs typeface="Raleway"/>
              <a:sym typeface="Raleway"/>
            </a:endParaRPr>
          </a:p>
          <a:p>
            <a:pPr indent="0" lvl="0" marL="0" rtl="0" algn="just">
              <a:spcBef>
                <a:spcPts val="0"/>
              </a:spcBef>
              <a:spcAft>
                <a:spcPts val="0"/>
              </a:spcAft>
              <a:buNone/>
            </a:pPr>
            <a:r>
              <a:t/>
            </a:r>
            <a:endParaRPr>
              <a:latin typeface="Raleway"/>
              <a:ea typeface="Raleway"/>
              <a:cs typeface="Raleway"/>
              <a:sym typeface="Raleway"/>
            </a:endParaRPr>
          </a:p>
          <a:p>
            <a:pPr indent="0" lvl="0" marL="0" rtl="0" algn="just">
              <a:spcBef>
                <a:spcPts val="0"/>
              </a:spcBef>
              <a:spcAft>
                <a:spcPts val="0"/>
              </a:spcAft>
              <a:buNone/>
            </a:pPr>
            <a:r>
              <a:rPr lang="fr">
                <a:latin typeface="Raleway"/>
                <a:ea typeface="Raleway"/>
                <a:cs typeface="Raleway"/>
                <a:sym typeface="Raleway"/>
              </a:rPr>
              <a:t>Attention: Trop d'index impacte les performances de la base de données, notamment lors des opérations écritures.</a:t>
            </a:r>
            <a:endParaRPr>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926700" y="1650725"/>
            <a:ext cx="5472900" cy="21747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AutoNum type="arabicPeriod"/>
            </a:pPr>
            <a:r>
              <a:rPr lang="fr" sz="1800">
                <a:solidFill>
                  <a:schemeClr val="lt1"/>
                </a:solidFill>
              </a:rPr>
              <a:t>Définitions</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fr" sz="1800">
                <a:solidFill>
                  <a:schemeClr val="lt1"/>
                </a:solidFill>
              </a:rPr>
              <a:t>Différents NoSQL</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fr" sz="1800">
                <a:solidFill>
                  <a:schemeClr val="lt1"/>
                </a:solidFill>
              </a:rPr>
              <a:t>ACID vs CAP</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fr" sz="1800">
                <a:solidFill>
                  <a:schemeClr val="lt1"/>
                </a:solidFill>
              </a:rPr>
              <a:t>Normalisation vs Dénormalisation</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fr" sz="1800">
                <a:solidFill>
                  <a:schemeClr val="lt1"/>
                </a:solidFill>
              </a:rPr>
              <a:t>Un point commun: les indexes</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1 - Définitions</a:t>
            </a:r>
            <a:endParaRPr/>
          </a:p>
        </p:txBody>
      </p:sp>
      <p:sp>
        <p:nvSpPr>
          <p:cNvPr id="142" name="Google Shape;142;p2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SQL</a:t>
            </a:r>
            <a:endParaRPr/>
          </a:p>
        </p:txBody>
      </p:sp>
      <p:sp>
        <p:nvSpPr>
          <p:cNvPr id="143" name="Google Shape;143;p28"/>
          <p:cNvSpPr txBox="1"/>
          <p:nvPr>
            <p:ph idx="4" type="body"/>
          </p:nvPr>
        </p:nvSpPr>
        <p:spPr>
          <a:xfrm>
            <a:off x="251300" y="946600"/>
            <a:ext cx="8569800" cy="11991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fr"/>
              <a:t>Base de données SQL: Ce sont des bases de données </a:t>
            </a:r>
            <a:r>
              <a:rPr lang="fr"/>
              <a:t>relationnelles. Elles permettent de créer des schéma de données structurées. Il est possible de créer des relations entre les différentes entités grâces à des clés étrangères.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fr"/>
              <a:t>Une métaphore simple existe pour imager une base de données SQL: Le classeur.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pic>
        <p:nvPicPr>
          <p:cNvPr id="144" name="Google Shape;144;p28"/>
          <p:cNvPicPr preferRelativeResize="0"/>
          <p:nvPr/>
        </p:nvPicPr>
        <p:blipFill>
          <a:blip r:embed="rId3">
            <a:alphaModFix/>
          </a:blip>
          <a:stretch>
            <a:fillRect/>
          </a:stretch>
        </p:blipFill>
        <p:spPr>
          <a:xfrm>
            <a:off x="4918221" y="2145596"/>
            <a:ext cx="3958199" cy="2809251"/>
          </a:xfrm>
          <a:prstGeom prst="rect">
            <a:avLst/>
          </a:prstGeom>
          <a:noFill/>
          <a:ln>
            <a:noFill/>
          </a:ln>
        </p:spPr>
      </p:pic>
      <p:sp>
        <p:nvSpPr>
          <p:cNvPr id="145" name="Google Shape;145;p28"/>
          <p:cNvSpPr txBox="1"/>
          <p:nvPr/>
        </p:nvSpPr>
        <p:spPr>
          <a:xfrm>
            <a:off x="157200" y="2168100"/>
            <a:ext cx="4761000" cy="2580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
                <a:solidFill>
                  <a:srgbClr val="3B424E"/>
                </a:solidFill>
                <a:latin typeface="Raleway"/>
                <a:ea typeface="Raleway"/>
                <a:cs typeface="Raleway"/>
                <a:sym typeface="Raleway"/>
              </a:rPr>
              <a:t>Un classeur est une base de données. Chaque feuille représente une table. Une table est représentée par un tableau double dimension: chacune des colonnes représente une donnée, chaque ligne une observation.</a:t>
            </a:r>
            <a:endParaRPr>
              <a:solidFill>
                <a:srgbClr val="3B424E"/>
              </a:solidFill>
              <a:latin typeface="Raleway"/>
              <a:ea typeface="Raleway"/>
              <a:cs typeface="Raleway"/>
              <a:sym typeface="Raleway"/>
            </a:endParaRPr>
          </a:p>
          <a:p>
            <a:pPr indent="0" lvl="0" marL="0" rtl="0" algn="just">
              <a:spcBef>
                <a:spcPts val="0"/>
              </a:spcBef>
              <a:spcAft>
                <a:spcPts val="0"/>
              </a:spcAft>
              <a:buNone/>
            </a:pPr>
            <a:r>
              <a:t/>
            </a:r>
            <a:endParaRPr>
              <a:solidFill>
                <a:srgbClr val="3B424E"/>
              </a:solidFill>
              <a:latin typeface="Raleway"/>
              <a:ea typeface="Raleway"/>
              <a:cs typeface="Raleway"/>
              <a:sym typeface="Raleway"/>
            </a:endParaRPr>
          </a:p>
          <a:p>
            <a:pPr indent="0" lvl="0" marL="0" rtl="0" algn="just">
              <a:spcBef>
                <a:spcPts val="0"/>
              </a:spcBef>
              <a:spcAft>
                <a:spcPts val="0"/>
              </a:spcAft>
              <a:buNone/>
            </a:pPr>
            <a:r>
              <a:rPr lang="fr">
                <a:solidFill>
                  <a:srgbClr val="3B424E"/>
                </a:solidFill>
                <a:latin typeface="Raleway"/>
                <a:ea typeface="Raleway"/>
                <a:cs typeface="Raleway"/>
                <a:sym typeface="Raleway"/>
              </a:rPr>
              <a:t>Bien qu'il existe plusieurs système de base de données. On requête ces systèmes avec un seul langage: le SQL! </a:t>
            </a:r>
            <a:endParaRPr>
              <a:solidFill>
                <a:srgbClr val="3B424E"/>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1 - Définitions</a:t>
            </a:r>
            <a:endParaRPr/>
          </a:p>
        </p:txBody>
      </p:sp>
      <p:sp>
        <p:nvSpPr>
          <p:cNvPr id="151" name="Google Shape;151;p2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NoSQL</a:t>
            </a:r>
            <a:endParaRPr/>
          </a:p>
        </p:txBody>
      </p:sp>
      <p:sp>
        <p:nvSpPr>
          <p:cNvPr id="152" name="Google Shape;152;p29"/>
          <p:cNvSpPr txBox="1"/>
          <p:nvPr>
            <p:ph idx="4" type="body"/>
          </p:nvPr>
        </p:nvSpPr>
        <p:spPr>
          <a:xfrm>
            <a:off x="251300" y="946600"/>
            <a:ext cx="8569800" cy="3855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fr" sz="1800"/>
              <a:t>Base de données NoSQL: Ce sont tous les systèmes de bases de données qui ne sont pas SQL! Elles sont souvent appréciées pour </a:t>
            </a:r>
            <a:r>
              <a:rPr lang="fr" sz="1800"/>
              <a:t>l'élasticité</a:t>
            </a:r>
            <a:r>
              <a:rPr lang="fr" sz="1800"/>
              <a:t> du schéma de données et pour la simplicité du scaling horizontal.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2</a:t>
            </a:r>
            <a:r>
              <a:rPr lang="fr"/>
              <a:t> - </a:t>
            </a:r>
            <a:r>
              <a:rPr b="1" lang="fr" sz="1800">
                <a:solidFill>
                  <a:schemeClr val="lt1"/>
                </a:solidFill>
              </a:rPr>
              <a:t>Différents types de NoSQL</a:t>
            </a:r>
            <a:endParaRPr/>
          </a:p>
        </p:txBody>
      </p:sp>
      <p:sp>
        <p:nvSpPr>
          <p:cNvPr id="158" name="Google Shape;158;p3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graphicFrame>
        <p:nvGraphicFramePr>
          <p:cNvPr id="159" name="Google Shape;159;p30"/>
          <p:cNvGraphicFramePr/>
          <p:nvPr/>
        </p:nvGraphicFramePr>
        <p:xfrm>
          <a:off x="290900" y="1054300"/>
          <a:ext cx="3000000" cy="3000000"/>
        </p:xfrm>
        <a:graphic>
          <a:graphicData uri="http://schemas.openxmlformats.org/drawingml/2006/table">
            <a:tbl>
              <a:tblPr>
                <a:noFill/>
                <a:tableStyleId>{A27C8815-D96B-4377-AA94-F336838A1390}</a:tableStyleId>
              </a:tblPr>
              <a:tblGrid>
                <a:gridCol w="2140550"/>
                <a:gridCol w="2140550"/>
                <a:gridCol w="2140550"/>
                <a:gridCol w="2140550"/>
              </a:tblGrid>
              <a:tr h="445200">
                <a:tc>
                  <a:txBody>
                    <a:bodyPr/>
                    <a:lstStyle/>
                    <a:p>
                      <a:pPr indent="0" lvl="0" marL="0" rtl="0" algn="ctr">
                        <a:lnSpc>
                          <a:spcPct val="115000"/>
                        </a:lnSpc>
                        <a:spcBef>
                          <a:spcPts val="0"/>
                        </a:spcBef>
                        <a:spcAft>
                          <a:spcPts val="0"/>
                        </a:spcAft>
                        <a:buNone/>
                      </a:pPr>
                      <a:r>
                        <a:rPr lang="fr">
                          <a:solidFill>
                            <a:srgbClr val="3B424E"/>
                          </a:solidFill>
                          <a:latin typeface="Raleway"/>
                          <a:ea typeface="Raleway"/>
                          <a:cs typeface="Raleway"/>
                          <a:sym typeface="Raleway"/>
                        </a:rPr>
                        <a:t>Key-Value </a:t>
                      </a:r>
                      <a:endParaRPr/>
                    </a:p>
                  </a:txBody>
                  <a:tcPr marT="91425" marB="91425" marR="91425" marL="91425"/>
                </a:tc>
                <a:tc>
                  <a:txBody>
                    <a:bodyPr/>
                    <a:lstStyle/>
                    <a:p>
                      <a:pPr indent="0" lvl="0" marL="0" rtl="0" algn="ctr">
                        <a:lnSpc>
                          <a:spcPct val="115000"/>
                        </a:lnSpc>
                        <a:spcBef>
                          <a:spcPts val="0"/>
                        </a:spcBef>
                        <a:spcAft>
                          <a:spcPts val="0"/>
                        </a:spcAft>
                        <a:buNone/>
                      </a:pPr>
                      <a:r>
                        <a:rPr lang="fr">
                          <a:solidFill>
                            <a:srgbClr val="3B424E"/>
                          </a:solidFill>
                          <a:latin typeface="Raleway"/>
                          <a:ea typeface="Raleway"/>
                          <a:cs typeface="Raleway"/>
                          <a:sym typeface="Raleway"/>
                        </a:rPr>
                        <a:t>Document Based</a:t>
                      </a:r>
                      <a:endParaRPr/>
                    </a:p>
                  </a:txBody>
                  <a:tcPr marT="91425" marB="91425" marR="91425" marL="91425"/>
                </a:tc>
                <a:tc>
                  <a:txBody>
                    <a:bodyPr/>
                    <a:lstStyle/>
                    <a:p>
                      <a:pPr indent="0" lvl="0" marL="0" rtl="0" algn="ctr">
                        <a:lnSpc>
                          <a:spcPct val="115000"/>
                        </a:lnSpc>
                        <a:spcBef>
                          <a:spcPts val="0"/>
                        </a:spcBef>
                        <a:spcAft>
                          <a:spcPts val="0"/>
                        </a:spcAft>
                        <a:buNone/>
                      </a:pPr>
                      <a:r>
                        <a:rPr lang="fr">
                          <a:solidFill>
                            <a:srgbClr val="3B424E"/>
                          </a:solidFill>
                          <a:latin typeface="Raleway"/>
                          <a:ea typeface="Raleway"/>
                          <a:cs typeface="Raleway"/>
                          <a:sym typeface="Raleway"/>
                        </a:rPr>
                        <a:t>Column Based</a:t>
                      </a:r>
                      <a:endParaRPr/>
                    </a:p>
                  </a:txBody>
                  <a:tcPr marT="91425" marB="91425" marR="91425" marL="91425"/>
                </a:tc>
                <a:tc>
                  <a:txBody>
                    <a:bodyPr/>
                    <a:lstStyle/>
                    <a:p>
                      <a:pPr indent="0" lvl="0" marL="0" rtl="0" algn="ctr">
                        <a:lnSpc>
                          <a:spcPct val="115000"/>
                        </a:lnSpc>
                        <a:spcBef>
                          <a:spcPts val="0"/>
                        </a:spcBef>
                        <a:spcAft>
                          <a:spcPts val="0"/>
                        </a:spcAft>
                        <a:buNone/>
                      </a:pPr>
                      <a:r>
                        <a:rPr lang="fr">
                          <a:solidFill>
                            <a:srgbClr val="3B424E"/>
                          </a:solidFill>
                          <a:latin typeface="Raleway"/>
                          <a:ea typeface="Raleway"/>
                          <a:cs typeface="Raleway"/>
                          <a:sym typeface="Raleway"/>
                        </a:rPr>
                        <a:t>Graph Based</a:t>
                      </a:r>
                      <a:endParaRPr/>
                    </a:p>
                  </a:txBody>
                  <a:tcPr marT="91425" marB="91425" marR="91425" marL="91425"/>
                </a:tc>
              </a:tr>
              <a:tr h="3423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60" name="Google Shape;160;p30"/>
          <p:cNvPicPr preferRelativeResize="0"/>
          <p:nvPr/>
        </p:nvPicPr>
        <p:blipFill>
          <a:blip r:embed="rId3">
            <a:alphaModFix/>
          </a:blip>
          <a:stretch>
            <a:fillRect/>
          </a:stretch>
        </p:blipFill>
        <p:spPr>
          <a:xfrm>
            <a:off x="354625" y="1984725"/>
            <a:ext cx="1998825" cy="1352550"/>
          </a:xfrm>
          <a:prstGeom prst="rect">
            <a:avLst/>
          </a:prstGeom>
          <a:noFill/>
          <a:ln>
            <a:noFill/>
          </a:ln>
        </p:spPr>
      </p:pic>
      <p:pic>
        <p:nvPicPr>
          <p:cNvPr id="161" name="Google Shape;161;p30"/>
          <p:cNvPicPr preferRelativeResize="0"/>
          <p:nvPr/>
        </p:nvPicPr>
        <p:blipFill>
          <a:blip r:embed="rId4">
            <a:alphaModFix/>
          </a:blip>
          <a:stretch>
            <a:fillRect/>
          </a:stretch>
        </p:blipFill>
        <p:spPr>
          <a:xfrm>
            <a:off x="2448699" y="1984725"/>
            <a:ext cx="2108676" cy="1419025"/>
          </a:xfrm>
          <a:prstGeom prst="rect">
            <a:avLst/>
          </a:prstGeom>
          <a:noFill/>
          <a:ln>
            <a:noFill/>
          </a:ln>
        </p:spPr>
      </p:pic>
      <p:pic>
        <p:nvPicPr>
          <p:cNvPr id="162" name="Google Shape;162;p30"/>
          <p:cNvPicPr preferRelativeResize="0"/>
          <p:nvPr/>
        </p:nvPicPr>
        <p:blipFill>
          <a:blip r:embed="rId5">
            <a:alphaModFix/>
          </a:blip>
          <a:stretch>
            <a:fillRect/>
          </a:stretch>
        </p:blipFill>
        <p:spPr>
          <a:xfrm>
            <a:off x="644333" y="3523975"/>
            <a:ext cx="1419400" cy="1193475"/>
          </a:xfrm>
          <a:prstGeom prst="rect">
            <a:avLst/>
          </a:prstGeom>
          <a:noFill/>
          <a:ln>
            <a:noFill/>
          </a:ln>
        </p:spPr>
      </p:pic>
      <p:pic>
        <p:nvPicPr>
          <p:cNvPr id="163" name="Google Shape;163;p30"/>
          <p:cNvPicPr preferRelativeResize="0"/>
          <p:nvPr/>
        </p:nvPicPr>
        <p:blipFill>
          <a:blip r:embed="rId6">
            <a:alphaModFix/>
          </a:blip>
          <a:stretch>
            <a:fillRect/>
          </a:stretch>
        </p:blipFill>
        <p:spPr>
          <a:xfrm>
            <a:off x="2572999" y="3514387"/>
            <a:ext cx="1860100" cy="530200"/>
          </a:xfrm>
          <a:prstGeom prst="rect">
            <a:avLst/>
          </a:prstGeom>
          <a:noFill/>
          <a:ln>
            <a:noFill/>
          </a:ln>
        </p:spPr>
      </p:pic>
      <p:pic>
        <p:nvPicPr>
          <p:cNvPr id="164" name="Google Shape;164;p30"/>
          <p:cNvPicPr preferRelativeResize="0"/>
          <p:nvPr/>
        </p:nvPicPr>
        <p:blipFill>
          <a:blip r:embed="rId7">
            <a:alphaModFix/>
          </a:blip>
          <a:stretch>
            <a:fillRect/>
          </a:stretch>
        </p:blipFill>
        <p:spPr>
          <a:xfrm>
            <a:off x="4666274" y="3523977"/>
            <a:ext cx="1998825" cy="507573"/>
          </a:xfrm>
          <a:prstGeom prst="rect">
            <a:avLst/>
          </a:prstGeom>
          <a:noFill/>
          <a:ln>
            <a:noFill/>
          </a:ln>
        </p:spPr>
      </p:pic>
      <p:pic>
        <p:nvPicPr>
          <p:cNvPr id="165" name="Google Shape;165;p30"/>
          <p:cNvPicPr preferRelativeResize="0"/>
          <p:nvPr/>
        </p:nvPicPr>
        <p:blipFill>
          <a:blip r:embed="rId8">
            <a:alphaModFix/>
          </a:blip>
          <a:stretch>
            <a:fillRect/>
          </a:stretch>
        </p:blipFill>
        <p:spPr>
          <a:xfrm>
            <a:off x="5039175" y="4031550"/>
            <a:ext cx="1253025" cy="839525"/>
          </a:xfrm>
          <a:prstGeom prst="rect">
            <a:avLst/>
          </a:prstGeom>
          <a:noFill/>
          <a:ln>
            <a:noFill/>
          </a:ln>
        </p:spPr>
      </p:pic>
      <p:pic>
        <p:nvPicPr>
          <p:cNvPr id="166" name="Google Shape;166;p30"/>
          <p:cNvPicPr preferRelativeResize="0"/>
          <p:nvPr/>
        </p:nvPicPr>
        <p:blipFill>
          <a:blip r:embed="rId9">
            <a:alphaModFix/>
          </a:blip>
          <a:stretch>
            <a:fillRect/>
          </a:stretch>
        </p:blipFill>
        <p:spPr>
          <a:xfrm>
            <a:off x="6783249" y="1765317"/>
            <a:ext cx="1998825" cy="1612857"/>
          </a:xfrm>
          <a:prstGeom prst="rect">
            <a:avLst/>
          </a:prstGeom>
          <a:noFill/>
          <a:ln>
            <a:noFill/>
          </a:ln>
        </p:spPr>
      </p:pic>
      <p:pic>
        <p:nvPicPr>
          <p:cNvPr id="167" name="Google Shape;167;p30"/>
          <p:cNvPicPr preferRelativeResize="0"/>
          <p:nvPr/>
        </p:nvPicPr>
        <p:blipFill>
          <a:blip r:embed="rId10">
            <a:alphaModFix/>
          </a:blip>
          <a:stretch>
            <a:fillRect/>
          </a:stretch>
        </p:blipFill>
        <p:spPr>
          <a:xfrm>
            <a:off x="6838925" y="3556725"/>
            <a:ext cx="1887475" cy="1060525"/>
          </a:xfrm>
          <a:prstGeom prst="rect">
            <a:avLst/>
          </a:prstGeom>
          <a:noFill/>
          <a:ln>
            <a:noFill/>
          </a:ln>
        </p:spPr>
      </p:pic>
      <p:pic>
        <p:nvPicPr>
          <p:cNvPr id="168" name="Google Shape;168;p30"/>
          <p:cNvPicPr preferRelativeResize="0"/>
          <p:nvPr/>
        </p:nvPicPr>
        <p:blipFill>
          <a:blip r:embed="rId11">
            <a:alphaModFix/>
          </a:blip>
          <a:stretch>
            <a:fillRect/>
          </a:stretch>
        </p:blipFill>
        <p:spPr>
          <a:xfrm>
            <a:off x="2696508" y="4083170"/>
            <a:ext cx="1613054" cy="839523"/>
          </a:xfrm>
          <a:prstGeom prst="rect">
            <a:avLst/>
          </a:prstGeom>
          <a:noFill/>
          <a:ln>
            <a:noFill/>
          </a:ln>
        </p:spPr>
      </p:pic>
      <p:pic>
        <p:nvPicPr>
          <p:cNvPr descr="colonne.png" id="169" name="Google Shape;169;p30"/>
          <p:cNvPicPr preferRelativeResize="0"/>
          <p:nvPr/>
        </p:nvPicPr>
        <p:blipFill>
          <a:blip r:embed="rId12">
            <a:alphaModFix/>
          </a:blip>
          <a:stretch>
            <a:fillRect/>
          </a:stretch>
        </p:blipFill>
        <p:spPr>
          <a:xfrm>
            <a:off x="4622825" y="2090962"/>
            <a:ext cx="2042275" cy="114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3</a:t>
            </a:r>
            <a:r>
              <a:rPr lang="fr"/>
              <a:t> - </a:t>
            </a:r>
            <a:r>
              <a:rPr b="1" lang="fr" sz="1800">
                <a:solidFill>
                  <a:schemeClr val="lt1"/>
                </a:solidFill>
              </a:rPr>
              <a:t>ACID vs CAP</a:t>
            </a:r>
            <a:endParaRPr/>
          </a:p>
        </p:txBody>
      </p:sp>
      <p:sp>
        <p:nvSpPr>
          <p:cNvPr id="175" name="Google Shape;175;p3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76" name="Google Shape;176;p31"/>
          <p:cNvSpPr txBox="1"/>
          <p:nvPr>
            <p:ph idx="4" type="body"/>
          </p:nvPr>
        </p:nvSpPr>
        <p:spPr>
          <a:xfrm>
            <a:off x="251300" y="946600"/>
            <a:ext cx="8569800" cy="38550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b="1" lang="fr" sz="1800">
                <a:solidFill>
                  <a:schemeClr val="dk2"/>
                </a:solidFill>
              </a:rPr>
              <a:t>SQL = ACID</a:t>
            </a:r>
            <a:r>
              <a:rPr lang="fr" sz="1800">
                <a:solidFill>
                  <a:schemeClr val="dk2"/>
                </a:solidFill>
              </a:rPr>
              <a:t> (</a:t>
            </a:r>
            <a:r>
              <a:rPr b="1" lang="fr" sz="1800">
                <a:solidFill>
                  <a:schemeClr val="dk2"/>
                </a:solidFill>
              </a:rPr>
              <a:t>A</a:t>
            </a:r>
            <a:r>
              <a:rPr lang="fr" sz="1800">
                <a:solidFill>
                  <a:schemeClr val="dk2"/>
                </a:solidFill>
              </a:rPr>
              <a:t>tomicity, </a:t>
            </a:r>
            <a:r>
              <a:rPr b="1" lang="fr" sz="1800">
                <a:solidFill>
                  <a:schemeClr val="dk2"/>
                </a:solidFill>
              </a:rPr>
              <a:t>C</a:t>
            </a:r>
            <a:r>
              <a:rPr lang="fr" sz="1800">
                <a:solidFill>
                  <a:schemeClr val="dk2"/>
                </a:solidFill>
              </a:rPr>
              <a:t>onsistency, </a:t>
            </a:r>
            <a:r>
              <a:rPr b="1" lang="fr" sz="1800">
                <a:solidFill>
                  <a:schemeClr val="dk2"/>
                </a:solidFill>
              </a:rPr>
              <a:t>I</a:t>
            </a:r>
            <a:r>
              <a:rPr lang="fr" sz="1800">
                <a:solidFill>
                  <a:schemeClr val="dk2"/>
                </a:solidFill>
              </a:rPr>
              <a:t>solation, </a:t>
            </a:r>
            <a:r>
              <a:rPr b="1" lang="fr" sz="1800">
                <a:solidFill>
                  <a:schemeClr val="dk2"/>
                </a:solidFill>
              </a:rPr>
              <a:t>D</a:t>
            </a:r>
            <a:r>
              <a:rPr lang="fr" sz="1800">
                <a:solidFill>
                  <a:schemeClr val="dk2"/>
                </a:solidFill>
              </a:rPr>
              <a:t>urability) :</a:t>
            </a:r>
            <a:br>
              <a:rPr lang="fr" sz="1800">
                <a:solidFill>
                  <a:schemeClr val="dk2"/>
                </a:solidFill>
              </a:rPr>
            </a:br>
            <a:endParaRPr sz="900">
              <a:solidFill>
                <a:schemeClr val="dk2"/>
              </a:solidFill>
            </a:endParaRPr>
          </a:p>
          <a:p>
            <a:pPr indent="0" lvl="0" marL="0" rtl="0" algn="just">
              <a:spcBef>
                <a:spcPts val="0"/>
              </a:spcBef>
              <a:spcAft>
                <a:spcPts val="0"/>
              </a:spcAft>
              <a:buNone/>
            </a:pPr>
            <a:r>
              <a:rPr lang="fr" sz="1800">
                <a:solidFill>
                  <a:schemeClr val="dk2"/>
                </a:solidFill>
              </a:rPr>
              <a:t>Les propriétés ACID (atomicité, cohérence, isolation et durabilité) sont un ensemble de propriétés qui garantissent qu'une transaction informatique est exécutée de façon fiable. </a:t>
            </a:r>
            <a:endParaRPr sz="1800">
              <a:solidFill>
                <a:schemeClr val="dk2"/>
              </a:solidFill>
            </a:endParaRPr>
          </a:p>
          <a:p>
            <a:pPr indent="0" lvl="0" marL="0" rtl="0" algn="just">
              <a:spcBef>
                <a:spcPts val="0"/>
              </a:spcBef>
              <a:spcAft>
                <a:spcPts val="0"/>
              </a:spcAft>
              <a:buNone/>
            </a:pPr>
            <a:r>
              <a:t/>
            </a:r>
            <a:endParaRPr sz="600">
              <a:solidFill>
                <a:srgbClr val="000000"/>
              </a:solidFill>
            </a:endParaRPr>
          </a:p>
          <a:p>
            <a:pPr indent="0" lvl="0" marL="0" rtl="0" algn="just">
              <a:spcBef>
                <a:spcPts val="0"/>
              </a:spcBef>
              <a:spcAft>
                <a:spcPts val="0"/>
              </a:spcAft>
              <a:buNone/>
            </a:pPr>
            <a:r>
              <a:rPr lang="fr" sz="1800" u="sng">
                <a:solidFill>
                  <a:srgbClr val="F76C6C"/>
                </a:solidFill>
                <a:hlinkClick r:id="rId3"/>
              </a:rPr>
              <a:t>Wikipédia : Propriétés ACID</a:t>
            </a:r>
            <a:endParaRPr sz="1800">
              <a:solidFill>
                <a:srgbClr val="F76C6C"/>
              </a:solidFill>
            </a:endParaRPr>
          </a:p>
          <a:p>
            <a:pPr indent="0" lvl="0" marL="0" rtl="0" algn="just">
              <a:spcBef>
                <a:spcPts val="0"/>
              </a:spcBef>
              <a:spcAft>
                <a:spcPts val="0"/>
              </a:spcAft>
              <a:buNone/>
            </a:pPr>
            <a:r>
              <a:t/>
            </a:r>
            <a:endParaRPr sz="1800">
              <a:solidFill>
                <a:srgbClr val="000000"/>
              </a:solidFill>
            </a:endParaRPr>
          </a:p>
          <a:p>
            <a:pPr indent="0" lvl="0" marL="0" rtl="0" algn="just">
              <a:spcBef>
                <a:spcPts val="0"/>
              </a:spcBef>
              <a:spcAft>
                <a:spcPts val="0"/>
              </a:spcAft>
              <a:buNone/>
            </a:pPr>
            <a:r>
              <a:rPr b="1" lang="fr" sz="1800">
                <a:solidFill>
                  <a:schemeClr val="dk2"/>
                </a:solidFill>
              </a:rPr>
              <a:t>NoSQL = CAP</a:t>
            </a:r>
            <a:r>
              <a:rPr lang="fr" sz="1800">
                <a:solidFill>
                  <a:schemeClr val="dk2"/>
                </a:solidFill>
              </a:rPr>
              <a:t> (</a:t>
            </a:r>
            <a:r>
              <a:rPr b="1" lang="fr" sz="1800">
                <a:solidFill>
                  <a:schemeClr val="dk2"/>
                </a:solidFill>
              </a:rPr>
              <a:t>C</a:t>
            </a:r>
            <a:r>
              <a:rPr lang="fr" sz="1800">
                <a:solidFill>
                  <a:schemeClr val="dk2"/>
                </a:solidFill>
              </a:rPr>
              <a:t>onsistency, </a:t>
            </a:r>
            <a:r>
              <a:rPr b="1" lang="fr" sz="1800">
                <a:solidFill>
                  <a:schemeClr val="dk2"/>
                </a:solidFill>
              </a:rPr>
              <a:t>A</a:t>
            </a:r>
            <a:r>
              <a:rPr lang="fr" sz="1800">
                <a:solidFill>
                  <a:schemeClr val="dk2"/>
                </a:solidFill>
              </a:rPr>
              <a:t>vailability, </a:t>
            </a:r>
            <a:r>
              <a:rPr b="1" lang="fr" sz="1800">
                <a:solidFill>
                  <a:schemeClr val="dk2"/>
                </a:solidFill>
              </a:rPr>
              <a:t>P</a:t>
            </a:r>
            <a:r>
              <a:rPr lang="fr" sz="1800">
                <a:solidFill>
                  <a:schemeClr val="dk2"/>
                </a:solidFill>
              </a:rPr>
              <a:t>artition tolerant) :</a:t>
            </a:r>
            <a:endParaRPr sz="1800">
              <a:solidFill>
                <a:schemeClr val="dk2"/>
              </a:solidFill>
            </a:endParaRPr>
          </a:p>
          <a:p>
            <a:pPr indent="0" lvl="0" marL="0" rtl="0" algn="just">
              <a:spcBef>
                <a:spcPts val="0"/>
              </a:spcBef>
              <a:spcAft>
                <a:spcPts val="0"/>
              </a:spcAft>
              <a:buNone/>
            </a:pPr>
            <a:r>
              <a:t/>
            </a:r>
            <a:endParaRPr sz="900">
              <a:solidFill>
                <a:schemeClr val="dk2"/>
              </a:solidFill>
            </a:endParaRPr>
          </a:p>
          <a:p>
            <a:pPr indent="0" lvl="0" marL="0" rtl="0" algn="just">
              <a:spcBef>
                <a:spcPts val="0"/>
              </a:spcBef>
              <a:spcAft>
                <a:spcPts val="0"/>
              </a:spcAft>
              <a:buNone/>
            </a:pPr>
            <a:r>
              <a:rPr lang="fr" sz="1800">
                <a:solidFill>
                  <a:schemeClr val="dk2"/>
                </a:solidFill>
              </a:rPr>
              <a:t>Le théorème CAP (Cohérence, Disponibilité, Tolérance au partitionnement) : seuls deux des trois principes peuvent être respectés en même temps, souvent les deux derniers car disponibilité et partitionnement importent plus que la consistance.</a:t>
            </a:r>
            <a:endParaRPr sz="1800">
              <a:solidFill>
                <a:schemeClr val="dk2"/>
              </a:solidFill>
            </a:endParaRPr>
          </a:p>
          <a:p>
            <a:pPr indent="0" lvl="0" marL="0" rtl="0" algn="just">
              <a:spcBef>
                <a:spcPts val="0"/>
              </a:spcBef>
              <a:spcAft>
                <a:spcPts val="0"/>
              </a:spcAft>
              <a:buNone/>
            </a:pPr>
            <a:r>
              <a:t/>
            </a:r>
            <a:endParaRPr sz="600">
              <a:solidFill>
                <a:srgbClr val="000000"/>
              </a:solidFill>
            </a:endParaRPr>
          </a:p>
          <a:p>
            <a:pPr indent="0" lvl="0" marL="0" rtl="0" algn="just">
              <a:spcBef>
                <a:spcPts val="0"/>
              </a:spcBef>
              <a:spcAft>
                <a:spcPts val="0"/>
              </a:spcAft>
              <a:buNone/>
            </a:pPr>
            <a:r>
              <a:rPr lang="fr" sz="1800" u="sng">
                <a:solidFill>
                  <a:srgbClr val="F76C6C"/>
                </a:solidFill>
                <a:hlinkClick r:id="rId4"/>
              </a:rPr>
              <a:t>Wikipédia : Théorème CAP</a:t>
            </a:r>
            <a:endParaRPr>
              <a:solidFill>
                <a:srgbClr val="F76C6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3 - </a:t>
            </a:r>
            <a:r>
              <a:rPr b="1" lang="fr" sz="1800">
                <a:solidFill>
                  <a:schemeClr val="lt1"/>
                </a:solidFill>
              </a:rPr>
              <a:t>ACID vs CAP</a:t>
            </a:r>
            <a:endParaRPr/>
          </a:p>
        </p:txBody>
      </p:sp>
      <p:sp>
        <p:nvSpPr>
          <p:cNvPr id="182" name="Google Shape;182;p3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83" name="Google Shape;183;p32"/>
          <p:cNvSpPr txBox="1"/>
          <p:nvPr>
            <p:ph idx="4" type="body"/>
          </p:nvPr>
        </p:nvSpPr>
        <p:spPr>
          <a:xfrm>
            <a:off x="251300" y="946600"/>
            <a:ext cx="8569800" cy="3855000"/>
          </a:xfrm>
          <a:prstGeom prst="rect">
            <a:avLst/>
          </a:prstGeom>
        </p:spPr>
        <p:txBody>
          <a:bodyPr anchorCtr="0" anchor="ctr" bIns="0" lIns="0" spcFirstLastPara="1" rIns="0" wrap="square" tIns="0">
            <a:noAutofit/>
          </a:bodyPr>
          <a:lstStyle/>
          <a:p>
            <a:pPr indent="0" lvl="0" marL="228600" rtl="0" algn="just">
              <a:spcBef>
                <a:spcPts val="0"/>
              </a:spcBef>
              <a:spcAft>
                <a:spcPts val="0"/>
              </a:spcAft>
              <a:buNone/>
            </a:pPr>
            <a:r>
              <a:rPr b="1" lang="fr" sz="1800">
                <a:solidFill>
                  <a:srgbClr val="000000"/>
                </a:solidFill>
              </a:rPr>
              <a:t>SQL est plus adapté quand :</a:t>
            </a:r>
            <a:br>
              <a:rPr b="1" lang="fr" sz="1800">
                <a:solidFill>
                  <a:srgbClr val="000000"/>
                </a:solidFill>
              </a:rPr>
            </a:br>
            <a:endParaRPr sz="600">
              <a:solidFill>
                <a:srgbClr val="000000"/>
              </a:solidFill>
            </a:endParaRPr>
          </a:p>
          <a:p>
            <a:pPr indent="-330200" lvl="0" marL="457200" rtl="0" algn="just">
              <a:lnSpc>
                <a:spcPct val="115000"/>
              </a:lnSpc>
              <a:spcBef>
                <a:spcPts val="0"/>
              </a:spcBef>
              <a:spcAft>
                <a:spcPts val="0"/>
              </a:spcAft>
              <a:buClr>
                <a:srgbClr val="000000"/>
              </a:buClr>
              <a:buSzPts val="1600"/>
              <a:buFont typeface="Raleway"/>
              <a:buChar char="●"/>
            </a:pPr>
            <a:r>
              <a:rPr lang="fr" sz="1600">
                <a:solidFill>
                  <a:srgbClr val="000000"/>
                </a:solidFill>
              </a:rPr>
              <a:t>La structure des données peut être identifiée à l’avance</a:t>
            </a:r>
            <a:endParaRPr sz="1600">
              <a:solidFill>
                <a:srgbClr val="000000"/>
              </a:solidFill>
            </a:endParaRPr>
          </a:p>
          <a:p>
            <a:pPr indent="-330200" lvl="0" marL="457200" rtl="0" algn="just">
              <a:lnSpc>
                <a:spcPct val="115000"/>
              </a:lnSpc>
              <a:spcBef>
                <a:spcPts val="0"/>
              </a:spcBef>
              <a:spcAft>
                <a:spcPts val="0"/>
              </a:spcAft>
              <a:buClr>
                <a:srgbClr val="000000"/>
              </a:buClr>
              <a:buSzPts val="1600"/>
              <a:buFont typeface="Raleway"/>
              <a:buChar char="●"/>
            </a:pPr>
            <a:r>
              <a:rPr lang="fr" sz="1600">
                <a:solidFill>
                  <a:srgbClr val="000000"/>
                </a:solidFill>
              </a:rPr>
              <a:t>L’intégrité des données est essentielle, plus importante que la vitesse</a:t>
            </a:r>
            <a:endParaRPr sz="1600">
              <a:solidFill>
                <a:srgbClr val="000000"/>
              </a:solidFill>
            </a:endParaRPr>
          </a:p>
          <a:p>
            <a:pPr indent="-330200" lvl="0" marL="457200" rtl="0" algn="just">
              <a:lnSpc>
                <a:spcPct val="115000"/>
              </a:lnSpc>
              <a:spcBef>
                <a:spcPts val="0"/>
              </a:spcBef>
              <a:spcAft>
                <a:spcPts val="0"/>
              </a:spcAft>
              <a:buClr>
                <a:srgbClr val="000000"/>
              </a:buClr>
              <a:buSzPts val="1600"/>
              <a:buFont typeface="Raleway"/>
              <a:buChar char="●"/>
            </a:pPr>
            <a:r>
              <a:rPr lang="fr" sz="1600">
                <a:solidFill>
                  <a:srgbClr val="000000"/>
                </a:solidFill>
              </a:rPr>
              <a:t>Le caractère transactionnel est fortement présent</a:t>
            </a:r>
            <a:endParaRPr sz="1600">
              <a:solidFill>
                <a:srgbClr val="000000"/>
              </a:solidFill>
            </a:endParaRPr>
          </a:p>
          <a:p>
            <a:pPr indent="0" lvl="0" marL="0" rtl="0" algn="just">
              <a:lnSpc>
                <a:spcPct val="115000"/>
              </a:lnSpc>
              <a:spcBef>
                <a:spcPts val="800"/>
              </a:spcBef>
              <a:spcAft>
                <a:spcPts val="0"/>
              </a:spcAft>
              <a:buNone/>
            </a:pPr>
            <a:r>
              <a:rPr lang="fr">
                <a:solidFill>
                  <a:srgbClr val="000000"/>
                </a:solidFill>
              </a:rPr>
              <a:t>Exemple: Un site de commerce lent, mais dont le stock est calculé en temps réel entre tous les serveurs pour tous les produits.</a:t>
            </a:r>
            <a:endParaRPr>
              <a:solidFill>
                <a:srgbClr val="000000"/>
              </a:solidFill>
            </a:endParaRPr>
          </a:p>
          <a:p>
            <a:pPr indent="-228600" lvl="0" marL="457200" rtl="0" algn="just">
              <a:spcBef>
                <a:spcPts val="800"/>
              </a:spcBef>
              <a:spcAft>
                <a:spcPts val="0"/>
              </a:spcAft>
              <a:buNone/>
            </a:pPr>
            <a:r>
              <a:rPr b="1" lang="fr" sz="1800">
                <a:solidFill>
                  <a:srgbClr val="000000"/>
                </a:solidFill>
              </a:rPr>
              <a:t>NoSQL est plus adapté quand :</a:t>
            </a:r>
            <a:br>
              <a:rPr b="1" lang="fr" sz="1800">
                <a:solidFill>
                  <a:srgbClr val="000000"/>
                </a:solidFill>
              </a:rPr>
            </a:br>
            <a:endParaRPr sz="600">
              <a:solidFill>
                <a:srgbClr val="000000"/>
              </a:solidFill>
            </a:endParaRPr>
          </a:p>
          <a:p>
            <a:pPr indent="-330200" lvl="0" marL="457200" rtl="0" algn="just">
              <a:lnSpc>
                <a:spcPct val="115000"/>
              </a:lnSpc>
              <a:spcBef>
                <a:spcPts val="0"/>
              </a:spcBef>
              <a:spcAft>
                <a:spcPts val="0"/>
              </a:spcAft>
              <a:buClr>
                <a:srgbClr val="000000"/>
              </a:buClr>
              <a:buSzPts val="1600"/>
              <a:buFont typeface="Raleway"/>
              <a:buChar char="●"/>
            </a:pPr>
            <a:r>
              <a:rPr lang="fr" sz="1600">
                <a:solidFill>
                  <a:srgbClr val="000000"/>
                </a:solidFill>
              </a:rPr>
              <a:t>L’organisation des données est indépendante, indéterminée et évolutive</a:t>
            </a:r>
            <a:endParaRPr sz="1600">
              <a:solidFill>
                <a:srgbClr val="000000"/>
              </a:solidFill>
            </a:endParaRPr>
          </a:p>
          <a:p>
            <a:pPr indent="-330200" lvl="0" marL="457200" rtl="0" algn="just">
              <a:lnSpc>
                <a:spcPct val="115000"/>
              </a:lnSpc>
              <a:spcBef>
                <a:spcPts val="0"/>
              </a:spcBef>
              <a:spcAft>
                <a:spcPts val="0"/>
              </a:spcAft>
              <a:buClr>
                <a:srgbClr val="000000"/>
              </a:buClr>
              <a:buSzPts val="1600"/>
              <a:buFont typeface="Raleway"/>
              <a:buChar char="●"/>
            </a:pPr>
            <a:r>
              <a:rPr lang="fr" sz="1600">
                <a:solidFill>
                  <a:srgbClr val="000000"/>
                </a:solidFill>
              </a:rPr>
              <a:t>L’organisation demande un forte agilité</a:t>
            </a:r>
            <a:endParaRPr sz="1600">
              <a:solidFill>
                <a:srgbClr val="000000"/>
              </a:solidFill>
            </a:endParaRPr>
          </a:p>
          <a:p>
            <a:pPr indent="-330200" lvl="0" marL="457200" rtl="0" algn="just">
              <a:lnSpc>
                <a:spcPct val="115000"/>
              </a:lnSpc>
              <a:spcBef>
                <a:spcPts val="0"/>
              </a:spcBef>
              <a:spcAft>
                <a:spcPts val="0"/>
              </a:spcAft>
              <a:buClr>
                <a:srgbClr val="000000"/>
              </a:buClr>
              <a:buSzPts val="1600"/>
              <a:buFont typeface="Raleway"/>
              <a:buChar char="●"/>
            </a:pPr>
            <a:r>
              <a:rPr lang="fr" sz="1600">
                <a:solidFill>
                  <a:srgbClr val="000000"/>
                </a:solidFill>
              </a:rPr>
              <a:t>La vitesse prime sur l’intégrité</a:t>
            </a:r>
            <a:endParaRPr sz="1600">
              <a:solidFill>
                <a:srgbClr val="000000"/>
              </a:solidFill>
            </a:endParaRPr>
          </a:p>
          <a:p>
            <a:pPr indent="0" lvl="0" marL="0" rtl="0" algn="just">
              <a:lnSpc>
                <a:spcPct val="115000"/>
              </a:lnSpc>
              <a:spcBef>
                <a:spcPts val="800"/>
              </a:spcBef>
              <a:spcAft>
                <a:spcPts val="800"/>
              </a:spcAft>
              <a:buNone/>
            </a:pPr>
            <a:r>
              <a:rPr lang="fr">
                <a:solidFill>
                  <a:srgbClr val="000000"/>
                </a:solidFill>
              </a:rPr>
              <a:t>Exemple</a:t>
            </a:r>
            <a:r>
              <a:rPr lang="fr">
                <a:solidFill>
                  <a:srgbClr val="000000"/>
                </a:solidFill>
              </a:rPr>
              <a:t>: Un site de commerce rapide, mais avec des éventualités de stocks incohérents.</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4</a:t>
            </a:r>
            <a:r>
              <a:rPr lang="fr"/>
              <a:t> - </a:t>
            </a:r>
            <a:r>
              <a:rPr b="1" lang="fr" sz="1800">
                <a:solidFill>
                  <a:schemeClr val="lt1"/>
                </a:solidFill>
              </a:rPr>
              <a:t>Normalisation vs Dénormalisation</a:t>
            </a:r>
            <a:endParaRPr/>
          </a:p>
        </p:txBody>
      </p:sp>
      <p:sp>
        <p:nvSpPr>
          <p:cNvPr id="189" name="Google Shape;189;p3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90" name="Google Shape;190;p33"/>
          <p:cNvSpPr txBox="1"/>
          <p:nvPr>
            <p:ph idx="4" type="body"/>
          </p:nvPr>
        </p:nvSpPr>
        <p:spPr>
          <a:xfrm>
            <a:off x="251300" y="946600"/>
            <a:ext cx="8569800" cy="3855000"/>
          </a:xfrm>
          <a:prstGeom prst="rect">
            <a:avLst/>
          </a:prstGeom>
        </p:spPr>
        <p:txBody>
          <a:bodyPr anchorCtr="0" anchor="ctr" bIns="0" lIns="0" spcFirstLastPara="1" rIns="0" wrap="square" tIns="0">
            <a:noAutofit/>
          </a:bodyPr>
          <a:lstStyle/>
          <a:p>
            <a:pPr indent="0" lvl="0" marL="0" rtl="0" algn="just">
              <a:lnSpc>
                <a:spcPct val="115000"/>
              </a:lnSpc>
              <a:spcBef>
                <a:spcPts val="0"/>
              </a:spcBef>
              <a:spcAft>
                <a:spcPts val="0"/>
              </a:spcAft>
              <a:buNone/>
            </a:pPr>
            <a:r>
              <a:rPr lang="fr" sz="1800">
                <a:solidFill>
                  <a:srgbClr val="000000"/>
                </a:solidFill>
              </a:rPr>
              <a:t>La </a:t>
            </a:r>
            <a:r>
              <a:rPr lang="fr" sz="1800">
                <a:solidFill>
                  <a:srgbClr val="F76C6C"/>
                </a:solidFill>
              </a:rPr>
              <a:t>normalisation</a:t>
            </a:r>
            <a:r>
              <a:rPr lang="fr" sz="1800">
                <a:solidFill>
                  <a:srgbClr val="000000"/>
                </a:solidFill>
              </a:rPr>
              <a:t> permet d'éviter la redondance des données. Les 2 principaux avantages de la normalisation sont:</a:t>
            </a:r>
            <a:endParaRPr sz="1800">
              <a:solidFill>
                <a:srgbClr val="000000"/>
              </a:solidFill>
            </a:endParaRPr>
          </a:p>
          <a:p>
            <a:pPr indent="-342900" lvl="0" marL="457200" rtl="0" algn="just">
              <a:lnSpc>
                <a:spcPct val="115000"/>
              </a:lnSpc>
              <a:spcBef>
                <a:spcPts val="800"/>
              </a:spcBef>
              <a:spcAft>
                <a:spcPts val="0"/>
              </a:spcAft>
              <a:buClr>
                <a:srgbClr val="000000"/>
              </a:buClr>
              <a:buSzPts val="1800"/>
              <a:buChar char="-"/>
            </a:pPr>
            <a:r>
              <a:rPr lang="fr" sz="1800">
                <a:solidFill>
                  <a:srgbClr val="000000"/>
                </a:solidFill>
              </a:rPr>
              <a:t>La réduction de la taille de la base de données: L'information est écrite une fois puis elle est référencée grâce à une clé étrangère</a:t>
            </a:r>
            <a:endParaRPr sz="18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fr" sz="1800">
                <a:solidFill>
                  <a:srgbClr val="000000"/>
                </a:solidFill>
              </a:rPr>
              <a:t>La maintenance des bases de données</a:t>
            </a:r>
            <a:r>
              <a:rPr lang="fr" sz="1800">
                <a:solidFill>
                  <a:srgbClr val="000000"/>
                </a:solidFill>
              </a:rPr>
              <a:t>: L'absence de redondance permet de mettre à jour plus rapidement les informations normalisées.</a:t>
            </a:r>
            <a:endParaRPr sz="1800">
              <a:solidFill>
                <a:srgbClr val="000000"/>
              </a:solidFill>
            </a:endParaRPr>
          </a:p>
          <a:p>
            <a:pPr indent="0" lvl="0" marL="0" rtl="0" algn="just">
              <a:lnSpc>
                <a:spcPct val="115000"/>
              </a:lnSpc>
              <a:spcBef>
                <a:spcPts val="800"/>
              </a:spcBef>
              <a:spcAft>
                <a:spcPts val="0"/>
              </a:spcAft>
              <a:buNone/>
            </a:pPr>
            <a:r>
              <a:rPr lang="fr" sz="1800">
                <a:solidFill>
                  <a:srgbClr val="000000"/>
                </a:solidFill>
              </a:rPr>
              <a:t>Les "</a:t>
            </a:r>
            <a:r>
              <a:rPr lang="fr" sz="1800" u="sng">
                <a:solidFill>
                  <a:schemeClr val="hlink"/>
                </a:solidFill>
                <a:hlinkClick r:id="rId3"/>
              </a:rPr>
              <a:t>formes normales</a:t>
            </a:r>
            <a:r>
              <a:rPr lang="fr" sz="1800">
                <a:solidFill>
                  <a:srgbClr val="000000"/>
                </a:solidFill>
              </a:rPr>
              <a:t>" permettent de repérer les entités normalisables dans une base de données.</a:t>
            </a:r>
            <a:endParaRPr sz="1800">
              <a:solidFill>
                <a:srgbClr val="000000"/>
              </a:solidFill>
            </a:endParaRPr>
          </a:p>
          <a:p>
            <a:pPr indent="0" lvl="0" marL="0" rtl="0" algn="just">
              <a:lnSpc>
                <a:spcPct val="115000"/>
              </a:lnSpc>
              <a:spcBef>
                <a:spcPts val="800"/>
              </a:spcBef>
              <a:spcAft>
                <a:spcPts val="800"/>
              </a:spcAft>
              <a:buNone/>
            </a:pPr>
            <a:r>
              <a:rPr lang="fr" sz="1800">
                <a:solidFill>
                  <a:srgbClr val="000000"/>
                </a:solidFill>
              </a:rPr>
              <a:t>La normalisation est un principe clé des </a:t>
            </a:r>
            <a:r>
              <a:rPr lang="fr" sz="1800">
                <a:solidFill>
                  <a:srgbClr val="F76C6C"/>
                </a:solidFill>
              </a:rPr>
              <a:t>bases de données SQL</a:t>
            </a:r>
            <a:r>
              <a:rPr lang="fr" sz="1800">
                <a:solidFill>
                  <a:srgbClr val="000000"/>
                </a:solidFill>
              </a:rPr>
              <a:t> grâce au système de jointure performant.</a:t>
            </a:r>
            <a:endParaRPr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4 - </a:t>
            </a:r>
            <a:r>
              <a:rPr b="1" lang="fr" sz="1800">
                <a:solidFill>
                  <a:schemeClr val="lt1"/>
                </a:solidFill>
              </a:rPr>
              <a:t>Normalisation vs Dénormalisation</a:t>
            </a:r>
            <a:endParaRPr/>
          </a:p>
        </p:txBody>
      </p:sp>
      <p:sp>
        <p:nvSpPr>
          <p:cNvPr id="196" name="Google Shape;196;p3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97" name="Google Shape;197;p34"/>
          <p:cNvSpPr txBox="1"/>
          <p:nvPr>
            <p:ph idx="4" type="body"/>
          </p:nvPr>
        </p:nvSpPr>
        <p:spPr>
          <a:xfrm>
            <a:off x="178050" y="946600"/>
            <a:ext cx="8787900" cy="881400"/>
          </a:xfrm>
          <a:prstGeom prst="rect">
            <a:avLst/>
          </a:prstGeom>
        </p:spPr>
        <p:txBody>
          <a:bodyPr anchorCtr="0" anchor="ctr" bIns="0" lIns="0" spcFirstLastPara="1" rIns="0" wrap="square" tIns="0">
            <a:noAutofit/>
          </a:bodyPr>
          <a:lstStyle/>
          <a:p>
            <a:pPr indent="0" lvl="0" marL="0" rtl="0" algn="ctr">
              <a:lnSpc>
                <a:spcPct val="115000"/>
              </a:lnSpc>
              <a:spcBef>
                <a:spcPts val="0"/>
              </a:spcBef>
              <a:spcAft>
                <a:spcPts val="800"/>
              </a:spcAft>
              <a:buNone/>
            </a:pPr>
            <a:r>
              <a:rPr lang="fr">
                <a:solidFill>
                  <a:srgbClr val="000000"/>
                </a:solidFill>
              </a:rPr>
              <a:t>Un exemple de normalisation: Les artistes, films, utilisateurs et pays sont normalisés. Les informations sont ensuite référencées dans les différentes tables.</a:t>
            </a:r>
            <a:endParaRPr>
              <a:solidFill>
                <a:srgbClr val="000000"/>
              </a:solidFill>
            </a:endParaRPr>
          </a:p>
        </p:txBody>
      </p:sp>
      <p:pic>
        <p:nvPicPr>
          <p:cNvPr id="198" name="Google Shape;198;p34"/>
          <p:cNvPicPr preferRelativeResize="0"/>
          <p:nvPr/>
        </p:nvPicPr>
        <p:blipFill>
          <a:blip r:embed="rId3">
            <a:alphaModFix/>
          </a:blip>
          <a:stretch>
            <a:fillRect/>
          </a:stretch>
        </p:blipFill>
        <p:spPr>
          <a:xfrm>
            <a:off x="2238975" y="1730625"/>
            <a:ext cx="4666050" cy="313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