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Raleway Thin"/>
      <p:regular r:id="rId27"/>
      <p:bold r:id="rId28"/>
      <p:italic r:id="rId29"/>
      <p:boldItalic r:id="rId30"/>
    </p:embeddedFont>
    <p:embeddedFont>
      <p:font typeface="Varela Round"/>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alewayThin-bold.fntdata"/><Relationship Id="rId27" Type="http://schemas.openxmlformats.org/officeDocument/2006/relationships/font" Target="fonts/RalewayThi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Thin-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VarelaRound-regular.fntdata"/><Relationship Id="rId30" Type="http://schemas.openxmlformats.org/officeDocument/2006/relationships/font" Target="fonts/RalewayThin-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48658e701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48658e701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0b20912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0b20912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Question ? Comment on calcule la médiane d’une variable qualitative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0b20912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0b20912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Question : Comment calculer l’étendu d’une série statistique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0b209128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0b209128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0b209128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0b209128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8658e70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658e70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493d8fd7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93d8fd7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93d8fd7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93d8fd7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93d8fd7c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93d8fd7c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8658e70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658e70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015fb038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015fb038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20ba9cf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20ba9cf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015fb03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015fb03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0b209128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b20912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6" name="Shape 6"/>
        <p:cNvGrpSpPr/>
        <p:nvPr/>
      </p:nvGrpSpPr>
      <p:grpSpPr>
        <a:xfrm>
          <a:off x="0" y="0"/>
          <a:ext cx="0" cy="0"/>
          <a:chOff x="0" y="0"/>
          <a:chExt cx="0" cy="0"/>
        </a:xfrm>
      </p:grpSpPr>
      <p:pic>
        <p:nvPicPr>
          <p:cNvPr id="7" name="Google Shape;7;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8" name="Google Shape;8;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9" name="Google Shape;9;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0" name="Google Shape;10;p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48" name="Shape 48"/>
        <p:cNvGrpSpPr/>
        <p:nvPr/>
      </p:nvGrpSpPr>
      <p:grpSpPr>
        <a:xfrm>
          <a:off x="0" y="0"/>
          <a:ext cx="0" cy="0"/>
          <a:chOff x="0" y="0"/>
          <a:chExt cx="0" cy="0"/>
        </a:xfrm>
      </p:grpSpPr>
      <p:pic>
        <p:nvPicPr>
          <p:cNvPr id="49" name="Google Shape;4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0" name="Google Shape;50;p11"/>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51" name="Shape 51"/>
        <p:cNvGrpSpPr/>
        <p:nvPr/>
      </p:nvGrpSpPr>
      <p:grpSpPr>
        <a:xfrm>
          <a:off x="0" y="0"/>
          <a:ext cx="0" cy="0"/>
          <a:chOff x="0" y="0"/>
          <a:chExt cx="0" cy="0"/>
        </a:xfrm>
      </p:grpSpPr>
      <p:pic>
        <p:nvPicPr>
          <p:cNvPr id="52" name="Google Shape;52;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3" name="Google Shape;13;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4" name="Google Shape;14;p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17" name="Google Shape;17;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8" name="Google Shape;18;p4"/>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2799150" y="1973574"/>
            <a:ext cx="3545702" cy="11963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3" name="Google Shape;23;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4" name="Google Shape;24;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25" name="Google Shape;25;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26" name="Google Shape;26;p6"/>
          <p:cNvPicPr preferRelativeResize="0"/>
          <p:nvPr/>
        </p:nvPicPr>
        <p:blipFill>
          <a:blip r:embed="rId3">
            <a:alphaModFix/>
          </a:blip>
          <a:stretch>
            <a:fillRect/>
          </a:stretch>
        </p:blipFill>
        <p:spPr>
          <a:xfrm>
            <a:off x="1680025" y="777875"/>
            <a:ext cx="3414675" cy="26378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27" name="Shape 27"/>
        <p:cNvGrpSpPr/>
        <p:nvPr/>
      </p:nvGrpSpPr>
      <p:grpSpPr>
        <a:xfrm>
          <a:off x="0" y="0"/>
          <a:ext cx="0" cy="0"/>
          <a:chOff x="0" y="0"/>
          <a:chExt cx="0" cy="0"/>
        </a:xfrm>
      </p:grpSpPr>
      <p:sp>
        <p:nvSpPr>
          <p:cNvPr id="28" name="Google Shape;28;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0" name="Google Shape;30;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Thin"/>
                <a:ea typeface="Raleway Thin"/>
                <a:cs typeface="Raleway Thin"/>
                <a:sym typeface="Raleway Thin"/>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1" name="Google Shape;31;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2" name="Google Shape;32;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3" name="Google Shape;33;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 name="Google Shape;34;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35" name="Shape 35"/>
        <p:cNvGrpSpPr/>
        <p:nvPr/>
      </p:nvGrpSpPr>
      <p:grpSpPr>
        <a:xfrm>
          <a:off x="0" y="0"/>
          <a:ext cx="0" cy="0"/>
          <a:chOff x="0" y="0"/>
          <a:chExt cx="0" cy="0"/>
        </a:xfrm>
      </p:grpSpPr>
      <p:sp>
        <p:nvSpPr>
          <p:cNvPr id="36" name="Google Shape;36;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8" name="Google Shape;38;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Thin"/>
                <a:ea typeface="Raleway Thin"/>
                <a:cs typeface="Raleway Thin"/>
                <a:sym typeface="Raleway Thin"/>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39" name="Google Shape;39;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0" name="Google Shape;40;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1" name="Google Shape;41;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2" name="Google Shape;42;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45" name="Google Shape;45;p9"/>
          <p:cNvPicPr preferRelativeResize="0"/>
          <p:nvPr/>
        </p:nvPicPr>
        <p:blipFill>
          <a:blip r:embed="rId3">
            <a:alphaModFix/>
          </a:blip>
          <a:stretch>
            <a:fillRect/>
          </a:stretch>
        </p:blipFill>
        <p:spPr>
          <a:xfrm>
            <a:off x="2771637" y="1"/>
            <a:ext cx="6372362" cy="51713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46" name="Shape 46"/>
        <p:cNvGrpSpPr/>
        <p:nvPr/>
      </p:nvGrpSpPr>
      <p:grpSpPr>
        <a:xfrm>
          <a:off x="0" y="0"/>
          <a:ext cx="0" cy="0"/>
          <a:chOff x="0" y="0"/>
          <a:chExt cx="0" cy="0"/>
        </a:xfrm>
      </p:grpSpPr>
      <p:pic>
        <p:nvPicPr>
          <p:cNvPr id="47" name="Google Shape;47;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www.youtube.com/watch?v=THk2GBxkg4o"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1170375" y="158425"/>
            <a:ext cx="75276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6</a:t>
            </a:r>
            <a:r>
              <a:rPr lang="fr">
                <a:solidFill>
                  <a:schemeClr val="lt1"/>
                </a:solidFill>
              </a:rPr>
              <a:t>. Les indicateurs - De position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7" name="Google Shape;117;p22"/>
          <p:cNvSpPr txBox="1"/>
          <p:nvPr/>
        </p:nvSpPr>
        <p:spPr>
          <a:xfrm>
            <a:off x="150325" y="934200"/>
            <a:ext cx="5229300" cy="414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fr"/>
              <a:t>De position :</a:t>
            </a:r>
            <a:r>
              <a:rPr lang="fr"/>
              <a:t> Décrit l’emplacement des éléments d’une variable</a:t>
            </a:r>
            <a:endParaRPr/>
          </a:p>
          <a:p>
            <a:pPr indent="-317500" lvl="1" marL="914400" rtl="0" algn="l">
              <a:spcBef>
                <a:spcPts val="0"/>
              </a:spcBef>
              <a:spcAft>
                <a:spcPts val="0"/>
              </a:spcAft>
              <a:buSzPts val="1400"/>
              <a:buChar char="○"/>
            </a:pPr>
            <a:r>
              <a:rPr lang="fr"/>
              <a:t>Mode : La valeur la plus fréquente de la variable</a:t>
            </a:r>
            <a:endParaRPr/>
          </a:p>
          <a:p>
            <a:pPr indent="-317500" lvl="1" marL="914400" rtl="0" algn="l">
              <a:spcBef>
                <a:spcPts val="0"/>
              </a:spcBef>
              <a:spcAft>
                <a:spcPts val="0"/>
              </a:spcAft>
              <a:buSzPts val="1400"/>
              <a:buChar char="○"/>
            </a:pPr>
            <a:r>
              <a:rPr lang="fr"/>
              <a:t>Moyenne : La grandeur que chaque valeur de la série aurait si elle possédait toute la mê</a:t>
            </a:r>
            <a:r>
              <a:rPr lang="fr"/>
              <a:t>me valeur sans changer la valeur de la somme totale de la série</a:t>
            </a:r>
            <a:endParaRPr/>
          </a:p>
          <a:p>
            <a:pPr indent="-317500" lvl="1" marL="914400" rtl="0" algn="l">
              <a:spcBef>
                <a:spcPts val="0"/>
              </a:spcBef>
              <a:spcAft>
                <a:spcPts val="0"/>
              </a:spcAft>
              <a:buSzPts val="1400"/>
              <a:buChar char="○"/>
            </a:pPr>
            <a:r>
              <a:rPr lang="fr"/>
              <a:t>Médiane : Valeur milieu de l’ensemble des valeurs ordonnées de la série. Si la valeur médiane ne se trouve pas dans la série, elle est calculée.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moyenne est un indicateur sensible au valeurs </a:t>
            </a:r>
            <a:r>
              <a:rPr lang="fr"/>
              <a:t>extrêmes car dans sa recherche de la position moyenne elle capture et synthétise l’information de toute la série. La </a:t>
            </a:r>
            <a:r>
              <a:rPr lang="fr"/>
              <a:t>médiane est robuste aux valeurs extrêmes, elle se contente de trouver une position précise en lissant la série. Néanmoins la moyenne permet d’affiner l’analyse du comportement de la série grâce à d’autres indicateurs.</a:t>
            </a:r>
            <a:endParaRPr/>
          </a:p>
        </p:txBody>
      </p:sp>
      <p:pic>
        <p:nvPicPr>
          <p:cNvPr id="118" name="Google Shape;118;p22"/>
          <p:cNvPicPr preferRelativeResize="0"/>
          <p:nvPr/>
        </p:nvPicPr>
        <p:blipFill>
          <a:blip r:embed="rId3">
            <a:alphaModFix/>
          </a:blip>
          <a:stretch>
            <a:fillRect/>
          </a:stretch>
        </p:blipFill>
        <p:spPr>
          <a:xfrm>
            <a:off x="6156975" y="1118900"/>
            <a:ext cx="2541000" cy="341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170375" y="158425"/>
            <a:ext cx="75276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6. Les indicateurs - De dispersion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4" name="Google Shape;124;p23"/>
          <p:cNvSpPr txBox="1"/>
          <p:nvPr/>
        </p:nvSpPr>
        <p:spPr>
          <a:xfrm>
            <a:off x="150325" y="934200"/>
            <a:ext cx="5154300" cy="414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fr"/>
              <a:t>De dispersion :</a:t>
            </a:r>
            <a:r>
              <a:rPr lang="fr"/>
              <a:t> </a:t>
            </a:r>
            <a:r>
              <a:rPr lang="fr"/>
              <a:t>Puisque des valeurs très différentes peuvent avoir une même moyenne, il a donc fallu se doter de nouveaux indicateurs pour p</a:t>
            </a:r>
            <a:r>
              <a:rPr lang="fr"/>
              <a:t>ermettre de décrire la série sur la base de sa moyenne.</a:t>
            </a:r>
            <a:endParaRPr/>
          </a:p>
          <a:p>
            <a:pPr indent="-317500" lvl="1" marL="914400" rtl="0" algn="l">
              <a:spcBef>
                <a:spcPts val="0"/>
              </a:spcBef>
              <a:spcAft>
                <a:spcPts val="0"/>
              </a:spcAft>
              <a:buSzPts val="1400"/>
              <a:buChar char="○"/>
            </a:pPr>
            <a:r>
              <a:rPr lang="fr"/>
              <a:t>Étendue</a:t>
            </a:r>
            <a:r>
              <a:rPr lang="fr"/>
              <a:t> : La différence entre la plus petite et la plus grande valeur</a:t>
            </a:r>
            <a:endParaRPr/>
          </a:p>
          <a:p>
            <a:pPr indent="-317500" lvl="1" marL="914400" rtl="0" algn="l">
              <a:spcBef>
                <a:spcPts val="0"/>
              </a:spcBef>
              <a:spcAft>
                <a:spcPts val="0"/>
              </a:spcAft>
              <a:buSzPts val="1400"/>
              <a:buChar char="○"/>
            </a:pPr>
            <a:r>
              <a:rPr lang="fr"/>
              <a:t>Variance : Elle exprime la moyenne des carrés des écarts à la moyenne. Elle est toujours positive, ou nulle dans le cas ou la distribution des valeurs de la série est constante.</a:t>
            </a:r>
            <a:endParaRPr/>
          </a:p>
          <a:p>
            <a:pPr indent="-317500" lvl="1" marL="914400" rtl="0" algn="l">
              <a:spcBef>
                <a:spcPts val="0"/>
              </a:spcBef>
              <a:spcAft>
                <a:spcPts val="0"/>
              </a:spcAft>
              <a:buSzPts val="1400"/>
              <a:buChar char="○"/>
            </a:pPr>
            <a:r>
              <a:rPr lang="fr"/>
              <a:t>Écart</a:t>
            </a:r>
            <a:r>
              <a:rPr lang="fr"/>
              <a:t>-type : La racine carré de la variance. Il sert à l'expression d'autres notions importantes comme le coefficient de corrélation (pour savoir si une régression linéaire est possible), le coefficient de variation (affine encore l’information obtenu par l’écart-type), et bien d’autres choses.</a:t>
            </a:r>
            <a:endParaRPr/>
          </a:p>
        </p:txBody>
      </p:sp>
      <p:pic>
        <p:nvPicPr>
          <p:cNvPr id="125" name="Google Shape;125;p23"/>
          <p:cNvPicPr preferRelativeResize="0"/>
          <p:nvPr/>
        </p:nvPicPr>
        <p:blipFill>
          <a:blip r:embed="rId3">
            <a:alphaModFix/>
          </a:blip>
          <a:stretch>
            <a:fillRect/>
          </a:stretch>
        </p:blipFill>
        <p:spPr>
          <a:xfrm>
            <a:off x="6261288" y="805350"/>
            <a:ext cx="2693175" cy="2805801"/>
          </a:xfrm>
          <a:prstGeom prst="rect">
            <a:avLst/>
          </a:prstGeom>
          <a:noFill/>
          <a:ln>
            <a:noFill/>
          </a:ln>
        </p:spPr>
      </p:pic>
      <p:pic>
        <p:nvPicPr>
          <p:cNvPr id="126" name="Google Shape;126;p23"/>
          <p:cNvPicPr preferRelativeResize="0"/>
          <p:nvPr/>
        </p:nvPicPr>
        <p:blipFill>
          <a:blip r:embed="rId4">
            <a:alphaModFix/>
          </a:blip>
          <a:stretch>
            <a:fillRect/>
          </a:stretch>
        </p:blipFill>
        <p:spPr>
          <a:xfrm>
            <a:off x="5457025" y="3763550"/>
            <a:ext cx="3086100" cy="120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170375" y="158425"/>
            <a:ext cx="75276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6. Les indicateurs - De dispersion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32" name="Google Shape;132;p24"/>
          <p:cNvSpPr txBox="1"/>
          <p:nvPr/>
        </p:nvSpPr>
        <p:spPr>
          <a:xfrm>
            <a:off x="161075" y="686200"/>
            <a:ext cx="8901900" cy="1773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fr"/>
              <a:t>Quantile : Indicateur de dispersion qui divise la série statistique en quatre intervalles de même nombre de valeur appelé quartile. A la différence de la médiane, un quartile est toujours une valeur de la série statistique, plus précisément la valeur suivante de la valeur approchée du quartile.</a:t>
            </a:r>
            <a:endParaRPr/>
          </a:p>
          <a:p>
            <a:pPr indent="-317500" lvl="0" marL="457200" marR="0" rtl="0" algn="l">
              <a:lnSpc>
                <a:spcPct val="115000"/>
              </a:lnSpc>
              <a:spcBef>
                <a:spcPts val="0"/>
              </a:spcBef>
              <a:spcAft>
                <a:spcPts val="0"/>
              </a:spcAft>
              <a:buClr>
                <a:srgbClr val="000000"/>
              </a:buClr>
              <a:buSzPts val="1400"/>
              <a:buFont typeface="Arial"/>
              <a:buChar char="●"/>
            </a:pPr>
            <a:r>
              <a:rPr lang="fr"/>
              <a:t>Le box plot, en français diagramme à moustache, aussi appelé « diagramme en </a:t>
            </a:r>
            <a:r>
              <a:rPr lang="fr"/>
              <a:t>boîte</a:t>
            </a:r>
            <a:r>
              <a:rPr lang="fr"/>
              <a:t> » , « </a:t>
            </a:r>
            <a:r>
              <a:rPr lang="fr"/>
              <a:t>boîte</a:t>
            </a:r>
            <a:r>
              <a:rPr lang="fr"/>
              <a:t> à pattes » ou « diagramme de Tukey » du nom de son concepteur. Il s’agit d’une représentation graphique très utile pour résumer des indicateurs d’une variable, notamment le quartile. Plus la valeur est éloignée du premier et dernier quartile, plus on aura tendance à la considérer comme un outlier.</a:t>
            </a:r>
            <a:endParaRPr/>
          </a:p>
        </p:txBody>
      </p:sp>
      <p:pic>
        <p:nvPicPr>
          <p:cNvPr id="133" name="Google Shape;133;p24"/>
          <p:cNvPicPr preferRelativeResize="0"/>
          <p:nvPr/>
        </p:nvPicPr>
        <p:blipFill>
          <a:blip r:embed="rId3">
            <a:alphaModFix/>
          </a:blip>
          <a:stretch>
            <a:fillRect/>
          </a:stretch>
        </p:blipFill>
        <p:spPr>
          <a:xfrm>
            <a:off x="1438900" y="2469750"/>
            <a:ext cx="6163602" cy="2673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1170375" y="158425"/>
            <a:ext cx="75276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6. Les indicateurs - De concentration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39" name="Google Shape;139;p25"/>
          <p:cNvSpPr txBox="1"/>
          <p:nvPr/>
        </p:nvSpPr>
        <p:spPr>
          <a:xfrm>
            <a:off x="0" y="781800"/>
            <a:ext cx="5143500" cy="428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fr"/>
              <a:t>De concentration :</a:t>
            </a:r>
            <a:r>
              <a:rPr lang="fr"/>
              <a:t> Il est important de visualiser ces données pour bien comprendre son dataset. En effet, avec des valeurs d’indicateurs de tendance central ou de dispersion identique, la visualisation peut être très différente. D’autres indicateurs ont donc été créés. </a:t>
            </a:r>
            <a:endParaRPr/>
          </a:p>
          <a:p>
            <a:pPr indent="-317500" lvl="1" marL="914400" rtl="0" algn="l">
              <a:spcBef>
                <a:spcPts val="0"/>
              </a:spcBef>
              <a:spcAft>
                <a:spcPts val="0"/>
              </a:spcAft>
              <a:buSzPts val="1400"/>
              <a:buChar char="○"/>
            </a:pPr>
            <a:r>
              <a:rPr lang="fr"/>
              <a:t>Courbe de Lorenz : Elle trace une courbe qui permet d’évaluer le caractère proportionnel de la répartition des valeurs des y en ordonné en fonction des valeurs des x en abscisse dans une population. Plus la courbe est proche de la bissectrice, plus la répartition est proportionnelle, donc égalitaire. Il s’agit d’une représentation graphique, pas d’une valeur.</a:t>
            </a:r>
            <a:endParaRPr/>
          </a:p>
          <a:p>
            <a:pPr indent="-317500" lvl="1" marL="914400" rtl="0" algn="l">
              <a:spcBef>
                <a:spcPts val="0"/>
              </a:spcBef>
              <a:spcAft>
                <a:spcPts val="0"/>
              </a:spcAft>
              <a:buSzPts val="1400"/>
              <a:buChar char="○"/>
            </a:pPr>
            <a:r>
              <a:rPr lang="fr"/>
              <a:t>L’indice de Gini : Ce dernier mesure l’aire entre la bissectrice et la courbe de Lorenz. </a:t>
            </a:r>
            <a:r>
              <a:rPr lang="fr"/>
              <a:t>C’est elle qui permet de dire des phrases comme “Les x personnes les plus riche possède autant que les y personnes les plus pauvres”. En fait il donne une valeur permettant d’évaluer le résultat visuel de la courbe de Lorenz.</a:t>
            </a:r>
            <a:endParaRPr/>
          </a:p>
        </p:txBody>
      </p:sp>
      <p:pic>
        <p:nvPicPr>
          <p:cNvPr id="140" name="Google Shape;140;p25"/>
          <p:cNvPicPr preferRelativeResize="0"/>
          <p:nvPr/>
        </p:nvPicPr>
        <p:blipFill>
          <a:blip r:embed="rId3">
            <a:alphaModFix/>
          </a:blip>
          <a:stretch>
            <a:fillRect/>
          </a:stretch>
        </p:blipFill>
        <p:spPr>
          <a:xfrm>
            <a:off x="5542875" y="1134300"/>
            <a:ext cx="3552825" cy="358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737375" y="2083200"/>
            <a:ext cx="3094800" cy="97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3000">
                <a:solidFill>
                  <a:schemeClr val="lt1"/>
                </a:solidFill>
                <a:latin typeface="Varela Round"/>
                <a:ea typeface="Varela Round"/>
                <a:cs typeface="Varela Round"/>
                <a:sym typeface="Varela Round"/>
              </a:rPr>
              <a:t>Des questions ?</a:t>
            </a:r>
            <a:endParaRPr sz="3000">
              <a:solidFill>
                <a:schemeClr val="lt1"/>
              </a:solidFill>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57450" y="1677750"/>
            <a:ext cx="8429100" cy="178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Statistiques descriptives - révision notions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2" type="title"/>
          </p:nvPr>
        </p:nvSpPr>
        <p:spPr>
          <a:xfrm>
            <a:off x="3962400" y="2002350"/>
            <a:ext cx="3972600" cy="7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Table des matières</a:t>
            </a:r>
            <a:endParaRPr/>
          </a:p>
        </p:txBody>
      </p:sp>
      <p:sp>
        <p:nvSpPr>
          <p:cNvPr id="67" name="Google Shape;67;p15"/>
          <p:cNvSpPr txBox="1"/>
          <p:nvPr>
            <p:ph idx="1" type="body"/>
          </p:nvPr>
        </p:nvSpPr>
        <p:spPr>
          <a:xfrm>
            <a:off x="4038600" y="2679825"/>
            <a:ext cx="3896400" cy="228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arela Round"/>
              <a:buAutoNum type="arabicPeriod"/>
            </a:pPr>
            <a:r>
              <a:rPr lang="fr"/>
              <a:t>Définition</a:t>
            </a:r>
            <a:endParaRPr/>
          </a:p>
          <a:p>
            <a:pPr indent="-317500" lvl="0" marL="457200" rtl="0" algn="l">
              <a:spcBef>
                <a:spcPts val="0"/>
              </a:spcBef>
              <a:spcAft>
                <a:spcPts val="0"/>
              </a:spcAft>
              <a:buSzPts val="1400"/>
              <a:buFont typeface="Varela Round"/>
              <a:buAutoNum type="arabicPeriod"/>
            </a:pPr>
            <a:r>
              <a:rPr lang="fr"/>
              <a:t>Utilisation</a:t>
            </a:r>
            <a:endParaRPr/>
          </a:p>
          <a:p>
            <a:pPr indent="-317500" lvl="0" marL="457200" rtl="0" algn="l">
              <a:spcBef>
                <a:spcPts val="0"/>
              </a:spcBef>
              <a:spcAft>
                <a:spcPts val="0"/>
              </a:spcAft>
              <a:buSzPts val="1400"/>
              <a:buFont typeface="Varela Round"/>
              <a:buAutoNum type="arabicPeriod"/>
            </a:pPr>
            <a:r>
              <a:rPr lang="fr"/>
              <a:t>Statistique descriptive ou inférentielle ?</a:t>
            </a:r>
            <a:endParaRPr/>
          </a:p>
          <a:p>
            <a:pPr indent="-317500" lvl="0" marL="457200" rtl="0" algn="l">
              <a:spcBef>
                <a:spcPts val="0"/>
              </a:spcBef>
              <a:spcAft>
                <a:spcPts val="0"/>
              </a:spcAft>
              <a:buSzPts val="1400"/>
              <a:buFont typeface="Varela Round"/>
              <a:buAutoNum type="arabicPeriod"/>
            </a:pPr>
            <a:r>
              <a:rPr lang="fr"/>
              <a:t>Le jargon autour de la population</a:t>
            </a:r>
            <a:endParaRPr/>
          </a:p>
          <a:p>
            <a:pPr indent="-317500" lvl="0" marL="457200" rtl="0" algn="l">
              <a:spcBef>
                <a:spcPts val="0"/>
              </a:spcBef>
              <a:spcAft>
                <a:spcPts val="0"/>
              </a:spcAft>
              <a:buSzPts val="1400"/>
              <a:buFont typeface="Varela Round"/>
              <a:buAutoNum type="arabicPeriod"/>
            </a:pPr>
            <a:r>
              <a:rPr lang="fr"/>
              <a:t>Les variables dans tous leurs états</a:t>
            </a:r>
            <a:endParaRPr/>
          </a:p>
          <a:p>
            <a:pPr indent="-317500" lvl="0" marL="457200" rtl="0" algn="l">
              <a:spcBef>
                <a:spcPts val="0"/>
              </a:spcBef>
              <a:spcAft>
                <a:spcPts val="0"/>
              </a:spcAft>
              <a:buSzPts val="1400"/>
              <a:buFont typeface="Varela Round"/>
              <a:buAutoNum type="arabicPeriod"/>
            </a:pPr>
            <a:r>
              <a:rPr lang="fr"/>
              <a:t>Les indicateurs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1. Définition</a:t>
            </a:r>
            <a:endParaRPr>
              <a:latin typeface="Varela Round"/>
              <a:ea typeface="Varela Round"/>
              <a:cs typeface="Varela Round"/>
              <a:sym typeface="Varela Round"/>
            </a:endParaRPr>
          </a:p>
        </p:txBody>
      </p:sp>
      <p:sp>
        <p:nvSpPr>
          <p:cNvPr id="73" name="Google Shape;73;p16"/>
          <p:cNvSpPr txBox="1"/>
          <p:nvPr>
            <p:ph idx="4" type="body"/>
          </p:nvPr>
        </p:nvSpPr>
        <p:spPr>
          <a:xfrm>
            <a:off x="484000" y="1343575"/>
            <a:ext cx="5110500" cy="3681900"/>
          </a:xfrm>
          <a:prstGeom prst="rect">
            <a:avLst/>
          </a:prstGeom>
        </p:spPr>
        <p:txBody>
          <a:bodyPr anchorCtr="0" anchor="t" bIns="0" lIns="0" spcFirstLastPara="1" rIns="0" wrap="square" tIns="0">
            <a:noAutofit/>
          </a:bodyPr>
          <a:lstStyle/>
          <a:p>
            <a:pPr indent="0" lvl="0" marL="457200" rtl="0" algn="ctr">
              <a:spcBef>
                <a:spcPts val="0"/>
              </a:spcBef>
              <a:spcAft>
                <a:spcPts val="0"/>
              </a:spcAft>
              <a:buNone/>
            </a:pPr>
            <a:r>
              <a:rPr b="1" lang="fr" sz="2400">
                <a:solidFill>
                  <a:srgbClr val="000000"/>
                </a:solidFill>
                <a:latin typeface="Arial"/>
                <a:ea typeface="Arial"/>
                <a:cs typeface="Arial"/>
                <a:sym typeface="Arial"/>
              </a:rPr>
              <a:t>Statistique</a:t>
            </a:r>
            <a:endParaRPr b="1" sz="2400">
              <a:solidFill>
                <a:srgbClr val="000000"/>
              </a:solidFill>
              <a:latin typeface="Arial"/>
              <a:ea typeface="Arial"/>
              <a:cs typeface="Arial"/>
              <a:sym typeface="Arial"/>
            </a:endParaRPr>
          </a:p>
          <a:p>
            <a:pPr indent="0" lvl="0" marL="457200" rtl="0" algn="ctr">
              <a:spcBef>
                <a:spcPts val="0"/>
              </a:spcBef>
              <a:spcAft>
                <a:spcPts val="0"/>
              </a:spcAft>
              <a:buNone/>
            </a:pPr>
            <a:r>
              <a:t/>
            </a:r>
            <a:endParaRPr sz="1800">
              <a:solidFill>
                <a:srgbClr val="000000"/>
              </a:solidFill>
              <a:latin typeface="Arial"/>
              <a:ea typeface="Arial"/>
              <a:cs typeface="Arial"/>
              <a:sym typeface="Arial"/>
            </a:endParaRPr>
          </a:p>
          <a:p>
            <a:pPr indent="0" lvl="0" marL="457200" rtl="0" algn="ctr">
              <a:spcBef>
                <a:spcPts val="0"/>
              </a:spcBef>
              <a:spcAft>
                <a:spcPts val="0"/>
              </a:spcAft>
              <a:buNone/>
            </a:pPr>
            <a:r>
              <a:rPr lang="fr" sz="1800">
                <a:solidFill>
                  <a:srgbClr val="000000"/>
                </a:solidFill>
                <a:latin typeface="Arial"/>
                <a:ea typeface="Arial"/>
                <a:cs typeface="Arial"/>
                <a:sym typeface="Arial"/>
              </a:rPr>
              <a:t>L’étude de la collecte de données, leur analyse, leur traitement, l’interprétation des résultats et leur présentation selon la </a:t>
            </a:r>
            <a:r>
              <a:rPr b="1" lang="fr" sz="1800">
                <a:solidFill>
                  <a:srgbClr val="000000"/>
                </a:solidFill>
                <a:latin typeface="Arial"/>
                <a:ea typeface="Arial"/>
                <a:cs typeface="Arial"/>
                <a:sym typeface="Arial"/>
              </a:rPr>
              <a:t>méthode scientifique.</a:t>
            </a:r>
            <a:endParaRPr b="1" sz="1800">
              <a:solidFill>
                <a:srgbClr val="000000"/>
              </a:solidFill>
              <a:latin typeface="Arial"/>
              <a:ea typeface="Arial"/>
              <a:cs typeface="Arial"/>
              <a:sym typeface="Arial"/>
            </a:endParaRPr>
          </a:p>
          <a:p>
            <a:pPr indent="0" lvl="0" marL="0" rtl="0" algn="ctr">
              <a:spcBef>
                <a:spcPts val="0"/>
              </a:spcBef>
              <a:spcAft>
                <a:spcPts val="0"/>
              </a:spcAft>
              <a:buNone/>
            </a:pPr>
            <a:r>
              <a:t/>
            </a:r>
            <a:endParaRPr b="1" sz="1800">
              <a:solidFill>
                <a:srgbClr val="000000"/>
              </a:solidFill>
              <a:latin typeface="Arial"/>
              <a:ea typeface="Arial"/>
              <a:cs typeface="Arial"/>
              <a:sym typeface="Arial"/>
            </a:endParaRPr>
          </a:p>
          <a:p>
            <a:pPr indent="0" lvl="0" marL="0" rtl="0" algn="ctr">
              <a:spcBef>
                <a:spcPts val="0"/>
              </a:spcBef>
              <a:spcAft>
                <a:spcPts val="0"/>
              </a:spcAft>
              <a:buNone/>
            </a:pPr>
            <a:r>
              <a:rPr lang="fr" sz="1800">
                <a:solidFill>
                  <a:srgbClr val="000000"/>
                </a:solidFill>
                <a:latin typeface="Arial"/>
                <a:ea typeface="Arial"/>
                <a:cs typeface="Arial"/>
                <a:sym typeface="Arial"/>
              </a:rPr>
              <a:t>À ce titre, il s’agit d’un outil d’investigation et </a:t>
            </a:r>
            <a:r>
              <a:rPr lang="fr" sz="1800">
                <a:solidFill>
                  <a:srgbClr val="000000"/>
                </a:solidFill>
                <a:latin typeface="Arial"/>
                <a:ea typeface="Arial"/>
                <a:cs typeface="Arial"/>
                <a:sym typeface="Arial"/>
              </a:rPr>
              <a:t>d'autodéfense</a:t>
            </a:r>
            <a:r>
              <a:rPr lang="fr" sz="1800">
                <a:solidFill>
                  <a:srgbClr val="000000"/>
                </a:solidFill>
                <a:latin typeface="Arial"/>
                <a:ea typeface="Arial"/>
                <a:cs typeface="Arial"/>
                <a:sym typeface="Arial"/>
              </a:rPr>
              <a:t> intellectuel très robuste contre les biais cognitifs. Elle permet grandement de gommer la subjectivité des arguments dans le cas de sujets quantifiables.</a:t>
            </a:r>
            <a:endParaRPr sz="1800">
              <a:solidFill>
                <a:srgbClr val="000000"/>
              </a:solidFill>
              <a:latin typeface="Arial"/>
              <a:ea typeface="Arial"/>
              <a:cs typeface="Arial"/>
              <a:sym typeface="Arial"/>
            </a:endParaRPr>
          </a:p>
          <a:p>
            <a:pPr indent="0" lvl="0" marL="0" rtl="0" algn="ctr">
              <a:spcBef>
                <a:spcPts val="0"/>
              </a:spcBef>
              <a:spcAft>
                <a:spcPts val="0"/>
              </a:spcAft>
              <a:buNone/>
            </a:pPr>
            <a:r>
              <a:t/>
            </a:r>
            <a:endParaRPr b="1" sz="1800">
              <a:solidFill>
                <a:srgbClr val="000000"/>
              </a:solidFill>
              <a:latin typeface="Arial"/>
              <a:ea typeface="Arial"/>
              <a:cs typeface="Arial"/>
              <a:sym typeface="Arial"/>
            </a:endParaRPr>
          </a:p>
        </p:txBody>
      </p:sp>
      <p:pic>
        <p:nvPicPr>
          <p:cNvPr id="74" name="Google Shape;74;p16"/>
          <p:cNvPicPr preferRelativeResize="0"/>
          <p:nvPr/>
        </p:nvPicPr>
        <p:blipFill>
          <a:blip r:embed="rId3">
            <a:alphaModFix/>
          </a:blip>
          <a:stretch>
            <a:fillRect/>
          </a:stretch>
        </p:blipFill>
        <p:spPr>
          <a:xfrm>
            <a:off x="6281650" y="1343575"/>
            <a:ext cx="2648600" cy="3531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170375" y="158425"/>
            <a:ext cx="23388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fr">
                <a:solidFill>
                  <a:schemeClr val="lt1"/>
                </a:solidFill>
              </a:rPr>
              <a:t>2</a:t>
            </a:r>
            <a:r>
              <a:rPr lang="fr">
                <a:solidFill>
                  <a:schemeClr val="lt1"/>
                </a:solidFill>
              </a:rPr>
              <a:t>. Utilisation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0" name="Google Shape;80;p17"/>
          <p:cNvSpPr txBox="1"/>
          <p:nvPr/>
        </p:nvSpPr>
        <p:spPr>
          <a:xfrm>
            <a:off x="472475" y="800825"/>
            <a:ext cx="8225400" cy="415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200"/>
              <a:t>La statistique est utilisée dans :</a:t>
            </a:r>
            <a:endParaRPr b="1"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Font typeface="Verdana"/>
              <a:buChar char="●"/>
            </a:pPr>
            <a:r>
              <a:rPr b="1" lang="fr" sz="1200"/>
              <a:t>Finance :</a:t>
            </a:r>
            <a:r>
              <a:rPr lang="fr" sz="1200"/>
              <a:t> Certaines transactions sont gérées par des robots (algorithmes) pour faire des choix d’investissement très rapidement avec une maîtrise risque</a:t>
            </a:r>
            <a:endParaRPr sz="1200"/>
          </a:p>
          <a:p>
            <a:pPr indent="-304800" lvl="0" marL="457200" rtl="0" algn="l">
              <a:lnSpc>
                <a:spcPct val="115000"/>
              </a:lnSpc>
              <a:spcBef>
                <a:spcPts val="0"/>
              </a:spcBef>
              <a:spcAft>
                <a:spcPts val="0"/>
              </a:spcAft>
              <a:buSzPts val="1200"/>
              <a:buFont typeface="Verdana"/>
              <a:buChar char="●"/>
            </a:pPr>
            <a:r>
              <a:rPr b="1" lang="fr" sz="1200"/>
              <a:t>Politique gouvernementale et stratégie d’entreprise :</a:t>
            </a:r>
            <a:r>
              <a:rPr lang="fr" sz="1200"/>
              <a:t> Pour faire en sorte que les décisions critiques soient basé sur des critères objectifs</a:t>
            </a:r>
            <a:endParaRPr sz="1200"/>
          </a:p>
          <a:p>
            <a:pPr indent="-304800" lvl="0" marL="457200" rtl="0" algn="l">
              <a:lnSpc>
                <a:spcPct val="115000"/>
              </a:lnSpc>
              <a:spcBef>
                <a:spcPts val="0"/>
              </a:spcBef>
              <a:spcAft>
                <a:spcPts val="0"/>
              </a:spcAft>
              <a:buSzPts val="1200"/>
              <a:buFont typeface="Verdana"/>
              <a:buChar char="●"/>
            </a:pPr>
            <a:r>
              <a:rPr b="1" lang="fr" sz="1200"/>
              <a:t>Assurance :</a:t>
            </a:r>
            <a:r>
              <a:rPr lang="fr" sz="1200"/>
              <a:t> Pour calculer la couverture nécessaire pour que le produit soit utile ou pour savoir si le client est à risque</a:t>
            </a:r>
            <a:endParaRPr sz="1200"/>
          </a:p>
          <a:p>
            <a:pPr indent="-304800" lvl="0" marL="457200" rtl="0" algn="l">
              <a:lnSpc>
                <a:spcPct val="115000"/>
              </a:lnSpc>
              <a:spcBef>
                <a:spcPts val="0"/>
              </a:spcBef>
              <a:spcAft>
                <a:spcPts val="0"/>
              </a:spcAft>
              <a:buSzPts val="1200"/>
              <a:buFont typeface="Verdana"/>
              <a:buChar char="●"/>
            </a:pPr>
            <a:r>
              <a:rPr b="1" lang="fr" sz="1200"/>
              <a:t>Développement et validation de médication :</a:t>
            </a:r>
            <a:r>
              <a:rPr lang="fr" sz="1200"/>
              <a:t> Vérifier que le </a:t>
            </a:r>
            <a:r>
              <a:rPr lang="fr" sz="1200"/>
              <a:t>médicament</a:t>
            </a:r>
            <a:r>
              <a:rPr lang="fr" sz="1200"/>
              <a:t> a un effet supérieur au placebo grâce à des tests statistiques cliniques</a:t>
            </a:r>
            <a:endParaRPr sz="1200"/>
          </a:p>
          <a:p>
            <a:pPr indent="-304800" lvl="0" marL="457200" rtl="0" algn="l">
              <a:lnSpc>
                <a:spcPct val="115000"/>
              </a:lnSpc>
              <a:spcBef>
                <a:spcPts val="0"/>
              </a:spcBef>
              <a:spcAft>
                <a:spcPts val="0"/>
              </a:spcAft>
              <a:buSzPts val="1200"/>
              <a:buFont typeface="Verdana"/>
              <a:buChar char="●"/>
            </a:pPr>
            <a:r>
              <a:rPr b="1" lang="fr" sz="1200"/>
              <a:t>Prévision </a:t>
            </a:r>
            <a:r>
              <a:rPr b="1" lang="fr" sz="1200"/>
              <a:t>météorologique</a:t>
            </a:r>
            <a:r>
              <a:rPr b="1" lang="fr" sz="1200"/>
              <a:t> :</a:t>
            </a:r>
            <a:r>
              <a:rPr lang="fr" sz="1200"/>
              <a:t> Pour prévoir le temps qu’il fera ou si une catastrophe va avoir lieu</a:t>
            </a:r>
            <a:endParaRPr sz="1200"/>
          </a:p>
          <a:p>
            <a:pPr indent="-304800" lvl="0" marL="457200" rtl="0" algn="l">
              <a:lnSpc>
                <a:spcPct val="115000"/>
              </a:lnSpc>
              <a:spcBef>
                <a:spcPts val="0"/>
              </a:spcBef>
              <a:spcAft>
                <a:spcPts val="0"/>
              </a:spcAft>
              <a:buSzPts val="1200"/>
              <a:buFont typeface="Verdana"/>
              <a:buChar char="●"/>
            </a:pPr>
            <a:r>
              <a:rPr b="1" lang="fr" sz="1200"/>
              <a:t>Contrôle</a:t>
            </a:r>
            <a:r>
              <a:rPr b="1" lang="fr" sz="1200"/>
              <a:t> sanitaire :</a:t>
            </a:r>
            <a:r>
              <a:rPr lang="fr" sz="1200"/>
              <a:t> Pour réduire le risque sanitaire grâce à des protocoles statistiques (</a:t>
            </a:r>
            <a:r>
              <a:rPr lang="fr" sz="1200"/>
              <a:t>échantillonnage</a:t>
            </a:r>
            <a:r>
              <a:rPr lang="fr" sz="1200"/>
              <a:t>)</a:t>
            </a:r>
            <a:endParaRPr sz="1200"/>
          </a:p>
          <a:p>
            <a:pPr indent="-304800" lvl="0" marL="457200" rtl="0" algn="l">
              <a:lnSpc>
                <a:spcPct val="115000"/>
              </a:lnSpc>
              <a:spcBef>
                <a:spcPts val="0"/>
              </a:spcBef>
              <a:spcAft>
                <a:spcPts val="0"/>
              </a:spcAft>
              <a:buSzPts val="1200"/>
              <a:buFont typeface="Verdana"/>
              <a:buChar char="●"/>
            </a:pPr>
            <a:r>
              <a:rPr b="1" lang="fr" sz="1200"/>
              <a:t>Data Science et Intelligence artificielle :</a:t>
            </a:r>
            <a:r>
              <a:rPr lang="fr" sz="1200"/>
              <a:t> Les algorithmes sont basés sur des statistiques</a:t>
            </a:r>
            <a:endParaRPr sz="1200"/>
          </a:p>
          <a:p>
            <a:pPr indent="-304800" lvl="0" marL="457200" rtl="0" algn="l">
              <a:lnSpc>
                <a:spcPct val="115000"/>
              </a:lnSpc>
              <a:spcBef>
                <a:spcPts val="0"/>
              </a:spcBef>
              <a:spcAft>
                <a:spcPts val="0"/>
              </a:spcAft>
              <a:buSzPts val="1200"/>
              <a:buChar char="●"/>
            </a:pPr>
            <a:r>
              <a:rPr b="1" lang="fr" sz="1200"/>
              <a:t>Et dans bien d’autres domaines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170375" y="158425"/>
            <a:ext cx="75276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3</a:t>
            </a:r>
            <a:r>
              <a:rPr lang="fr">
                <a:solidFill>
                  <a:schemeClr val="lt1"/>
                </a:solidFill>
              </a:rPr>
              <a:t>. </a:t>
            </a:r>
            <a:r>
              <a:rPr lang="fr">
                <a:solidFill>
                  <a:schemeClr val="lt1"/>
                </a:solidFill>
              </a:rPr>
              <a:t>Statistique descriptive ou inférentielle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6" name="Google Shape;86;p18"/>
          <p:cNvSpPr txBox="1"/>
          <p:nvPr/>
        </p:nvSpPr>
        <p:spPr>
          <a:xfrm>
            <a:off x="472475" y="800825"/>
            <a:ext cx="8225400" cy="14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a:t>La statistique :</a:t>
            </a:r>
            <a:endParaRPr b="1"/>
          </a:p>
          <a:p>
            <a:pPr indent="-317500" lvl="0" marL="457200" rtl="0" algn="l">
              <a:lnSpc>
                <a:spcPct val="115000"/>
              </a:lnSpc>
              <a:spcBef>
                <a:spcPts val="0"/>
              </a:spcBef>
              <a:spcAft>
                <a:spcPts val="0"/>
              </a:spcAft>
              <a:buSzPts val="1400"/>
              <a:buChar char="●"/>
            </a:pPr>
            <a:r>
              <a:rPr b="1" lang="fr"/>
              <a:t>Descriptive :</a:t>
            </a:r>
            <a:r>
              <a:rPr lang="fr"/>
              <a:t> Permet de se faire une idée quantifiable et mesurable sur un ensemble de données. Elle permet d’en avoir une intelligence empirique.</a:t>
            </a:r>
            <a:endParaRPr/>
          </a:p>
          <a:p>
            <a:pPr indent="-317500" lvl="0" marL="457200" rtl="0" algn="l">
              <a:lnSpc>
                <a:spcPct val="115000"/>
              </a:lnSpc>
              <a:spcBef>
                <a:spcPts val="0"/>
              </a:spcBef>
              <a:spcAft>
                <a:spcPts val="0"/>
              </a:spcAft>
              <a:buSzPts val="1400"/>
              <a:buChar char="●"/>
            </a:pPr>
            <a:r>
              <a:rPr b="1" lang="fr"/>
              <a:t>Inférentielle :</a:t>
            </a:r>
            <a:r>
              <a:rPr lang="fr"/>
              <a:t> Permet d’étudier le comportement ou mouvement d’un ensemble de données. Elle utilise notamment les probabilités.</a:t>
            </a:r>
            <a:endParaRPr/>
          </a:p>
        </p:txBody>
      </p:sp>
      <p:pic>
        <p:nvPicPr>
          <p:cNvPr id="87" name="Google Shape;87;p18"/>
          <p:cNvPicPr preferRelativeResize="0"/>
          <p:nvPr/>
        </p:nvPicPr>
        <p:blipFill>
          <a:blip r:embed="rId3">
            <a:alphaModFix/>
          </a:blip>
          <a:stretch>
            <a:fillRect/>
          </a:stretch>
        </p:blipFill>
        <p:spPr>
          <a:xfrm>
            <a:off x="2441650" y="2213625"/>
            <a:ext cx="4260691" cy="279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171250" y="-2650"/>
            <a:ext cx="54003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4</a:t>
            </a:r>
            <a:r>
              <a:rPr lang="fr"/>
              <a:t>. Le jargon autour de la population</a:t>
            </a:r>
            <a:endParaRPr>
              <a:latin typeface="Varela Round"/>
              <a:ea typeface="Varela Round"/>
              <a:cs typeface="Varela Round"/>
              <a:sym typeface="Varela Round"/>
            </a:endParaRPr>
          </a:p>
        </p:txBody>
      </p:sp>
      <p:sp>
        <p:nvSpPr>
          <p:cNvPr id="93" name="Google Shape;93;p19"/>
          <p:cNvSpPr txBox="1"/>
          <p:nvPr>
            <p:ph idx="4" type="body"/>
          </p:nvPr>
        </p:nvSpPr>
        <p:spPr>
          <a:xfrm>
            <a:off x="3930100" y="841925"/>
            <a:ext cx="5154300" cy="2514000"/>
          </a:xfrm>
          <a:prstGeom prst="rect">
            <a:avLst/>
          </a:prstGeom>
        </p:spPr>
        <p:txBody>
          <a:bodyPr anchorCtr="0" anchor="t" bIns="0" lIns="0" spcFirstLastPara="1" rIns="0" wrap="square" tIns="0">
            <a:noAutofit/>
          </a:bodyPr>
          <a:lstStyle/>
          <a:p>
            <a:pPr indent="-317500" lvl="0" marL="4572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Population : L’ensemble des données</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Individu : Un </a:t>
            </a:r>
            <a:r>
              <a:rPr lang="fr">
                <a:solidFill>
                  <a:srgbClr val="000000"/>
                </a:solidFill>
                <a:latin typeface="Arial"/>
                <a:ea typeface="Arial"/>
                <a:cs typeface="Arial"/>
                <a:sym typeface="Arial"/>
              </a:rPr>
              <a:t>élément</a:t>
            </a:r>
            <a:r>
              <a:rPr lang="fr">
                <a:solidFill>
                  <a:srgbClr val="000000"/>
                </a:solidFill>
                <a:latin typeface="Arial"/>
                <a:ea typeface="Arial"/>
                <a:cs typeface="Arial"/>
                <a:sym typeface="Arial"/>
              </a:rPr>
              <a:t> précis dans la population </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Échantillon : Un morceau de la population</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Variable : Une </a:t>
            </a:r>
            <a:r>
              <a:rPr lang="fr">
                <a:solidFill>
                  <a:srgbClr val="000000"/>
                </a:solidFill>
                <a:latin typeface="Arial"/>
                <a:ea typeface="Arial"/>
                <a:cs typeface="Arial"/>
                <a:sym typeface="Arial"/>
              </a:rPr>
              <a:t>caractéristique</a:t>
            </a:r>
            <a:r>
              <a:rPr lang="fr">
                <a:solidFill>
                  <a:srgbClr val="000000"/>
                </a:solidFill>
                <a:latin typeface="Arial"/>
                <a:ea typeface="Arial"/>
                <a:cs typeface="Arial"/>
                <a:sym typeface="Arial"/>
              </a:rPr>
              <a:t> d’un individu</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Quantitative : Quand la variable est un nombre. Elle peut être continue ou discrète.</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Qualitative : Quand la variable n’est pas un nombre. Elle peut être ordinale ou nominale.</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Temporelle : Une date ou une heure.</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fr">
                <a:solidFill>
                  <a:srgbClr val="000000"/>
                </a:solidFill>
                <a:latin typeface="Arial"/>
                <a:ea typeface="Arial"/>
                <a:cs typeface="Arial"/>
                <a:sym typeface="Arial"/>
              </a:rPr>
              <a:t>Série</a:t>
            </a:r>
            <a:r>
              <a:rPr lang="fr">
                <a:solidFill>
                  <a:srgbClr val="000000"/>
                </a:solidFill>
                <a:latin typeface="Arial"/>
                <a:ea typeface="Arial"/>
                <a:cs typeface="Arial"/>
                <a:sym typeface="Arial"/>
              </a:rPr>
              <a:t> statistique, ou jeu de données, ou dataset : L’ensemble des valeurs d’une variable.</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b="1">
              <a:solidFill>
                <a:srgbClr val="000000"/>
              </a:solidFill>
              <a:latin typeface="Arial"/>
              <a:ea typeface="Arial"/>
              <a:cs typeface="Arial"/>
              <a:sym typeface="Arial"/>
            </a:endParaRPr>
          </a:p>
        </p:txBody>
      </p:sp>
      <p:pic>
        <p:nvPicPr>
          <p:cNvPr id="94" name="Google Shape;94;p19"/>
          <p:cNvPicPr preferRelativeResize="0"/>
          <p:nvPr/>
        </p:nvPicPr>
        <p:blipFill>
          <a:blip r:embed="rId3">
            <a:alphaModFix/>
          </a:blip>
          <a:stretch>
            <a:fillRect/>
          </a:stretch>
        </p:blipFill>
        <p:spPr>
          <a:xfrm>
            <a:off x="6454150" y="3575750"/>
            <a:ext cx="2093350" cy="1567750"/>
          </a:xfrm>
          <a:prstGeom prst="rect">
            <a:avLst/>
          </a:prstGeom>
          <a:noFill/>
          <a:ln>
            <a:noFill/>
          </a:ln>
        </p:spPr>
      </p:pic>
      <p:pic>
        <p:nvPicPr>
          <p:cNvPr id="95" name="Google Shape;95;p19"/>
          <p:cNvPicPr preferRelativeResize="0"/>
          <p:nvPr/>
        </p:nvPicPr>
        <p:blipFill>
          <a:blip r:embed="rId4">
            <a:alphaModFix/>
          </a:blip>
          <a:stretch>
            <a:fillRect/>
          </a:stretch>
        </p:blipFill>
        <p:spPr>
          <a:xfrm>
            <a:off x="139575" y="797125"/>
            <a:ext cx="3477076" cy="1781025"/>
          </a:xfrm>
          <a:prstGeom prst="rect">
            <a:avLst/>
          </a:prstGeom>
          <a:noFill/>
          <a:ln>
            <a:noFill/>
          </a:ln>
        </p:spPr>
      </p:pic>
      <p:pic>
        <p:nvPicPr>
          <p:cNvPr id="96" name="Google Shape;96;p19"/>
          <p:cNvPicPr preferRelativeResize="0"/>
          <p:nvPr/>
        </p:nvPicPr>
        <p:blipFill>
          <a:blip r:embed="rId5">
            <a:alphaModFix/>
          </a:blip>
          <a:stretch>
            <a:fillRect/>
          </a:stretch>
        </p:blipFill>
        <p:spPr>
          <a:xfrm>
            <a:off x="228600" y="2629400"/>
            <a:ext cx="3755199" cy="251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170375" y="158425"/>
            <a:ext cx="75276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5</a:t>
            </a:r>
            <a:r>
              <a:rPr lang="fr">
                <a:solidFill>
                  <a:schemeClr val="lt1"/>
                </a:solidFill>
              </a:rPr>
              <a:t>. </a:t>
            </a:r>
            <a:r>
              <a:rPr lang="fr">
                <a:solidFill>
                  <a:schemeClr val="lt1"/>
                </a:solidFill>
              </a:rPr>
              <a:t>Les variables dans tous leurs états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02" name="Google Shape;102;p20"/>
          <p:cNvSpPr txBox="1"/>
          <p:nvPr/>
        </p:nvSpPr>
        <p:spPr>
          <a:xfrm>
            <a:off x="150325" y="934200"/>
            <a:ext cx="3253500" cy="41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Mots de vocabulaires</a:t>
            </a:r>
            <a:endParaRPr b="1"/>
          </a:p>
          <a:p>
            <a:pPr indent="-317500" lvl="0" marL="457200" rtl="0" algn="l">
              <a:spcBef>
                <a:spcPts val="0"/>
              </a:spcBef>
              <a:spcAft>
                <a:spcPts val="0"/>
              </a:spcAft>
              <a:buSzPts val="1400"/>
              <a:buChar char="●"/>
            </a:pPr>
            <a:r>
              <a:rPr lang="fr"/>
              <a:t>Variable aléatoire</a:t>
            </a:r>
            <a:endParaRPr/>
          </a:p>
          <a:p>
            <a:pPr indent="-317500" lvl="1" marL="914400" rtl="0" algn="l">
              <a:spcBef>
                <a:spcPts val="0"/>
              </a:spcBef>
              <a:spcAft>
                <a:spcPts val="0"/>
              </a:spcAft>
              <a:buSzPts val="1400"/>
              <a:buChar char="○"/>
            </a:pPr>
            <a:r>
              <a:rPr lang="fr"/>
              <a:t>Continue</a:t>
            </a:r>
            <a:endParaRPr/>
          </a:p>
          <a:p>
            <a:pPr indent="-317500" lvl="1" marL="914400" rtl="0" algn="l">
              <a:spcBef>
                <a:spcPts val="0"/>
              </a:spcBef>
              <a:spcAft>
                <a:spcPts val="0"/>
              </a:spcAft>
              <a:buSzPts val="1400"/>
              <a:buChar char="○"/>
            </a:pPr>
            <a:r>
              <a:rPr lang="fr"/>
              <a:t>Non continue</a:t>
            </a:r>
            <a:endParaRPr/>
          </a:p>
          <a:p>
            <a:pPr indent="-317500" lvl="1" marL="914400" rtl="0" algn="l">
              <a:spcBef>
                <a:spcPts val="0"/>
              </a:spcBef>
              <a:spcAft>
                <a:spcPts val="0"/>
              </a:spcAft>
              <a:buSzPts val="1400"/>
              <a:buChar char="○"/>
            </a:pPr>
            <a:r>
              <a:rPr lang="fr"/>
              <a:t>Mixte</a:t>
            </a:r>
            <a:endParaRPr/>
          </a:p>
          <a:p>
            <a:pPr indent="-317500" lvl="0" marL="457200" rtl="0" algn="l">
              <a:spcBef>
                <a:spcPts val="0"/>
              </a:spcBef>
              <a:spcAft>
                <a:spcPts val="0"/>
              </a:spcAft>
              <a:buSzPts val="1400"/>
              <a:buChar char="●"/>
            </a:pPr>
            <a:r>
              <a:rPr lang="fr"/>
              <a:t>Domaine : La plage de valeur de la variable</a:t>
            </a:r>
            <a:endParaRPr/>
          </a:p>
          <a:p>
            <a:pPr indent="-317500" lvl="0" marL="457200" rtl="0" algn="l">
              <a:spcBef>
                <a:spcPts val="0"/>
              </a:spcBef>
              <a:spcAft>
                <a:spcPts val="0"/>
              </a:spcAft>
              <a:buSzPts val="1400"/>
              <a:buChar char="●"/>
            </a:pPr>
            <a:r>
              <a:rPr lang="fr"/>
              <a:t>Poids : </a:t>
            </a:r>
            <a:r>
              <a:rPr lang="fr"/>
              <a:t>Le poids permet d’évaluer la distribution de probabilités, c’est à dire la mesure du pourcentage d’apparition d’une variable</a:t>
            </a:r>
            <a:endParaRPr/>
          </a:p>
          <a:p>
            <a:pPr indent="-317500" lvl="1" marL="914400" rtl="0" algn="l">
              <a:spcBef>
                <a:spcPts val="0"/>
              </a:spcBef>
              <a:spcAft>
                <a:spcPts val="0"/>
              </a:spcAft>
              <a:buSzPts val="1400"/>
              <a:buChar char="○"/>
            </a:pPr>
            <a:r>
              <a:rPr lang="fr"/>
              <a:t>Poids total divisé en petit morceau pour les variable non continues</a:t>
            </a:r>
            <a:endParaRPr/>
          </a:p>
          <a:p>
            <a:pPr indent="-317500" lvl="1" marL="914400" rtl="0" algn="l">
              <a:spcBef>
                <a:spcPts val="0"/>
              </a:spcBef>
              <a:spcAft>
                <a:spcPts val="0"/>
              </a:spcAft>
              <a:buSzPts val="1400"/>
              <a:buChar char="○"/>
            </a:pPr>
            <a:r>
              <a:rPr lang="fr"/>
              <a:t>Poids total réparti sur le domaine de la variable pour les variables continue</a:t>
            </a:r>
            <a:endParaRPr/>
          </a:p>
        </p:txBody>
      </p:sp>
      <p:pic>
        <p:nvPicPr>
          <p:cNvPr id="103" name="Google Shape;103;p20">
            <a:hlinkClick r:id="rId3"/>
          </p:cNvPr>
          <p:cNvPicPr preferRelativeResize="0"/>
          <p:nvPr/>
        </p:nvPicPr>
        <p:blipFill>
          <a:blip r:embed="rId4">
            <a:alphaModFix/>
          </a:blip>
          <a:stretch>
            <a:fillRect/>
          </a:stretch>
        </p:blipFill>
        <p:spPr>
          <a:xfrm>
            <a:off x="3448850" y="1387350"/>
            <a:ext cx="5435378" cy="2910032"/>
          </a:xfrm>
          <a:prstGeom prst="rect">
            <a:avLst/>
          </a:prstGeom>
          <a:noFill/>
          <a:ln>
            <a:noFill/>
          </a:ln>
        </p:spPr>
      </p:pic>
      <p:sp>
        <p:nvSpPr>
          <p:cNvPr id="104" name="Google Shape;104;p20"/>
          <p:cNvSpPr txBox="1"/>
          <p:nvPr/>
        </p:nvSpPr>
        <p:spPr>
          <a:xfrm>
            <a:off x="3457625" y="891250"/>
            <a:ext cx="5379900" cy="3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t>Vidéo : Pâte à tartiner et variable continue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170375" y="158425"/>
            <a:ext cx="7527600" cy="475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6. Les indicateurs</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110" name="Google Shape;110;p21"/>
          <p:cNvPicPr preferRelativeResize="0"/>
          <p:nvPr/>
        </p:nvPicPr>
        <p:blipFill>
          <a:blip r:embed="rId3">
            <a:alphaModFix/>
          </a:blip>
          <a:stretch>
            <a:fillRect/>
          </a:stretch>
        </p:blipFill>
        <p:spPr>
          <a:xfrm>
            <a:off x="3764025" y="1279950"/>
            <a:ext cx="4933950" cy="3209925"/>
          </a:xfrm>
          <a:prstGeom prst="rect">
            <a:avLst/>
          </a:prstGeom>
          <a:noFill/>
          <a:ln>
            <a:noFill/>
          </a:ln>
        </p:spPr>
      </p:pic>
      <p:sp>
        <p:nvSpPr>
          <p:cNvPr id="111" name="Google Shape;111;p21"/>
          <p:cNvSpPr txBox="1"/>
          <p:nvPr/>
        </p:nvSpPr>
        <p:spPr>
          <a:xfrm>
            <a:off x="493950" y="1406299"/>
            <a:ext cx="2910000" cy="30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Les indicateurs servent de guides pour résumer l’information d’une variable.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Grâce à eux, on arriver à une </a:t>
            </a:r>
            <a:r>
              <a:rPr lang="fr"/>
              <a:t>compréhension objective de la série statistique.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choisira l’indicateur en fonction de l’angle d’analyse. Il pourra s’agir d’un indicateur de tendance central, de dispersion, de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