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8" r:id="rId9"/>
    <p:sldId id="261" r:id="rId10"/>
    <p:sldId id="262" r:id="rId11"/>
    <p:sldId id="264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6416" autoAdjust="0"/>
  </p:normalViewPr>
  <p:slideViewPr>
    <p:cSldViewPr snapToGrid="0" snapToObjects="1">
      <p:cViewPr varScale="1">
        <p:scale>
          <a:sx n="144" d="100"/>
          <a:sy n="144" d="100"/>
        </p:scale>
        <p:origin x="654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429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033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35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63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05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714375" y="-714375"/>
            <a:ext cx="2143125" cy="2143125"/>
          </a:xfrm>
          <a:prstGeom prst="ellipse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7715250" y="3714750"/>
            <a:ext cx="2143125" cy="2143125"/>
          </a:xfrm>
          <a:prstGeom prst="ellipse">
            <a:avLst/>
          </a:prstGeom>
          <a:solidFill>
            <a:srgbClr val="2ECC71">
              <a:alpha val="1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140391" y="1431528"/>
            <a:ext cx="8572500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Стратегии наследования JPA/Hibernate</a:t>
            </a:r>
            <a:endParaRPr lang="en-US" sz="40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140" y="3511153"/>
            <a:ext cx="257175" cy="34290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346958" y="3925491"/>
            <a:ext cx="71353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Spring Boot</a:t>
            </a:r>
            <a:endParaRPr lang="en-US" sz="942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641" y="3511153"/>
            <a:ext cx="300038" cy="3429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274809" y="3925491"/>
            <a:ext cx="60373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Hibernate</a:t>
            </a:r>
            <a:endParaRPr lang="en-US" sz="942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3483" y="3511153"/>
            <a:ext cx="342900" cy="34290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092852" y="3925491"/>
            <a:ext cx="704162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PostgreSQL</a:t>
            </a:r>
            <a:endParaRPr lang="en-US" sz="942" dirty="0"/>
          </a:p>
        </p:txBody>
      </p:sp>
      <p:sp>
        <p:nvSpPr>
          <p:cNvPr id="13" name="Text 7"/>
          <p:cNvSpPr/>
          <p:nvPr/>
        </p:nvSpPr>
        <p:spPr>
          <a:xfrm>
            <a:off x="3930848" y="4546997"/>
            <a:ext cx="12822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21 июля 2025 г.</a:t>
            </a: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4000" cy="514349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56505"/>
            <a:ext cx="1413849" cy="397545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ru-RU" sz="2025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Сравнение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49" y="600472"/>
            <a:ext cx="8572500" cy="64578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hape 2"/>
          <p:cNvSpPr/>
          <p:nvPr/>
        </p:nvSpPr>
        <p:spPr>
          <a:xfrm>
            <a:off x="285749" y="600472"/>
            <a:ext cx="35719" cy="645784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6" name="Text 3"/>
          <p:cNvSpPr/>
          <p:nvPr/>
        </p:nvSpPr>
        <p:spPr>
          <a:xfrm>
            <a:off x="392905" y="707628"/>
            <a:ext cx="8358188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Выбор стратегии наследования зависит от конкретных требований проекта. Ниже представлено сравнение по ключевым факторам, которые следует учитывать при принятии решения.</a:t>
            </a:r>
            <a:endParaRPr lang="en-US" sz="942" dirty="0"/>
          </a:p>
        </p:txBody>
      </p:sp>
      <p:sp>
        <p:nvSpPr>
          <p:cNvPr id="7" name="Shape 4"/>
          <p:cNvSpPr/>
          <p:nvPr/>
        </p:nvSpPr>
        <p:spPr>
          <a:xfrm>
            <a:off x="285749" y="1389131"/>
            <a:ext cx="4214813" cy="35718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8" name="Text 5"/>
          <p:cNvSpPr/>
          <p:nvPr/>
        </p:nvSpPr>
        <p:spPr>
          <a:xfrm>
            <a:off x="428624" y="1532006"/>
            <a:ext cx="392906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Сравнение по ключевым характеристикам</a:t>
            </a:r>
            <a:endParaRPr lang="en-US" sz="1046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4" y="1817756"/>
            <a:ext cx="3929063" cy="2757488"/>
          </a:xfrm>
          <a:prstGeom prst="rect">
            <a:avLst/>
          </a:prstGeom>
        </p:spPr>
      </p:pic>
      <p:sp>
        <p:nvSpPr>
          <p:cNvPr id="10" name="Shape 6"/>
          <p:cNvSpPr/>
          <p:nvPr/>
        </p:nvSpPr>
        <p:spPr>
          <a:xfrm>
            <a:off x="737201" y="4678828"/>
            <a:ext cx="107156" cy="107156"/>
          </a:xfrm>
          <a:prstGeom prst="rect">
            <a:avLst/>
          </a:prstGeom>
          <a:solidFill>
            <a:srgbClr val="3498DB">
              <a:alpha val="60000"/>
            </a:srgbClr>
          </a:solidFill>
          <a:ln/>
        </p:spPr>
      </p:sp>
      <p:sp>
        <p:nvSpPr>
          <p:cNvPr id="11" name="Text 7"/>
          <p:cNvSpPr/>
          <p:nvPr/>
        </p:nvSpPr>
        <p:spPr>
          <a:xfrm>
            <a:off x="880076" y="4646681"/>
            <a:ext cx="63964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Single Table</a:t>
            </a:r>
            <a:endParaRPr lang="en-US" sz="837" dirty="0"/>
          </a:p>
        </p:txBody>
      </p:sp>
      <p:sp>
        <p:nvSpPr>
          <p:cNvPr id="12" name="Shape 8"/>
          <p:cNvSpPr/>
          <p:nvPr/>
        </p:nvSpPr>
        <p:spPr>
          <a:xfrm>
            <a:off x="1662595" y="4678828"/>
            <a:ext cx="107156" cy="107156"/>
          </a:xfrm>
          <a:prstGeom prst="rect">
            <a:avLst/>
          </a:prstGeom>
          <a:solidFill>
            <a:srgbClr val="2ECC71">
              <a:alpha val="60000"/>
            </a:srgbClr>
          </a:solidFill>
          <a:ln/>
        </p:spPr>
      </p:sp>
      <p:sp>
        <p:nvSpPr>
          <p:cNvPr id="13" name="Text 9"/>
          <p:cNvSpPr/>
          <p:nvPr/>
        </p:nvSpPr>
        <p:spPr>
          <a:xfrm>
            <a:off x="1805470" y="4646681"/>
            <a:ext cx="64773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Joined Table</a:t>
            </a:r>
            <a:endParaRPr lang="en-US" sz="837" dirty="0"/>
          </a:p>
        </p:txBody>
      </p:sp>
      <p:sp>
        <p:nvSpPr>
          <p:cNvPr id="14" name="Shape 10"/>
          <p:cNvSpPr/>
          <p:nvPr/>
        </p:nvSpPr>
        <p:spPr>
          <a:xfrm>
            <a:off x="2596082" y="4678828"/>
            <a:ext cx="107156" cy="107156"/>
          </a:xfrm>
          <a:prstGeom prst="rect">
            <a:avLst/>
          </a:prstGeom>
          <a:solidFill>
            <a:srgbClr val="E74C3C">
              <a:alpha val="60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2738957" y="4646681"/>
            <a:ext cx="13101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Table Per Concrete Class</a:t>
            </a:r>
            <a:endParaRPr lang="en-US" sz="837" dirty="0"/>
          </a:p>
        </p:txBody>
      </p:sp>
      <p:sp>
        <p:nvSpPr>
          <p:cNvPr id="16" name="Shape 12"/>
          <p:cNvSpPr/>
          <p:nvPr/>
        </p:nvSpPr>
        <p:spPr>
          <a:xfrm>
            <a:off x="4643437" y="1389131"/>
            <a:ext cx="4214813" cy="35718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7DD84A7-8855-4E34-AD64-41CFFC5C8A38}"/>
              </a:ext>
            </a:extLst>
          </p:cNvPr>
          <p:cNvSpPr/>
          <p:nvPr/>
        </p:nvSpPr>
        <p:spPr>
          <a:xfrm>
            <a:off x="8672513" y="4885150"/>
            <a:ext cx="471488" cy="25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10</a:t>
            </a:r>
          </a:p>
        </p:txBody>
      </p:sp>
      <p:sp>
        <p:nvSpPr>
          <p:cNvPr id="41" name="Shape 4">
            <a:extLst>
              <a:ext uri="{FF2B5EF4-FFF2-40B4-BE49-F238E27FC236}">
                <a16:creationId xmlns:a16="http://schemas.microsoft.com/office/drawing/2014/main" id="{1531CEB0-7098-4A73-BA15-87E81B4FA7A5}"/>
              </a:ext>
            </a:extLst>
          </p:cNvPr>
          <p:cNvSpPr/>
          <p:nvPr/>
        </p:nvSpPr>
        <p:spPr>
          <a:xfrm>
            <a:off x="4643437" y="1404814"/>
            <a:ext cx="4114800" cy="71861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2" name="Shape 5">
            <a:extLst>
              <a:ext uri="{FF2B5EF4-FFF2-40B4-BE49-F238E27FC236}">
                <a16:creationId xmlns:a16="http://schemas.microsoft.com/office/drawing/2014/main" id="{F152F456-9252-4070-A5AC-369C6DEB7016}"/>
              </a:ext>
            </a:extLst>
          </p:cNvPr>
          <p:cNvSpPr/>
          <p:nvPr/>
        </p:nvSpPr>
        <p:spPr>
          <a:xfrm>
            <a:off x="4729162" y="1490539"/>
            <a:ext cx="257175" cy="257175"/>
          </a:xfrm>
          <a:prstGeom prst="ellipse">
            <a:avLst/>
          </a:prstGeom>
          <a:solidFill>
            <a:srgbClr val="3498DB"/>
          </a:solidFill>
          <a:ln/>
        </p:spPr>
      </p:sp>
      <p:pic>
        <p:nvPicPr>
          <p:cNvPr id="43" name="Image 1" descr="preencoded.png">
            <a:extLst>
              <a:ext uri="{FF2B5EF4-FFF2-40B4-BE49-F238E27FC236}">
                <a16:creationId xmlns:a16="http://schemas.microsoft.com/office/drawing/2014/main" id="{EE3B650C-BDD2-4A20-9D1B-F1F9EA268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456" y="1554833"/>
            <a:ext cx="128588" cy="128588"/>
          </a:xfrm>
          <a:prstGeom prst="rect">
            <a:avLst/>
          </a:prstGeom>
        </p:spPr>
      </p:pic>
      <p:sp>
        <p:nvSpPr>
          <p:cNvPr id="44" name="Text 6">
            <a:extLst>
              <a:ext uri="{FF2B5EF4-FFF2-40B4-BE49-F238E27FC236}">
                <a16:creationId xmlns:a16="http://schemas.microsoft.com/office/drawing/2014/main" id="{FCC93362-E670-4168-B311-DD00F4080431}"/>
              </a:ext>
            </a:extLst>
          </p:cNvPr>
          <p:cNvSpPr/>
          <p:nvPr/>
        </p:nvSpPr>
        <p:spPr>
          <a:xfrm>
            <a:off x="5072062" y="1490539"/>
            <a:ext cx="36004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Single Table Inheritance</a:t>
            </a:r>
            <a:endParaRPr lang="en-US" sz="942" dirty="0"/>
          </a:p>
        </p:txBody>
      </p:sp>
      <p:sp>
        <p:nvSpPr>
          <p:cNvPr id="45" name="Text 7">
            <a:extLst>
              <a:ext uri="{FF2B5EF4-FFF2-40B4-BE49-F238E27FC236}">
                <a16:creationId xmlns:a16="http://schemas.microsoft.com/office/drawing/2014/main" id="{A1466E8F-F26C-4F8C-8926-083665373E71}"/>
              </a:ext>
            </a:extLst>
          </p:cNvPr>
          <p:cNvSpPr/>
          <p:nvPr/>
        </p:nvSpPr>
        <p:spPr>
          <a:xfrm>
            <a:off x="5072062" y="1704851"/>
            <a:ext cx="3600450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Предпочтительный выбор для небольших иерархий благодаря высокой производительности и простоте запросов.</a:t>
            </a:r>
            <a:endParaRPr lang="en-US" sz="837" dirty="0"/>
          </a:p>
        </p:txBody>
      </p:sp>
      <p:sp>
        <p:nvSpPr>
          <p:cNvPr id="46" name="Shape 8">
            <a:extLst>
              <a:ext uri="{FF2B5EF4-FFF2-40B4-BE49-F238E27FC236}">
                <a16:creationId xmlns:a16="http://schemas.microsoft.com/office/drawing/2014/main" id="{88622CA5-6657-495E-91A3-44A7EBF9A29A}"/>
              </a:ext>
            </a:extLst>
          </p:cNvPr>
          <p:cNvSpPr/>
          <p:nvPr/>
        </p:nvSpPr>
        <p:spPr>
          <a:xfrm>
            <a:off x="4643437" y="2194868"/>
            <a:ext cx="4114800" cy="86718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7" name="Shape 9">
            <a:extLst>
              <a:ext uri="{FF2B5EF4-FFF2-40B4-BE49-F238E27FC236}">
                <a16:creationId xmlns:a16="http://schemas.microsoft.com/office/drawing/2014/main" id="{0DEA5E8A-B187-4817-BBBE-9E076B9E154E}"/>
              </a:ext>
            </a:extLst>
          </p:cNvPr>
          <p:cNvSpPr/>
          <p:nvPr/>
        </p:nvSpPr>
        <p:spPr>
          <a:xfrm>
            <a:off x="4729162" y="2280593"/>
            <a:ext cx="257175" cy="257175"/>
          </a:xfrm>
          <a:prstGeom prst="ellipse">
            <a:avLst/>
          </a:prstGeom>
          <a:solidFill>
            <a:srgbClr val="2ECC71"/>
          </a:solidFill>
          <a:ln/>
        </p:spPr>
      </p:sp>
      <p:pic>
        <p:nvPicPr>
          <p:cNvPr id="48" name="Image 2" descr="preencoded.png">
            <a:extLst>
              <a:ext uri="{FF2B5EF4-FFF2-40B4-BE49-F238E27FC236}">
                <a16:creationId xmlns:a16="http://schemas.microsoft.com/office/drawing/2014/main" id="{DB9423A9-FB54-4C7E-BD87-A12B92773A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7382" y="2344887"/>
            <a:ext cx="160734" cy="128588"/>
          </a:xfrm>
          <a:prstGeom prst="rect">
            <a:avLst/>
          </a:prstGeom>
        </p:spPr>
      </p:pic>
      <p:sp>
        <p:nvSpPr>
          <p:cNvPr id="49" name="Text 10">
            <a:extLst>
              <a:ext uri="{FF2B5EF4-FFF2-40B4-BE49-F238E27FC236}">
                <a16:creationId xmlns:a16="http://schemas.microsoft.com/office/drawing/2014/main" id="{C1922ABD-1737-42C6-837B-FA01A0BDB750}"/>
              </a:ext>
            </a:extLst>
          </p:cNvPr>
          <p:cNvSpPr/>
          <p:nvPr/>
        </p:nvSpPr>
        <p:spPr>
          <a:xfrm>
            <a:off x="5072062" y="2280593"/>
            <a:ext cx="36004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Joined Table Inheritance</a:t>
            </a:r>
            <a:endParaRPr lang="en-US" sz="942" dirty="0"/>
          </a:p>
        </p:txBody>
      </p:sp>
      <p:sp>
        <p:nvSpPr>
          <p:cNvPr id="50" name="Text 11">
            <a:extLst>
              <a:ext uri="{FF2B5EF4-FFF2-40B4-BE49-F238E27FC236}">
                <a16:creationId xmlns:a16="http://schemas.microsoft.com/office/drawing/2014/main" id="{E5FE124E-AFF7-4F71-8FDB-DB90EFF5640C}"/>
              </a:ext>
            </a:extLst>
          </p:cNvPr>
          <p:cNvSpPr/>
          <p:nvPr/>
        </p:nvSpPr>
        <p:spPr>
          <a:xfrm>
            <a:off x="5072062" y="2588939"/>
            <a:ext cx="3600450" cy="2576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Оптимален </a:t>
            </a:r>
            <a:r>
              <a:rPr lang="en-US" sz="837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для</a:t>
            </a: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иерархий</a:t>
            </a: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где важна нормализация данных. С </a:t>
            </a:r>
            <a:r>
              <a:rPr lang="en-US" sz="837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правильными</a:t>
            </a: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индексложныхсами</a:t>
            </a: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производительность приемлема.</a:t>
            </a:r>
            <a:endParaRPr lang="en-US" sz="837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F7F02F35-C591-4A5C-9D97-F98040BD6172}"/>
              </a:ext>
            </a:extLst>
          </p:cNvPr>
          <p:cNvSpPr/>
          <p:nvPr/>
        </p:nvSpPr>
        <p:spPr>
          <a:xfrm>
            <a:off x="4643437" y="3133490"/>
            <a:ext cx="4114800" cy="71861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2" name="Shape 13">
            <a:extLst>
              <a:ext uri="{FF2B5EF4-FFF2-40B4-BE49-F238E27FC236}">
                <a16:creationId xmlns:a16="http://schemas.microsoft.com/office/drawing/2014/main" id="{A7C7AA5C-67A6-47DF-99FB-38C59149F445}"/>
              </a:ext>
            </a:extLst>
          </p:cNvPr>
          <p:cNvSpPr/>
          <p:nvPr/>
        </p:nvSpPr>
        <p:spPr>
          <a:xfrm>
            <a:off x="4729162" y="3219215"/>
            <a:ext cx="257175" cy="257175"/>
          </a:xfrm>
          <a:prstGeom prst="ellipse">
            <a:avLst/>
          </a:prstGeom>
          <a:solidFill>
            <a:srgbClr val="E74C3C"/>
          </a:solidFill>
          <a:ln/>
        </p:spPr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B6ABCEBD-077F-4C60-A56A-82E5D12E2A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3456" y="3283508"/>
            <a:ext cx="128588" cy="128588"/>
          </a:xfrm>
          <a:prstGeom prst="rect">
            <a:avLst/>
          </a:prstGeom>
        </p:spPr>
      </p:pic>
      <p:sp>
        <p:nvSpPr>
          <p:cNvPr id="54" name="Text 14">
            <a:extLst>
              <a:ext uri="{FF2B5EF4-FFF2-40B4-BE49-F238E27FC236}">
                <a16:creationId xmlns:a16="http://schemas.microsoft.com/office/drawing/2014/main" id="{1FC8F975-AB2C-4A3E-8797-B0683337790B}"/>
              </a:ext>
            </a:extLst>
          </p:cNvPr>
          <p:cNvSpPr/>
          <p:nvPr/>
        </p:nvSpPr>
        <p:spPr>
          <a:xfrm>
            <a:off x="5072062" y="3219215"/>
            <a:ext cx="36004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Table Per Concrete Class</a:t>
            </a:r>
            <a:endParaRPr lang="en-US" sz="942" dirty="0"/>
          </a:p>
        </p:txBody>
      </p:sp>
      <p:sp>
        <p:nvSpPr>
          <p:cNvPr id="55" name="Text 15">
            <a:extLst>
              <a:ext uri="{FF2B5EF4-FFF2-40B4-BE49-F238E27FC236}">
                <a16:creationId xmlns:a16="http://schemas.microsoft.com/office/drawing/2014/main" id="{05EC372A-2FFC-4ED1-9273-D7CB1940641E}"/>
              </a:ext>
            </a:extLst>
          </p:cNvPr>
          <p:cNvSpPr/>
          <p:nvPr/>
        </p:nvSpPr>
        <p:spPr>
          <a:xfrm>
            <a:off x="5072062" y="3433527"/>
            <a:ext cx="3600450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 рекомендуется из-за проблем с производительностью (UNION-запросы) и дублированием данных.</a:t>
            </a:r>
            <a:endParaRPr lang="en-US" sz="837" dirty="0"/>
          </a:p>
        </p:txBody>
      </p:sp>
      <p:sp>
        <p:nvSpPr>
          <p:cNvPr id="56" name="Shape 16">
            <a:extLst>
              <a:ext uri="{FF2B5EF4-FFF2-40B4-BE49-F238E27FC236}">
                <a16:creationId xmlns:a16="http://schemas.microsoft.com/office/drawing/2014/main" id="{BC80A5C5-C507-4BF7-8DAB-3DDA0B71566A}"/>
              </a:ext>
            </a:extLst>
          </p:cNvPr>
          <p:cNvSpPr/>
          <p:nvPr/>
        </p:nvSpPr>
        <p:spPr>
          <a:xfrm>
            <a:off x="4643437" y="3923544"/>
            <a:ext cx="4114800" cy="71861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7" name="Shape 17">
            <a:extLst>
              <a:ext uri="{FF2B5EF4-FFF2-40B4-BE49-F238E27FC236}">
                <a16:creationId xmlns:a16="http://schemas.microsoft.com/office/drawing/2014/main" id="{C7B6DAC3-3D54-4AD4-8B94-2E63F4266D4A}"/>
              </a:ext>
            </a:extLst>
          </p:cNvPr>
          <p:cNvSpPr/>
          <p:nvPr/>
        </p:nvSpPr>
        <p:spPr>
          <a:xfrm>
            <a:off x="4729162" y="4009269"/>
            <a:ext cx="257175" cy="257175"/>
          </a:xfrm>
          <a:prstGeom prst="ellipse">
            <a:avLst/>
          </a:prstGeom>
          <a:solidFill>
            <a:srgbClr val="F39C12"/>
          </a:solidFill>
          <a:ln/>
        </p:spPr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0C27E580-E78C-4EFD-9D91-2BFD50C507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7382" y="4073563"/>
            <a:ext cx="160734" cy="128588"/>
          </a:xfrm>
          <a:prstGeom prst="rect">
            <a:avLst/>
          </a:prstGeom>
        </p:spPr>
      </p:pic>
      <p:sp>
        <p:nvSpPr>
          <p:cNvPr id="59" name="Text 18">
            <a:extLst>
              <a:ext uri="{FF2B5EF4-FFF2-40B4-BE49-F238E27FC236}">
                <a16:creationId xmlns:a16="http://schemas.microsoft.com/office/drawing/2014/main" id="{A33A30A1-DBF6-4BEA-9370-35F1B265609C}"/>
              </a:ext>
            </a:extLst>
          </p:cNvPr>
          <p:cNvSpPr/>
          <p:nvPr/>
        </p:nvSpPr>
        <p:spPr>
          <a:xfrm>
            <a:off x="5072062" y="4009269"/>
            <a:ext cx="36004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Mapped Superclass</a:t>
            </a:r>
            <a:endParaRPr lang="en-US" sz="942" dirty="0"/>
          </a:p>
        </p:txBody>
      </p:sp>
      <p:sp>
        <p:nvSpPr>
          <p:cNvPr id="60" name="Text 19">
            <a:extLst>
              <a:ext uri="{FF2B5EF4-FFF2-40B4-BE49-F238E27FC236}">
                <a16:creationId xmlns:a16="http://schemas.microsoft.com/office/drawing/2014/main" id="{1A026696-B6B6-4CB1-B34A-96C18E4BEEB1}"/>
              </a:ext>
            </a:extLst>
          </p:cNvPr>
          <p:cNvSpPr/>
          <p:nvPr/>
        </p:nvSpPr>
        <p:spPr>
          <a:xfrm>
            <a:off x="5072062" y="4223581"/>
            <a:ext cx="3600450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Полезный паттерн для повторного использования кода без полиморфных запросов.</a:t>
            </a:r>
            <a:endParaRPr lang="en-US" sz="837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55600" y="-37589"/>
            <a:ext cx="8572500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Заключение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1089220" y="315202"/>
            <a:ext cx="6858000" cy="267247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hape 2"/>
          <p:cNvSpPr/>
          <p:nvPr/>
        </p:nvSpPr>
        <p:spPr>
          <a:xfrm>
            <a:off x="1089220" y="315202"/>
            <a:ext cx="45719" cy="2672473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6" name="Text 3"/>
          <p:cNvSpPr/>
          <p:nvPr/>
        </p:nvSpPr>
        <p:spPr>
          <a:xfrm>
            <a:off x="1378980" y="369302"/>
            <a:ext cx="6500813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575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Ключевые выводы</a:t>
            </a:r>
            <a:endParaRPr lang="en-US" sz="1575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184" y="804345"/>
            <a:ext cx="171450" cy="17145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651790" y="763268"/>
            <a:ext cx="202360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Нет универсального решения</a:t>
            </a:r>
            <a:endParaRPr lang="en-US" sz="942" dirty="0"/>
          </a:p>
        </p:txBody>
      </p:sp>
      <p:sp>
        <p:nvSpPr>
          <p:cNvPr id="9" name="Text 5"/>
          <p:cNvSpPr/>
          <p:nvPr/>
        </p:nvSpPr>
        <p:spPr>
          <a:xfrm>
            <a:off x="3230894" y="763268"/>
            <a:ext cx="60347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— выбор </a:t>
            </a:r>
            <a:endParaRPr lang="en-US" sz="942" dirty="0"/>
          </a:p>
        </p:txBody>
      </p:sp>
      <p:sp>
        <p:nvSpPr>
          <p:cNvPr id="10" name="Text 6"/>
          <p:cNvSpPr/>
          <p:nvPr/>
        </p:nvSpPr>
        <p:spPr>
          <a:xfrm>
            <a:off x="1651790" y="943285"/>
            <a:ext cx="226096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стратегии наследования зависит от </a:t>
            </a:r>
            <a:endParaRPr lang="en-US" sz="942" dirty="0"/>
          </a:p>
        </p:txBody>
      </p:sp>
      <p:sp>
        <p:nvSpPr>
          <p:cNvPr id="11" name="Text 7"/>
          <p:cNvSpPr/>
          <p:nvPr/>
        </p:nvSpPr>
        <p:spPr>
          <a:xfrm>
            <a:off x="1651790" y="1123302"/>
            <a:ext cx="212942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конкретных требований проекта. </a:t>
            </a:r>
            <a:endParaRPr lang="en-US" sz="942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629" y="804345"/>
            <a:ext cx="171450" cy="17145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5032235" y="763268"/>
            <a:ext cx="76304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Single Table</a:t>
            </a:r>
            <a:endParaRPr lang="en-US" sz="942" dirty="0"/>
          </a:p>
        </p:txBody>
      </p:sp>
      <p:sp>
        <p:nvSpPr>
          <p:cNvPr id="14" name="Text 9"/>
          <p:cNvSpPr/>
          <p:nvPr/>
        </p:nvSpPr>
        <p:spPr>
          <a:xfrm>
            <a:off x="5701180" y="778291"/>
            <a:ext cx="734175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—</a:t>
            </a:r>
            <a:r>
              <a:rPr lang="ru-RU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942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выбор</a:t>
            </a: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для </a:t>
            </a:r>
            <a:endParaRPr lang="en-US" sz="942" dirty="0"/>
          </a:p>
        </p:txBody>
      </p:sp>
      <p:sp>
        <p:nvSpPr>
          <p:cNvPr id="15" name="Text 10"/>
          <p:cNvSpPr/>
          <p:nvPr/>
        </p:nvSpPr>
        <p:spPr>
          <a:xfrm>
            <a:off x="5032235" y="943285"/>
            <a:ext cx="270240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производительности и простых иерархий. </a:t>
            </a:r>
            <a:endParaRPr lang="en-US" sz="942" dirty="0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3184" y="1594427"/>
            <a:ext cx="171450" cy="17145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1651790" y="1553350"/>
            <a:ext cx="77515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Joined Table</a:t>
            </a:r>
            <a:endParaRPr lang="en-US" sz="942" dirty="0"/>
          </a:p>
        </p:txBody>
      </p:sp>
      <p:sp>
        <p:nvSpPr>
          <p:cNvPr id="18" name="Text 12"/>
          <p:cNvSpPr/>
          <p:nvPr/>
        </p:nvSpPr>
        <p:spPr>
          <a:xfrm>
            <a:off x="2426943" y="1553350"/>
            <a:ext cx="114855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— оптимален для </a:t>
            </a:r>
            <a:endParaRPr lang="en-US" sz="942" dirty="0"/>
          </a:p>
        </p:txBody>
      </p:sp>
      <p:sp>
        <p:nvSpPr>
          <p:cNvPr id="19" name="Text 13"/>
          <p:cNvSpPr/>
          <p:nvPr/>
        </p:nvSpPr>
        <p:spPr>
          <a:xfrm>
            <a:off x="1651790" y="1733367"/>
            <a:ext cx="216503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нормализации данных и сложных </a:t>
            </a:r>
            <a:endParaRPr lang="en-US" sz="942" dirty="0"/>
          </a:p>
        </p:txBody>
      </p:sp>
      <p:sp>
        <p:nvSpPr>
          <p:cNvPr id="20" name="Text 14"/>
          <p:cNvSpPr/>
          <p:nvPr/>
        </p:nvSpPr>
        <p:spPr>
          <a:xfrm>
            <a:off x="1651790" y="1913384"/>
            <a:ext cx="65080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иерархий. </a:t>
            </a:r>
            <a:endParaRPr lang="en-US" sz="942" dirty="0"/>
          </a:p>
        </p:txBody>
      </p:sp>
      <p:pic>
        <p:nvPicPr>
          <p:cNvPr id="2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629" y="1594427"/>
            <a:ext cx="171450" cy="171450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5032235" y="1553350"/>
            <a:ext cx="155619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Table Per Concrete Class</a:t>
            </a:r>
            <a:endParaRPr lang="en-US" sz="942" dirty="0"/>
          </a:p>
        </p:txBody>
      </p:sp>
      <p:sp>
        <p:nvSpPr>
          <p:cNvPr id="23" name="Text 16"/>
          <p:cNvSpPr/>
          <p:nvPr/>
        </p:nvSpPr>
        <p:spPr>
          <a:xfrm>
            <a:off x="6588428" y="1553350"/>
            <a:ext cx="8767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— обычно не </a:t>
            </a:r>
            <a:endParaRPr lang="en-US" sz="942" dirty="0"/>
          </a:p>
        </p:txBody>
      </p:sp>
      <p:sp>
        <p:nvSpPr>
          <p:cNvPr id="24" name="Text 17"/>
          <p:cNvSpPr/>
          <p:nvPr/>
        </p:nvSpPr>
        <p:spPr>
          <a:xfrm>
            <a:off x="5032235" y="1733367"/>
            <a:ext cx="199274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рекомендуется из-за проблем с </a:t>
            </a:r>
            <a:endParaRPr lang="en-US" sz="942" dirty="0"/>
          </a:p>
        </p:txBody>
      </p:sp>
      <p:sp>
        <p:nvSpPr>
          <p:cNvPr id="25" name="Text 18"/>
          <p:cNvSpPr/>
          <p:nvPr/>
        </p:nvSpPr>
        <p:spPr>
          <a:xfrm>
            <a:off x="5032235" y="1913384"/>
            <a:ext cx="147618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производительностью. </a:t>
            </a:r>
            <a:endParaRPr lang="en-US" sz="942" dirty="0"/>
          </a:p>
        </p:txBody>
      </p:sp>
      <p:pic>
        <p:nvPicPr>
          <p:cNvPr id="2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3184" y="2384509"/>
            <a:ext cx="171450" cy="171450"/>
          </a:xfrm>
          <a:prstGeom prst="rect">
            <a:avLst/>
          </a:prstGeom>
        </p:spPr>
      </p:pic>
      <p:sp>
        <p:nvSpPr>
          <p:cNvPr id="27" name="Text 19"/>
          <p:cNvSpPr/>
          <p:nvPr/>
        </p:nvSpPr>
        <p:spPr>
          <a:xfrm>
            <a:off x="1651790" y="2343432"/>
            <a:ext cx="123187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Mapped Superclass</a:t>
            </a:r>
            <a:endParaRPr lang="en-US" sz="942" dirty="0"/>
          </a:p>
        </p:txBody>
      </p:sp>
      <p:sp>
        <p:nvSpPr>
          <p:cNvPr id="28" name="Text 20"/>
          <p:cNvSpPr/>
          <p:nvPr/>
        </p:nvSpPr>
        <p:spPr>
          <a:xfrm>
            <a:off x="2883668" y="2343432"/>
            <a:ext cx="97213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— полезен для </a:t>
            </a:r>
            <a:endParaRPr lang="en-US" sz="942" dirty="0"/>
          </a:p>
        </p:txBody>
      </p:sp>
      <p:sp>
        <p:nvSpPr>
          <p:cNvPr id="29" name="Text 21"/>
          <p:cNvSpPr/>
          <p:nvPr/>
        </p:nvSpPr>
        <p:spPr>
          <a:xfrm>
            <a:off x="1651790" y="2523449"/>
            <a:ext cx="232037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повторного использования кода без </a:t>
            </a:r>
            <a:endParaRPr lang="en-US" sz="942" dirty="0"/>
          </a:p>
        </p:txBody>
      </p:sp>
      <p:sp>
        <p:nvSpPr>
          <p:cNvPr id="30" name="Text 22"/>
          <p:cNvSpPr/>
          <p:nvPr/>
        </p:nvSpPr>
        <p:spPr>
          <a:xfrm>
            <a:off x="1651790" y="2703466"/>
            <a:ext cx="156478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полиморфных запросов. </a:t>
            </a:r>
            <a:endParaRPr lang="en-US" sz="942" dirty="0"/>
          </a:p>
        </p:txBody>
      </p:sp>
      <p:pic>
        <p:nvPicPr>
          <p:cNvPr id="31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3629" y="2384509"/>
            <a:ext cx="171450" cy="171450"/>
          </a:xfrm>
          <a:prstGeom prst="rect">
            <a:avLst/>
          </a:prstGeom>
        </p:spPr>
      </p:pic>
      <p:sp>
        <p:nvSpPr>
          <p:cNvPr id="32" name="Text 23"/>
          <p:cNvSpPr/>
          <p:nvPr/>
        </p:nvSpPr>
        <p:spPr>
          <a:xfrm>
            <a:off x="5032235" y="2343432"/>
            <a:ext cx="155733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Spring Boot и Hibernate</a:t>
            </a:r>
            <a:endParaRPr lang="en-US" sz="942" dirty="0"/>
          </a:p>
        </p:txBody>
      </p:sp>
      <p:sp>
        <p:nvSpPr>
          <p:cNvPr id="33" name="Text 24"/>
          <p:cNvSpPr/>
          <p:nvPr/>
        </p:nvSpPr>
        <p:spPr>
          <a:xfrm>
            <a:off x="6589572" y="2343432"/>
            <a:ext cx="100054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предоставляют </a:t>
            </a:r>
            <a:endParaRPr lang="en-US" sz="942" dirty="0"/>
          </a:p>
        </p:txBody>
      </p:sp>
      <p:sp>
        <p:nvSpPr>
          <p:cNvPr id="34" name="Text 25"/>
          <p:cNvSpPr/>
          <p:nvPr/>
        </p:nvSpPr>
        <p:spPr>
          <a:xfrm>
            <a:off x="5032235" y="2523449"/>
            <a:ext cx="261625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гибкие инструменты для работы с любой </a:t>
            </a:r>
            <a:endParaRPr lang="en-US" sz="942" dirty="0"/>
          </a:p>
        </p:txBody>
      </p:sp>
      <p:sp>
        <p:nvSpPr>
          <p:cNvPr id="35" name="Text 26"/>
          <p:cNvSpPr/>
          <p:nvPr/>
        </p:nvSpPr>
        <p:spPr>
          <a:xfrm>
            <a:off x="5032235" y="2703466"/>
            <a:ext cx="166586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стратегией наследования. </a:t>
            </a:r>
            <a:endParaRPr lang="en-US" sz="942" dirty="0"/>
          </a:p>
        </p:txBody>
      </p:sp>
      <p:sp>
        <p:nvSpPr>
          <p:cNvPr id="36" name="Text 27"/>
          <p:cNvSpPr/>
          <p:nvPr/>
        </p:nvSpPr>
        <p:spPr>
          <a:xfrm>
            <a:off x="2233310" y="2958113"/>
            <a:ext cx="4515082" cy="55399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ru-RU" sz="180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Исходный код</a:t>
            </a:r>
            <a:endParaRPr lang="en-US" sz="1800" b="1" dirty="0">
              <a:solidFill>
                <a:srgbClr val="2C3E50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 algn="ctr">
              <a:buNone/>
            </a:pPr>
            <a:r>
              <a:rPr lang="en-US" sz="1800" dirty="0"/>
              <a:t>https://github.com/h4rar/hibernate-inheritance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280C4079-981C-4BA0-83DC-368BA1DBF662}"/>
              </a:ext>
            </a:extLst>
          </p:cNvPr>
          <p:cNvSpPr/>
          <p:nvPr/>
        </p:nvSpPr>
        <p:spPr>
          <a:xfrm>
            <a:off x="8712200" y="4885150"/>
            <a:ext cx="431800" cy="25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</a:t>
            </a: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6FA7D8A8-1A02-4CCA-9171-E88F89EF6D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81214" y="3565751"/>
            <a:ext cx="1554157" cy="15306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0" descr="preencoded.png">
            <a:extLst>
              <a:ext uri="{FF2B5EF4-FFF2-40B4-BE49-F238E27FC236}">
                <a16:creationId xmlns:a16="http://schemas.microsoft.com/office/drawing/2014/main" id="{86B3D3D1-2DF9-415C-BEE6-8314BE18E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298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Введение</a:t>
            </a:r>
            <a:endParaRPr lang="en-US" sz="2025" dirty="0"/>
          </a:p>
        </p:txBody>
      </p:sp>
      <p:sp>
        <p:nvSpPr>
          <p:cNvPr id="9" name="Shape 6"/>
          <p:cNvSpPr/>
          <p:nvPr/>
        </p:nvSpPr>
        <p:spPr>
          <a:xfrm>
            <a:off x="121826" y="760656"/>
            <a:ext cx="4179094" cy="4234422"/>
          </a:xfrm>
          <a:prstGeom prst="rect">
            <a:avLst/>
          </a:prstGeom>
          <a:solidFill>
            <a:srgbClr val="EAF2F8"/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10" name="Shape 7"/>
          <p:cNvSpPr/>
          <p:nvPr/>
        </p:nvSpPr>
        <p:spPr>
          <a:xfrm>
            <a:off x="91063" y="767954"/>
            <a:ext cx="45719" cy="4227124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" y="937687"/>
            <a:ext cx="171450" cy="171450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493356" y="910828"/>
            <a:ext cx="20002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Ключевое противоречие</a:t>
            </a:r>
            <a:endParaRPr lang="en-US" sz="1350" dirty="0"/>
          </a:p>
        </p:txBody>
      </p:sp>
      <p:sp>
        <p:nvSpPr>
          <p:cNvPr id="13" name="Text 9"/>
          <p:cNvSpPr/>
          <p:nvPr/>
        </p:nvSpPr>
        <p:spPr>
          <a:xfrm>
            <a:off x="248532" y="1248560"/>
            <a:ext cx="3893344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Объектная модель поддерживает два вида отношений:</a:t>
            </a:r>
            <a:endParaRPr lang="en-US" sz="1046" dirty="0"/>
          </a:p>
        </p:txBody>
      </p:sp>
      <p:sp>
        <p:nvSpPr>
          <p:cNvPr id="14" name="Text 10"/>
          <p:cNvSpPr/>
          <p:nvPr/>
        </p:nvSpPr>
        <p:spPr>
          <a:xfrm>
            <a:off x="242848" y="1622322"/>
            <a:ext cx="41377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«is a»</a:t>
            </a:r>
            <a:endParaRPr lang="en-US" sz="1046" dirty="0"/>
          </a:p>
        </p:txBody>
      </p:sp>
      <p:sp>
        <p:nvSpPr>
          <p:cNvPr id="15" name="Text 11"/>
          <p:cNvSpPr/>
          <p:nvPr/>
        </p:nvSpPr>
        <p:spPr>
          <a:xfrm>
            <a:off x="656627" y="1622322"/>
            <a:ext cx="207512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— "является" (наследование)</a:t>
            </a:r>
            <a:endParaRPr lang="en-US" sz="1046" dirty="0"/>
          </a:p>
        </p:txBody>
      </p:sp>
      <p:sp>
        <p:nvSpPr>
          <p:cNvPr id="16" name="Text 12"/>
          <p:cNvSpPr/>
          <p:nvPr/>
        </p:nvSpPr>
        <p:spPr>
          <a:xfrm>
            <a:off x="242848" y="1943790"/>
            <a:ext cx="55037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«has a»</a:t>
            </a:r>
            <a:endParaRPr lang="en-US" sz="1046" dirty="0"/>
          </a:p>
        </p:txBody>
      </p:sp>
      <p:sp>
        <p:nvSpPr>
          <p:cNvPr id="17" name="Text 13"/>
          <p:cNvSpPr/>
          <p:nvPr/>
        </p:nvSpPr>
        <p:spPr>
          <a:xfrm>
            <a:off x="793224" y="1943790"/>
            <a:ext cx="171237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— "имеет" (ассоциация)</a:t>
            </a:r>
            <a:endParaRPr lang="en-US" sz="1046" dirty="0"/>
          </a:p>
        </p:txBody>
      </p:sp>
      <p:sp>
        <p:nvSpPr>
          <p:cNvPr id="18" name="Text 14"/>
          <p:cNvSpPr/>
          <p:nvPr/>
        </p:nvSpPr>
        <p:spPr>
          <a:xfrm>
            <a:off x="244617" y="2206248"/>
            <a:ext cx="3816750" cy="32188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Реляционные </a:t>
            </a: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модели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поддерживают</a:t>
            </a:r>
            <a:r>
              <a:rPr lang="ru-RU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46" b="1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только</a:t>
            </a:r>
            <a:r>
              <a:rPr lang="ru-RU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отношения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«has a».</a:t>
            </a:r>
            <a:endParaRPr lang="en-US" sz="1046" dirty="0"/>
          </a:p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endParaRPr lang="en-US" sz="1046" dirty="0"/>
          </a:p>
        </p:txBody>
      </p:sp>
      <p:sp>
        <p:nvSpPr>
          <p:cNvPr id="19" name="Text 15"/>
          <p:cNvSpPr/>
          <p:nvPr/>
        </p:nvSpPr>
        <p:spPr>
          <a:xfrm>
            <a:off x="2919524" y="2586827"/>
            <a:ext cx="65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1046" dirty="0"/>
          </a:p>
        </p:txBody>
      </p:sp>
      <p:sp>
        <p:nvSpPr>
          <p:cNvPr id="20" name="Text 16"/>
          <p:cNvSpPr/>
          <p:nvPr/>
        </p:nvSpPr>
        <p:spPr>
          <a:xfrm>
            <a:off x="250468" y="2801140"/>
            <a:ext cx="65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1046" dirty="0"/>
          </a:p>
        </p:txBody>
      </p:sp>
      <p:sp>
        <p:nvSpPr>
          <p:cNvPr id="21" name="Text 17"/>
          <p:cNvSpPr/>
          <p:nvPr/>
        </p:nvSpPr>
        <p:spPr>
          <a:xfrm>
            <a:off x="243632" y="2463760"/>
            <a:ext cx="3718282" cy="1609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SQL не понимает наследование типов и не поддерживает его.</a:t>
            </a:r>
            <a:endParaRPr lang="en-US" sz="1046" dirty="0"/>
          </a:p>
        </p:txBody>
      </p:sp>
      <p:sp>
        <p:nvSpPr>
          <p:cNvPr id="22" name="Shape 18"/>
          <p:cNvSpPr/>
          <p:nvPr/>
        </p:nvSpPr>
        <p:spPr>
          <a:xfrm>
            <a:off x="4694188" y="764178"/>
            <a:ext cx="4179094" cy="212169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3" name="Text 19"/>
          <p:cNvSpPr/>
          <p:nvPr/>
        </p:nvSpPr>
        <p:spPr>
          <a:xfrm>
            <a:off x="4837063" y="907053"/>
            <a:ext cx="389334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Стратегии наследования в JPA/Hibernate</a:t>
            </a:r>
            <a:endParaRPr lang="en-US" sz="1350" dirty="0"/>
          </a:p>
        </p:txBody>
      </p:sp>
      <p:sp>
        <p:nvSpPr>
          <p:cNvPr id="24" name="Shape 20"/>
          <p:cNvSpPr/>
          <p:nvPr/>
        </p:nvSpPr>
        <p:spPr>
          <a:xfrm>
            <a:off x="4837063" y="1271384"/>
            <a:ext cx="3893344" cy="314325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25" name="Shape 21"/>
          <p:cNvSpPr/>
          <p:nvPr/>
        </p:nvSpPr>
        <p:spPr>
          <a:xfrm>
            <a:off x="4837063" y="1271384"/>
            <a:ext cx="21431" cy="314325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2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8501" y="1357109"/>
            <a:ext cx="142875" cy="142875"/>
          </a:xfrm>
          <a:prstGeom prst="rect">
            <a:avLst/>
          </a:prstGeom>
        </p:spPr>
      </p:pic>
      <p:sp>
        <p:nvSpPr>
          <p:cNvPr id="27" name="Text 22"/>
          <p:cNvSpPr/>
          <p:nvPr/>
        </p:nvSpPr>
        <p:spPr>
          <a:xfrm>
            <a:off x="5158532" y="1342822"/>
            <a:ext cx="160159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Single Table Inheritance (TPH)</a:t>
            </a:r>
            <a:endParaRPr lang="en-US" sz="837" dirty="0"/>
          </a:p>
        </p:txBody>
      </p:sp>
      <p:sp>
        <p:nvSpPr>
          <p:cNvPr id="28" name="Shape 23"/>
          <p:cNvSpPr/>
          <p:nvPr/>
        </p:nvSpPr>
        <p:spPr>
          <a:xfrm>
            <a:off x="4837063" y="1657147"/>
            <a:ext cx="3893344" cy="314325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29" name="Shape 24"/>
          <p:cNvSpPr/>
          <p:nvPr/>
        </p:nvSpPr>
        <p:spPr>
          <a:xfrm>
            <a:off x="4837063" y="1657147"/>
            <a:ext cx="21431" cy="314325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3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8501" y="1742872"/>
            <a:ext cx="178594" cy="142875"/>
          </a:xfrm>
          <a:prstGeom prst="rect">
            <a:avLst/>
          </a:prstGeom>
        </p:spPr>
      </p:pic>
      <p:sp>
        <p:nvSpPr>
          <p:cNvPr id="31" name="Text 25"/>
          <p:cNvSpPr/>
          <p:nvPr/>
        </p:nvSpPr>
        <p:spPr>
          <a:xfrm>
            <a:off x="5194251" y="1728584"/>
            <a:ext cx="159724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Joined Table Inheritance (TPC)</a:t>
            </a:r>
            <a:endParaRPr lang="en-US" sz="837" dirty="0"/>
          </a:p>
        </p:txBody>
      </p:sp>
      <p:sp>
        <p:nvSpPr>
          <p:cNvPr id="32" name="Shape 26"/>
          <p:cNvSpPr/>
          <p:nvPr/>
        </p:nvSpPr>
        <p:spPr>
          <a:xfrm>
            <a:off x="4837063" y="2042909"/>
            <a:ext cx="3893344" cy="314325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33" name="Shape 27"/>
          <p:cNvSpPr/>
          <p:nvPr/>
        </p:nvSpPr>
        <p:spPr>
          <a:xfrm>
            <a:off x="4837063" y="2042909"/>
            <a:ext cx="21431" cy="314325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3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8501" y="2128634"/>
            <a:ext cx="142875" cy="142875"/>
          </a:xfrm>
          <a:prstGeom prst="rect">
            <a:avLst/>
          </a:prstGeom>
        </p:spPr>
      </p:pic>
      <p:sp>
        <p:nvSpPr>
          <p:cNvPr id="35" name="Text 28"/>
          <p:cNvSpPr/>
          <p:nvPr/>
        </p:nvSpPr>
        <p:spPr>
          <a:xfrm>
            <a:off x="5158532" y="2114347"/>
            <a:ext cx="161334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Table Per Concrete Class (TPC)</a:t>
            </a:r>
            <a:endParaRPr lang="en-US" sz="837" dirty="0"/>
          </a:p>
        </p:txBody>
      </p:sp>
      <p:sp>
        <p:nvSpPr>
          <p:cNvPr id="36" name="Shape 29"/>
          <p:cNvSpPr/>
          <p:nvPr/>
        </p:nvSpPr>
        <p:spPr>
          <a:xfrm>
            <a:off x="4837063" y="2428672"/>
            <a:ext cx="3893344" cy="314325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37" name="Shape 30"/>
          <p:cNvSpPr/>
          <p:nvPr/>
        </p:nvSpPr>
        <p:spPr>
          <a:xfrm>
            <a:off x="4837063" y="2428672"/>
            <a:ext cx="21431" cy="314325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3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8501" y="2514397"/>
            <a:ext cx="178594" cy="142875"/>
          </a:xfrm>
          <a:prstGeom prst="rect">
            <a:avLst/>
          </a:prstGeom>
        </p:spPr>
      </p:pic>
      <p:sp>
        <p:nvSpPr>
          <p:cNvPr id="39" name="Text 31"/>
          <p:cNvSpPr/>
          <p:nvPr/>
        </p:nvSpPr>
        <p:spPr>
          <a:xfrm>
            <a:off x="5194251" y="2500109"/>
            <a:ext cx="104390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Mapped Superclass</a:t>
            </a:r>
            <a:endParaRPr lang="en-US" sz="837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D3ABE4C-4FA2-4BBE-BA16-4D48FEBEC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91" y="2794802"/>
            <a:ext cx="28670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0205A0-06B5-4DFE-9708-1A205A0424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8063" y="3149564"/>
            <a:ext cx="4175219" cy="184687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ED6EEBE-791D-4786-A629-AAF967F062C7}"/>
              </a:ext>
            </a:extLst>
          </p:cNvPr>
          <p:cNvSpPr/>
          <p:nvPr/>
        </p:nvSpPr>
        <p:spPr>
          <a:xfrm>
            <a:off x="8873282" y="4885150"/>
            <a:ext cx="270718" cy="25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-10870"/>
            <a:ext cx="9143998" cy="515437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326293"/>
            <a:ext cx="2935034" cy="397545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Single Table Inheritance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132549" y="871538"/>
            <a:ext cx="4256207" cy="135304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hape 2"/>
          <p:cNvSpPr/>
          <p:nvPr/>
        </p:nvSpPr>
        <p:spPr>
          <a:xfrm>
            <a:off x="285750" y="885826"/>
            <a:ext cx="45719" cy="1328710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6" name="Text 3"/>
          <p:cNvSpPr/>
          <p:nvPr/>
        </p:nvSpPr>
        <p:spPr>
          <a:xfrm>
            <a:off x="385762" y="910953"/>
            <a:ext cx="390048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Описание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392906" y="1248704"/>
            <a:ext cx="3982900" cy="82208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Стратегия</a:t>
            </a:r>
            <a:r>
              <a:rPr lang="ru-RU" sz="11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1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Single Table </a:t>
            </a:r>
            <a:r>
              <a:rPr lang="en-US" sz="11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использует</a:t>
            </a:r>
            <a:r>
              <a:rPr lang="ru-RU" sz="11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100" i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одну таблицу</a:t>
            </a:r>
            <a:r>
              <a:rPr lang="ru-RU" sz="1100" i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1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endParaRPr lang="ru-RU" sz="1100" dirty="0">
              <a:solidFill>
                <a:srgbClr val="333333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r>
              <a:rPr lang="en-US" sz="11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для хранения всех классов в иерархии наследования. </a:t>
            </a:r>
            <a:endParaRPr lang="ru-RU" sz="1100" dirty="0">
              <a:solidFill>
                <a:srgbClr val="333333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r>
              <a:rPr lang="en-US" sz="11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Для различения типов сущностей используется специальный </a:t>
            </a:r>
            <a:endParaRPr lang="ru-RU" sz="1100" dirty="0">
              <a:solidFill>
                <a:srgbClr val="333333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r>
              <a:rPr lang="en-US" sz="1100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столбец-дискриминатор</a:t>
            </a:r>
            <a:r>
              <a:rPr lang="ru-RU" sz="11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</a:p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1062744" y="1338403"/>
            <a:ext cx="65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392906" y="1518420"/>
            <a:ext cx="27252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endParaRPr lang="en-US" sz="942" dirty="0"/>
          </a:p>
        </p:txBody>
      </p:sp>
      <p:sp>
        <p:nvSpPr>
          <p:cNvPr id="15" name="Text 12"/>
          <p:cNvSpPr/>
          <p:nvPr/>
        </p:nvSpPr>
        <p:spPr>
          <a:xfrm>
            <a:off x="3751250" y="1878453"/>
            <a:ext cx="65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942" dirty="0"/>
          </a:p>
        </p:txBody>
      </p:sp>
      <p:sp>
        <p:nvSpPr>
          <p:cNvPr id="18" name="Shape 15"/>
          <p:cNvSpPr/>
          <p:nvPr/>
        </p:nvSpPr>
        <p:spPr>
          <a:xfrm>
            <a:off x="273957" y="2319218"/>
            <a:ext cx="2003822" cy="161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19" name="Shape 16"/>
          <p:cNvSpPr/>
          <p:nvPr/>
        </p:nvSpPr>
        <p:spPr>
          <a:xfrm>
            <a:off x="279683" y="2319218"/>
            <a:ext cx="35719" cy="1612925"/>
          </a:xfrm>
          <a:prstGeom prst="rect">
            <a:avLst/>
          </a:prstGeom>
          <a:solidFill>
            <a:srgbClr val="27AE60"/>
          </a:solidFill>
          <a:ln/>
        </p:spPr>
      </p:sp>
      <p:pic>
        <p:nvPicPr>
          <p:cNvPr id="2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" y="2634129"/>
            <a:ext cx="142875" cy="142875"/>
          </a:xfrm>
          <a:prstGeom prst="rect">
            <a:avLst/>
          </a:prstGeom>
        </p:spPr>
      </p:pic>
      <p:sp>
        <p:nvSpPr>
          <p:cNvPr id="21" name="Text 17"/>
          <p:cNvSpPr/>
          <p:nvPr/>
        </p:nvSpPr>
        <p:spPr>
          <a:xfrm>
            <a:off x="607219" y="2541260"/>
            <a:ext cx="123586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7AE6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Преимущества</a:t>
            </a:r>
            <a:endParaRPr lang="en-US" sz="1350" dirty="0"/>
          </a:p>
        </p:txBody>
      </p:sp>
      <p:sp>
        <p:nvSpPr>
          <p:cNvPr id="22" name="Text 18"/>
          <p:cNvSpPr/>
          <p:nvPr/>
        </p:nvSpPr>
        <p:spPr>
          <a:xfrm>
            <a:off x="535781" y="2866672"/>
            <a:ext cx="1628775" cy="4457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Высокая производительность запросов (нет JOIN)</a:t>
            </a:r>
            <a:endParaRPr lang="en-US" sz="837" dirty="0"/>
          </a:p>
        </p:txBody>
      </p:sp>
      <p:sp>
        <p:nvSpPr>
          <p:cNvPr id="23" name="Text 19"/>
          <p:cNvSpPr/>
          <p:nvPr/>
        </p:nvSpPr>
        <p:spPr>
          <a:xfrm>
            <a:off x="535781" y="3392951"/>
            <a:ext cx="1694485" cy="2576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Простота</a:t>
            </a: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схемы</a:t>
            </a: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БД</a:t>
            </a:r>
            <a:r>
              <a:rPr lang="ru-RU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</a:t>
            </a: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&gt; </a:t>
            </a:r>
            <a:r>
              <a:rPr lang="ru-RU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простота расширения</a:t>
            </a:r>
            <a:endParaRPr lang="en-US" sz="837" dirty="0"/>
          </a:p>
        </p:txBody>
      </p:sp>
      <p:sp>
        <p:nvSpPr>
          <p:cNvPr id="25" name="Shape 21"/>
          <p:cNvSpPr/>
          <p:nvPr/>
        </p:nvSpPr>
        <p:spPr>
          <a:xfrm>
            <a:off x="2367076" y="2319218"/>
            <a:ext cx="2021681" cy="16129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6" name="Shape 22"/>
          <p:cNvSpPr/>
          <p:nvPr/>
        </p:nvSpPr>
        <p:spPr>
          <a:xfrm>
            <a:off x="2367075" y="2319218"/>
            <a:ext cx="35719" cy="1612925"/>
          </a:xfrm>
          <a:prstGeom prst="rect">
            <a:avLst/>
          </a:prstGeom>
          <a:solidFill>
            <a:srgbClr val="E74C3C"/>
          </a:solidFill>
          <a:ln/>
        </p:spPr>
      </p:sp>
      <p:pic>
        <p:nvPicPr>
          <p:cNvPr id="2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3884" y="2634129"/>
            <a:ext cx="142875" cy="142875"/>
          </a:xfrm>
          <a:prstGeom prst="rect">
            <a:avLst/>
          </a:prstGeom>
        </p:spPr>
      </p:pic>
      <p:sp>
        <p:nvSpPr>
          <p:cNvPr id="28" name="Text 23"/>
          <p:cNvSpPr/>
          <p:nvPr/>
        </p:nvSpPr>
        <p:spPr>
          <a:xfrm>
            <a:off x="2718197" y="2541260"/>
            <a:ext cx="96440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E74C3C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Недостатки</a:t>
            </a:r>
            <a:endParaRPr lang="en-US" sz="1350" dirty="0"/>
          </a:p>
        </p:txBody>
      </p:sp>
      <p:sp>
        <p:nvSpPr>
          <p:cNvPr id="29" name="Text 24"/>
          <p:cNvSpPr/>
          <p:nvPr/>
        </p:nvSpPr>
        <p:spPr>
          <a:xfrm>
            <a:off x="2639616" y="3319025"/>
            <a:ext cx="1646634" cy="2576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Разреженные таблицы (много NULL-</a:t>
            </a:r>
            <a:r>
              <a:rPr lang="en-US" sz="837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значений</a:t>
            </a: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)</a:t>
            </a:r>
            <a:endParaRPr lang="en-US" sz="837" dirty="0"/>
          </a:p>
        </p:txBody>
      </p:sp>
      <p:sp>
        <p:nvSpPr>
          <p:cNvPr id="31" name="Text 26"/>
          <p:cNvSpPr/>
          <p:nvPr/>
        </p:nvSpPr>
        <p:spPr>
          <a:xfrm>
            <a:off x="2646759" y="3607018"/>
            <a:ext cx="1646634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Потенциально большой размер таблицы</a:t>
            </a:r>
            <a:endParaRPr lang="en-US" sz="837" dirty="0"/>
          </a:p>
        </p:txBody>
      </p:sp>
      <p:sp>
        <p:nvSpPr>
          <p:cNvPr id="32" name="Shape 27"/>
          <p:cNvSpPr/>
          <p:nvPr/>
        </p:nvSpPr>
        <p:spPr>
          <a:xfrm>
            <a:off x="285750" y="4020486"/>
            <a:ext cx="4114800" cy="1095784"/>
          </a:xfrm>
          <a:prstGeom prst="rect">
            <a:avLst/>
          </a:prstGeom>
          <a:solidFill>
            <a:srgbClr val="EAF2F8"/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33" name="Shape 28"/>
          <p:cNvSpPr/>
          <p:nvPr/>
        </p:nvSpPr>
        <p:spPr>
          <a:xfrm>
            <a:off x="285750" y="4020486"/>
            <a:ext cx="35719" cy="1095784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34" name="Text 29"/>
          <p:cNvSpPr/>
          <p:nvPr/>
        </p:nvSpPr>
        <p:spPr>
          <a:xfrm>
            <a:off x="392906" y="4127642"/>
            <a:ext cx="390048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Когда использовать</a:t>
            </a:r>
            <a:endParaRPr lang="en-US" sz="1350" dirty="0"/>
          </a:p>
        </p:txBody>
      </p:sp>
      <p:sp>
        <p:nvSpPr>
          <p:cNvPr id="35" name="Text 30"/>
          <p:cNvSpPr/>
          <p:nvPr/>
        </p:nvSpPr>
        <p:spPr>
          <a:xfrm>
            <a:off x="535781" y="4456255"/>
            <a:ext cx="3757613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Неглубокие иерархии классов</a:t>
            </a:r>
            <a:endParaRPr lang="en-US" sz="837" dirty="0"/>
          </a:p>
        </p:txBody>
      </p:sp>
      <p:sp>
        <p:nvSpPr>
          <p:cNvPr id="36" name="Text 31"/>
          <p:cNvSpPr/>
          <p:nvPr/>
        </p:nvSpPr>
        <p:spPr>
          <a:xfrm>
            <a:off x="535781" y="4770303"/>
            <a:ext cx="2377254" cy="1288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ru-RU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Б</a:t>
            </a:r>
            <a:r>
              <a:rPr lang="en-US" sz="837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ольшинство</a:t>
            </a: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атрибутов общие для всех подклассов</a:t>
            </a:r>
            <a:endParaRPr lang="en-US" sz="837" dirty="0"/>
          </a:p>
        </p:txBody>
      </p:sp>
      <p:sp>
        <p:nvSpPr>
          <p:cNvPr id="37" name="Text 32"/>
          <p:cNvSpPr/>
          <p:nvPr/>
        </p:nvSpPr>
        <p:spPr>
          <a:xfrm>
            <a:off x="535780" y="4946173"/>
            <a:ext cx="2515112" cy="1288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ru-RU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</a:t>
            </a:r>
            <a:r>
              <a:rPr lang="en-US" sz="837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ритична</a:t>
            </a: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производительность полиморфных запросов</a:t>
            </a:r>
            <a:endParaRPr lang="en-US" sz="837" dirty="0"/>
          </a:p>
        </p:txBody>
      </p:sp>
      <p:sp>
        <p:nvSpPr>
          <p:cNvPr id="38" name="Shape 33"/>
          <p:cNvSpPr/>
          <p:nvPr/>
        </p:nvSpPr>
        <p:spPr>
          <a:xfrm>
            <a:off x="4537358" y="1597211"/>
            <a:ext cx="4286250" cy="235958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DA2E0E9C-F0F9-4156-9272-455AC2746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7357" y="1590908"/>
            <a:ext cx="2442914" cy="1080600"/>
          </a:xfrm>
          <a:prstGeom prst="rect">
            <a:avLst/>
          </a:prstGeom>
        </p:spPr>
      </p:pic>
      <p:cxnSp>
        <p:nvCxnSpPr>
          <p:cNvPr id="94" name="Соединитель: уступ 93">
            <a:extLst>
              <a:ext uri="{FF2B5EF4-FFF2-40B4-BE49-F238E27FC236}">
                <a16:creationId xmlns:a16="http://schemas.microsoft.com/office/drawing/2014/main" id="{84923480-7927-4BDF-9AA3-F7A7571747B2}"/>
              </a:ext>
            </a:extLst>
          </p:cNvPr>
          <p:cNvCxnSpPr>
            <a:cxnSpLocks/>
            <a:stCxn id="90" idx="3"/>
            <a:endCxn id="96" idx="0"/>
          </p:cNvCxnSpPr>
          <p:nvPr/>
        </p:nvCxnSpPr>
        <p:spPr>
          <a:xfrm>
            <a:off x="6980271" y="2131208"/>
            <a:ext cx="748583" cy="6816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0D51B92E-4B77-401F-A0B5-7890A7044B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4206" y="2812880"/>
            <a:ext cx="1949295" cy="1104601"/>
          </a:xfrm>
          <a:prstGeom prst="rect">
            <a:avLst/>
          </a:prstGeom>
        </p:spPr>
      </p:pic>
      <p:sp>
        <p:nvSpPr>
          <p:cNvPr id="84" name="Text 25">
            <a:extLst>
              <a:ext uri="{FF2B5EF4-FFF2-40B4-BE49-F238E27FC236}">
                <a16:creationId xmlns:a16="http://schemas.microsoft.com/office/drawing/2014/main" id="{005D5A33-F4E2-4684-9086-54329B84B56F}"/>
              </a:ext>
            </a:extLst>
          </p:cNvPr>
          <p:cNvSpPr/>
          <p:nvPr/>
        </p:nvSpPr>
        <p:spPr>
          <a:xfrm>
            <a:off x="2639616" y="2919253"/>
            <a:ext cx="1646634" cy="2576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Невозможность использования NOT NULL</a:t>
            </a:r>
            <a:r>
              <a:rPr lang="ru-RU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</a:t>
            </a: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&gt; </a:t>
            </a:r>
            <a:r>
              <a:rPr lang="ru-RU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нарушение целостности</a:t>
            </a:r>
            <a:endParaRPr lang="en-US" sz="837" dirty="0"/>
          </a:p>
        </p:txBody>
      </p:sp>
      <p:sp>
        <p:nvSpPr>
          <p:cNvPr id="86" name="Text 30">
            <a:extLst>
              <a:ext uri="{FF2B5EF4-FFF2-40B4-BE49-F238E27FC236}">
                <a16:creationId xmlns:a16="http://schemas.microsoft.com/office/drawing/2014/main" id="{281494DB-6B8D-4E61-ADC7-02510481C717}"/>
              </a:ext>
            </a:extLst>
          </p:cNvPr>
          <p:cNvSpPr/>
          <p:nvPr/>
        </p:nvSpPr>
        <p:spPr>
          <a:xfrm>
            <a:off x="535781" y="4618530"/>
            <a:ext cx="1367362" cy="1288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ru-RU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Ограниченный объем данных</a:t>
            </a:r>
            <a:endParaRPr lang="en-US" sz="837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8FEC801C-EF9E-4E5E-8A83-538E2E3C4C5A}"/>
              </a:ext>
            </a:extLst>
          </p:cNvPr>
          <p:cNvSpPr/>
          <p:nvPr/>
        </p:nvSpPr>
        <p:spPr>
          <a:xfrm>
            <a:off x="8873282" y="4885150"/>
            <a:ext cx="270718" cy="25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71" y="0"/>
            <a:ext cx="9183971" cy="435905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326293"/>
            <a:ext cx="2935034" cy="397545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Single Table Inheritance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93609" y="645500"/>
            <a:ext cx="4256207" cy="449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5" name="Shape 2"/>
          <p:cNvSpPr/>
          <p:nvPr/>
        </p:nvSpPr>
        <p:spPr>
          <a:xfrm>
            <a:off x="293609" y="645500"/>
            <a:ext cx="45719" cy="4498000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6" name="Text 3"/>
          <p:cNvSpPr/>
          <p:nvPr/>
        </p:nvSpPr>
        <p:spPr>
          <a:xfrm>
            <a:off x="381082" y="729516"/>
            <a:ext cx="3273397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400" b="1" dirty="0">
                <a:latin typeface="Roboto" pitchFamily="34" charset="0"/>
                <a:ea typeface="Roboto" pitchFamily="34" charset="-122"/>
                <a:cs typeface="Roboto" pitchFamily="34" charset="-120"/>
              </a:rPr>
              <a:t>Пример кода </a:t>
            </a:r>
            <a:r>
              <a:rPr lang="en-US" sz="1400" b="1" dirty="0">
                <a:latin typeface="Roboto" pitchFamily="34" charset="0"/>
                <a:ea typeface="Roboto" pitchFamily="34" charset="-122"/>
                <a:cs typeface="Roboto" pitchFamily="34" charset="-120"/>
              </a:rPr>
              <a:t>@DiscriminatorColumn</a:t>
            </a:r>
            <a:r>
              <a:rPr lang="ru-RU" sz="1400" b="1" dirty="0"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endParaRPr lang="en-US" sz="1400" dirty="0"/>
          </a:p>
        </p:txBody>
      </p:sp>
      <p:sp>
        <p:nvSpPr>
          <p:cNvPr id="8" name="Text 5"/>
          <p:cNvSpPr/>
          <p:nvPr/>
        </p:nvSpPr>
        <p:spPr>
          <a:xfrm>
            <a:off x="1062744" y="1338403"/>
            <a:ext cx="65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392906" y="1518420"/>
            <a:ext cx="27252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endParaRPr lang="en-US" sz="942" dirty="0"/>
          </a:p>
        </p:txBody>
      </p:sp>
      <p:sp>
        <p:nvSpPr>
          <p:cNvPr id="15" name="Text 12"/>
          <p:cNvSpPr/>
          <p:nvPr/>
        </p:nvSpPr>
        <p:spPr>
          <a:xfrm>
            <a:off x="3751250" y="1878453"/>
            <a:ext cx="65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942" dirty="0"/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1B4249A5-F149-4279-A33E-C88E343C5E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10350" y="1844597"/>
            <a:ext cx="807944" cy="374178"/>
          </a:xfrm>
          <a:prstGeom prst="bentConnector3">
            <a:avLst>
              <a:gd name="adj1" fmla="val 3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Соединитель: уступ 46">
            <a:extLst>
              <a:ext uri="{FF2B5EF4-FFF2-40B4-BE49-F238E27FC236}">
                <a16:creationId xmlns:a16="http://schemas.microsoft.com/office/drawing/2014/main" id="{F224CDFD-848E-44E0-B681-9BF7C9AFD43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326" y="3069023"/>
            <a:ext cx="152846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Блок-схема: процесс 51">
            <a:extLst>
              <a:ext uri="{FF2B5EF4-FFF2-40B4-BE49-F238E27FC236}">
                <a16:creationId xmlns:a16="http://schemas.microsoft.com/office/drawing/2014/main" id="{DF172C60-7AC0-418B-BFBC-25E6F8A01750}"/>
              </a:ext>
            </a:extLst>
          </p:cNvPr>
          <p:cNvSpPr/>
          <p:nvPr/>
        </p:nvSpPr>
        <p:spPr>
          <a:xfrm>
            <a:off x="339328" y="984560"/>
            <a:ext cx="2216977" cy="145109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261E2B61-C9D8-404F-A315-03160B9D5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21" y="1033033"/>
            <a:ext cx="2181955" cy="1354152"/>
          </a:xfrm>
          <a:prstGeom prst="rect">
            <a:avLst/>
          </a:prstGeom>
        </p:spPr>
      </p:pic>
      <p:sp>
        <p:nvSpPr>
          <p:cNvPr id="60" name="Блок-схема: процесс 59">
            <a:extLst>
              <a:ext uri="{FF2B5EF4-FFF2-40B4-BE49-F238E27FC236}">
                <a16:creationId xmlns:a16="http://schemas.microsoft.com/office/drawing/2014/main" id="{2D4ADCDE-567D-45C2-A2FB-92418DC53ED5}"/>
              </a:ext>
            </a:extLst>
          </p:cNvPr>
          <p:cNvSpPr/>
          <p:nvPr/>
        </p:nvSpPr>
        <p:spPr>
          <a:xfrm>
            <a:off x="1348213" y="2479105"/>
            <a:ext cx="3158157" cy="125248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8865FA9F-0CC3-41E3-885D-9DDB0B0BD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8161" y="2511641"/>
            <a:ext cx="3118259" cy="1169505"/>
          </a:xfrm>
          <a:prstGeom prst="rect">
            <a:avLst/>
          </a:prstGeom>
        </p:spPr>
      </p:pic>
      <p:sp>
        <p:nvSpPr>
          <p:cNvPr id="63" name="Блок-схема: процесс 62">
            <a:extLst>
              <a:ext uri="{FF2B5EF4-FFF2-40B4-BE49-F238E27FC236}">
                <a16:creationId xmlns:a16="http://schemas.microsoft.com/office/drawing/2014/main" id="{DDF2A814-8004-49DB-821D-50E07C64568B}"/>
              </a:ext>
            </a:extLst>
          </p:cNvPr>
          <p:cNvSpPr/>
          <p:nvPr/>
        </p:nvSpPr>
        <p:spPr>
          <a:xfrm>
            <a:off x="355098" y="3833258"/>
            <a:ext cx="3591427" cy="131024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7573A8A2-A994-4385-8F2A-80015CCE3F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82" y="3840750"/>
            <a:ext cx="3540267" cy="1276017"/>
          </a:xfrm>
          <a:prstGeom prst="rect">
            <a:avLst/>
          </a:prstGeom>
        </p:spPr>
      </p:pic>
      <p:sp>
        <p:nvSpPr>
          <p:cNvPr id="21" name="Shape 1">
            <a:extLst>
              <a:ext uri="{FF2B5EF4-FFF2-40B4-BE49-F238E27FC236}">
                <a16:creationId xmlns:a16="http://schemas.microsoft.com/office/drawing/2014/main" id="{6D61F47C-06A3-42D3-B7B3-5E8AA9E72A50}"/>
              </a:ext>
            </a:extLst>
          </p:cNvPr>
          <p:cNvSpPr/>
          <p:nvPr/>
        </p:nvSpPr>
        <p:spPr>
          <a:xfrm>
            <a:off x="4794352" y="1863702"/>
            <a:ext cx="4384448" cy="3279798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22" name="Text 3">
            <a:extLst>
              <a:ext uri="{FF2B5EF4-FFF2-40B4-BE49-F238E27FC236}">
                <a16:creationId xmlns:a16="http://schemas.microsoft.com/office/drawing/2014/main" id="{14706A8A-72DD-40BE-847B-A46C2B49C110}"/>
              </a:ext>
            </a:extLst>
          </p:cNvPr>
          <p:cNvSpPr/>
          <p:nvPr/>
        </p:nvSpPr>
        <p:spPr>
          <a:xfrm>
            <a:off x="4953811" y="1949337"/>
            <a:ext cx="3188822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400" b="1" dirty="0"/>
              <a:t>Пример кода </a:t>
            </a:r>
            <a:r>
              <a:rPr lang="en-US" sz="1400" b="1" dirty="0">
                <a:latin typeface="Roboto"/>
              </a:rPr>
              <a:t>@DiscriminatorFormula</a:t>
            </a:r>
            <a:r>
              <a:rPr lang="ru-RU" sz="1400" b="1" dirty="0"/>
              <a:t> </a:t>
            </a:r>
            <a:endParaRPr lang="en-US" sz="1400" b="1" dirty="0">
              <a:latin typeface="Roboto"/>
            </a:endParaRPr>
          </a:p>
        </p:txBody>
      </p:sp>
      <p:sp>
        <p:nvSpPr>
          <p:cNvPr id="25" name="Блок-схема: процесс 24">
            <a:extLst>
              <a:ext uri="{FF2B5EF4-FFF2-40B4-BE49-F238E27FC236}">
                <a16:creationId xmlns:a16="http://schemas.microsoft.com/office/drawing/2014/main" id="{CBF0527F-6B12-4BAD-9EAC-B5CABECA5901}"/>
              </a:ext>
            </a:extLst>
          </p:cNvPr>
          <p:cNvSpPr/>
          <p:nvPr/>
        </p:nvSpPr>
        <p:spPr>
          <a:xfrm>
            <a:off x="4957317" y="2199762"/>
            <a:ext cx="3306195" cy="145109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07926B9-BE94-43D1-9848-8241D244C4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3485" y="2226082"/>
            <a:ext cx="3236685" cy="1424777"/>
          </a:xfrm>
          <a:prstGeom prst="rect">
            <a:avLst/>
          </a:prstGeom>
        </p:spPr>
      </p:pic>
      <p:sp>
        <p:nvSpPr>
          <p:cNvPr id="32" name="Shape 1">
            <a:extLst>
              <a:ext uri="{FF2B5EF4-FFF2-40B4-BE49-F238E27FC236}">
                <a16:creationId xmlns:a16="http://schemas.microsoft.com/office/drawing/2014/main" id="{630CC700-3C1C-4946-8CD8-E896E415252D}"/>
              </a:ext>
            </a:extLst>
          </p:cNvPr>
          <p:cNvSpPr/>
          <p:nvPr/>
        </p:nvSpPr>
        <p:spPr>
          <a:xfrm>
            <a:off x="4799580" y="645502"/>
            <a:ext cx="4379220" cy="1181162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r>
              <a:rPr lang="ru-RU" sz="1400" b="1" dirty="0">
                <a:latin typeface="Roboto" pitchFamily="34" charset="0"/>
                <a:ea typeface="Roboto" pitchFamily="34" charset="-122"/>
                <a:cs typeface="Roboto" pitchFamily="34" charset="-120"/>
              </a:rPr>
              <a:t>Результат</a:t>
            </a:r>
          </a:p>
          <a:p>
            <a:r>
              <a:rPr lang="en-US" sz="1400" b="1" dirty="0">
                <a:latin typeface="Roboto" pitchFamily="34" charset="0"/>
                <a:ea typeface="Roboto" pitchFamily="34" charset="-122"/>
                <a:cs typeface="Roboto" pitchFamily="34" charset="-120"/>
              </a:rPr>
              <a:t>@DiscriminatorColumn</a:t>
            </a:r>
            <a:r>
              <a:rPr lang="ru-RU" sz="1400" b="1" dirty="0"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endParaRPr lang="en-US" sz="1400" dirty="0"/>
          </a:p>
          <a:p>
            <a:endParaRPr lang="ru-RU" dirty="0"/>
          </a:p>
        </p:txBody>
      </p:sp>
      <p:sp>
        <p:nvSpPr>
          <p:cNvPr id="34" name="Блок-схема: процесс 33">
            <a:extLst>
              <a:ext uri="{FF2B5EF4-FFF2-40B4-BE49-F238E27FC236}">
                <a16:creationId xmlns:a16="http://schemas.microsoft.com/office/drawing/2014/main" id="{661AA45C-6968-42D6-821C-0DE660A5AC52}"/>
              </a:ext>
            </a:extLst>
          </p:cNvPr>
          <p:cNvSpPr/>
          <p:nvPr/>
        </p:nvSpPr>
        <p:spPr>
          <a:xfrm>
            <a:off x="7049481" y="682540"/>
            <a:ext cx="1937379" cy="11079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 3">
            <a:extLst>
              <a:ext uri="{FF2B5EF4-FFF2-40B4-BE49-F238E27FC236}">
                <a16:creationId xmlns:a16="http://schemas.microsoft.com/office/drawing/2014/main" id="{BB838130-4CE9-4AF1-98F9-9C051F9A08E5}"/>
              </a:ext>
            </a:extLst>
          </p:cNvPr>
          <p:cNvSpPr/>
          <p:nvPr/>
        </p:nvSpPr>
        <p:spPr>
          <a:xfrm>
            <a:off x="7134981" y="682540"/>
            <a:ext cx="1772051" cy="110799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00" dirty="0"/>
              <a:t> select</a:t>
            </a:r>
          </a:p>
          <a:p>
            <a:pPr marL="0" indent="0">
              <a:buNone/>
            </a:pPr>
            <a:r>
              <a:rPr lang="en-US" sz="800" dirty="0"/>
              <a:t>        stlmbe1_0.id,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>
                <a:highlight>
                  <a:srgbClr val="FFFF00"/>
                </a:highlight>
              </a:rPr>
              <a:t>stlmbe1_0.d_type,</a:t>
            </a:r>
          </a:p>
          <a:p>
            <a:pPr marL="0" indent="0">
              <a:buNone/>
            </a:pPr>
            <a:r>
              <a:rPr lang="en-US" sz="800" dirty="0"/>
              <a:t>        stlmbe1_0.inn,</a:t>
            </a:r>
          </a:p>
          <a:p>
            <a:pPr marL="0" indent="0">
              <a:buNone/>
            </a:pPr>
            <a:r>
              <a:rPr lang="en-US" sz="800" dirty="0"/>
              <a:t>        stlmbe1_0.ogrn,</a:t>
            </a:r>
          </a:p>
          <a:p>
            <a:pPr marL="0" indent="0">
              <a:buNone/>
            </a:pPr>
            <a:r>
              <a:rPr lang="en-US" sz="800" dirty="0"/>
              <a:t>        stlmbe1_0.nationality_country_code </a:t>
            </a:r>
          </a:p>
          <a:p>
            <a:pPr marL="0" indent="0">
              <a:buNone/>
            </a:pPr>
            <a:r>
              <a:rPr lang="en-US" sz="800" dirty="0"/>
              <a:t>    from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single_table_member_base</a:t>
            </a:r>
            <a:r>
              <a:rPr lang="en-US" sz="800" dirty="0"/>
              <a:t> stlmbe1_0</a:t>
            </a:r>
          </a:p>
        </p:txBody>
      </p:sp>
      <p:sp>
        <p:nvSpPr>
          <p:cNvPr id="36" name="Text 3">
            <a:extLst>
              <a:ext uri="{FF2B5EF4-FFF2-40B4-BE49-F238E27FC236}">
                <a16:creationId xmlns:a16="http://schemas.microsoft.com/office/drawing/2014/main" id="{F3AF77AD-96D0-4BD9-BE5C-EEB78AD0A056}"/>
              </a:ext>
            </a:extLst>
          </p:cNvPr>
          <p:cNvSpPr/>
          <p:nvPr/>
        </p:nvSpPr>
        <p:spPr>
          <a:xfrm>
            <a:off x="4923899" y="3735348"/>
            <a:ext cx="2125582" cy="43088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400" b="1" dirty="0">
                <a:latin typeface="Roboto" pitchFamily="34" charset="0"/>
                <a:ea typeface="Roboto" pitchFamily="34" charset="-122"/>
                <a:cs typeface="Roboto" pitchFamily="34" charset="-120"/>
              </a:rPr>
              <a:t>Результат</a:t>
            </a:r>
            <a:r>
              <a:rPr lang="en-US" sz="1400" b="1" dirty="0"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latin typeface="Roboto"/>
              </a:rPr>
              <a:t>@DiscriminatorFormula</a:t>
            </a:r>
            <a:r>
              <a:rPr lang="ru-RU" sz="1400" b="1" dirty="0"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endParaRPr lang="en-US" sz="1400" dirty="0"/>
          </a:p>
        </p:txBody>
      </p:sp>
      <p:sp>
        <p:nvSpPr>
          <p:cNvPr id="37" name="Блок-схема: процесс 36">
            <a:extLst>
              <a:ext uri="{FF2B5EF4-FFF2-40B4-BE49-F238E27FC236}">
                <a16:creationId xmlns:a16="http://schemas.microsoft.com/office/drawing/2014/main" id="{6B2BAA52-F02E-43A1-BAC5-1F435392553E}"/>
              </a:ext>
            </a:extLst>
          </p:cNvPr>
          <p:cNvSpPr/>
          <p:nvPr/>
        </p:nvSpPr>
        <p:spPr>
          <a:xfrm>
            <a:off x="7037675" y="3675263"/>
            <a:ext cx="1937379" cy="151236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 3">
            <a:extLst>
              <a:ext uri="{FF2B5EF4-FFF2-40B4-BE49-F238E27FC236}">
                <a16:creationId xmlns:a16="http://schemas.microsoft.com/office/drawing/2014/main" id="{D2CA89E5-729C-4B87-BA66-5B41554562DD}"/>
              </a:ext>
            </a:extLst>
          </p:cNvPr>
          <p:cNvSpPr/>
          <p:nvPr/>
        </p:nvSpPr>
        <p:spPr>
          <a:xfrm>
            <a:off x="7063613" y="3680193"/>
            <a:ext cx="1772051" cy="147732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00" dirty="0"/>
              <a:t> select</a:t>
            </a:r>
          </a:p>
          <a:p>
            <a:pPr marL="0" indent="0">
              <a:buNone/>
            </a:pPr>
            <a:r>
              <a:rPr lang="en-US" sz="800" dirty="0"/>
              <a:t>        stlmbe1_0.id,</a:t>
            </a:r>
          </a:p>
          <a:p>
            <a:pPr marL="0" indent="0">
              <a:buNone/>
            </a:pPr>
            <a:r>
              <a:rPr lang="en-US" sz="800" dirty="0">
                <a:highlight>
                  <a:srgbClr val="FFFF00"/>
                </a:highlight>
              </a:rPr>
              <a:t>        CASE </a:t>
            </a:r>
          </a:p>
          <a:p>
            <a:pPr marL="0" indent="0">
              <a:buNone/>
            </a:pPr>
            <a:r>
              <a:rPr lang="en-US" sz="800" dirty="0">
                <a:highlight>
                  <a:srgbClr val="FFFF00"/>
                </a:highlight>
              </a:rPr>
              <a:t>            WHEN stlmbe1_0.ogrn IS NOT NULL </a:t>
            </a:r>
          </a:p>
          <a:p>
            <a:pPr marL="0" indent="0">
              <a:buNone/>
            </a:pPr>
            <a:r>
              <a:rPr lang="en-US" sz="800" dirty="0">
                <a:highlight>
                  <a:srgbClr val="FFFF00"/>
                </a:highlight>
              </a:rPr>
              <a:t>                THEN 'LE' </a:t>
            </a:r>
          </a:p>
          <a:p>
            <a:pPr marL="0" indent="0">
              <a:buNone/>
            </a:pPr>
            <a:r>
              <a:rPr lang="en-US" sz="800" dirty="0">
                <a:highlight>
                  <a:srgbClr val="FFFF00"/>
                </a:highlight>
              </a:rPr>
              <a:t>            ELSE 'PP' </a:t>
            </a:r>
          </a:p>
          <a:p>
            <a:pPr marL="0" indent="0">
              <a:buNone/>
            </a:pPr>
            <a:r>
              <a:rPr lang="en-US" sz="800" dirty="0"/>
              <a:t>    END,</a:t>
            </a:r>
          </a:p>
          <a:p>
            <a:pPr marL="0" indent="0">
              <a:buNone/>
            </a:pPr>
            <a:r>
              <a:rPr lang="en-US" sz="800" dirty="0"/>
              <a:t>    stlmbe1_0.inn,</a:t>
            </a:r>
          </a:p>
          <a:p>
            <a:pPr marL="0" indent="0">
              <a:buNone/>
            </a:pPr>
            <a:r>
              <a:rPr lang="en-US" sz="800" dirty="0"/>
              <a:t>    stlmbe1_0.ogrn,</a:t>
            </a:r>
          </a:p>
          <a:p>
            <a:pPr marL="0" indent="0">
              <a:buNone/>
            </a:pPr>
            <a:r>
              <a:rPr lang="en-US" sz="800" dirty="0"/>
              <a:t>    stlmbe1_0.nationality_country_code </a:t>
            </a:r>
          </a:p>
          <a:p>
            <a:pPr marL="0" indent="0">
              <a:buNone/>
            </a:pPr>
            <a:r>
              <a:rPr lang="en-US" sz="800" dirty="0"/>
              <a:t>from</a:t>
            </a:r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dirty="0" err="1"/>
              <a:t>single_table_member_base</a:t>
            </a:r>
            <a:r>
              <a:rPr lang="en-US" sz="800" dirty="0"/>
              <a:t> stlmbe1_0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9BBBF94-CBA7-42C2-9A0B-361F554854CE}"/>
              </a:ext>
            </a:extLst>
          </p:cNvPr>
          <p:cNvSpPr/>
          <p:nvPr/>
        </p:nvSpPr>
        <p:spPr>
          <a:xfrm>
            <a:off x="8907032" y="4885151"/>
            <a:ext cx="270718" cy="25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39" name="Shape 2">
            <a:extLst>
              <a:ext uri="{FF2B5EF4-FFF2-40B4-BE49-F238E27FC236}">
                <a16:creationId xmlns:a16="http://schemas.microsoft.com/office/drawing/2014/main" id="{7725D744-5211-4F7B-973B-4FC188A8CE6D}"/>
              </a:ext>
            </a:extLst>
          </p:cNvPr>
          <p:cNvSpPr/>
          <p:nvPr/>
        </p:nvSpPr>
        <p:spPr>
          <a:xfrm>
            <a:off x="4748576" y="645500"/>
            <a:ext cx="48049" cy="1181164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40" name="Shape 2">
            <a:extLst>
              <a:ext uri="{FF2B5EF4-FFF2-40B4-BE49-F238E27FC236}">
                <a16:creationId xmlns:a16="http://schemas.microsoft.com/office/drawing/2014/main" id="{2624735A-A4F3-49E2-86CE-91235A274091}"/>
              </a:ext>
            </a:extLst>
          </p:cNvPr>
          <p:cNvSpPr/>
          <p:nvPr/>
        </p:nvSpPr>
        <p:spPr>
          <a:xfrm>
            <a:off x="4750906" y="1863702"/>
            <a:ext cx="45719" cy="3279798"/>
          </a:xfrm>
          <a:prstGeom prst="rect">
            <a:avLst/>
          </a:prstGeom>
          <a:solidFill>
            <a:srgbClr val="3498DB"/>
          </a:solidFill>
          <a:ln/>
        </p:spPr>
      </p:sp>
    </p:spTree>
    <p:extLst>
      <p:ext uri="{BB962C8B-B14F-4D97-AF65-F5344CB8AC3E}">
        <p14:creationId xmlns:p14="http://schemas.microsoft.com/office/powerpoint/2010/main" val="234746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032" y="0"/>
            <a:ext cx="9159032" cy="514349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49278" y="106459"/>
            <a:ext cx="3490847" cy="397545"/>
          </a:xfrm>
          <a:prstGeom prst="rect">
            <a:avLst/>
          </a:prstGeom>
          <a:noFill/>
          <a:ln/>
        </p:spPr>
        <p:txBody>
          <a:bodyPr wrap="squar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Joined Table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61924" y="397046"/>
            <a:ext cx="4179094" cy="144024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hape 2"/>
          <p:cNvSpPr/>
          <p:nvPr/>
        </p:nvSpPr>
        <p:spPr>
          <a:xfrm>
            <a:off x="261924" y="397046"/>
            <a:ext cx="45719" cy="1440247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6" name="Text 3"/>
          <p:cNvSpPr/>
          <p:nvPr/>
        </p:nvSpPr>
        <p:spPr>
          <a:xfrm>
            <a:off x="404799" y="539921"/>
            <a:ext cx="389334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Описание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12315" y="840685"/>
            <a:ext cx="4036219" cy="80470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Стратегия</a:t>
            </a:r>
            <a:r>
              <a:rPr lang="ru-RU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Joined Table</a:t>
            </a:r>
            <a:r>
              <a:rPr lang="ru-RU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использует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отдельную</a:t>
            </a:r>
            <a:r>
              <a:rPr lang="ru-RU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таблицу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для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каждого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класса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в </a:t>
            </a: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иерархии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наследования</a:t>
            </a:r>
            <a:r>
              <a:rPr lang="ru-RU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1046" dirty="0"/>
          </a:p>
          <a:p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endParaRPr lang="en-US" sz="1046" dirty="0"/>
          </a:p>
          <a:p>
            <a:endParaRPr lang="en-US" sz="1046" dirty="0"/>
          </a:p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404799" y="1245032"/>
            <a:ext cx="3893344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Таблица базового класса содержит общие поля, а таблицы подклассов содержат только специфичные поля и внешний ключ к базовой таблице.</a:t>
            </a:r>
            <a:endParaRPr lang="en-US" sz="1046" dirty="0"/>
          </a:p>
        </p:txBody>
      </p:sp>
      <p:sp>
        <p:nvSpPr>
          <p:cNvPr id="13" name="Shape 10"/>
          <p:cNvSpPr/>
          <p:nvPr/>
        </p:nvSpPr>
        <p:spPr>
          <a:xfrm>
            <a:off x="261924" y="1879388"/>
            <a:ext cx="2018109" cy="198834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4" name="Shape 11"/>
          <p:cNvSpPr/>
          <p:nvPr/>
        </p:nvSpPr>
        <p:spPr>
          <a:xfrm>
            <a:off x="261924" y="1879388"/>
            <a:ext cx="45719" cy="1988340"/>
          </a:xfrm>
          <a:prstGeom prst="rect">
            <a:avLst/>
          </a:prstGeom>
          <a:solidFill>
            <a:srgbClr val="27AE60"/>
          </a:solidFill>
          <a:ln/>
        </p:spPr>
      </p:sp>
      <p:pic>
        <p:nvPicPr>
          <p:cNvPr id="1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80" y="2097273"/>
            <a:ext cx="142875" cy="142875"/>
          </a:xfrm>
          <a:prstGeom prst="rect">
            <a:avLst/>
          </a:prstGeom>
        </p:spPr>
      </p:pic>
      <p:sp>
        <p:nvSpPr>
          <p:cNvPr id="16" name="Text 12"/>
          <p:cNvSpPr/>
          <p:nvPr/>
        </p:nvSpPr>
        <p:spPr>
          <a:xfrm>
            <a:off x="583393" y="1986545"/>
            <a:ext cx="123586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7AE6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Преимущества</a:t>
            </a:r>
            <a:endParaRPr lang="en-US" sz="1350" dirty="0"/>
          </a:p>
        </p:txBody>
      </p:sp>
      <p:sp>
        <p:nvSpPr>
          <p:cNvPr id="17" name="Text 13"/>
          <p:cNvSpPr/>
          <p:nvPr/>
        </p:nvSpPr>
        <p:spPr>
          <a:xfrm>
            <a:off x="529815" y="2295338"/>
            <a:ext cx="1643063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Нормализованная схема БД</a:t>
            </a:r>
            <a:endParaRPr lang="en-US" sz="942" dirty="0"/>
          </a:p>
        </p:txBody>
      </p:sp>
      <p:sp>
        <p:nvSpPr>
          <p:cNvPr id="18" name="Text 14"/>
          <p:cNvSpPr/>
          <p:nvPr/>
        </p:nvSpPr>
        <p:spPr>
          <a:xfrm>
            <a:off x="512666" y="2635013"/>
            <a:ext cx="1643063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Отсутствие дублирования данных</a:t>
            </a:r>
            <a:endParaRPr lang="en-US" sz="942" dirty="0"/>
          </a:p>
        </p:txBody>
      </p:sp>
      <p:sp>
        <p:nvSpPr>
          <p:cNvPr id="19" name="Text 15"/>
          <p:cNvSpPr/>
          <p:nvPr/>
        </p:nvSpPr>
        <p:spPr>
          <a:xfrm>
            <a:off x="511955" y="3026414"/>
            <a:ext cx="1643063" cy="5400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Возможность использования ограничений NOT NULL</a:t>
            </a:r>
            <a:endParaRPr lang="en-US" sz="942" dirty="0"/>
          </a:p>
        </p:txBody>
      </p:sp>
      <p:sp>
        <p:nvSpPr>
          <p:cNvPr id="20" name="Text 16"/>
          <p:cNvSpPr/>
          <p:nvPr/>
        </p:nvSpPr>
        <p:spPr>
          <a:xfrm>
            <a:off x="501612" y="3507694"/>
            <a:ext cx="1643063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Поддержка полиморфных запросов</a:t>
            </a:r>
            <a:endParaRPr lang="en-US" sz="942" dirty="0"/>
          </a:p>
        </p:txBody>
      </p:sp>
      <p:sp>
        <p:nvSpPr>
          <p:cNvPr id="21" name="Shape 17"/>
          <p:cNvSpPr/>
          <p:nvPr/>
        </p:nvSpPr>
        <p:spPr>
          <a:xfrm>
            <a:off x="2412565" y="1875859"/>
            <a:ext cx="2035969" cy="199186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2" name="Shape 18"/>
          <p:cNvSpPr/>
          <p:nvPr/>
        </p:nvSpPr>
        <p:spPr>
          <a:xfrm>
            <a:off x="2412565" y="1875859"/>
            <a:ext cx="45719" cy="1988340"/>
          </a:xfrm>
          <a:prstGeom prst="rect">
            <a:avLst/>
          </a:prstGeom>
          <a:solidFill>
            <a:srgbClr val="E74C3C"/>
          </a:solidFill>
          <a:ln/>
        </p:spPr>
      </p:sp>
      <p:pic>
        <p:nvPicPr>
          <p:cNvPr id="2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7581" y="2093744"/>
            <a:ext cx="142875" cy="142875"/>
          </a:xfrm>
          <a:prstGeom prst="rect">
            <a:avLst/>
          </a:prstGeom>
        </p:spPr>
      </p:pic>
      <p:sp>
        <p:nvSpPr>
          <p:cNvPr id="24" name="Text 19"/>
          <p:cNvSpPr/>
          <p:nvPr/>
        </p:nvSpPr>
        <p:spPr>
          <a:xfrm>
            <a:off x="2751893" y="1983016"/>
            <a:ext cx="96440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E74C3C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Недостатки</a:t>
            </a:r>
            <a:endParaRPr lang="en-US" sz="1350" dirty="0"/>
          </a:p>
        </p:txBody>
      </p:sp>
      <p:sp>
        <p:nvSpPr>
          <p:cNvPr id="25" name="Text 20"/>
          <p:cNvSpPr/>
          <p:nvPr/>
        </p:nvSpPr>
        <p:spPr>
          <a:xfrm>
            <a:off x="2680456" y="2418784"/>
            <a:ext cx="1660922" cy="5400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Снижение производительности из-за JOIN-операций</a:t>
            </a:r>
            <a:endParaRPr lang="en-US" sz="942" dirty="0"/>
          </a:p>
        </p:txBody>
      </p:sp>
      <p:sp>
        <p:nvSpPr>
          <p:cNvPr id="28" name="Shape 23"/>
          <p:cNvSpPr/>
          <p:nvPr/>
        </p:nvSpPr>
        <p:spPr>
          <a:xfrm>
            <a:off x="269440" y="3919346"/>
            <a:ext cx="4179094" cy="1206580"/>
          </a:xfrm>
          <a:prstGeom prst="rect">
            <a:avLst/>
          </a:prstGeom>
          <a:solidFill>
            <a:srgbClr val="EAF2F8"/>
          </a:solidFill>
          <a:ln/>
        </p:spPr>
      </p:sp>
      <p:sp>
        <p:nvSpPr>
          <p:cNvPr id="29" name="Shape 24"/>
          <p:cNvSpPr/>
          <p:nvPr/>
        </p:nvSpPr>
        <p:spPr>
          <a:xfrm>
            <a:off x="269440" y="3919346"/>
            <a:ext cx="45719" cy="1206580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30" name="Text 25"/>
          <p:cNvSpPr/>
          <p:nvPr/>
        </p:nvSpPr>
        <p:spPr>
          <a:xfrm>
            <a:off x="376596" y="4026501"/>
            <a:ext cx="3964781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Когда использовать</a:t>
            </a:r>
            <a:endParaRPr lang="en-US" sz="1350" dirty="0"/>
          </a:p>
        </p:txBody>
      </p:sp>
      <p:sp>
        <p:nvSpPr>
          <p:cNvPr id="32" name="Text 27"/>
          <p:cNvSpPr/>
          <p:nvPr/>
        </p:nvSpPr>
        <p:spPr>
          <a:xfrm>
            <a:off x="509128" y="4377273"/>
            <a:ext cx="3821906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Когда важна нормализация данных</a:t>
            </a:r>
            <a:endParaRPr lang="en-US" sz="942" dirty="0"/>
          </a:p>
        </p:txBody>
      </p:sp>
      <p:sp>
        <p:nvSpPr>
          <p:cNvPr id="33" name="Text 28"/>
          <p:cNvSpPr/>
          <p:nvPr/>
        </p:nvSpPr>
        <p:spPr>
          <a:xfrm>
            <a:off x="503406" y="4626593"/>
            <a:ext cx="3821906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Когда подклассы имеют много уникальных атрибутов</a:t>
            </a:r>
            <a:endParaRPr lang="en-US" sz="942" dirty="0"/>
          </a:p>
        </p:txBody>
      </p:sp>
      <p:sp>
        <p:nvSpPr>
          <p:cNvPr id="34" name="Text 29"/>
          <p:cNvSpPr/>
          <p:nvPr/>
        </p:nvSpPr>
        <p:spPr>
          <a:xfrm>
            <a:off x="499336" y="4894269"/>
            <a:ext cx="3821906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Когда важны ограничения целостности (NOT NULL)</a:t>
            </a:r>
            <a:endParaRPr lang="en-US" sz="942" dirty="0"/>
          </a:p>
        </p:txBody>
      </p:sp>
      <p:sp>
        <p:nvSpPr>
          <p:cNvPr id="35" name="Shape 30"/>
          <p:cNvSpPr/>
          <p:nvPr/>
        </p:nvSpPr>
        <p:spPr>
          <a:xfrm>
            <a:off x="4633324" y="1426136"/>
            <a:ext cx="4179094" cy="274855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5" name="Text 39"/>
          <p:cNvSpPr/>
          <p:nvPr/>
        </p:nvSpPr>
        <p:spPr>
          <a:xfrm>
            <a:off x="4798205" y="4403574"/>
            <a:ext cx="27433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    </a:t>
            </a:r>
            <a:endParaRPr lang="en-US" sz="837" dirty="0"/>
          </a:p>
        </p:txBody>
      </p:sp>
      <p:sp>
        <p:nvSpPr>
          <p:cNvPr id="49" name="Text 43"/>
          <p:cNvSpPr/>
          <p:nvPr/>
        </p:nvSpPr>
        <p:spPr>
          <a:xfrm>
            <a:off x="4822031" y="5212370"/>
            <a:ext cx="27433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    </a:t>
            </a:r>
            <a:endParaRPr lang="en-US" sz="837" dirty="0"/>
          </a:p>
        </p:txBody>
      </p:sp>
      <p:sp>
        <p:nvSpPr>
          <p:cNvPr id="52" name="Text 46"/>
          <p:cNvSpPr/>
          <p:nvPr/>
        </p:nvSpPr>
        <p:spPr>
          <a:xfrm>
            <a:off x="4822031" y="5372379"/>
            <a:ext cx="27433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    </a:t>
            </a:r>
            <a:endParaRPr lang="en-US" sz="837" dirty="0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FE0456BB-CD16-4928-BCD3-BEDF47076AD6}"/>
              </a:ext>
            </a:extLst>
          </p:cNvPr>
          <p:cNvSpPr/>
          <p:nvPr/>
        </p:nvSpPr>
        <p:spPr>
          <a:xfrm>
            <a:off x="8873282" y="4885150"/>
            <a:ext cx="270718" cy="25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2C255C69-3283-4F47-BC80-1F100513F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1581" y="2649338"/>
            <a:ext cx="3505869" cy="1504455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A251FE20-ECA8-48D6-AA6A-42FBFF3ADA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3324" y="1451768"/>
            <a:ext cx="2442914" cy="1080600"/>
          </a:xfrm>
          <a:prstGeom prst="rect">
            <a:avLst/>
          </a:prstGeom>
        </p:spPr>
      </p:pic>
      <p:cxnSp>
        <p:nvCxnSpPr>
          <p:cNvPr id="74" name="Соединитель: уступ 73">
            <a:extLst>
              <a:ext uri="{FF2B5EF4-FFF2-40B4-BE49-F238E27FC236}">
                <a16:creationId xmlns:a16="http://schemas.microsoft.com/office/drawing/2014/main" id="{FC581DDA-DC30-49FB-8FCA-AEFE6DEE54E4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7076238" y="1992068"/>
            <a:ext cx="550122" cy="6701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 20">
            <a:extLst>
              <a:ext uri="{FF2B5EF4-FFF2-40B4-BE49-F238E27FC236}">
                <a16:creationId xmlns:a16="http://schemas.microsoft.com/office/drawing/2014/main" id="{208E40AC-3030-4F2A-8B93-56F235B86F86}"/>
              </a:ext>
            </a:extLst>
          </p:cNvPr>
          <p:cNvSpPr/>
          <p:nvPr/>
        </p:nvSpPr>
        <p:spPr>
          <a:xfrm>
            <a:off x="2680456" y="2914264"/>
            <a:ext cx="1660922" cy="5799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ru-RU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Изменение структуры родительской таблицы приведет к изменению всех подклассов</a:t>
            </a:r>
            <a:endParaRPr lang="en-US" sz="94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032" y="0"/>
            <a:ext cx="9159032" cy="514349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49278" y="106459"/>
            <a:ext cx="3490847" cy="397545"/>
          </a:xfrm>
          <a:prstGeom prst="rect">
            <a:avLst/>
          </a:prstGeom>
          <a:noFill/>
          <a:ln/>
        </p:spPr>
        <p:txBody>
          <a:bodyPr wrap="squar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Joined Table</a:t>
            </a:r>
            <a:endParaRPr lang="en-US" sz="2025" dirty="0"/>
          </a:p>
        </p:txBody>
      </p:sp>
      <p:sp>
        <p:nvSpPr>
          <p:cNvPr id="37" name="Shape 31"/>
          <p:cNvSpPr/>
          <p:nvPr/>
        </p:nvSpPr>
        <p:spPr>
          <a:xfrm>
            <a:off x="250848" y="425450"/>
            <a:ext cx="4179094" cy="4718049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38" name="Shape 32"/>
          <p:cNvSpPr/>
          <p:nvPr/>
        </p:nvSpPr>
        <p:spPr>
          <a:xfrm>
            <a:off x="249278" y="425450"/>
            <a:ext cx="45719" cy="4705337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39" name="Text 33"/>
          <p:cNvSpPr/>
          <p:nvPr/>
        </p:nvSpPr>
        <p:spPr>
          <a:xfrm>
            <a:off x="352292" y="499365"/>
            <a:ext cx="389334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Пример кода</a:t>
            </a:r>
            <a:endParaRPr lang="en-US" sz="1350" dirty="0"/>
          </a:p>
        </p:txBody>
      </p:sp>
      <p:sp>
        <p:nvSpPr>
          <p:cNvPr id="45" name="Text 39"/>
          <p:cNvSpPr/>
          <p:nvPr/>
        </p:nvSpPr>
        <p:spPr>
          <a:xfrm>
            <a:off x="4798205" y="4403574"/>
            <a:ext cx="27433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    </a:t>
            </a:r>
            <a:endParaRPr lang="en-US" sz="837" dirty="0"/>
          </a:p>
        </p:txBody>
      </p:sp>
      <p:sp>
        <p:nvSpPr>
          <p:cNvPr id="49" name="Text 43"/>
          <p:cNvSpPr/>
          <p:nvPr/>
        </p:nvSpPr>
        <p:spPr>
          <a:xfrm>
            <a:off x="4822031" y="5212370"/>
            <a:ext cx="27433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    </a:t>
            </a:r>
            <a:endParaRPr lang="en-US" sz="837" dirty="0"/>
          </a:p>
        </p:txBody>
      </p:sp>
      <p:sp>
        <p:nvSpPr>
          <p:cNvPr id="52" name="Text 46"/>
          <p:cNvSpPr/>
          <p:nvPr/>
        </p:nvSpPr>
        <p:spPr>
          <a:xfrm>
            <a:off x="4822031" y="5372379"/>
            <a:ext cx="27433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    </a:t>
            </a:r>
            <a:endParaRPr lang="en-US" sz="837" dirty="0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FE0456BB-CD16-4928-BCD3-BEDF47076AD6}"/>
              </a:ext>
            </a:extLst>
          </p:cNvPr>
          <p:cNvSpPr/>
          <p:nvPr/>
        </p:nvSpPr>
        <p:spPr>
          <a:xfrm>
            <a:off x="8890646" y="4885150"/>
            <a:ext cx="270718" cy="25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46" name="Блок-схема: процесс 45">
            <a:extLst>
              <a:ext uri="{FF2B5EF4-FFF2-40B4-BE49-F238E27FC236}">
                <a16:creationId xmlns:a16="http://schemas.microsoft.com/office/drawing/2014/main" id="{AE22945D-9B05-4025-902F-8A30599C420A}"/>
              </a:ext>
            </a:extLst>
          </p:cNvPr>
          <p:cNvSpPr/>
          <p:nvPr/>
        </p:nvSpPr>
        <p:spPr>
          <a:xfrm>
            <a:off x="294997" y="794591"/>
            <a:ext cx="2797453" cy="161598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A0E94E71-702C-4ADC-A082-535744230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62" y="820196"/>
            <a:ext cx="2721754" cy="1560316"/>
          </a:xfrm>
          <a:prstGeom prst="rect">
            <a:avLst/>
          </a:prstGeom>
        </p:spPr>
      </p:pic>
      <p:sp>
        <p:nvSpPr>
          <p:cNvPr id="48" name="Блок-схема: процесс 47">
            <a:extLst>
              <a:ext uri="{FF2B5EF4-FFF2-40B4-BE49-F238E27FC236}">
                <a16:creationId xmlns:a16="http://schemas.microsoft.com/office/drawing/2014/main" id="{69201C3E-D827-4988-B745-ADE571B16686}"/>
              </a:ext>
            </a:extLst>
          </p:cNvPr>
          <p:cNvSpPr/>
          <p:nvPr/>
        </p:nvSpPr>
        <p:spPr>
          <a:xfrm>
            <a:off x="1025191" y="2479443"/>
            <a:ext cx="3415827" cy="125896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Блок-схема: процесс 49">
            <a:extLst>
              <a:ext uri="{FF2B5EF4-FFF2-40B4-BE49-F238E27FC236}">
                <a16:creationId xmlns:a16="http://schemas.microsoft.com/office/drawing/2014/main" id="{FF298503-6E8C-4DBC-967D-CA92694FABFD}"/>
              </a:ext>
            </a:extLst>
          </p:cNvPr>
          <p:cNvSpPr/>
          <p:nvPr/>
        </p:nvSpPr>
        <p:spPr>
          <a:xfrm>
            <a:off x="395701" y="3798094"/>
            <a:ext cx="3668299" cy="135292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9BAFBA40-4871-48D4-83AD-E25860CC6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889" y="2521662"/>
            <a:ext cx="3383053" cy="1198597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63AFF2BB-8B79-4943-9176-4D3B2109B7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924" y="3831684"/>
            <a:ext cx="3570625" cy="1276098"/>
          </a:xfrm>
          <a:prstGeom prst="rect">
            <a:avLst/>
          </a:prstGeom>
        </p:spPr>
      </p:pic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3825D29D-2A63-4949-8826-0EA7DD72FE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94053" y="1817647"/>
            <a:ext cx="866695" cy="469900"/>
          </a:xfrm>
          <a:prstGeom prst="bentConnector3">
            <a:avLst>
              <a:gd name="adj1" fmla="val -64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6FB42332-066A-4E72-8569-CD4DE35A5381}"/>
              </a:ext>
            </a:extLst>
          </p:cNvPr>
          <p:cNvCxnSpPr>
            <a:cxnSpLocks/>
          </p:cNvCxnSpPr>
          <p:nvPr/>
        </p:nvCxnSpPr>
        <p:spPr>
          <a:xfrm>
            <a:off x="692150" y="2410571"/>
            <a:ext cx="0" cy="138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Shape 31">
            <a:extLst>
              <a:ext uri="{FF2B5EF4-FFF2-40B4-BE49-F238E27FC236}">
                <a16:creationId xmlns:a16="http://schemas.microsoft.com/office/drawing/2014/main" id="{B8205B75-E68B-48A2-8269-8E4AE4FF9903}"/>
              </a:ext>
            </a:extLst>
          </p:cNvPr>
          <p:cNvSpPr/>
          <p:nvPr/>
        </p:nvSpPr>
        <p:spPr>
          <a:xfrm>
            <a:off x="4599149" y="425449"/>
            <a:ext cx="4179094" cy="4718049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61" name="Shape 32">
            <a:extLst>
              <a:ext uri="{FF2B5EF4-FFF2-40B4-BE49-F238E27FC236}">
                <a16:creationId xmlns:a16="http://schemas.microsoft.com/office/drawing/2014/main" id="{EF7E47A7-D312-4C6E-B6CF-71184FA7522B}"/>
              </a:ext>
            </a:extLst>
          </p:cNvPr>
          <p:cNvSpPr/>
          <p:nvPr/>
        </p:nvSpPr>
        <p:spPr>
          <a:xfrm>
            <a:off x="4580772" y="412738"/>
            <a:ext cx="59302" cy="4738281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62" name="Text 33">
            <a:extLst>
              <a:ext uri="{FF2B5EF4-FFF2-40B4-BE49-F238E27FC236}">
                <a16:creationId xmlns:a16="http://schemas.microsoft.com/office/drawing/2014/main" id="{DDC29461-A77C-40D0-9FF7-48BA5EC58F73}"/>
              </a:ext>
            </a:extLst>
          </p:cNvPr>
          <p:cNvSpPr/>
          <p:nvPr/>
        </p:nvSpPr>
        <p:spPr>
          <a:xfrm>
            <a:off x="4683786" y="511366"/>
            <a:ext cx="850746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350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Результат</a:t>
            </a:r>
            <a:endParaRPr lang="en-US" sz="1350" dirty="0"/>
          </a:p>
        </p:txBody>
      </p:sp>
      <p:sp>
        <p:nvSpPr>
          <p:cNvPr id="63" name="Text 3">
            <a:extLst>
              <a:ext uri="{FF2B5EF4-FFF2-40B4-BE49-F238E27FC236}">
                <a16:creationId xmlns:a16="http://schemas.microsoft.com/office/drawing/2014/main" id="{FF2C2930-A9CD-4BE0-99B7-2F820F708342}"/>
              </a:ext>
            </a:extLst>
          </p:cNvPr>
          <p:cNvSpPr/>
          <p:nvPr/>
        </p:nvSpPr>
        <p:spPr>
          <a:xfrm>
            <a:off x="5015826" y="943287"/>
            <a:ext cx="2594137" cy="23391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00" dirty="0"/>
              <a:t> select</a:t>
            </a:r>
          </a:p>
          <a:p>
            <a:pPr marL="0" indent="0">
              <a:buNone/>
            </a:pPr>
            <a:r>
              <a:rPr lang="en-US" sz="800" dirty="0"/>
              <a:t>        jtlmbe1_0.id,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>
                <a:highlight>
                  <a:srgbClr val="FFFF00"/>
                </a:highlight>
              </a:rPr>
              <a:t>case </a:t>
            </a:r>
          </a:p>
          <a:p>
            <a:pPr marL="0" indent="0">
              <a:buNone/>
            </a:pPr>
            <a:r>
              <a:rPr lang="en-US" sz="800" dirty="0">
                <a:highlight>
                  <a:srgbClr val="FFFF00"/>
                </a:highlight>
              </a:rPr>
              <a:t>            when jtlmbe1_1.id is not null </a:t>
            </a:r>
          </a:p>
          <a:p>
            <a:pPr marL="0" indent="0">
              <a:buNone/>
            </a:pPr>
            <a:r>
              <a:rPr lang="en-US" sz="800" dirty="0">
                <a:highlight>
                  <a:srgbClr val="FFFF00"/>
                </a:highlight>
              </a:rPr>
              <a:t>                then 1 </a:t>
            </a:r>
          </a:p>
          <a:p>
            <a:pPr marL="0" indent="0">
              <a:buNone/>
            </a:pPr>
            <a:r>
              <a:rPr lang="en-US" sz="800" dirty="0">
                <a:highlight>
                  <a:srgbClr val="FFFF00"/>
                </a:highlight>
              </a:rPr>
              <a:t>            when jtlmbe1_2.id is not null </a:t>
            </a:r>
          </a:p>
          <a:p>
            <a:pPr marL="0" indent="0">
              <a:buNone/>
            </a:pPr>
            <a:r>
              <a:rPr lang="en-US" sz="800" dirty="0">
                <a:highlight>
                  <a:srgbClr val="FFFF00"/>
                </a:highlight>
              </a:rPr>
              <a:t>                then 2 </a:t>
            </a:r>
          </a:p>
          <a:p>
            <a:pPr marL="0" indent="0">
              <a:buNone/>
            </a:pPr>
            <a:r>
              <a:rPr lang="en-US" sz="800" dirty="0"/>
              <a:t>        end,</a:t>
            </a:r>
          </a:p>
          <a:p>
            <a:pPr marL="0" indent="0">
              <a:buNone/>
            </a:pPr>
            <a:r>
              <a:rPr lang="en-US" sz="800" dirty="0"/>
              <a:t>        jtlmbe1_0.inn,</a:t>
            </a:r>
          </a:p>
          <a:p>
            <a:pPr marL="0" indent="0">
              <a:buNone/>
            </a:pPr>
            <a:r>
              <a:rPr lang="en-US" sz="800" dirty="0"/>
              <a:t>        jtlmbe1_1.ogrn,</a:t>
            </a:r>
          </a:p>
          <a:p>
            <a:pPr marL="0" indent="0">
              <a:buNone/>
            </a:pPr>
            <a:r>
              <a:rPr lang="en-US" sz="800" dirty="0"/>
              <a:t>        jtlmbe1_2.nationality_country_code </a:t>
            </a:r>
          </a:p>
          <a:p>
            <a:pPr marL="0" indent="0">
              <a:buNone/>
            </a:pPr>
            <a:r>
              <a:rPr lang="en-US" sz="800" dirty="0"/>
              <a:t>    from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joined_table_legal_member_base</a:t>
            </a:r>
            <a:r>
              <a:rPr lang="en-US" sz="800" dirty="0"/>
              <a:t> jtlmbe1_0 </a:t>
            </a:r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dirty="0">
                <a:highlight>
                  <a:srgbClr val="FFFF00"/>
                </a:highlight>
              </a:rPr>
              <a:t>left join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joined_table_legal_entity</a:t>
            </a:r>
            <a:r>
              <a:rPr lang="en-US" sz="800" dirty="0"/>
              <a:t> jtlmbe1_1 </a:t>
            </a:r>
          </a:p>
          <a:p>
            <a:pPr marL="0" indent="0">
              <a:buNone/>
            </a:pPr>
            <a:r>
              <a:rPr lang="en-US" sz="800" dirty="0"/>
              <a:t>            on jtlmbe1_0.id=jtlmbe1_1.id </a:t>
            </a:r>
          </a:p>
          <a:p>
            <a:pPr marL="0" indent="0">
              <a:buNone/>
            </a:pPr>
            <a:r>
              <a:rPr lang="en-US" sz="800" dirty="0"/>
              <a:t>    </a:t>
            </a:r>
            <a:r>
              <a:rPr lang="en-US" sz="800" dirty="0">
                <a:highlight>
                  <a:srgbClr val="FFFF00"/>
                </a:highlight>
              </a:rPr>
              <a:t>left join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joined_table_physical_persons</a:t>
            </a:r>
            <a:r>
              <a:rPr lang="en-US" sz="800" dirty="0"/>
              <a:t> jtlmbe1_2 </a:t>
            </a:r>
          </a:p>
          <a:p>
            <a:pPr marL="0" indent="0">
              <a:buNone/>
            </a:pPr>
            <a:r>
              <a:rPr lang="en-US" sz="800" dirty="0"/>
              <a:t>            on jtlmbe1_0.id=jtlmbe1_2.id</a:t>
            </a:r>
          </a:p>
        </p:txBody>
      </p:sp>
    </p:spTree>
    <p:extLst>
      <p:ext uri="{BB962C8B-B14F-4D97-AF65-F5344CB8AC3E}">
        <p14:creationId xmlns:p14="http://schemas.microsoft.com/office/powerpoint/2010/main" val="8474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3060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21469" y="217350"/>
            <a:ext cx="1913922" cy="397545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Table Per</a:t>
            </a:r>
            <a:r>
              <a:rPr lang="ru-RU" sz="2025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25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Class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321469" y="567929"/>
            <a:ext cx="4179094" cy="155594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hape 2"/>
          <p:cNvSpPr/>
          <p:nvPr/>
        </p:nvSpPr>
        <p:spPr>
          <a:xfrm>
            <a:off x="321469" y="567929"/>
            <a:ext cx="53577" cy="1555944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6" name="Text 3"/>
          <p:cNvSpPr/>
          <p:nvPr/>
        </p:nvSpPr>
        <p:spPr>
          <a:xfrm>
            <a:off x="446485" y="607914"/>
            <a:ext cx="389334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Описание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64344" y="886718"/>
            <a:ext cx="74426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Стратегия 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1208606" y="886718"/>
            <a:ext cx="172909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Table Per Concrete Class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2937700" y="886718"/>
            <a:ext cx="137419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создает отдельную 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464344" y="1101030"/>
            <a:ext cx="89112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таблицу для 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1355471" y="1101030"/>
            <a:ext cx="198554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i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каждого конкретного класса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3341015" y="1101030"/>
            <a:ext cx="84140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в иерархии 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464344" y="1315343"/>
            <a:ext cx="103584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наследования.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464344" y="1355625"/>
            <a:ext cx="3893344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Каждая таблица содержит столбцы для всех атрибутов класса, включая унаследованные от родительских классов, что приводит к дублированию структуры таблиц.</a:t>
            </a:r>
            <a:endParaRPr lang="en-US" sz="1046" dirty="0"/>
          </a:p>
        </p:txBody>
      </p:sp>
      <p:sp>
        <p:nvSpPr>
          <p:cNvPr id="15" name="Shape 12"/>
          <p:cNvSpPr/>
          <p:nvPr/>
        </p:nvSpPr>
        <p:spPr>
          <a:xfrm>
            <a:off x="331469" y="2167083"/>
            <a:ext cx="2018109" cy="141565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6" name="Shape 13"/>
          <p:cNvSpPr/>
          <p:nvPr/>
        </p:nvSpPr>
        <p:spPr>
          <a:xfrm>
            <a:off x="331469" y="2167082"/>
            <a:ext cx="45719" cy="1415657"/>
          </a:xfrm>
          <a:prstGeom prst="rect">
            <a:avLst/>
          </a:prstGeom>
          <a:solidFill>
            <a:srgbClr val="27AE60"/>
          </a:solidFill>
          <a:ln/>
        </p:spPr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71" y="2335106"/>
            <a:ext cx="142875" cy="142875"/>
          </a:xfrm>
          <a:prstGeom prst="rect">
            <a:avLst/>
          </a:prstGeom>
        </p:spPr>
      </p:pic>
      <p:sp>
        <p:nvSpPr>
          <p:cNvPr id="18" name="Text 14"/>
          <p:cNvSpPr/>
          <p:nvPr/>
        </p:nvSpPr>
        <p:spPr>
          <a:xfrm>
            <a:off x="652938" y="2274239"/>
            <a:ext cx="123586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7AE6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Преимущества</a:t>
            </a:r>
            <a:endParaRPr lang="en-US" sz="1350" dirty="0"/>
          </a:p>
        </p:txBody>
      </p:sp>
      <p:sp>
        <p:nvSpPr>
          <p:cNvPr id="20" name="Text 16"/>
          <p:cNvSpPr/>
          <p:nvPr/>
        </p:nvSpPr>
        <p:spPr>
          <a:xfrm>
            <a:off x="557968" y="2700307"/>
            <a:ext cx="1791610" cy="14497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Каждая таблица самодостаточна</a:t>
            </a:r>
            <a:endParaRPr lang="en-US" sz="942" dirty="0"/>
          </a:p>
        </p:txBody>
      </p:sp>
      <p:sp>
        <p:nvSpPr>
          <p:cNvPr id="22" name="Shape 18"/>
          <p:cNvSpPr/>
          <p:nvPr/>
        </p:nvSpPr>
        <p:spPr>
          <a:xfrm>
            <a:off x="2464594" y="2167475"/>
            <a:ext cx="2035969" cy="144011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3" name="Shape 19"/>
          <p:cNvSpPr/>
          <p:nvPr/>
        </p:nvSpPr>
        <p:spPr>
          <a:xfrm>
            <a:off x="2464594" y="2167476"/>
            <a:ext cx="45719" cy="1415264"/>
          </a:xfrm>
          <a:prstGeom prst="rect">
            <a:avLst/>
          </a:prstGeom>
          <a:solidFill>
            <a:srgbClr val="E74C3C"/>
          </a:solidFill>
          <a:ln/>
        </p:spPr>
      </p:sp>
      <p:pic>
        <p:nvPicPr>
          <p:cNvPr id="2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4059" y="2327503"/>
            <a:ext cx="142875" cy="142875"/>
          </a:xfrm>
          <a:prstGeom prst="rect">
            <a:avLst/>
          </a:prstGeom>
        </p:spPr>
      </p:pic>
      <p:sp>
        <p:nvSpPr>
          <p:cNvPr id="25" name="Text 20"/>
          <p:cNvSpPr/>
          <p:nvPr/>
        </p:nvSpPr>
        <p:spPr>
          <a:xfrm>
            <a:off x="2803922" y="2274632"/>
            <a:ext cx="96440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E74C3C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Недостатки</a:t>
            </a:r>
            <a:endParaRPr lang="en-US" sz="1350" dirty="0"/>
          </a:p>
        </p:txBody>
      </p:sp>
      <p:sp>
        <p:nvSpPr>
          <p:cNvPr id="26" name="Text 21"/>
          <p:cNvSpPr/>
          <p:nvPr/>
        </p:nvSpPr>
        <p:spPr>
          <a:xfrm>
            <a:off x="2678906" y="2523394"/>
            <a:ext cx="1660922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Дублирование данных и схемы</a:t>
            </a:r>
            <a:endParaRPr lang="en-US" sz="942" dirty="0"/>
          </a:p>
        </p:txBody>
      </p:sp>
      <p:sp>
        <p:nvSpPr>
          <p:cNvPr id="27" name="Text 22"/>
          <p:cNvSpPr/>
          <p:nvPr/>
        </p:nvSpPr>
        <p:spPr>
          <a:xfrm>
            <a:off x="2698952" y="2871720"/>
            <a:ext cx="1660922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Сложность полиморфных запросов (UNION)</a:t>
            </a:r>
            <a:endParaRPr lang="en-US" sz="942" dirty="0"/>
          </a:p>
        </p:txBody>
      </p:sp>
      <p:sp>
        <p:nvSpPr>
          <p:cNvPr id="28" name="Text 23"/>
          <p:cNvSpPr/>
          <p:nvPr/>
        </p:nvSpPr>
        <p:spPr>
          <a:xfrm>
            <a:off x="2680850" y="3222705"/>
            <a:ext cx="1660922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Проблемы с первичными ключами</a:t>
            </a:r>
            <a:endParaRPr lang="en-US" sz="942" dirty="0"/>
          </a:p>
        </p:txBody>
      </p:sp>
      <p:sp>
        <p:nvSpPr>
          <p:cNvPr id="43" name="Shape 37"/>
          <p:cNvSpPr/>
          <p:nvPr/>
        </p:nvSpPr>
        <p:spPr>
          <a:xfrm>
            <a:off x="4615579" y="567929"/>
            <a:ext cx="4179094" cy="369124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1BE4B92-9EBA-4D33-9EC1-13B8357DF852}"/>
              </a:ext>
            </a:extLst>
          </p:cNvPr>
          <p:cNvSpPr/>
          <p:nvPr/>
        </p:nvSpPr>
        <p:spPr>
          <a:xfrm>
            <a:off x="8873282" y="4885150"/>
            <a:ext cx="270718" cy="25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94A05B18-F545-452C-9A79-FA44CB153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3438" y="566050"/>
            <a:ext cx="2442914" cy="1080600"/>
          </a:xfrm>
          <a:prstGeom prst="rect">
            <a:avLst/>
          </a:prstGeom>
        </p:spPr>
      </p:pic>
      <p:cxnSp>
        <p:nvCxnSpPr>
          <p:cNvPr id="52" name="Соединитель: уступ 51">
            <a:extLst>
              <a:ext uri="{FF2B5EF4-FFF2-40B4-BE49-F238E27FC236}">
                <a16:creationId xmlns:a16="http://schemas.microsoft.com/office/drawing/2014/main" id="{7A0A49DD-45C1-48B8-B558-FB3C98352B11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7076352" y="1106350"/>
            <a:ext cx="829282" cy="5769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 17">
            <a:extLst>
              <a:ext uri="{FF2B5EF4-FFF2-40B4-BE49-F238E27FC236}">
                <a16:creationId xmlns:a16="http://schemas.microsoft.com/office/drawing/2014/main" id="{82B8C1C7-5B83-4B7A-A89B-0A66DB91CCF1}"/>
              </a:ext>
            </a:extLst>
          </p:cNvPr>
          <p:cNvSpPr/>
          <p:nvPr/>
        </p:nvSpPr>
        <p:spPr>
          <a:xfrm>
            <a:off x="565743" y="3070124"/>
            <a:ext cx="1643063" cy="14497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ru-RU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Запросы полиморфны</a:t>
            </a:r>
            <a:endParaRPr lang="en-US" sz="942" dirty="0"/>
          </a:p>
        </p:txBody>
      </p:sp>
      <p:sp>
        <p:nvSpPr>
          <p:cNvPr id="59" name="Shape 23">
            <a:extLst>
              <a:ext uri="{FF2B5EF4-FFF2-40B4-BE49-F238E27FC236}">
                <a16:creationId xmlns:a16="http://schemas.microsoft.com/office/drawing/2014/main" id="{71C100AC-FAF6-44F3-82C4-39C5F630569B}"/>
              </a:ext>
            </a:extLst>
          </p:cNvPr>
          <p:cNvSpPr/>
          <p:nvPr/>
        </p:nvSpPr>
        <p:spPr>
          <a:xfrm>
            <a:off x="331468" y="3765810"/>
            <a:ext cx="4205501" cy="1206580"/>
          </a:xfrm>
          <a:prstGeom prst="rect">
            <a:avLst/>
          </a:prstGeom>
          <a:solidFill>
            <a:srgbClr val="EAF2F8"/>
          </a:solidFill>
          <a:ln/>
        </p:spPr>
      </p:sp>
      <p:sp>
        <p:nvSpPr>
          <p:cNvPr id="60" name="Shape 24">
            <a:extLst>
              <a:ext uri="{FF2B5EF4-FFF2-40B4-BE49-F238E27FC236}">
                <a16:creationId xmlns:a16="http://schemas.microsoft.com/office/drawing/2014/main" id="{DF1B9DD6-8E2C-47E7-9E3A-BF9F21D3FBC3}"/>
              </a:ext>
            </a:extLst>
          </p:cNvPr>
          <p:cNvSpPr/>
          <p:nvPr/>
        </p:nvSpPr>
        <p:spPr>
          <a:xfrm>
            <a:off x="331469" y="3765810"/>
            <a:ext cx="45719" cy="1206580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61" name="Text 25">
            <a:extLst>
              <a:ext uri="{FF2B5EF4-FFF2-40B4-BE49-F238E27FC236}">
                <a16:creationId xmlns:a16="http://schemas.microsoft.com/office/drawing/2014/main" id="{9A607B09-2556-4B78-B305-475B4FA1617A}"/>
              </a:ext>
            </a:extLst>
          </p:cNvPr>
          <p:cNvSpPr/>
          <p:nvPr/>
        </p:nvSpPr>
        <p:spPr>
          <a:xfrm>
            <a:off x="438625" y="3872965"/>
            <a:ext cx="3964781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Когда использовать</a:t>
            </a:r>
            <a:endParaRPr lang="en-US" sz="1350" dirty="0"/>
          </a:p>
        </p:txBody>
      </p:sp>
      <p:sp>
        <p:nvSpPr>
          <p:cNvPr id="62" name="Text 27">
            <a:extLst>
              <a:ext uri="{FF2B5EF4-FFF2-40B4-BE49-F238E27FC236}">
                <a16:creationId xmlns:a16="http://schemas.microsoft.com/office/drawing/2014/main" id="{1C60EAA9-B1DB-425E-BE31-E4CFF619A0F3}"/>
              </a:ext>
            </a:extLst>
          </p:cNvPr>
          <p:cNvSpPr/>
          <p:nvPr/>
        </p:nvSpPr>
        <p:spPr>
          <a:xfrm>
            <a:off x="463200" y="4235018"/>
            <a:ext cx="2729914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Когда</a:t>
            </a: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Полиморфные запросы редки или отсутствуют</a:t>
            </a:r>
            <a:endParaRPr lang="en-US" sz="942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16F3985A-2475-40AB-B0C7-A6C224503A35}"/>
              </a:ext>
            </a:extLst>
          </p:cNvPr>
          <p:cNvSpPr/>
          <p:nvPr/>
        </p:nvSpPr>
        <p:spPr>
          <a:xfrm>
            <a:off x="488908" y="4490577"/>
            <a:ext cx="4001095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Когда подклассы имеют много </a:t>
            </a:r>
            <a:r>
              <a:rPr lang="en-US" sz="942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уникальных</a:t>
            </a: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942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атрибутов</a:t>
            </a:r>
            <a:r>
              <a:rPr lang="ru-RU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а базовый </a:t>
            </a:r>
            <a:r>
              <a:rPr lang="ru-RU" sz="942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классс</a:t>
            </a:r>
            <a:r>
              <a:rPr lang="ru-RU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мало</a:t>
            </a:r>
            <a:endParaRPr lang="en-US" sz="942" dirty="0"/>
          </a:p>
        </p:txBody>
      </p:sp>
      <p:sp>
        <p:nvSpPr>
          <p:cNvPr id="64" name="Text 29">
            <a:extLst>
              <a:ext uri="{FF2B5EF4-FFF2-40B4-BE49-F238E27FC236}">
                <a16:creationId xmlns:a16="http://schemas.microsoft.com/office/drawing/2014/main" id="{F90F9B41-43A9-4E60-84C4-DE822B8DBC26}"/>
              </a:ext>
            </a:extLst>
          </p:cNvPr>
          <p:cNvSpPr/>
          <p:nvPr/>
        </p:nvSpPr>
        <p:spPr>
          <a:xfrm>
            <a:off x="487638" y="4740733"/>
            <a:ext cx="3821906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Когда важны ограничения целостности (NOT NULL)</a:t>
            </a:r>
            <a:endParaRPr lang="en-US" sz="942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3162EDD-B6DF-4E90-9349-38E2FC1595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9989" y="1756476"/>
            <a:ext cx="2450024" cy="23562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032" y="0"/>
            <a:ext cx="9159032" cy="514349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49278" y="106459"/>
            <a:ext cx="3490847" cy="397545"/>
          </a:xfrm>
          <a:prstGeom prst="rect">
            <a:avLst/>
          </a:prstGeom>
          <a:noFill/>
          <a:ln/>
        </p:spPr>
        <p:txBody>
          <a:bodyPr wrap="squar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Table Per</a:t>
            </a:r>
            <a:r>
              <a:rPr lang="ru-RU" sz="2025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025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Class</a:t>
            </a:r>
            <a:endParaRPr lang="en-US" sz="2025" dirty="0"/>
          </a:p>
        </p:txBody>
      </p:sp>
      <p:sp>
        <p:nvSpPr>
          <p:cNvPr id="37" name="Shape 31"/>
          <p:cNvSpPr/>
          <p:nvPr/>
        </p:nvSpPr>
        <p:spPr>
          <a:xfrm>
            <a:off x="250848" y="425450"/>
            <a:ext cx="4179094" cy="4718049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38" name="Shape 32"/>
          <p:cNvSpPr/>
          <p:nvPr/>
        </p:nvSpPr>
        <p:spPr>
          <a:xfrm>
            <a:off x="249278" y="425450"/>
            <a:ext cx="45719" cy="4705337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39" name="Text 33"/>
          <p:cNvSpPr/>
          <p:nvPr/>
        </p:nvSpPr>
        <p:spPr>
          <a:xfrm>
            <a:off x="352292" y="499365"/>
            <a:ext cx="389334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Пример кода</a:t>
            </a:r>
            <a:endParaRPr lang="en-US" sz="1350" dirty="0"/>
          </a:p>
        </p:txBody>
      </p:sp>
      <p:sp>
        <p:nvSpPr>
          <p:cNvPr id="45" name="Text 39"/>
          <p:cNvSpPr/>
          <p:nvPr/>
        </p:nvSpPr>
        <p:spPr>
          <a:xfrm>
            <a:off x="4798205" y="4403574"/>
            <a:ext cx="27433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    </a:t>
            </a:r>
            <a:endParaRPr lang="en-US" sz="837" dirty="0"/>
          </a:p>
        </p:txBody>
      </p:sp>
      <p:sp>
        <p:nvSpPr>
          <p:cNvPr id="49" name="Text 43"/>
          <p:cNvSpPr/>
          <p:nvPr/>
        </p:nvSpPr>
        <p:spPr>
          <a:xfrm>
            <a:off x="4822031" y="5212370"/>
            <a:ext cx="27433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    </a:t>
            </a:r>
            <a:endParaRPr lang="en-US" sz="837" dirty="0"/>
          </a:p>
        </p:txBody>
      </p:sp>
      <p:sp>
        <p:nvSpPr>
          <p:cNvPr id="52" name="Text 46"/>
          <p:cNvSpPr/>
          <p:nvPr/>
        </p:nvSpPr>
        <p:spPr>
          <a:xfrm>
            <a:off x="4822031" y="5372379"/>
            <a:ext cx="27433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    </a:t>
            </a:r>
            <a:endParaRPr lang="en-US" sz="837" dirty="0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FE0456BB-CD16-4928-BCD3-BEDF47076AD6}"/>
              </a:ext>
            </a:extLst>
          </p:cNvPr>
          <p:cNvSpPr/>
          <p:nvPr/>
        </p:nvSpPr>
        <p:spPr>
          <a:xfrm>
            <a:off x="8868442" y="4885149"/>
            <a:ext cx="270718" cy="25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46" name="Блок-схема: процесс 45">
            <a:extLst>
              <a:ext uri="{FF2B5EF4-FFF2-40B4-BE49-F238E27FC236}">
                <a16:creationId xmlns:a16="http://schemas.microsoft.com/office/drawing/2014/main" id="{AE22945D-9B05-4025-902F-8A30599C420A}"/>
              </a:ext>
            </a:extLst>
          </p:cNvPr>
          <p:cNvSpPr/>
          <p:nvPr/>
        </p:nvSpPr>
        <p:spPr>
          <a:xfrm>
            <a:off x="294997" y="794591"/>
            <a:ext cx="2797453" cy="161598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Блок-схема: процесс 47">
            <a:extLst>
              <a:ext uri="{FF2B5EF4-FFF2-40B4-BE49-F238E27FC236}">
                <a16:creationId xmlns:a16="http://schemas.microsoft.com/office/drawing/2014/main" id="{69201C3E-D827-4988-B745-ADE571B16686}"/>
              </a:ext>
            </a:extLst>
          </p:cNvPr>
          <p:cNvSpPr/>
          <p:nvPr/>
        </p:nvSpPr>
        <p:spPr>
          <a:xfrm>
            <a:off x="1350502" y="2501356"/>
            <a:ext cx="3038809" cy="125896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Блок-схема: процесс 49">
            <a:extLst>
              <a:ext uri="{FF2B5EF4-FFF2-40B4-BE49-F238E27FC236}">
                <a16:creationId xmlns:a16="http://schemas.microsoft.com/office/drawing/2014/main" id="{FF298503-6E8C-4DBC-967D-CA92694FABFD}"/>
              </a:ext>
            </a:extLst>
          </p:cNvPr>
          <p:cNvSpPr/>
          <p:nvPr/>
        </p:nvSpPr>
        <p:spPr>
          <a:xfrm>
            <a:off x="395702" y="3798094"/>
            <a:ext cx="3038810" cy="133269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3825D29D-2A63-4949-8826-0EA7DD72FE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94053" y="1817647"/>
            <a:ext cx="866695" cy="469900"/>
          </a:xfrm>
          <a:prstGeom prst="bentConnector3">
            <a:avLst>
              <a:gd name="adj1" fmla="val -64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6FB42332-066A-4E72-8569-CD4DE35A5381}"/>
              </a:ext>
            </a:extLst>
          </p:cNvPr>
          <p:cNvCxnSpPr>
            <a:cxnSpLocks/>
          </p:cNvCxnSpPr>
          <p:nvPr/>
        </p:nvCxnSpPr>
        <p:spPr>
          <a:xfrm>
            <a:off x="692150" y="2410571"/>
            <a:ext cx="0" cy="138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Shape 31">
            <a:extLst>
              <a:ext uri="{FF2B5EF4-FFF2-40B4-BE49-F238E27FC236}">
                <a16:creationId xmlns:a16="http://schemas.microsoft.com/office/drawing/2014/main" id="{B8205B75-E68B-48A2-8269-8E4AE4FF9903}"/>
              </a:ext>
            </a:extLst>
          </p:cNvPr>
          <p:cNvSpPr/>
          <p:nvPr/>
        </p:nvSpPr>
        <p:spPr>
          <a:xfrm>
            <a:off x="4599149" y="425449"/>
            <a:ext cx="4179094" cy="4718049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61" name="Shape 32">
            <a:extLst>
              <a:ext uri="{FF2B5EF4-FFF2-40B4-BE49-F238E27FC236}">
                <a16:creationId xmlns:a16="http://schemas.microsoft.com/office/drawing/2014/main" id="{EF7E47A7-D312-4C6E-B6CF-71184FA7522B}"/>
              </a:ext>
            </a:extLst>
          </p:cNvPr>
          <p:cNvSpPr/>
          <p:nvPr/>
        </p:nvSpPr>
        <p:spPr>
          <a:xfrm>
            <a:off x="4580772" y="412738"/>
            <a:ext cx="59302" cy="4738281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62" name="Text 33">
            <a:extLst>
              <a:ext uri="{FF2B5EF4-FFF2-40B4-BE49-F238E27FC236}">
                <a16:creationId xmlns:a16="http://schemas.microsoft.com/office/drawing/2014/main" id="{DDC29461-A77C-40D0-9FF7-48BA5EC58F73}"/>
              </a:ext>
            </a:extLst>
          </p:cNvPr>
          <p:cNvSpPr/>
          <p:nvPr/>
        </p:nvSpPr>
        <p:spPr>
          <a:xfrm>
            <a:off x="4683786" y="511366"/>
            <a:ext cx="850746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350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Результат</a:t>
            </a:r>
            <a:endParaRPr lang="en-US" sz="1350" dirty="0"/>
          </a:p>
        </p:txBody>
      </p:sp>
      <p:sp>
        <p:nvSpPr>
          <p:cNvPr id="63" name="Text 3">
            <a:extLst>
              <a:ext uri="{FF2B5EF4-FFF2-40B4-BE49-F238E27FC236}">
                <a16:creationId xmlns:a16="http://schemas.microsoft.com/office/drawing/2014/main" id="{FF2C2930-A9CD-4BE0-99B7-2F820F708342}"/>
              </a:ext>
            </a:extLst>
          </p:cNvPr>
          <p:cNvSpPr/>
          <p:nvPr/>
        </p:nvSpPr>
        <p:spPr>
          <a:xfrm>
            <a:off x="5015826" y="2051282"/>
            <a:ext cx="2594137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00" dirty="0"/>
              <a:t> </a:t>
            </a:r>
          </a:p>
        </p:txBody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F944B9C4-BC81-4AC8-B29C-7C62F7CF820B}"/>
              </a:ext>
            </a:extLst>
          </p:cNvPr>
          <p:cNvSpPr/>
          <p:nvPr/>
        </p:nvSpPr>
        <p:spPr>
          <a:xfrm>
            <a:off x="4970930" y="751067"/>
            <a:ext cx="3340688" cy="418576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00" dirty="0"/>
              <a:t> select</a:t>
            </a:r>
          </a:p>
          <a:p>
            <a:pPr marL="0" indent="0">
              <a:buNone/>
            </a:pPr>
            <a:r>
              <a:rPr lang="en-US" sz="800" dirty="0"/>
              <a:t>        pcmbe1_0.id,</a:t>
            </a:r>
          </a:p>
          <a:p>
            <a:pPr marL="0" indent="0">
              <a:buNone/>
            </a:pPr>
            <a:r>
              <a:rPr lang="en-US" sz="800" dirty="0"/>
              <a:t>        pcmbe1_0.clazz_,</a:t>
            </a:r>
          </a:p>
          <a:p>
            <a:pPr marL="0" indent="0">
              <a:buNone/>
            </a:pPr>
            <a:r>
              <a:rPr lang="en-US" sz="800" dirty="0"/>
              <a:t>        pcmbe1_0.inn,</a:t>
            </a:r>
          </a:p>
          <a:p>
            <a:pPr marL="0" indent="0">
              <a:buNone/>
            </a:pPr>
            <a:r>
              <a:rPr lang="en-US" sz="800" dirty="0"/>
              <a:t>        pcmbe1_0.ogrn,</a:t>
            </a:r>
          </a:p>
          <a:p>
            <a:pPr marL="0" indent="0">
              <a:buNone/>
            </a:pPr>
            <a:r>
              <a:rPr lang="en-US" sz="800" dirty="0"/>
              <a:t>        pcmbe1_0.nationality_country_code </a:t>
            </a:r>
          </a:p>
          <a:p>
            <a:pPr marL="0" indent="0">
              <a:buNone/>
            </a:pPr>
            <a:r>
              <a:rPr lang="en-US" sz="800" dirty="0"/>
              <a:t>    from</a:t>
            </a:r>
          </a:p>
          <a:p>
            <a:pPr marL="0" indent="0">
              <a:buNone/>
            </a:pPr>
            <a:r>
              <a:rPr lang="en-US" sz="800" dirty="0"/>
              <a:t>        (select</a:t>
            </a:r>
          </a:p>
          <a:p>
            <a:pPr marL="0" indent="0">
              <a:buNone/>
            </a:pPr>
            <a:r>
              <a:rPr lang="en-US" sz="800" dirty="0"/>
              <a:t>            id,</a:t>
            </a:r>
          </a:p>
          <a:p>
            <a:pPr marL="0" indent="0">
              <a:buNone/>
            </a:pPr>
            <a:r>
              <a:rPr lang="en-US" sz="800" dirty="0"/>
              <a:t>            inn,</a:t>
            </a:r>
          </a:p>
          <a:p>
            <a:pPr marL="0" indent="0">
              <a:buNone/>
            </a:pPr>
            <a:r>
              <a:rPr lang="en-US" sz="800" dirty="0"/>
              <a:t>            </a:t>
            </a:r>
            <a:r>
              <a:rPr lang="en-US" sz="800" dirty="0">
                <a:highlight>
                  <a:srgbClr val="FFFF00"/>
                </a:highlight>
              </a:rPr>
              <a:t>cast(null as text) as </a:t>
            </a:r>
            <a:r>
              <a:rPr lang="en-US" sz="800" dirty="0" err="1">
                <a:highlight>
                  <a:srgbClr val="FFFF00"/>
                </a:highlight>
              </a:rPr>
              <a:t>ogrn</a:t>
            </a:r>
            <a:r>
              <a:rPr lang="en-US" sz="800" dirty="0">
                <a:highlight>
                  <a:srgbClr val="FFFF00"/>
                </a:highlight>
              </a:rPr>
              <a:t>,</a:t>
            </a:r>
          </a:p>
          <a:p>
            <a:pPr marL="0" indent="0">
              <a:buNone/>
            </a:pPr>
            <a:r>
              <a:rPr lang="en-US" sz="800" dirty="0"/>
              <a:t>            </a:t>
            </a:r>
            <a:r>
              <a:rPr lang="en-US" sz="800" dirty="0">
                <a:highlight>
                  <a:srgbClr val="FFFF00"/>
                </a:highlight>
              </a:rPr>
              <a:t>cast(null as text) as </a:t>
            </a:r>
            <a:r>
              <a:rPr lang="en-US" sz="800" dirty="0" err="1">
                <a:highlight>
                  <a:srgbClr val="FFFF00"/>
                </a:highlight>
              </a:rPr>
              <a:t>nationality_country_code</a:t>
            </a:r>
            <a:r>
              <a:rPr lang="en-US" sz="800" dirty="0">
                <a:highlight>
                  <a:srgbClr val="FFFF00"/>
                </a:highlight>
              </a:rPr>
              <a:t>,</a:t>
            </a:r>
          </a:p>
          <a:p>
            <a:pPr marL="0" indent="0">
              <a:buNone/>
            </a:pPr>
            <a:r>
              <a:rPr lang="en-US" sz="800" dirty="0"/>
              <a:t>            </a:t>
            </a:r>
            <a:r>
              <a:rPr lang="en-US" sz="800" dirty="0">
                <a:highlight>
                  <a:srgbClr val="FFFF00"/>
                </a:highlight>
              </a:rPr>
              <a:t>0 as </a:t>
            </a:r>
            <a:r>
              <a:rPr lang="en-US" sz="800" dirty="0" err="1">
                <a:highlight>
                  <a:srgbClr val="FFFF00"/>
                </a:highlight>
              </a:rPr>
              <a:t>clazz</a:t>
            </a:r>
            <a:r>
              <a:rPr lang="en-US" sz="800" dirty="0">
                <a:highlight>
                  <a:srgbClr val="FFFF00"/>
                </a:highlight>
              </a:rPr>
              <a:t>_ </a:t>
            </a:r>
          </a:p>
          <a:p>
            <a:pPr marL="0" indent="0">
              <a:buNone/>
            </a:pPr>
            <a:r>
              <a:rPr lang="en-US" sz="800" dirty="0"/>
              <a:t>        from</a:t>
            </a:r>
          </a:p>
          <a:p>
            <a:pPr marL="0" indent="0">
              <a:buNone/>
            </a:pPr>
            <a:r>
              <a:rPr lang="en-US" sz="800" dirty="0"/>
              <a:t>            </a:t>
            </a:r>
            <a:r>
              <a:rPr lang="en-US" sz="800" dirty="0" err="1"/>
              <a:t>table_per_class_member_base_entity</a:t>
            </a:r>
            <a:r>
              <a:rPr lang="en-US" sz="800" dirty="0"/>
              <a:t> 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>
                <a:highlight>
                  <a:srgbClr val="FFFF00"/>
                </a:highlight>
              </a:rPr>
              <a:t>union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>
                <a:highlight>
                  <a:srgbClr val="FFFF00"/>
                </a:highlight>
              </a:rPr>
              <a:t>all</a:t>
            </a:r>
            <a:r>
              <a:rPr lang="en-US" sz="800" dirty="0"/>
              <a:t> select</a:t>
            </a:r>
          </a:p>
          <a:p>
            <a:pPr marL="0" indent="0">
              <a:buNone/>
            </a:pPr>
            <a:r>
              <a:rPr lang="en-US" sz="800" dirty="0"/>
              <a:t>            id,</a:t>
            </a:r>
          </a:p>
          <a:p>
            <a:pPr marL="0" indent="0">
              <a:buNone/>
            </a:pPr>
            <a:r>
              <a:rPr lang="en-US" sz="800" dirty="0"/>
              <a:t>            inn,</a:t>
            </a:r>
          </a:p>
          <a:p>
            <a:pPr marL="0" indent="0">
              <a:buNone/>
            </a:pPr>
            <a:r>
              <a:rPr lang="en-US" sz="800" dirty="0"/>
              <a:t>            </a:t>
            </a:r>
            <a:r>
              <a:rPr lang="en-US" sz="800" dirty="0" err="1"/>
              <a:t>ogrn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/>
              <a:t>            </a:t>
            </a:r>
            <a:r>
              <a:rPr lang="en-US" sz="800" dirty="0">
                <a:highlight>
                  <a:srgbClr val="FFFF00"/>
                </a:highlight>
              </a:rPr>
              <a:t>cast(null as text) as </a:t>
            </a:r>
            <a:r>
              <a:rPr lang="en-US" sz="800" dirty="0" err="1">
                <a:highlight>
                  <a:srgbClr val="FFFF00"/>
                </a:highlight>
              </a:rPr>
              <a:t>nationality_country_code</a:t>
            </a:r>
            <a:r>
              <a:rPr lang="en-US" sz="800" dirty="0">
                <a:highlight>
                  <a:srgbClr val="FFFF00"/>
                </a:highlight>
              </a:rPr>
              <a:t>,</a:t>
            </a:r>
          </a:p>
          <a:p>
            <a:pPr marL="0" indent="0">
              <a:buNone/>
            </a:pPr>
            <a:r>
              <a:rPr lang="en-US" sz="800" dirty="0"/>
              <a:t>            </a:t>
            </a:r>
            <a:r>
              <a:rPr lang="en-US" sz="800" dirty="0">
                <a:highlight>
                  <a:srgbClr val="FFFF00"/>
                </a:highlight>
              </a:rPr>
              <a:t>1 as </a:t>
            </a:r>
            <a:r>
              <a:rPr lang="en-US" sz="800" dirty="0" err="1">
                <a:highlight>
                  <a:srgbClr val="FFFF00"/>
                </a:highlight>
              </a:rPr>
              <a:t>clazz</a:t>
            </a:r>
            <a:r>
              <a:rPr lang="en-US" sz="800" dirty="0">
                <a:highlight>
                  <a:srgbClr val="FFFF00"/>
                </a:highlight>
              </a:rPr>
              <a:t>_ </a:t>
            </a:r>
          </a:p>
          <a:p>
            <a:pPr marL="0" indent="0">
              <a:buNone/>
            </a:pPr>
            <a:r>
              <a:rPr lang="en-US" sz="800" dirty="0"/>
              <a:t>        from</a:t>
            </a:r>
          </a:p>
          <a:p>
            <a:pPr marL="0" indent="0">
              <a:buNone/>
            </a:pPr>
            <a:r>
              <a:rPr lang="en-US" sz="800" dirty="0"/>
              <a:t>            </a:t>
            </a:r>
            <a:r>
              <a:rPr lang="en-US" sz="800" dirty="0" err="1"/>
              <a:t>table_per_class_legal_entity</a:t>
            </a:r>
            <a:r>
              <a:rPr lang="en-US" sz="800" dirty="0"/>
              <a:t> 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>
                <a:highlight>
                  <a:srgbClr val="FFFF00"/>
                </a:highlight>
              </a:rPr>
              <a:t>union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>
                <a:highlight>
                  <a:srgbClr val="FFFF00"/>
                </a:highlight>
              </a:rPr>
              <a:t>all</a:t>
            </a:r>
            <a:r>
              <a:rPr lang="en-US" sz="800" dirty="0"/>
              <a:t> select</a:t>
            </a:r>
          </a:p>
          <a:p>
            <a:pPr marL="0" indent="0">
              <a:buNone/>
            </a:pPr>
            <a:r>
              <a:rPr lang="en-US" sz="800" dirty="0"/>
              <a:t>            id,</a:t>
            </a:r>
          </a:p>
          <a:p>
            <a:pPr marL="0" indent="0">
              <a:buNone/>
            </a:pPr>
            <a:r>
              <a:rPr lang="en-US" sz="800" dirty="0"/>
              <a:t>            inn,</a:t>
            </a:r>
          </a:p>
          <a:p>
            <a:pPr marL="0" indent="0">
              <a:buNone/>
            </a:pPr>
            <a:r>
              <a:rPr lang="en-US" sz="800" dirty="0"/>
              <a:t>            </a:t>
            </a:r>
            <a:r>
              <a:rPr lang="en-US" sz="800" dirty="0">
                <a:highlight>
                  <a:srgbClr val="FFFF00"/>
                </a:highlight>
              </a:rPr>
              <a:t>cast(null as text) as </a:t>
            </a:r>
            <a:r>
              <a:rPr lang="en-US" sz="800" dirty="0" err="1">
                <a:highlight>
                  <a:srgbClr val="FFFF00"/>
                </a:highlight>
              </a:rPr>
              <a:t>ogrn</a:t>
            </a:r>
            <a:r>
              <a:rPr lang="en-US" sz="800" dirty="0">
                <a:highlight>
                  <a:srgbClr val="FFFF00"/>
                </a:highlight>
              </a:rPr>
              <a:t>,</a:t>
            </a:r>
          </a:p>
          <a:p>
            <a:pPr marL="0" indent="0">
              <a:buNone/>
            </a:pPr>
            <a:r>
              <a:rPr lang="en-US" sz="800" dirty="0"/>
              <a:t>            </a:t>
            </a:r>
            <a:r>
              <a:rPr lang="en-US" sz="800" dirty="0" err="1"/>
              <a:t>nationality_country_code</a:t>
            </a:r>
            <a:r>
              <a:rPr lang="en-US" sz="800" dirty="0"/>
              <a:t>,</a:t>
            </a:r>
          </a:p>
          <a:p>
            <a:pPr marL="0" indent="0">
              <a:buNone/>
            </a:pPr>
            <a:r>
              <a:rPr lang="en-US" sz="800" dirty="0"/>
              <a:t>            </a:t>
            </a:r>
            <a:r>
              <a:rPr lang="en-US" sz="800" dirty="0">
                <a:highlight>
                  <a:srgbClr val="FFFF00"/>
                </a:highlight>
              </a:rPr>
              <a:t>2 as </a:t>
            </a:r>
            <a:r>
              <a:rPr lang="en-US" sz="800" dirty="0" err="1">
                <a:highlight>
                  <a:srgbClr val="FFFF00"/>
                </a:highlight>
              </a:rPr>
              <a:t>clazz</a:t>
            </a:r>
            <a:r>
              <a:rPr lang="en-US" sz="800" dirty="0">
                <a:highlight>
                  <a:srgbClr val="FFFF00"/>
                </a:highlight>
              </a:rPr>
              <a:t>_ </a:t>
            </a:r>
          </a:p>
          <a:p>
            <a:pPr marL="0" indent="0">
              <a:buNone/>
            </a:pPr>
            <a:r>
              <a:rPr lang="en-US" sz="800" dirty="0"/>
              <a:t>        from</a:t>
            </a:r>
          </a:p>
          <a:p>
            <a:pPr marL="0" indent="0">
              <a:buNone/>
            </a:pPr>
            <a:r>
              <a:rPr lang="en-US" sz="800" dirty="0"/>
              <a:t>            </a:t>
            </a:r>
            <a:r>
              <a:rPr lang="en-US" sz="800" dirty="0" err="1"/>
              <a:t>table_per_class_physical_person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 ) pcmbe1_0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3663123-1E5A-4D1F-906E-9E07C9402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46" y="830756"/>
            <a:ext cx="2734605" cy="156093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00EAB34-F2ED-47E6-A66E-DF44B34C3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758" y="2519704"/>
            <a:ext cx="2838878" cy="121518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FC46206-96C7-46A8-B1AE-48BA962667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452" y="3818705"/>
            <a:ext cx="2999307" cy="12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0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291"/>
            <a:ext cx="9144000" cy="515679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0342" y="112186"/>
            <a:ext cx="2487861" cy="397545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Mapped Superclass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380927"/>
            <a:ext cx="4179094" cy="164799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hape 2"/>
          <p:cNvSpPr/>
          <p:nvPr/>
        </p:nvSpPr>
        <p:spPr>
          <a:xfrm>
            <a:off x="285750" y="457927"/>
            <a:ext cx="45719" cy="1520986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6" name="Text 3"/>
          <p:cNvSpPr/>
          <p:nvPr/>
        </p:nvSpPr>
        <p:spPr>
          <a:xfrm>
            <a:off x="414933" y="434721"/>
            <a:ext cx="389334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 err="1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Описание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38848" y="682966"/>
            <a:ext cx="136875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Mapped Superclass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1807602" y="682966"/>
            <a:ext cx="240532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— </a:t>
            </a: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это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стратегия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наследования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438848" y="897278"/>
            <a:ext cx="366203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 </a:t>
            </a: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чистом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виде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а </a:t>
            </a: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способ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повторного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использования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438848" y="1111591"/>
            <a:ext cx="299939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кода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без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создания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отдельной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таблицы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для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438848" y="1325903"/>
            <a:ext cx="89296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суперкласса.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440155" y="1552073"/>
            <a:ext cx="141820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Класс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с </a:t>
            </a: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аннотацией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1858357" y="1586006"/>
            <a:ext cx="1457576" cy="16252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@MappedSuperclass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3315933" y="1552073"/>
            <a:ext cx="86612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является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endParaRPr lang="en-US" sz="1046" dirty="0"/>
          </a:p>
        </p:txBody>
      </p:sp>
      <p:sp>
        <p:nvSpPr>
          <p:cNvPr id="15" name="Text 12"/>
          <p:cNvSpPr/>
          <p:nvPr/>
        </p:nvSpPr>
        <p:spPr>
          <a:xfrm>
            <a:off x="440155" y="1784245"/>
            <a:ext cx="333699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сущностью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и </a:t>
            </a: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отображается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на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таблицу</a:t>
            </a: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в БД.</a:t>
            </a:r>
            <a:endParaRPr lang="en-US" sz="1046" dirty="0"/>
          </a:p>
        </p:txBody>
      </p:sp>
      <p:sp>
        <p:nvSpPr>
          <p:cNvPr id="16" name="Shape 13"/>
          <p:cNvSpPr/>
          <p:nvPr/>
        </p:nvSpPr>
        <p:spPr>
          <a:xfrm>
            <a:off x="285750" y="2086068"/>
            <a:ext cx="2018109" cy="171842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7" name="Shape 14"/>
          <p:cNvSpPr/>
          <p:nvPr/>
        </p:nvSpPr>
        <p:spPr>
          <a:xfrm>
            <a:off x="285750" y="2086068"/>
            <a:ext cx="45719" cy="1668177"/>
          </a:xfrm>
          <a:prstGeom prst="rect">
            <a:avLst/>
          </a:prstGeom>
          <a:solidFill>
            <a:srgbClr val="27AE60"/>
          </a:solidFill>
          <a:ln/>
        </p:spPr>
      </p:sp>
      <p:pic>
        <p:nvPicPr>
          <p:cNvPr id="1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" y="2303953"/>
            <a:ext cx="142875" cy="142875"/>
          </a:xfrm>
          <a:prstGeom prst="rect">
            <a:avLst/>
          </a:prstGeom>
        </p:spPr>
      </p:pic>
      <p:sp>
        <p:nvSpPr>
          <p:cNvPr id="19" name="Text 15"/>
          <p:cNvSpPr/>
          <p:nvPr/>
        </p:nvSpPr>
        <p:spPr>
          <a:xfrm>
            <a:off x="607219" y="2193224"/>
            <a:ext cx="123586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7AE6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Преимущества</a:t>
            </a:r>
            <a:endParaRPr lang="en-US" sz="1350" dirty="0"/>
          </a:p>
        </p:txBody>
      </p:sp>
      <p:sp>
        <p:nvSpPr>
          <p:cNvPr id="20" name="Text 16"/>
          <p:cNvSpPr/>
          <p:nvPr/>
        </p:nvSpPr>
        <p:spPr>
          <a:xfrm>
            <a:off x="535781" y="2497499"/>
            <a:ext cx="1643063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Повторное использование кода</a:t>
            </a:r>
            <a:endParaRPr lang="en-US" sz="942" dirty="0"/>
          </a:p>
        </p:txBody>
      </p:sp>
      <p:sp>
        <p:nvSpPr>
          <p:cNvPr id="24" name="Shape 20"/>
          <p:cNvSpPr/>
          <p:nvPr/>
        </p:nvSpPr>
        <p:spPr>
          <a:xfrm>
            <a:off x="2428875" y="2086068"/>
            <a:ext cx="2035969" cy="171485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5" name="Shape 21"/>
          <p:cNvSpPr/>
          <p:nvPr/>
        </p:nvSpPr>
        <p:spPr>
          <a:xfrm>
            <a:off x="2428875" y="2086068"/>
            <a:ext cx="45719" cy="1677011"/>
          </a:xfrm>
          <a:prstGeom prst="rect">
            <a:avLst/>
          </a:prstGeom>
          <a:solidFill>
            <a:srgbClr val="E74C3C"/>
          </a:solidFill>
          <a:ln/>
        </p:spPr>
      </p:sp>
      <p:pic>
        <p:nvPicPr>
          <p:cNvPr id="2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891" y="2303953"/>
            <a:ext cx="142875" cy="142875"/>
          </a:xfrm>
          <a:prstGeom prst="rect">
            <a:avLst/>
          </a:prstGeom>
        </p:spPr>
      </p:pic>
      <p:sp>
        <p:nvSpPr>
          <p:cNvPr id="27" name="Text 22"/>
          <p:cNvSpPr/>
          <p:nvPr/>
        </p:nvSpPr>
        <p:spPr>
          <a:xfrm>
            <a:off x="2768203" y="2193224"/>
            <a:ext cx="96440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E74C3C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Недостатки</a:t>
            </a:r>
            <a:endParaRPr lang="en-US" sz="1350" dirty="0"/>
          </a:p>
        </p:txBody>
      </p:sp>
      <p:sp>
        <p:nvSpPr>
          <p:cNvPr id="28" name="Text 23"/>
          <p:cNvSpPr/>
          <p:nvPr/>
        </p:nvSpPr>
        <p:spPr>
          <a:xfrm>
            <a:off x="2685377" y="2572319"/>
            <a:ext cx="1660922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 является сущностью (нельзя запрашивать)</a:t>
            </a:r>
            <a:endParaRPr lang="en-US" sz="942" dirty="0"/>
          </a:p>
        </p:txBody>
      </p:sp>
      <p:sp>
        <p:nvSpPr>
          <p:cNvPr id="30" name="Text 25"/>
          <p:cNvSpPr/>
          <p:nvPr/>
        </p:nvSpPr>
        <p:spPr>
          <a:xfrm>
            <a:off x="2678234" y="2989503"/>
            <a:ext cx="1660922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Нельзя определять ассоциации к суперклассу</a:t>
            </a:r>
            <a:endParaRPr lang="en-US" sz="942" dirty="0"/>
          </a:p>
        </p:txBody>
      </p:sp>
      <p:sp>
        <p:nvSpPr>
          <p:cNvPr id="31" name="Text 26"/>
          <p:cNvSpPr/>
          <p:nvPr/>
        </p:nvSpPr>
        <p:spPr>
          <a:xfrm>
            <a:off x="2667482" y="3464294"/>
            <a:ext cx="1660922" cy="2899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Нет поддержки </a:t>
            </a:r>
            <a:r>
              <a:rPr lang="en-US" sz="942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полиморфных</a:t>
            </a: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запросов</a:t>
            </a:r>
            <a:endParaRPr lang="en-US" sz="942" dirty="0"/>
          </a:p>
        </p:txBody>
      </p:sp>
      <p:sp>
        <p:nvSpPr>
          <p:cNvPr id="32" name="Shape 27"/>
          <p:cNvSpPr/>
          <p:nvPr/>
        </p:nvSpPr>
        <p:spPr>
          <a:xfrm>
            <a:off x="285750" y="3813715"/>
            <a:ext cx="4179094" cy="1297380"/>
          </a:xfrm>
          <a:prstGeom prst="rect">
            <a:avLst/>
          </a:prstGeom>
          <a:solidFill>
            <a:srgbClr val="EAF2F8"/>
          </a:solidFill>
          <a:ln/>
        </p:spPr>
      </p:sp>
      <p:sp>
        <p:nvSpPr>
          <p:cNvPr id="33" name="Shape 28"/>
          <p:cNvSpPr/>
          <p:nvPr/>
        </p:nvSpPr>
        <p:spPr>
          <a:xfrm>
            <a:off x="285750" y="3813715"/>
            <a:ext cx="45719" cy="1297380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34" name="Text 29"/>
          <p:cNvSpPr/>
          <p:nvPr/>
        </p:nvSpPr>
        <p:spPr>
          <a:xfrm>
            <a:off x="392906" y="3920871"/>
            <a:ext cx="3964781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Когда использовать</a:t>
            </a:r>
            <a:endParaRPr lang="en-US" sz="1350" dirty="0"/>
          </a:p>
        </p:txBody>
      </p:sp>
      <p:sp>
        <p:nvSpPr>
          <p:cNvPr id="35" name="Text 30"/>
          <p:cNvSpPr/>
          <p:nvPr/>
        </p:nvSpPr>
        <p:spPr>
          <a:xfrm>
            <a:off x="498845" y="4184549"/>
            <a:ext cx="3821906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Для совместного использования кода</a:t>
            </a:r>
            <a:endParaRPr lang="en-US" sz="942" dirty="0"/>
          </a:p>
        </p:txBody>
      </p:sp>
      <p:sp>
        <p:nvSpPr>
          <p:cNvPr id="36" name="Text 31"/>
          <p:cNvSpPr/>
          <p:nvPr/>
        </p:nvSpPr>
        <p:spPr>
          <a:xfrm>
            <a:off x="494230" y="4363071"/>
            <a:ext cx="3821906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Когда не требуются запросы к суперклассу</a:t>
            </a:r>
            <a:endParaRPr lang="en-US" sz="942" dirty="0"/>
          </a:p>
        </p:txBody>
      </p:sp>
      <p:sp>
        <p:nvSpPr>
          <p:cNvPr id="37" name="Text 32"/>
          <p:cNvSpPr/>
          <p:nvPr/>
        </p:nvSpPr>
        <p:spPr>
          <a:xfrm>
            <a:off x="496700" y="4543088"/>
            <a:ext cx="3821906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Когда не нужны полиморфные отношения</a:t>
            </a:r>
            <a:endParaRPr lang="en-US" sz="942" dirty="0"/>
          </a:p>
        </p:txBody>
      </p:sp>
      <p:sp>
        <p:nvSpPr>
          <p:cNvPr id="38" name="Text 33"/>
          <p:cNvSpPr/>
          <p:nvPr/>
        </p:nvSpPr>
        <p:spPr>
          <a:xfrm>
            <a:off x="496700" y="4631744"/>
            <a:ext cx="3821906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Для базовых классов с общими полями (id, createdAt, updatedAt)</a:t>
            </a:r>
            <a:endParaRPr lang="en-US" sz="942" dirty="0"/>
          </a:p>
        </p:txBody>
      </p:sp>
      <p:sp>
        <p:nvSpPr>
          <p:cNvPr id="39" name="Shape 34"/>
          <p:cNvSpPr/>
          <p:nvPr/>
        </p:nvSpPr>
        <p:spPr>
          <a:xfrm>
            <a:off x="4633437" y="459817"/>
            <a:ext cx="4351813" cy="279311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93" name="Shape 87"/>
          <p:cNvSpPr/>
          <p:nvPr/>
        </p:nvSpPr>
        <p:spPr>
          <a:xfrm>
            <a:off x="4637605" y="3533824"/>
            <a:ext cx="4179094" cy="1418034"/>
          </a:xfrm>
          <a:prstGeom prst="rect">
            <a:avLst/>
          </a:prstGeom>
          <a:solidFill>
            <a:srgbClr val="FEF9E7"/>
          </a:solidFill>
          <a:ln/>
        </p:spPr>
      </p:sp>
      <p:sp>
        <p:nvSpPr>
          <p:cNvPr id="94" name="Shape 88"/>
          <p:cNvSpPr/>
          <p:nvPr/>
        </p:nvSpPr>
        <p:spPr>
          <a:xfrm>
            <a:off x="4637605" y="3533824"/>
            <a:ext cx="35719" cy="1418034"/>
          </a:xfrm>
          <a:prstGeom prst="rect">
            <a:avLst/>
          </a:prstGeom>
          <a:solidFill>
            <a:srgbClr val="F39C12"/>
          </a:solidFill>
          <a:ln/>
        </p:spPr>
      </p:sp>
      <p:pic>
        <p:nvPicPr>
          <p:cNvPr id="95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4762" y="3924443"/>
            <a:ext cx="107156" cy="142875"/>
          </a:xfrm>
          <a:prstGeom prst="rect">
            <a:avLst/>
          </a:prstGeom>
        </p:spPr>
      </p:pic>
      <p:sp>
        <p:nvSpPr>
          <p:cNvPr id="96" name="Text 89"/>
          <p:cNvSpPr/>
          <p:nvPr/>
        </p:nvSpPr>
        <p:spPr>
          <a:xfrm>
            <a:off x="4923355" y="3640981"/>
            <a:ext cx="128230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C3E5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Важно помнить</a:t>
            </a:r>
            <a:endParaRPr lang="en-US" sz="1350" dirty="0"/>
          </a:p>
        </p:txBody>
      </p:sp>
      <p:sp>
        <p:nvSpPr>
          <p:cNvPr id="97" name="Text 90"/>
          <p:cNvSpPr/>
          <p:nvPr/>
        </p:nvSpPr>
        <p:spPr>
          <a:xfrm>
            <a:off x="4744762" y="4085679"/>
            <a:ext cx="222215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 отличие от других стратегий, </a:t>
            </a:r>
            <a:endParaRPr lang="en-US" sz="1046" dirty="0"/>
          </a:p>
        </p:txBody>
      </p:sp>
      <p:sp>
        <p:nvSpPr>
          <p:cNvPr id="98" name="Text 91"/>
          <p:cNvSpPr/>
          <p:nvPr/>
        </p:nvSpPr>
        <p:spPr>
          <a:xfrm>
            <a:off x="6966914" y="4119612"/>
            <a:ext cx="1457576" cy="16252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@MappedSuperclass</a:t>
            </a:r>
            <a:endParaRPr lang="en-US" sz="1046" dirty="0"/>
          </a:p>
        </p:txBody>
      </p:sp>
      <p:sp>
        <p:nvSpPr>
          <p:cNvPr id="99" name="Text 92"/>
          <p:cNvSpPr/>
          <p:nvPr/>
        </p:nvSpPr>
        <p:spPr>
          <a:xfrm>
            <a:off x="8424490" y="4085679"/>
            <a:ext cx="20875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не </a:t>
            </a:r>
            <a:endParaRPr lang="en-US" sz="1046" dirty="0"/>
          </a:p>
        </p:txBody>
      </p:sp>
      <p:sp>
        <p:nvSpPr>
          <p:cNvPr id="100" name="Text 93"/>
          <p:cNvSpPr/>
          <p:nvPr/>
        </p:nvSpPr>
        <p:spPr>
          <a:xfrm>
            <a:off x="4744762" y="4317851"/>
            <a:ext cx="347043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создает сущность JPA. Это просто способ извлечь </a:t>
            </a:r>
            <a:endParaRPr lang="en-US" sz="1046" dirty="0"/>
          </a:p>
        </p:txBody>
      </p:sp>
      <p:sp>
        <p:nvSpPr>
          <p:cNvPr id="101" name="Text 94"/>
          <p:cNvSpPr/>
          <p:nvPr/>
        </p:nvSpPr>
        <p:spPr>
          <a:xfrm>
            <a:off x="4744762" y="4532163"/>
            <a:ext cx="308568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общие поля и логику в родительский класс.</a:t>
            </a:r>
            <a:endParaRPr lang="en-US" sz="1046" dirty="0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E45560D8-DD25-4FEC-A98F-3E110B7CE35A}"/>
              </a:ext>
            </a:extLst>
          </p:cNvPr>
          <p:cNvSpPr/>
          <p:nvPr/>
        </p:nvSpPr>
        <p:spPr>
          <a:xfrm>
            <a:off x="8873282" y="4885150"/>
            <a:ext cx="270718" cy="25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</a:p>
        </p:txBody>
      </p:sp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55862EED-026E-4ABD-BC53-4CB5E2ECC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3437" y="439970"/>
            <a:ext cx="2442914" cy="1080600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0303AFF1-4065-4203-B058-6380901E0D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2203" y="1540215"/>
            <a:ext cx="2018109" cy="1687658"/>
          </a:xfrm>
          <a:prstGeom prst="rect">
            <a:avLst/>
          </a:prstGeom>
        </p:spPr>
      </p:pic>
      <p:cxnSp>
        <p:nvCxnSpPr>
          <p:cNvPr id="110" name="Соединитель: уступ 109">
            <a:extLst>
              <a:ext uri="{FF2B5EF4-FFF2-40B4-BE49-F238E27FC236}">
                <a16:creationId xmlns:a16="http://schemas.microsoft.com/office/drawing/2014/main" id="{B366CF28-2CC5-4D18-8993-31E7DAB1FFBF}"/>
              </a:ext>
            </a:extLst>
          </p:cNvPr>
          <p:cNvCxnSpPr>
            <a:stCxn id="106" idx="3"/>
            <a:endCxn id="108" idx="0"/>
          </p:cNvCxnSpPr>
          <p:nvPr/>
        </p:nvCxnSpPr>
        <p:spPr>
          <a:xfrm>
            <a:off x="7076351" y="980270"/>
            <a:ext cx="764907" cy="5599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1114</Words>
  <Application>Microsoft Office PowerPoint</Application>
  <PresentationFormat>Экран (16:9)</PresentationFormat>
  <Paragraphs>267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monospace</vt:lpstr>
      <vt:lpstr>Noto Sans</vt:lpstr>
      <vt:lpstr>Roboto</vt:lpstr>
      <vt:lpstr>ui-monospace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Антон Харченко</cp:lastModifiedBy>
  <cp:revision>107</cp:revision>
  <dcterms:created xsi:type="dcterms:W3CDTF">2025-07-22T03:59:28Z</dcterms:created>
  <dcterms:modified xsi:type="dcterms:W3CDTF">2025-07-25T09:22:48Z</dcterms:modified>
</cp:coreProperties>
</file>