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9" r:id="rId4"/>
    <p:sldId id="260" r:id="rId5"/>
    <p:sldId id="258" r:id="rId6"/>
    <p:sldId id="261" r:id="rId7"/>
    <p:sldId id="262" r:id="rId8"/>
    <p:sldId id="264" r:id="rId9"/>
    <p:sldId id="263"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7BFF81C-1FCB-4DBA-8044-F1A0FCFD45A6}" type="datetime1">
              <a:rPr lang="en-US" smtClean="0"/>
              <a:t>5/19/2024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3926664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092B3-2D87-4CDF-B84B-C46E5F5D31F7}"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2545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769E57-47B1-47B0-B526-3153E4B1E729}"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92106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87773D-8987-489A-A650-3D6F7D5C7C38}" type="datetime1">
              <a:rPr lang="en-US" smtClean="0"/>
              <a:t>5/19/2024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97850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E150C1-1D78-4D80-810D-E9E86F6E88AB}" type="datetime1">
              <a:rPr lang="en-US" smtClean="0"/>
              <a:t>5/19/2024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405447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9E9CBD8-1588-4B6B-B74D-87480DDE94C0}" type="datetime1">
              <a:rPr lang="en-US" smtClean="0"/>
              <a:t>5/19/2024</a:t>
            </a:fld>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99454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A543EDD-D0D2-447F-B24F-3717AF4B109D}" type="datetime1">
              <a:rPr lang="en-US" smtClean="0"/>
              <a:pPr/>
              <a:t>5/19/2024</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515016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01A64-483B-4532-94FB-D8F90CB6DEE0}" type="datetime1">
              <a:rPr lang="en-US" smtClean="0"/>
              <a:t>5/19/2024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7273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FB39-20FB-4E2E-B861-45B709B9C3C5}" type="datetime1">
              <a:rPr lang="en-US" smtClean="0"/>
              <a:t>5/19/2024</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9783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C48AC19-8BD6-476C-9770-8884373BCF00}" type="datetime1">
              <a:rPr lang="en-US" smtClean="0"/>
              <a:t>5/19/2024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Sample Footer Text</a:t>
            </a:r>
            <a:endParaRPr lang="en-US" dirty="0"/>
          </a:p>
        </p:txBody>
      </p:sp>
      <p:sp>
        <p:nvSpPr>
          <p:cNvPr id="11" name="Slide Number Placeholder 10"/>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4446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3F68C53-8AD1-4F09-9486-FB3406B99CFA}" type="datetime1">
              <a:rPr lang="en-US" smtClean="0"/>
              <a:t>5/19/2024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456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A543EDD-D0D2-447F-B24F-3717AF4B109D}" type="datetime1">
              <a:rPr lang="en-US" smtClean="0"/>
              <a:pPr/>
              <a:t>5/19/2024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07327165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4rshjo/Dashboard-Cogno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1E28-DE54-0470-3339-D7D6DF126E19}"/>
              </a:ext>
            </a:extLst>
          </p:cNvPr>
          <p:cNvSpPr>
            <a:spLocks noGrp="1"/>
          </p:cNvSpPr>
          <p:nvPr>
            <p:ph type="ctrTitle"/>
          </p:nvPr>
        </p:nvSpPr>
        <p:spPr/>
        <p:txBody>
          <a:bodyPr>
            <a:normAutofit/>
          </a:bodyPr>
          <a:lstStyle/>
          <a:p>
            <a:r>
              <a:rPr lang="en-US" b="1" i="0" dirty="0">
                <a:effectLst/>
                <a:highlight>
                  <a:srgbClr val="FFFFFF"/>
                </a:highlight>
              </a:rPr>
              <a:t>IBM Data Analyst Capstone Project</a:t>
            </a:r>
            <a:endParaRPr lang="en-PH" dirty="0"/>
          </a:p>
        </p:txBody>
      </p:sp>
      <p:sp>
        <p:nvSpPr>
          <p:cNvPr id="3" name="Subtitle 2">
            <a:extLst>
              <a:ext uri="{FF2B5EF4-FFF2-40B4-BE49-F238E27FC236}">
                <a16:creationId xmlns:a16="http://schemas.microsoft.com/office/drawing/2014/main" id="{BE960977-10CE-A718-EDF6-DC52C866F223}"/>
              </a:ext>
            </a:extLst>
          </p:cNvPr>
          <p:cNvSpPr>
            <a:spLocks noGrp="1"/>
          </p:cNvSpPr>
          <p:nvPr>
            <p:ph type="subTitle" idx="1"/>
          </p:nvPr>
        </p:nvSpPr>
        <p:spPr/>
        <p:txBody>
          <a:bodyPr>
            <a:normAutofit lnSpcReduction="10000"/>
          </a:bodyPr>
          <a:lstStyle/>
          <a:p>
            <a:r>
              <a:rPr lang="en-PH" dirty="0">
                <a:solidFill>
                  <a:schemeClr val="tx1"/>
                </a:solidFill>
              </a:rPr>
              <a:t>Arjay Aquino</a:t>
            </a:r>
          </a:p>
          <a:p>
            <a:r>
              <a:rPr lang="en-PH" dirty="0" err="1">
                <a:solidFill>
                  <a:schemeClr val="tx1"/>
                </a:solidFill>
              </a:rPr>
              <a:t>Github</a:t>
            </a:r>
            <a:r>
              <a:rPr lang="en-PH" dirty="0">
                <a:solidFill>
                  <a:schemeClr val="tx1"/>
                </a:solidFill>
              </a:rPr>
              <a:t>: </a:t>
            </a:r>
            <a:r>
              <a:rPr lang="en-PH" dirty="0">
                <a:solidFill>
                  <a:schemeClr val="tx1"/>
                </a:solidFill>
                <a:hlinkClick r:id="rId2">
                  <a:extLst>
                    <a:ext uri="{A12FA001-AC4F-418D-AE19-62706E023703}">
                      <ahyp:hlinkClr xmlns:ahyp="http://schemas.microsoft.com/office/drawing/2018/hyperlinkcolor" val="tx"/>
                    </a:ext>
                  </a:extLst>
                </a:hlinkClick>
              </a:rPr>
              <a:t>https://github.com/h4rshjo/Dashboard-Cognos</a:t>
            </a:r>
            <a:endParaRPr lang="en-PH" dirty="0">
              <a:solidFill>
                <a:schemeClr val="tx1"/>
              </a:solidFill>
            </a:endParaRPr>
          </a:p>
          <a:p>
            <a:r>
              <a:rPr lang="en-PH" dirty="0">
                <a:solidFill>
                  <a:schemeClr val="tx1"/>
                </a:solidFill>
              </a:rPr>
              <a:t>05/19/24</a:t>
            </a:r>
          </a:p>
        </p:txBody>
      </p:sp>
    </p:spTree>
    <p:extLst>
      <p:ext uri="{BB962C8B-B14F-4D97-AF65-F5344CB8AC3E}">
        <p14:creationId xmlns:p14="http://schemas.microsoft.com/office/powerpoint/2010/main" val="177709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2784-E92A-CB3B-1A37-C1128A88D8D2}"/>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1900" dirty="0">
                <a:solidFill>
                  <a:schemeClr val="tx1"/>
                </a:solidFill>
              </a:rPr>
              <a:t>Database Trends -  Findings and Implications</a:t>
            </a:r>
            <a:endParaRPr lang="en-PH" sz="1900" dirty="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F483B7-8910-769D-AA8C-780BAB02BEF7}"/>
              </a:ext>
            </a:extLst>
          </p:cNvPr>
          <p:cNvSpPr>
            <a:spLocks noGrp="1"/>
          </p:cNvSpPr>
          <p:nvPr>
            <p:ph idx="1"/>
          </p:nvPr>
        </p:nvSpPr>
        <p:spPr>
          <a:xfrm>
            <a:off x="6049182" y="802638"/>
            <a:ext cx="5408696" cy="5252722"/>
          </a:xfrm>
        </p:spPr>
        <p:txBody>
          <a:bodyPr anchor="ctr">
            <a:normAutofit/>
          </a:bodyPr>
          <a:lstStyle/>
          <a:p>
            <a:pPr marL="0" indent="0" algn="just">
              <a:lnSpc>
                <a:spcPct val="90000"/>
              </a:lnSpc>
              <a:buNone/>
            </a:pPr>
            <a:r>
              <a:rPr lang="en-US" sz="1700" dirty="0">
                <a:solidFill>
                  <a:schemeClr val="bg1"/>
                </a:solidFill>
              </a:rPr>
              <a:t>In the current year, MySQL, Microsoft SQL Server, PostgreSQL, SQLite, and MongoDB are the top databases, reflecting their reliability and widespread use. For the future year, PostgreSQL, MongoDB, Redis, MySQL, and Elasticsearch are the most desired databases, highlighting a growing interest in both traditional and NoSQL databases.</a:t>
            </a:r>
          </a:p>
          <a:p>
            <a:pPr marL="0" indent="0" algn="just">
              <a:lnSpc>
                <a:spcPct val="90000"/>
              </a:lnSpc>
              <a:buNone/>
            </a:pPr>
            <a:endParaRPr lang="en-US" sz="1700" dirty="0">
              <a:solidFill>
                <a:schemeClr val="bg1"/>
              </a:solidFill>
            </a:endParaRPr>
          </a:p>
          <a:p>
            <a:pPr marL="0" indent="0" algn="just">
              <a:lnSpc>
                <a:spcPct val="90000"/>
              </a:lnSpc>
              <a:buNone/>
            </a:pPr>
            <a:r>
              <a:rPr lang="en-US" sz="1700" dirty="0">
                <a:solidFill>
                  <a:schemeClr val="bg1"/>
                </a:solidFill>
              </a:rPr>
              <a:t>Implications: The increasing adoption of PostgreSQL suggests that developers should enhance their skills with this database. The demand for MongoDB and Redis indicates a shift towards flexible, scalable solutions suitable for big data and real-time applications. Educational programs should emphasize these databases while maintaining a balanced curriculum that includes MySQL and SQL Server. Companies should adopt a hybrid database strategy to handle diverse data requirements, investing in training for modern database technologies to stay competitive.</a:t>
            </a:r>
            <a:endParaRPr lang="en-PH" sz="1700" dirty="0">
              <a:solidFill>
                <a:schemeClr val="bg1"/>
              </a:solidFill>
            </a:endParaRPr>
          </a:p>
        </p:txBody>
      </p:sp>
    </p:spTree>
    <p:extLst>
      <p:ext uri="{BB962C8B-B14F-4D97-AF65-F5344CB8AC3E}">
        <p14:creationId xmlns:p14="http://schemas.microsoft.com/office/powerpoint/2010/main" val="221564818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3759DD-698F-4D3A-AF4C-5E44527D3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333E0-F134-233B-FA01-11622C69D72B}"/>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Cognos dashboard</a:t>
            </a:r>
          </a:p>
        </p:txBody>
      </p:sp>
      <p:pic>
        <p:nvPicPr>
          <p:cNvPr id="5" name="Content Placeholder 4" descr="A close-up of a graph&#10;&#10;Description automatically generated">
            <a:extLst>
              <a:ext uri="{FF2B5EF4-FFF2-40B4-BE49-F238E27FC236}">
                <a16:creationId xmlns:a16="http://schemas.microsoft.com/office/drawing/2014/main" id="{C081F634-F707-96A2-0969-E9135731EF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6061"/>
          <a:stretch/>
        </p:blipFill>
        <p:spPr>
          <a:xfrm>
            <a:off x="787061" y="1033981"/>
            <a:ext cx="3430863" cy="2409058"/>
          </a:xfrm>
          <a:prstGeom prst="rect">
            <a:avLst/>
          </a:prstGeom>
        </p:spPr>
      </p:pic>
      <p:pic>
        <p:nvPicPr>
          <p:cNvPr id="7" name="Picture 6" descr="A group of colorful graphs&#10;&#10;Description automatically generated with medium confidence">
            <a:extLst>
              <a:ext uri="{FF2B5EF4-FFF2-40B4-BE49-F238E27FC236}">
                <a16:creationId xmlns:a16="http://schemas.microsoft.com/office/drawing/2014/main" id="{AFFB760F-515F-5B6D-E867-B104652423A5}"/>
              </a:ext>
            </a:extLst>
          </p:cNvPr>
          <p:cNvPicPr>
            <a:picLocks noChangeAspect="1"/>
          </p:cNvPicPr>
          <p:nvPr/>
        </p:nvPicPr>
        <p:blipFill rotWithShape="1">
          <a:blip r:embed="rId3">
            <a:extLst>
              <a:ext uri="{28A0092B-C50C-407E-A947-70E740481C1C}">
                <a14:useLocalDpi xmlns:a14="http://schemas.microsoft.com/office/drawing/2010/main" val="0"/>
              </a:ext>
            </a:extLst>
          </a:blip>
          <a:srcRect t="6841" r="4" b="112"/>
          <a:stretch/>
        </p:blipFill>
        <p:spPr>
          <a:xfrm>
            <a:off x="4392507" y="1041995"/>
            <a:ext cx="3429000" cy="2393032"/>
          </a:xfrm>
          <a:prstGeom prst="rect">
            <a:avLst/>
          </a:prstGeom>
        </p:spPr>
      </p:pic>
      <p:pic>
        <p:nvPicPr>
          <p:cNvPr id="9" name="Picture 8" descr="A screenshot of a graph&#10;&#10;Description automatically generated">
            <a:extLst>
              <a:ext uri="{FF2B5EF4-FFF2-40B4-BE49-F238E27FC236}">
                <a16:creationId xmlns:a16="http://schemas.microsoft.com/office/drawing/2014/main" id="{45DBD7BC-FA50-0CB4-C6FC-F03133CEE841}"/>
              </a:ext>
            </a:extLst>
          </p:cNvPr>
          <p:cNvPicPr>
            <a:picLocks noChangeAspect="1"/>
          </p:cNvPicPr>
          <p:nvPr/>
        </p:nvPicPr>
        <p:blipFill rotWithShape="1">
          <a:blip r:embed="rId4">
            <a:extLst>
              <a:ext uri="{28A0092B-C50C-407E-A947-70E740481C1C}">
                <a14:useLocalDpi xmlns:a14="http://schemas.microsoft.com/office/drawing/2010/main" val="0"/>
              </a:ext>
            </a:extLst>
          </a:blip>
          <a:srcRect t="4448" r="-1" b="21033"/>
          <a:stretch/>
        </p:blipFill>
        <p:spPr>
          <a:xfrm>
            <a:off x="7996090" y="1285930"/>
            <a:ext cx="3408850" cy="1905161"/>
          </a:xfrm>
          <a:prstGeom prst="rect">
            <a:avLst/>
          </a:prstGeom>
        </p:spPr>
      </p:pic>
    </p:spTree>
    <p:extLst>
      <p:ext uri="{BB962C8B-B14F-4D97-AF65-F5344CB8AC3E}">
        <p14:creationId xmlns:p14="http://schemas.microsoft.com/office/powerpoint/2010/main" val="417072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2784-E92A-CB3B-1A37-C1128A88D8D2}"/>
              </a:ext>
            </a:extLst>
          </p:cNvPr>
          <p:cNvSpPr>
            <a:spLocks noGrp="1"/>
          </p:cNvSpPr>
          <p:nvPr>
            <p:ph type="title"/>
          </p:nvPr>
        </p:nvSpPr>
        <p:spPr>
          <a:xfrm>
            <a:off x="5445496" y="978776"/>
            <a:ext cx="5925310" cy="1174991"/>
          </a:xfrm>
        </p:spPr>
        <p:txBody>
          <a:bodyPr>
            <a:normAutofit/>
          </a:bodyPr>
          <a:lstStyle/>
          <a:p>
            <a:r>
              <a:rPr lang="en-US" sz="2200" dirty="0"/>
              <a:t>Overall findings and implications</a:t>
            </a:r>
            <a:endParaRPr lang="en-PH" sz="2200" dirty="0"/>
          </a:p>
        </p:txBody>
      </p:sp>
      <p:pic>
        <p:nvPicPr>
          <p:cNvPr id="5" name="Picture 4" descr="Computer script on a screen">
            <a:extLst>
              <a:ext uri="{FF2B5EF4-FFF2-40B4-BE49-F238E27FC236}">
                <a16:creationId xmlns:a16="http://schemas.microsoft.com/office/drawing/2014/main" id="{1E46A0A0-F266-1C54-F854-904D370944B8}"/>
              </a:ext>
            </a:extLst>
          </p:cNvPr>
          <p:cNvPicPr>
            <a:picLocks noChangeAspect="1"/>
          </p:cNvPicPr>
          <p:nvPr/>
        </p:nvPicPr>
        <p:blipFill rotWithShape="1">
          <a:blip r:embed="rId2"/>
          <a:srcRect l="7448" r="47221"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45F483B7-8910-769D-AA8C-780BAB02BEF7}"/>
              </a:ext>
            </a:extLst>
          </p:cNvPr>
          <p:cNvSpPr>
            <a:spLocks noGrp="1"/>
          </p:cNvSpPr>
          <p:nvPr>
            <p:ph idx="1"/>
          </p:nvPr>
        </p:nvSpPr>
        <p:spPr>
          <a:xfrm>
            <a:off x="5445496" y="2640692"/>
            <a:ext cx="5925310" cy="3255252"/>
          </a:xfrm>
        </p:spPr>
        <p:txBody>
          <a:bodyPr>
            <a:normAutofit lnSpcReduction="10000"/>
          </a:bodyPr>
          <a:lstStyle/>
          <a:p>
            <a:pPr marL="0" indent="0" algn="just">
              <a:lnSpc>
                <a:spcPct val="90000"/>
              </a:lnSpc>
              <a:buNone/>
            </a:pPr>
            <a:r>
              <a:rPr lang="en-US" sz="1400" dirty="0"/>
              <a:t>The analysis of current and future technology trends reveals that JavaScript, HTML/CSS, SQL, Python, and Java are the most widely used programming languages, with PostgreSQL, MongoDB, and Redis gaining traction for future use. Platforms like Linux, Docker, and Windows are prevalent, while AWS and Google Cloud Platform are highly desired. MySQL, Microsoft SQL Server, and PostgreSQL are the top databases, with a shift towards PostgreSQL, MongoDB, and Redis expected in the future. The demographic data shows a significant gender imbalance, with a younger, predominantly male respondent pool, and a high level of formal education among developers.</a:t>
            </a:r>
          </a:p>
          <a:p>
            <a:pPr marL="0" indent="0" algn="just">
              <a:lnSpc>
                <a:spcPct val="90000"/>
              </a:lnSpc>
              <a:buNone/>
            </a:pPr>
            <a:endParaRPr lang="en-US" sz="1400" dirty="0"/>
          </a:p>
          <a:p>
            <a:pPr marL="0" indent="0" algn="just">
              <a:lnSpc>
                <a:spcPct val="90000"/>
              </a:lnSpc>
              <a:buNone/>
            </a:pPr>
            <a:r>
              <a:rPr lang="en-US" sz="1400" dirty="0"/>
              <a:t>Implications: Developers should focus on enhancing their skills in JavaScript, Python, and PostgreSQL to stay competitive. Educational institutions should balance curricula between traditional databases like MySQL and emerging ones like MongoDB. Companies should adopt a hybrid database strategy to handle diverse data needs and invest in training for modern database technologies. The gender imbalance highlights the need for initiatives to encourage diversity in tech.</a:t>
            </a:r>
            <a:endParaRPr lang="en-PH" sz="1400" dirty="0"/>
          </a:p>
        </p:txBody>
      </p:sp>
    </p:spTree>
    <p:extLst>
      <p:ext uri="{BB962C8B-B14F-4D97-AF65-F5344CB8AC3E}">
        <p14:creationId xmlns:p14="http://schemas.microsoft.com/office/powerpoint/2010/main" val="344220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2784-E92A-CB3B-1A37-C1128A88D8D2}"/>
              </a:ext>
            </a:extLst>
          </p:cNvPr>
          <p:cNvSpPr>
            <a:spLocks noGrp="1"/>
          </p:cNvSpPr>
          <p:nvPr>
            <p:ph type="title"/>
          </p:nvPr>
        </p:nvSpPr>
        <p:spPr>
          <a:xfrm>
            <a:off x="5445496" y="978776"/>
            <a:ext cx="5925310" cy="1174991"/>
          </a:xfrm>
        </p:spPr>
        <p:txBody>
          <a:bodyPr>
            <a:normAutofit/>
          </a:bodyPr>
          <a:lstStyle/>
          <a:p>
            <a:r>
              <a:rPr lang="en-US" sz="2200" dirty="0"/>
              <a:t>Conclusion</a:t>
            </a:r>
            <a:endParaRPr lang="en-PH" sz="2200" dirty="0"/>
          </a:p>
        </p:txBody>
      </p:sp>
      <p:pic>
        <p:nvPicPr>
          <p:cNvPr id="5" name="Picture 4" descr="Computer script on a screen">
            <a:extLst>
              <a:ext uri="{FF2B5EF4-FFF2-40B4-BE49-F238E27FC236}">
                <a16:creationId xmlns:a16="http://schemas.microsoft.com/office/drawing/2014/main" id="{1E46A0A0-F266-1C54-F854-904D370944B8}"/>
              </a:ext>
            </a:extLst>
          </p:cNvPr>
          <p:cNvPicPr>
            <a:picLocks noChangeAspect="1"/>
          </p:cNvPicPr>
          <p:nvPr/>
        </p:nvPicPr>
        <p:blipFill rotWithShape="1">
          <a:blip r:embed="rId2"/>
          <a:srcRect l="7448" r="47221"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45F483B7-8910-769D-AA8C-780BAB02BEF7}"/>
              </a:ext>
            </a:extLst>
          </p:cNvPr>
          <p:cNvSpPr>
            <a:spLocks noGrp="1"/>
          </p:cNvSpPr>
          <p:nvPr>
            <p:ph idx="1"/>
          </p:nvPr>
        </p:nvSpPr>
        <p:spPr>
          <a:xfrm>
            <a:off x="5445496" y="2640692"/>
            <a:ext cx="5925310" cy="2415940"/>
          </a:xfrm>
        </p:spPr>
        <p:txBody>
          <a:bodyPr>
            <a:normAutofit/>
          </a:bodyPr>
          <a:lstStyle/>
          <a:p>
            <a:pPr algn="just">
              <a:lnSpc>
                <a:spcPct val="90000"/>
              </a:lnSpc>
            </a:pPr>
            <a:r>
              <a:rPr lang="en-US" sz="1400" dirty="0"/>
              <a:t>JavaScript and Python: Critical skills for developers, with enduring demand.</a:t>
            </a:r>
          </a:p>
          <a:p>
            <a:pPr algn="just">
              <a:lnSpc>
                <a:spcPct val="90000"/>
              </a:lnSpc>
            </a:pPr>
            <a:r>
              <a:rPr lang="en-US" sz="1400" dirty="0"/>
              <a:t>PostgreSQL and MongoDB: Increasingly popular databases, indicating a shift towards scalable, flexible solutions.</a:t>
            </a:r>
          </a:p>
          <a:p>
            <a:pPr algn="just">
              <a:lnSpc>
                <a:spcPct val="90000"/>
              </a:lnSpc>
            </a:pPr>
            <a:r>
              <a:rPr lang="en-US" sz="1400" dirty="0"/>
              <a:t>Diverse Platforms: Emphasis on cloud platforms like AWS and development environments like Docker and Linux.</a:t>
            </a:r>
          </a:p>
          <a:p>
            <a:pPr algn="just">
              <a:lnSpc>
                <a:spcPct val="90000"/>
              </a:lnSpc>
            </a:pPr>
            <a:r>
              <a:rPr lang="en-US" sz="1400" dirty="0"/>
              <a:t>Educational Focus: Need for a balanced approach to teaching both traditional and emerging technologies.</a:t>
            </a:r>
          </a:p>
          <a:p>
            <a:pPr algn="just">
              <a:lnSpc>
                <a:spcPct val="90000"/>
              </a:lnSpc>
            </a:pPr>
            <a:r>
              <a:rPr lang="en-US" sz="1400" dirty="0"/>
              <a:t>Diversity: Importance of addressing gender imbalances in the tech industry to foster inclusive growth.</a:t>
            </a:r>
            <a:endParaRPr lang="en-PH" sz="1400" dirty="0"/>
          </a:p>
        </p:txBody>
      </p:sp>
    </p:spTree>
    <p:extLst>
      <p:ext uri="{BB962C8B-B14F-4D97-AF65-F5344CB8AC3E}">
        <p14:creationId xmlns:p14="http://schemas.microsoft.com/office/powerpoint/2010/main" val="165241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771A-82BA-8597-2313-5D61B176F328}"/>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PH" sz="2400" dirty="0">
                <a:solidFill>
                  <a:schemeClr val="tx1"/>
                </a:solidFill>
              </a:rPr>
              <a:t>Current Technology Usage Dashboard</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3D261E-8E61-9F51-E9F8-C875B6FD945F}"/>
              </a:ext>
            </a:extLst>
          </p:cNvPr>
          <p:cNvSpPr>
            <a:spLocks noGrp="1"/>
          </p:cNvSpPr>
          <p:nvPr>
            <p:ph idx="1"/>
          </p:nvPr>
        </p:nvSpPr>
        <p:spPr>
          <a:xfrm>
            <a:off x="6049182" y="164592"/>
            <a:ext cx="5691714" cy="6364224"/>
          </a:xfrm>
        </p:spPr>
        <p:txBody>
          <a:bodyPr anchor="ctr">
            <a:normAutofit fontScale="92500" lnSpcReduction="20000"/>
          </a:bodyPr>
          <a:lstStyle/>
          <a:p>
            <a:pPr algn="just"/>
            <a:r>
              <a:rPr lang="en-PH" dirty="0">
                <a:solidFill>
                  <a:schemeClr val="bg1"/>
                </a:solidFill>
              </a:rPr>
              <a:t>Top 10 Languages:</a:t>
            </a:r>
          </a:p>
          <a:p>
            <a:pPr lvl="1" algn="just"/>
            <a:r>
              <a:rPr lang="en-US" dirty="0">
                <a:solidFill>
                  <a:schemeClr val="bg1"/>
                </a:solidFill>
              </a:rPr>
              <a:t>JavaScript is the most used language among respondents, followed by HTML/CSS and SQL.</a:t>
            </a:r>
          </a:p>
          <a:p>
            <a:pPr lvl="1" algn="just"/>
            <a:r>
              <a:rPr lang="en-US" dirty="0">
                <a:solidFill>
                  <a:schemeClr val="bg1"/>
                </a:solidFill>
              </a:rPr>
              <a:t>JavaScript leads with 8687 respondents, significantly ahead of the second-place HTML/CSS with 7830 respondents.</a:t>
            </a:r>
          </a:p>
          <a:p>
            <a:pPr lvl="1" algn="just"/>
            <a:r>
              <a:rPr lang="en-US" dirty="0">
                <a:solidFill>
                  <a:schemeClr val="bg1"/>
                </a:solidFill>
              </a:rPr>
              <a:t>C++ is the least among the top 10 with 1946 respondents.</a:t>
            </a:r>
            <a:endParaRPr lang="en-PH" dirty="0">
              <a:solidFill>
                <a:schemeClr val="bg1"/>
              </a:solidFill>
            </a:endParaRPr>
          </a:p>
          <a:p>
            <a:pPr algn="just"/>
            <a:r>
              <a:rPr lang="en-PH" dirty="0">
                <a:solidFill>
                  <a:schemeClr val="bg1"/>
                </a:solidFill>
              </a:rPr>
              <a:t>Top 10 Databases:</a:t>
            </a:r>
          </a:p>
          <a:p>
            <a:pPr lvl="1" algn="just"/>
            <a:r>
              <a:rPr lang="en-US" dirty="0">
                <a:solidFill>
                  <a:schemeClr val="bg1"/>
                </a:solidFill>
              </a:rPr>
              <a:t>MySQL is the most popular database, with Microsoft SQL Server and PostgreSQL following closely.</a:t>
            </a:r>
          </a:p>
          <a:p>
            <a:pPr lvl="1" algn="just"/>
            <a:r>
              <a:rPr lang="en-US" dirty="0">
                <a:solidFill>
                  <a:schemeClr val="bg1"/>
                </a:solidFill>
              </a:rPr>
              <a:t>MySQL has 5469 respondents using it, indicating its strong presence in the database landscape.</a:t>
            </a:r>
          </a:p>
          <a:p>
            <a:pPr lvl="1" algn="just"/>
            <a:r>
              <a:rPr lang="en-US" dirty="0">
                <a:solidFill>
                  <a:schemeClr val="bg1"/>
                </a:solidFill>
              </a:rPr>
              <a:t>Firebase rounds out the top 10 with 1314 respondents.</a:t>
            </a:r>
            <a:endParaRPr lang="en-PH" dirty="0">
              <a:solidFill>
                <a:schemeClr val="bg1"/>
              </a:solidFill>
            </a:endParaRPr>
          </a:p>
          <a:p>
            <a:pPr algn="just"/>
            <a:r>
              <a:rPr lang="en-PH" dirty="0">
                <a:solidFill>
                  <a:schemeClr val="bg1"/>
                </a:solidFill>
              </a:rPr>
              <a:t>Platforms:</a:t>
            </a:r>
          </a:p>
          <a:p>
            <a:pPr lvl="1" algn="just"/>
            <a:r>
              <a:rPr lang="en-US" dirty="0">
                <a:solidFill>
                  <a:schemeClr val="bg1"/>
                </a:solidFill>
              </a:rPr>
              <a:t>The word cloud reveals Linux, Docker, and Windows as the most frequently mentioned platforms.</a:t>
            </a:r>
          </a:p>
          <a:p>
            <a:pPr lvl="1" algn="just"/>
            <a:r>
              <a:rPr lang="en-US" dirty="0">
                <a:solidFill>
                  <a:schemeClr val="bg1"/>
                </a:solidFill>
              </a:rPr>
              <a:t>Linux and Windows dominate, indicating their widespread use in various development environments.</a:t>
            </a:r>
            <a:endParaRPr lang="en-PH" dirty="0">
              <a:solidFill>
                <a:schemeClr val="bg1"/>
              </a:solidFill>
            </a:endParaRPr>
          </a:p>
          <a:p>
            <a:pPr algn="just"/>
            <a:r>
              <a:rPr lang="en-PH" dirty="0">
                <a:solidFill>
                  <a:schemeClr val="bg1"/>
                </a:solidFill>
              </a:rPr>
              <a:t>Top 10 Web Frameworks:</a:t>
            </a:r>
          </a:p>
          <a:p>
            <a:pPr lvl="1" algn="just"/>
            <a:r>
              <a:rPr lang="en-US" dirty="0">
                <a:solidFill>
                  <a:schemeClr val="bg1"/>
                </a:solidFill>
              </a:rPr>
              <a:t>jQuery is the most used web framework, followed by Angular/Angular.js and React.js.</a:t>
            </a:r>
          </a:p>
          <a:p>
            <a:pPr lvl="1" algn="just"/>
            <a:r>
              <a:rPr lang="en-US" dirty="0">
                <a:solidFill>
                  <a:schemeClr val="bg1"/>
                </a:solidFill>
              </a:rPr>
              <a:t>jQuery has 3345 respondents, showing its enduring popularity despite newer frameworks.</a:t>
            </a:r>
            <a:endParaRPr lang="en-PH" dirty="0">
              <a:solidFill>
                <a:schemeClr val="bg1"/>
              </a:solidFill>
            </a:endParaRPr>
          </a:p>
        </p:txBody>
      </p:sp>
    </p:spTree>
    <p:extLst>
      <p:ext uri="{BB962C8B-B14F-4D97-AF65-F5344CB8AC3E}">
        <p14:creationId xmlns:p14="http://schemas.microsoft.com/office/powerpoint/2010/main" val="18225009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771A-82BA-8597-2313-5D61B176F328}"/>
              </a:ext>
            </a:extLst>
          </p:cNvPr>
          <p:cNvSpPr>
            <a:spLocks noGrp="1"/>
          </p:cNvSpPr>
          <p:nvPr>
            <p:ph type="title"/>
          </p:nvPr>
        </p:nvSpPr>
        <p:spPr>
          <a:xfrm>
            <a:off x="829781" y="2708804"/>
            <a:ext cx="3698803" cy="1440394"/>
          </a:xfrm>
          <a:noFill/>
          <a:ln>
            <a:solidFill>
              <a:schemeClr val="tx1"/>
            </a:solidFill>
          </a:ln>
        </p:spPr>
        <p:txBody>
          <a:bodyPr>
            <a:normAutofit fontScale="90000"/>
          </a:bodyPr>
          <a:lstStyle/>
          <a:p>
            <a:r>
              <a:rPr lang="en-PH" sz="2400" dirty="0">
                <a:solidFill>
                  <a:schemeClr val="tx1"/>
                </a:solidFill>
              </a:rPr>
              <a:t>Future Technology Trends Dashboard</a:t>
            </a:r>
          </a:p>
        </p:txBody>
      </p:sp>
      <p:sp>
        <p:nvSpPr>
          <p:cNvPr id="15" name="Rectangle 14">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3D261E-8E61-9F51-E9F8-C875B6FD945F}"/>
              </a:ext>
            </a:extLst>
          </p:cNvPr>
          <p:cNvSpPr>
            <a:spLocks noGrp="1"/>
          </p:cNvSpPr>
          <p:nvPr>
            <p:ph idx="1"/>
          </p:nvPr>
        </p:nvSpPr>
        <p:spPr>
          <a:xfrm>
            <a:off x="6049182" y="374904"/>
            <a:ext cx="5737434" cy="6190488"/>
          </a:xfrm>
        </p:spPr>
        <p:txBody>
          <a:bodyPr anchor="ctr">
            <a:normAutofit lnSpcReduction="10000"/>
          </a:bodyPr>
          <a:lstStyle/>
          <a:p>
            <a:pPr algn="just"/>
            <a:r>
              <a:rPr lang="en-US" dirty="0">
                <a:solidFill>
                  <a:schemeClr val="bg1"/>
                </a:solidFill>
              </a:rPr>
              <a:t>Top 10 Languages Desired for the Next Year:</a:t>
            </a:r>
          </a:p>
          <a:p>
            <a:pPr lvl="1" algn="just"/>
            <a:r>
              <a:rPr lang="en-US" dirty="0">
                <a:solidFill>
                  <a:schemeClr val="bg1"/>
                </a:solidFill>
              </a:rPr>
              <a:t>JavaScript remains the top desired language, followed by HTML/CSS and Python.</a:t>
            </a:r>
          </a:p>
          <a:p>
            <a:pPr lvl="1" algn="just"/>
            <a:r>
              <a:rPr lang="en-US" dirty="0">
                <a:solidFill>
                  <a:schemeClr val="bg1"/>
                </a:solidFill>
              </a:rPr>
              <a:t>JavaScript has 6630 respondents desiring to learn it, indicating its continued relevance and demand.</a:t>
            </a:r>
          </a:p>
          <a:p>
            <a:pPr algn="just"/>
            <a:r>
              <a:rPr lang="en-US" dirty="0">
                <a:solidFill>
                  <a:schemeClr val="bg1"/>
                </a:solidFill>
              </a:rPr>
              <a:t>Top 10 Databases Desired for the Next Year:</a:t>
            </a:r>
          </a:p>
          <a:p>
            <a:pPr lvl="1" algn="just"/>
            <a:r>
              <a:rPr lang="en-US" dirty="0">
                <a:solidFill>
                  <a:schemeClr val="bg1"/>
                </a:solidFill>
              </a:rPr>
              <a:t>PostgreSQL is the most desired database, followed by MongoDB and Redis.</a:t>
            </a:r>
          </a:p>
          <a:p>
            <a:pPr lvl="1" algn="just"/>
            <a:r>
              <a:rPr lang="en-US" dirty="0">
                <a:solidFill>
                  <a:schemeClr val="bg1"/>
                </a:solidFill>
              </a:rPr>
              <a:t>PostgreSQL has 4328 respondents desiring to use it, reflecting its growing popularity.</a:t>
            </a:r>
          </a:p>
          <a:p>
            <a:pPr algn="just"/>
            <a:r>
              <a:rPr lang="en-US" dirty="0">
                <a:solidFill>
                  <a:schemeClr val="bg1"/>
                </a:solidFill>
              </a:rPr>
              <a:t>Desired Platforms for the Next Year:</a:t>
            </a:r>
          </a:p>
          <a:p>
            <a:pPr lvl="1" algn="just"/>
            <a:r>
              <a:rPr lang="en-US" dirty="0">
                <a:solidFill>
                  <a:schemeClr val="bg1"/>
                </a:solidFill>
              </a:rPr>
              <a:t>AWS, Docker, and Linux are the most desired platforms.</a:t>
            </a:r>
          </a:p>
          <a:p>
            <a:pPr lvl="1" algn="just"/>
            <a:r>
              <a:rPr lang="en-US" dirty="0">
                <a:solidFill>
                  <a:schemeClr val="bg1"/>
                </a:solidFill>
              </a:rPr>
              <a:t>The tree map visualization shows a diverse range of platforms that respondents are interested in, including cloud platforms and development environments.</a:t>
            </a:r>
          </a:p>
          <a:p>
            <a:pPr algn="just"/>
            <a:r>
              <a:rPr lang="en-US" dirty="0">
                <a:solidFill>
                  <a:schemeClr val="bg1"/>
                </a:solidFill>
              </a:rPr>
              <a:t>Top 10 Web Frameworks Desired for the Next Year:</a:t>
            </a:r>
          </a:p>
          <a:p>
            <a:pPr lvl="1" algn="just"/>
            <a:r>
              <a:rPr lang="en-US" dirty="0">
                <a:solidFill>
                  <a:schemeClr val="bg1"/>
                </a:solidFill>
              </a:rPr>
              <a:t>React.js is the most desired web framework, followed by Vue.js and Angular/Angular.js.</a:t>
            </a:r>
          </a:p>
          <a:p>
            <a:pPr lvl="1" algn="just"/>
            <a:r>
              <a:rPr lang="en-US" dirty="0">
                <a:solidFill>
                  <a:schemeClr val="bg1"/>
                </a:solidFill>
              </a:rPr>
              <a:t>React.js leads with 3655 respondents, highlighting its strong position in future technology trends.</a:t>
            </a:r>
          </a:p>
        </p:txBody>
      </p:sp>
    </p:spTree>
    <p:extLst>
      <p:ext uri="{BB962C8B-B14F-4D97-AF65-F5344CB8AC3E}">
        <p14:creationId xmlns:p14="http://schemas.microsoft.com/office/powerpoint/2010/main" val="25290156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771A-82BA-8597-2313-5D61B176F328}"/>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PH" sz="2400" dirty="0">
                <a:solidFill>
                  <a:schemeClr val="tx1"/>
                </a:solidFill>
              </a:rPr>
              <a:t>Demographics Dashboard</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3D261E-8E61-9F51-E9F8-C875B6FD945F}"/>
              </a:ext>
            </a:extLst>
          </p:cNvPr>
          <p:cNvSpPr>
            <a:spLocks noGrp="1"/>
          </p:cNvSpPr>
          <p:nvPr>
            <p:ph idx="1"/>
          </p:nvPr>
        </p:nvSpPr>
        <p:spPr>
          <a:xfrm>
            <a:off x="5916168" y="201168"/>
            <a:ext cx="5925312" cy="6409944"/>
          </a:xfrm>
        </p:spPr>
        <p:txBody>
          <a:bodyPr anchor="ctr">
            <a:normAutofit lnSpcReduction="10000"/>
          </a:bodyPr>
          <a:lstStyle/>
          <a:p>
            <a:pPr algn="just"/>
            <a:r>
              <a:rPr lang="en-US" dirty="0">
                <a:solidFill>
                  <a:schemeClr val="bg1"/>
                </a:solidFill>
              </a:rPr>
              <a:t>Respondent Count by Gender:</a:t>
            </a:r>
          </a:p>
          <a:p>
            <a:pPr lvl="1" algn="just"/>
            <a:r>
              <a:rPr lang="en-US" dirty="0">
                <a:solidFill>
                  <a:schemeClr val="bg1"/>
                </a:solidFill>
              </a:rPr>
              <a:t>The majority of respondents identify as Man (93.4%), with Woman respondents at 6.6%.</a:t>
            </a:r>
          </a:p>
          <a:p>
            <a:pPr lvl="1" algn="just"/>
            <a:r>
              <a:rPr lang="en-US" dirty="0">
                <a:solidFill>
                  <a:schemeClr val="bg1"/>
                </a:solidFill>
              </a:rPr>
              <a:t>The pie chart clearly indicates a significant gender imbalance among the respondents.</a:t>
            </a:r>
          </a:p>
          <a:p>
            <a:pPr algn="just"/>
            <a:r>
              <a:rPr lang="en-US" dirty="0">
                <a:solidFill>
                  <a:schemeClr val="bg1"/>
                </a:solidFill>
              </a:rPr>
              <a:t>Respondent Count for Countries:</a:t>
            </a:r>
          </a:p>
          <a:p>
            <a:pPr lvl="1" algn="just"/>
            <a:r>
              <a:rPr lang="en-US" dirty="0">
                <a:solidFill>
                  <a:schemeClr val="bg1"/>
                </a:solidFill>
              </a:rPr>
              <a:t>The map chart shows a global distribution of respondents, with high concentrations in the United States, India, and Germany.</a:t>
            </a:r>
          </a:p>
          <a:p>
            <a:pPr lvl="1" algn="just"/>
            <a:r>
              <a:rPr lang="en-US" dirty="0">
                <a:solidFill>
                  <a:schemeClr val="bg1"/>
                </a:solidFill>
              </a:rPr>
              <a:t>The map highlights the diverse geographical representation in the survey.</a:t>
            </a:r>
          </a:p>
          <a:p>
            <a:pPr algn="just"/>
            <a:r>
              <a:rPr lang="en-US" dirty="0">
                <a:solidFill>
                  <a:schemeClr val="bg1"/>
                </a:solidFill>
              </a:rPr>
              <a:t>Respondent Count by Age:</a:t>
            </a:r>
          </a:p>
          <a:p>
            <a:pPr lvl="1" algn="just"/>
            <a:r>
              <a:rPr lang="en-US" dirty="0">
                <a:solidFill>
                  <a:schemeClr val="bg1"/>
                </a:solidFill>
              </a:rPr>
              <a:t>The line chart shows a peak in respondents in their late 20s and early 30s, with the highest count at age 28.</a:t>
            </a:r>
          </a:p>
          <a:p>
            <a:pPr lvl="1" algn="just"/>
            <a:r>
              <a:rPr lang="en-US" dirty="0">
                <a:solidFill>
                  <a:schemeClr val="bg1"/>
                </a:solidFill>
              </a:rPr>
              <a:t>The respondent count decreases steadily with age, showing a younger demographic is more represented.</a:t>
            </a:r>
          </a:p>
          <a:p>
            <a:pPr algn="just"/>
            <a:r>
              <a:rPr lang="en-US" dirty="0">
                <a:solidFill>
                  <a:schemeClr val="bg1"/>
                </a:solidFill>
              </a:rPr>
              <a:t>Respondent Count by Gender and Education Level:</a:t>
            </a:r>
          </a:p>
          <a:p>
            <a:pPr lvl="1" algn="just"/>
            <a:r>
              <a:rPr lang="en-US" dirty="0">
                <a:solidFill>
                  <a:schemeClr val="bg1"/>
                </a:solidFill>
              </a:rPr>
              <a:t>The stacked bar chart shows that the majority of respondents have a Bachelor's degree, followed by Master's degree holders.</a:t>
            </a:r>
          </a:p>
          <a:p>
            <a:pPr lvl="1" algn="just"/>
            <a:r>
              <a:rPr lang="en-US" dirty="0">
                <a:solidFill>
                  <a:schemeClr val="bg1"/>
                </a:solidFill>
              </a:rPr>
              <a:t>Men significantly outnumber Women across all education levels, highlighting the gender disparity in tech education.</a:t>
            </a:r>
          </a:p>
          <a:p>
            <a:pPr algn="just"/>
            <a:endParaRPr lang="en-PH" dirty="0">
              <a:solidFill>
                <a:schemeClr val="bg1"/>
              </a:solidFill>
            </a:endParaRPr>
          </a:p>
        </p:txBody>
      </p:sp>
    </p:spTree>
    <p:extLst>
      <p:ext uri="{BB962C8B-B14F-4D97-AF65-F5344CB8AC3E}">
        <p14:creationId xmlns:p14="http://schemas.microsoft.com/office/powerpoint/2010/main" val="237791669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EE5FE-E960-EBAE-FCC6-227AC36A4584}"/>
              </a:ext>
            </a:extLst>
          </p:cNvPr>
          <p:cNvSpPr>
            <a:spLocks noGrp="1"/>
          </p:cNvSpPr>
          <p:nvPr>
            <p:ph type="title"/>
          </p:nvPr>
        </p:nvSpPr>
        <p:spPr>
          <a:xfrm>
            <a:off x="537563" y="2099144"/>
            <a:ext cx="3610691" cy="2673194"/>
          </a:xfrm>
          <a:noFill/>
          <a:ln>
            <a:solidFill>
              <a:schemeClr val="tx1">
                <a:lumMod val="85000"/>
                <a:lumOff val="15000"/>
              </a:schemeClr>
            </a:solidFill>
          </a:ln>
        </p:spPr>
        <p:txBody>
          <a:bodyPr>
            <a:normAutofit/>
          </a:bodyPr>
          <a:lstStyle/>
          <a:p>
            <a:r>
              <a:rPr lang="en-PH" sz="2400" dirty="0">
                <a:solidFill>
                  <a:schemeClr val="tx1">
                    <a:lumMod val="95000"/>
                    <a:lumOff val="5000"/>
                  </a:schemeClr>
                </a:solidFill>
              </a:rPr>
              <a:t>Introduction</a:t>
            </a:r>
          </a:p>
        </p:txBody>
      </p:sp>
      <p:sp useBgFill="1">
        <p:nvSpPr>
          <p:cNvPr id="10" name="Rectangle 9">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658FD-B7AD-43FE-E611-42994C070A61}"/>
              </a:ext>
            </a:extLst>
          </p:cNvPr>
          <p:cNvSpPr>
            <a:spLocks noGrp="1"/>
          </p:cNvSpPr>
          <p:nvPr>
            <p:ph idx="1"/>
          </p:nvPr>
        </p:nvSpPr>
        <p:spPr>
          <a:xfrm>
            <a:off x="5160338" y="219456"/>
            <a:ext cx="6425109" cy="6309360"/>
          </a:xfrm>
        </p:spPr>
        <p:txBody>
          <a:bodyPr anchor="ctr">
            <a:normAutofit fontScale="92500" lnSpcReduction="10000"/>
          </a:bodyPr>
          <a:lstStyle/>
          <a:p>
            <a:pPr algn="just"/>
            <a:r>
              <a:rPr lang="en-US" dirty="0">
                <a:solidFill>
                  <a:schemeClr val="tx1"/>
                </a:solidFill>
              </a:rPr>
              <a:t>Purpose: This report provides a comprehensive analysis of the current and future technology usage trends, based on the Stack Overflow Developer Survey 2019 data. It includes insights into the most popular programming languages, databases, platforms, and web frameworks, as well as demographic information about the respondents.</a:t>
            </a:r>
          </a:p>
          <a:p>
            <a:pPr algn="just"/>
            <a:endParaRPr lang="en-US" dirty="0">
              <a:solidFill>
                <a:schemeClr val="tx1"/>
              </a:solidFill>
            </a:endParaRPr>
          </a:p>
          <a:p>
            <a:pPr algn="just"/>
            <a:r>
              <a:rPr lang="en-US" dirty="0">
                <a:solidFill>
                  <a:schemeClr val="tx1"/>
                </a:solidFill>
              </a:rPr>
              <a:t>Audience: The report is intended for stakeholders in the technology industry, including developers, technology managers, educators, and policymakers. It is also useful for anyone interested in understanding the trends and demographics of the global developer community.</a:t>
            </a:r>
          </a:p>
          <a:p>
            <a:pPr algn="just"/>
            <a:endParaRPr lang="en-US" dirty="0">
              <a:solidFill>
                <a:schemeClr val="tx1"/>
              </a:solidFill>
            </a:endParaRPr>
          </a:p>
          <a:p>
            <a:pPr algn="just"/>
            <a:r>
              <a:rPr lang="en-US" dirty="0">
                <a:solidFill>
                  <a:schemeClr val="tx1"/>
                </a:solidFill>
              </a:rPr>
              <a:t>Benefits: By reading through this report, readers will gain valuable insights into:</a:t>
            </a:r>
          </a:p>
          <a:p>
            <a:pPr lvl="1" algn="just"/>
            <a:r>
              <a:rPr lang="en-US" dirty="0">
                <a:solidFill>
                  <a:schemeClr val="tx1"/>
                </a:solidFill>
              </a:rPr>
              <a:t>The most widely used and desired programming languages, databases, platforms, and web frameworks.</a:t>
            </a:r>
          </a:p>
          <a:p>
            <a:pPr lvl="1" algn="just"/>
            <a:r>
              <a:rPr lang="en-US" dirty="0">
                <a:solidFill>
                  <a:schemeClr val="tx1"/>
                </a:solidFill>
              </a:rPr>
              <a:t>Future technology trends and the evolving preferences of developers.</a:t>
            </a:r>
          </a:p>
          <a:p>
            <a:pPr lvl="1" algn="just"/>
            <a:r>
              <a:rPr lang="en-US" dirty="0">
                <a:solidFill>
                  <a:schemeClr val="tx1"/>
                </a:solidFill>
              </a:rPr>
              <a:t>Demographic patterns within the developer community, including gender, geographical distribution, age, and educational background.</a:t>
            </a:r>
          </a:p>
          <a:p>
            <a:pPr lvl="1" algn="just"/>
            <a:r>
              <a:rPr lang="en-US" dirty="0">
                <a:solidFill>
                  <a:schemeClr val="tx1"/>
                </a:solidFill>
              </a:rPr>
              <a:t>Data-driven information to help guide decision-making in technology adoption, education, and workforce development.</a:t>
            </a:r>
            <a:endParaRPr lang="en-PH" dirty="0">
              <a:solidFill>
                <a:schemeClr val="tx1"/>
              </a:solidFill>
            </a:endParaRPr>
          </a:p>
        </p:txBody>
      </p:sp>
    </p:spTree>
    <p:extLst>
      <p:ext uri="{BB962C8B-B14F-4D97-AF65-F5344CB8AC3E}">
        <p14:creationId xmlns:p14="http://schemas.microsoft.com/office/powerpoint/2010/main" val="9873530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4ADA1-BF47-D29A-9D9A-48012AA17871}"/>
              </a:ext>
            </a:extLst>
          </p:cNvPr>
          <p:cNvSpPr>
            <a:spLocks noGrp="1"/>
          </p:cNvSpPr>
          <p:nvPr>
            <p:ph type="title"/>
          </p:nvPr>
        </p:nvSpPr>
        <p:spPr>
          <a:xfrm>
            <a:off x="2231136" y="467418"/>
            <a:ext cx="7729728" cy="1188720"/>
          </a:xfrm>
          <a:solidFill>
            <a:srgbClr val="FFFFFF"/>
          </a:solidFill>
        </p:spPr>
        <p:txBody>
          <a:bodyPr>
            <a:normAutofit/>
          </a:bodyPr>
          <a:lstStyle/>
          <a:p>
            <a:r>
              <a:rPr lang="en-PH" dirty="0"/>
              <a:t>Methodology</a:t>
            </a:r>
          </a:p>
        </p:txBody>
      </p:sp>
      <p:sp>
        <p:nvSpPr>
          <p:cNvPr id="3" name="Content Placeholder 2">
            <a:extLst>
              <a:ext uri="{FF2B5EF4-FFF2-40B4-BE49-F238E27FC236}">
                <a16:creationId xmlns:a16="http://schemas.microsoft.com/office/drawing/2014/main" id="{F1E52A7A-2FD5-5C37-D5EC-48E50CA3495E}"/>
              </a:ext>
            </a:extLst>
          </p:cNvPr>
          <p:cNvSpPr>
            <a:spLocks noGrp="1"/>
          </p:cNvSpPr>
          <p:nvPr>
            <p:ph idx="1"/>
          </p:nvPr>
        </p:nvSpPr>
        <p:spPr>
          <a:xfrm>
            <a:off x="1417320" y="1848123"/>
            <a:ext cx="9427464" cy="3693486"/>
          </a:xfrm>
        </p:spPr>
        <p:txBody>
          <a:bodyPr>
            <a:normAutofit fontScale="85000" lnSpcReduction="10000"/>
          </a:bodyPr>
          <a:lstStyle/>
          <a:p>
            <a:pPr algn="just"/>
            <a:r>
              <a:rPr lang="en-US" dirty="0">
                <a:solidFill>
                  <a:srgbClr val="404040"/>
                </a:solidFill>
              </a:rPr>
              <a:t>Data Sources: The data for this report was sourced from the Stack Overflow Developer Survey 2019, a comprehensive survey conducted by Stack Overflow.</a:t>
            </a:r>
          </a:p>
          <a:p>
            <a:pPr algn="just"/>
            <a:r>
              <a:rPr lang="en-US" dirty="0">
                <a:solidFill>
                  <a:srgbClr val="404040"/>
                </a:solidFill>
              </a:rPr>
              <a:t>Data Collection: The survey was conducted online, targeting a wide range of respondents from the global developer community. Participants voluntarily provided information about their technology usage, preferences, and demographics.</a:t>
            </a:r>
          </a:p>
          <a:p>
            <a:pPr algn="just"/>
            <a:r>
              <a:rPr lang="en-US" dirty="0">
                <a:solidFill>
                  <a:srgbClr val="404040"/>
                </a:solidFill>
              </a:rPr>
              <a:t>Data Processing: The collected data was cleaned and normalized for analysis. Two primary datasets were used:</a:t>
            </a:r>
          </a:p>
          <a:p>
            <a:pPr lvl="1" algn="just"/>
            <a:r>
              <a:rPr lang="en-US" dirty="0">
                <a:solidFill>
                  <a:srgbClr val="404040"/>
                </a:solidFill>
              </a:rPr>
              <a:t>Technologies Dataset: This dataset includes information on the current and desired programming languages, databases, platforms, and web frameworks used by respondents.</a:t>
            </a:r>
          </a:p>
          <a:p>
            <a:pPr lvl="1" algn="just"/>
            <a:r>
              <a:rPr lang="en-US" dirty="0">
                <a:solidFill>
                  <a:srgbClr val="404040"/>
                </a:solidFill>
              </a:rPr>
              <a:t>Demographics Dataset: This dataset provides demographic information, including gender, country of residence, age, and education level.</a:t>
            </a:r>
          </a:p>
          <a:p>
            <a:pPr algn="just"/>
            <a:r>
              <a:rPr lang="en-US" dirty="0">
                <a:solidFill>
                  <a:srgbClr val="404040"/>
                </a:solidFill>
              </a:rPr>
              <a:t>Visualization: Data visualizations were created using Python libraries such as Pandas, Matplotlib, Seaborn, </a:t>
            </a:r>
            <a:r>
              <a:rPr lang="en-US" dirty="0" err="1">
                <a:solidFill>
                  <a:srgbClr val="404040"/>
                </a:solidFill>
              </a:rPr>
              <a:t>WordCloud</a:t>
            </a:r>
            <a:r>
              <a:rPr lang="en-US" dirty="0">
                <a:solidFill>
                  <a:srgbClr val="404040"/>
                </a:solidFill>
              </a:rPr>
              <a:t>, and </a:t>
            </a:r>
            <a:r>
              <a:rPr lang="en-US" dirty="0" err="1">
                <a:solidFill>
                  <a:srgbClr val="404040"/>
                </a:solidFill>
              </a:rPr>
              <a:t>Geopandas</a:t>
            </a:r>
            <a:r>
              <a:rPr lang="en-US" dirty="0">
                <a:solidFill>
                  <a:srgbClr val="404040"/>
                </a:solidFill>
              </a:rPr>
              <a:t>. These visualizations include bar charts, column charts, pie charts, line charts, word clouds, tree maps, and map charts to effectively communicate the insights derived from the data.</a:t>
            </a:r>
            <a:endParaRPr lang="en-PH" dirty="0">
              <a:solidFill>
                <a:srgbClr val="404040"/>
              </a:solidFill>
            </a:endParaRPr>
          </a:p>
        </p:txBody>
      </p:sp>
    </p:spTree>
    <p:extLst>
      <p:ext uri="{BB962C8B-B14F-4D97-AF65-F5344CB8AC3E}">
        <p14:creationId xmlns:p14="http://schemas.microsoft.com/office/powerpoint/2010/main" val="46353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63" name="Rectangle 2062">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comparison of a graph&#10;&#10;Description automatically generated with medium confidence">
            <a:extLst>
              <a:ext uri="{FF2B5EF4-FFF2-40B4-BE49-F238E27FC236}">
                <a16:creationId xmlns:a16="http://schemas.microsoft.com/office/drawing/2014/main" id="{233505D2-ED7A-AA74-E639-77ABD82A33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6210" y="1608452"/>
            <a:ext cx="7915425" cy="3641095"/>
          </a:xfrm>
          <a:prstGeom prst="rect">
            <a:avLst/>
          </a:prstGeom>
          <a:noFill/>
          <a:extLst>
            <a:ext uri="{909E8E84-426E-40DD-AFC4-6F175D3DCCD1}">
              <a14:hiddenFill xmlns:a14="http://schemas.microsoft.com/office/drawing/2010/main">
                <a:solidFill>
                  <a:srgbClr val="FFFFFF"/>
                </a:solidFill>
              </a14:hiddenFill>
            </a:ext>
          </a:extLst>
        </p:spPr>
      </p:pic>
      <p:sp>
        <p:nvSpPr>
          <p:cNvPr id="2065" name="Oval 2064">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4CD12-E496-98DB-68C3-9BC20ADDF266}"/>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700">
                <a:solidFill>
                  <a:srgbClr val="FFFFFF"/>
                </a:solidFill>
              </a:rPr>
              <a:t>top 5 programming languages for current year and future year</a:t>
            </a:r>
          </a:p>
        </p:txBody>
      </p:sp>
    </p:spTree>
    <p:extLst>
      <p:ext uri="{BB962C8B-B14F-4D97-AF65-F5344CB8AC3E}">
        <p14:creationId xmlns:p14="http://schemas.microsoft.com/office/powerpoint/2010/main" val="39257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2784-E92A-CB3B-1A37-C1128A88D8D2}"/>
              </a:ext>
            </a:extLst>
          </p:cNvPr>
          <p:cNvSpPr>
            <a:spLocks noGrp="1"/>
          </p:cNvSpPr>
          <p:nvPr>
            <p:ph type="title"/>
          </p:nvPr>
        </p:nvSpPr>
        <p:spPr>
          <a:xfrm>
            <a:off x="829781" y="2708804"/>
            <a:ext cx="3698803" cy="1440394"/>
          </a:xfrm>
          <a:noFill/>
          <a:ln>
            <a:solidFill>
              <a:schemeClr val="tx1"/>
            </a:solidFill>
          </a:ln>
        </p:spPr>
        <p:txBody>
          <a:bodyPr>
            <a:normAutofit fontScale="90000"/>
          </a:bodyPr>
          <a:lstStyle/>
          <a:p>
            <a:r>
              <a:rPr lang="en-US" sz="2400" dirty="0">
                <a:solidFill>
                  <a:schemeClr val="tx1"/>
                </a:solidFill>
              </a:rPr>
              <a:t>Programming Languages Trends - Findings and Implications</a:t>
            </a:r>
            <a:endParaRPr lang="en-PH" sz="2400" dirty="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F483B7-8910-769D-AA8C-780BAB02BEF7}"/>
              </a:ext>
            </a:extLst>
          </p:cNvPr>
          <p:cNvSpPr>
            <a:spLocks noGrp="1"/>
          </p:cNvSpPr>
          <p:nvPr>
            <p:ph idx="1"/>
          </p:nvPr>
        </p:nvSpPr>
        <p:spPr>
          <a:xfrm>
            <a:off x="6049182" y="802638"/>
            <a:ext cx="5408696" cy="5252722"/>
          </a:xfrm>
        </p:spPr>
        <p:txBody>
          <a:bodyPr anchor="ctr">
            <a:normAutofit fontScale="92500" lnSpcReduction="10000"/>
          </a:bodyPr>
          <a:lstStyle/>
          <a:p>
            <a:pPr marL="0" indent="0" algn="just">
              <a:buNone/>
            </a:pPr>
            <a:r>
              <a:rPr lang="en-US" dirty="0">
                <a:solidFill>
                  <a:schemeClr val="bg1"/>
                </a:solidFill>
              </a:rPr>
              <a:t>In the current year, JavaScript, HTML/CSS, SQL, Python, and Java are the top programming languages, reflecting their essential roles in web development, data manipulation, and enterprise applications. For the future year, JavaScript, HTML/CSS, Python, SQL, and TypeScript are the most desired languages, with Python and TypeScript showing significant growth in interest.</a:t>
            </a:r>
          </a:p>
          <a:p>
            <a:pPr marL="0" indent="0" algn="just">
              <a:buNone/>
            </a:pPr>
            <a:endParaRPr lang="en-US" dirty="0">
              <a:solidFill>
                <a:schemeClr val="bg1"/>
              </a:solidFill>
            </a:endParaRPr>
          </a:p>
          <a:p>
            <a:pPr marL="0" indent="0" algn="just">
              <a:buNone/>
            </a:pPr>
            <a:r>
              <a:rPr lang="en-US" dirty="0">
                <a:solidFill>
                  <a:schemeClr val="bg1"/>
                </a:solidFill>
              </a:rPr>
              <a:t>Implications: Developers proficient in JavaScript and Python will remain in high demand, particularly in web development and data science roles. The continued importance of HTML/CSS underscores the need for strong front-end skills, while SQL's relevance highlights the demand for data management expertise. The rising interest in TypeScript indicates a shift towards more robust JavaScript development practices. Educational institutions and training programs should emphasize these languages to align with industry needs, ensuring developers are equipped with the skills most sought after in the job market.</a:t>
            </a:r>
            <a:endParaRPr lang="en-PH" dirty="0">
              <a:solidFill>
                <a:schemeClr val="bg1"/>
              </a:solidFill>
            </a:endParaRPr>
          </a:p>
        </p:txBody>
      </p:sp>
    </p:spTree>
    <p:extLst>
      <p:ext uri="{BB962C8B-B14F-4D97-AF65-F5344CB8AC3E}">
        <p14:creationId xmlns:p14="http://schemas.microsoft.com/office/powerpoint/2010/main" val="411139774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449F9C7B-3B27-C507-5326-EE903D2537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6210" y="1469932"/>
            <a:ext cx="7915425" cy="3918136"/>
          </a:xfrm>
          <a:prstGeom prst="rect">
            <a:avLst/>
          </a:prstGeom>
          <a:noFill/>
          <a:extLst>
            <a:ext uri="{909E8E84-426E-40DD-AFC4-6F175D3DCCD1}">
              <a14:hiddenFill xmlns:a14="http://schemas.microsoft.com/office/drawing/2010/main">
                <a:solidFill>
                  <a:srgbClr val="FFFFFF"/>
                </a:solidFill>
              </a14:hiddenFill>
            </a:ext>
          </a:extLst>
        </p:spPr>
      </p:pic>
      <p:sp>
        <p:nvSpPr>
          <p:cNvPr id="3083" name="Oval 308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4CD12-E496-98DB-68C3-9BC20ADDF266}"/>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700">
                <a:solidFill>
                  <a:srgbClr val="FFFFFF"/>
                </a:solidFill>
              </a:rPr>
              <a:t>top 5 programming languages for current year and future year</a:t>
            </a:r>
          </a:p>
        </p:txBody>
      </p:sp>
    </p:spTree>
    <p:extLst>
      <p:ext uri="{BB962C8B-B14F-4D97-AF65-F5344CB8AC3E}">
        <p14:creationId xmlns:p14="http://schemas.microsoft.com/office/powerpoint/2010/main" val="21026189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47</TotalTime>
  <Words>1507</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IBM Data Analyst Capstone Project</vt:lpstr>
      <vt:lpstr>Current Technology Usage Dashboard</vt:lpstr>
      <vt:lpstr>Future Technology Trends Dashboard</vt:lpstr>
      <vt:lpstr>Demographics Dashboard</vt:lpstr>
      <vt:lpstr>Introduction</vt:lpstr>
      <vt:lpstr>Methodology</vt:lpstr>
      <vt:lpstr>top 5 programming languages for current year and future year</vt:lpstr>
      <vt:lpstr>Programming Languages Trends - Findings and Implications</vt:lpstr>
      <vt:lpstr>top 5 programming languages for current year and future year</vt:lpstr>
      <vt:lpstr>Database Trends -  Findings and Implications</vt:lpstr>
      <vt:lpstr>Cognos dashboard</vt:lpstr>
      <vt:lpstr>Overall findings and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Analyst Capstone Project</dc:title>
  <dc:creator>ARJAY A. AQUINO</dc:creator>
  <cp:lastModifiedBy>ARJAY A. AQUINO</cp:lastModifiedBy>
  <cp:revision>1</cp:revision>
  <dcterms:created xsi:type="dcterms:W3CDTF">2024-05-19T13:50:15Z</dcterms:created>
  <dcterms:modified xsi:type="dcterms:W3CDTF">2024-05-19T14:37:36Z</dcterms:modified>
</cp:coreProperties>
</file>