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99700" cx="18300700"/>
  <p:notesSz cx="18300700" cy="102997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6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7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8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9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1" type="ft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0658538" y="1295501"/>
            <a:ext cx="6386258" cy="80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10658538" y="1295501"/>
            <a:ext cx="6386258" cy="80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0658538" y="1295501"/>
            <a:ext cx="6386258" cy="80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58538" y="1295501"/>
            <a:ext cx="6386258" cy="80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/>
        </p:nvSpPr>
        <p:spPr>
          <a:xfrm>
            <a:off x="4193675" y="5559175"/>
            <a:ext cx="9930300" cy="3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7300">
            <a:spAutoFit/>
          </a:bodyPr>
          <a:lstStyle/>
          <a:p>
            <a:pPr indent="0" lvl="0" marL="12700" marR="5080" rtl="0" algn="ctr">
              <a:lnSpc>
                <a:spcPct val="1005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latin typeface="Verdana"/>
                <a:ea typeface="Verdana"/>
                <a:cs typeface="Verdana"/>
                <a:sym typeface="Verdana"/>
              </a:rPr>
              <a:t>Filtering Toxic Comments: A Machine Learning Approach with Tokenization and Logistic Regression</a:t>
            </a:r>
            <a:endParaRPr sz="4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0" y="981252"/>
            <a:ext cx="7711440" cy="114300"/>
          </a:xfrm>
          <a:custGeom>
            <a:rect b="b" l="l" r="r" t="t"/>
            <a:pathLst>
              <a:path extrusionOk="0" h="114300" w="771144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10576559" y="9191445"/>
            <a:ext cx="7711440" cy="114300"/>
          </a:xfrm>
          <a:custGeom>
            <a:rect b="b" l="l" r="r" t="t"/>
            <a:pathLst>
              <a:path extrusionOk="0" h="114300" w="771144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" name="Google Shape;4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7875" y="1437411"/>
            <a:ext cx="14192249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5956" y="4662554"/>
            <a:ext cx="15935323" cy="44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 txBox="1"/>
          <p:nvPr/>
        </p:nvSpPr>
        <p:spPr>
          <a:xfrm>
            <a:off x="1159093" y="814400"/>
            <a:ext cx="8255000" cy="2919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525">
            <a:spAutoFit/>
          </a:bodyPr>
          <a:lstStyle/>
          <a:p>
            <a:pPr indent="0" lvl="0" marL="12700" marR="5080" rtl="0" algn="l">
              <a:lnSpc>
                <a:spcPct val="92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Verdana"/>
                <a:ea typeface="Verdana"/>
                <a:cs typeface="Verdana"/>
                <a:sym typeface="Verdana"/>
              </a:rPr>
              <a:t>In today's digital world, </a:t>
            </a:r>
            <a:r>
              <a:rPr b="1" lang="en-US" sz="2900">
                <a:latin typeface="Verdana"/>
                <a:ea typeface="Verdana"/>
                <a:cs typeface="Verdana"/>
                <a:sym typeface="Verdana"/>
              </a:rPr>
              <a:t>toxic comments </a:t>
            </a:r>
            <a:r>
              <a:rPr lang="en-US" sz="2900">
                <a:latin typeface="Verdana"/>
                <a:ea typeface="Verdana"/>
                <a:cs typeface="Verdana"/>
                <a:sym typeface="Verdana"/>
              </a:rPr>
              <a:t>can signiﬁcantly impact online interactions. This presentation explores a </a:t>
            </a:r>
            <a:r>
              <a:rPr b="1" lang="en-US" sz="2900">
                <a:latin typeface="Verdana"/>
                <a:ea typeface="Verdana"/>
                <a:cs typeface="Verdana"/>
                <a:sym typeface="Verdana"/>
              </a:rPr>
              <a:t>machine learning approach </a:t>
            </a:r>
            <a:r>
              <a:rPr lang="en-US" sz="2900">
                <a:latin typeface="Verdana"/>
                <a:ea typeface="Verdana"/>
                <a:cs typeface="Verdana"/>
                <a:sym typeface="Verdana"/>
              </a:rPr>
              <a:t>utilizing </a:t>
            </a:r>
            <a:r>
              <a:rPr b="1" lang="en-US" sz="2900">
                <a:latin typeface="Verdana"/>
                <a:ea typeface="Verdana"/>
                <a:cs typeface="Verdana"/>
                <a:sym typeface="Verdana"/>
              </a:rPr>
              <a:t>tokenization </a:t>
            </a:r>
            <a:r>
              <a:rPr lang="en-US" sz="2900"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b="1" lang="en-US" sz="2900">
                <a:latin typeface="Verdana"/>
                <a:ea typeface="Verdana"/>
                <a:cs typeface="Verdana"/>
                <a:sym typeface="Verdana"/>
              </a:rPr>
              <a:t>logistic regression </a:t>
            </a:r>
            <a:r>
              <a:rPr lang="en-US" sz="2900">
                <a:latin typeface="Verdana"/>
                <a:ea typeface="Verdana"/>
                <a:cs typeface="Verdana"/>
                <a:sym typeface="Verdana"/>
              </a:rPr>
              <a:t>to effectively ﬁlter out harmful content. By leveraging these techniques, we aim to create a safer online environment.</a:t>
            </a:r>
            <a:endParaRPr sz="2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" name="Google Shape;53;p8"/>
          <p:cNvSpPr txBox="1"/>
          <p:nvPr>
            <p:ph type="title"/>
          </p:nvPr>
        </p:nvSpPr>
        <p:spPr>
          <a:xfrm>
            <a:off x="10658538" y="1295501"/>
            <a:ext cx="6386258" cy="80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9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Introduction to Toxic Comment Filtering</a:t>
            </a:r>
            <a:endParaRPr sz="2700"/>
          </a:p>
        </p:txBody>
      </p:sp>
      <p:sp>
        <p:nvSpPr>
          <p:cNvPr id="54" name="Google Shape;54;p8"/>
          <p:cNvSpPr/>
          <p:nvPr/>
        </p:nvSpPr>
        <p:spPr>
          <a:xfrm>
            <a:off x="10701921" y="954900"/>
            <a:ext cx="7586345" cy="114300"/>
          </a:xfrm>
          <a:custGeom>
            <a:rect b="b" l="l" r="r" t="t"/>
            <a:pathLst>
              <a:path extrusionOk="0" h="114300" w="7586344">
                <a:moveTo>
                  <a:pt x="7586078" y="0"/>
                </a:moveTo>
                <a:lnTo>
                  <a:pt x="0" y="0"/>
                </a:lnTo>
                <a:lnTo>
                  <a:pt x="0" y="114300"/>
                </a:lnTo>
                <a:lnTo>
                  <a:pt x="7586078" y="114300"/>
                </a:lnTo>
                <a:lnTo>
                  <a:pt x="758607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9"/>
          <p:cNvGrpSpPr/>
          <p:nvPr/>
        </p:nvGrpSpPr>
        <p:grpSpPr>
          <a:xfrm>
            <a:off x="0" y="2162"/>
            <a:ext cx="18281065" cy="10285848"/>
            <a:chOff x="0" y="2162"/>
            <a:chExt cx="18281065" cy="10285848"/>
          </a:xfrm>
        </p:grpSpPr>
        <p:pic>
          <p:nvPicPr>
            <p:cNvPr id="60" name="Google Shape;60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327440" y="2162"/>
              <a:ext cx="9953625" cy="102848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" name="Google Shape;61;p9"/>
            <p:cNvSpPr/>
            <p:nvPr/>
          </p:nvSpPr>
          <p:spPr>
            <a:xfrm>
              <a:off x="0" y="7360"/>
              <a:ext cx="8424545" cy="10280650"/>
            </a:xfrm>
            <a:custGeom>
              <a:rect b="b" l="l" r="r" t="t"/>
              <a:pathLst>
                <a:path extrusionOk="0" h="10280650" w="8424545">
                  <a:moveTo>
                    <a:pt x="0" y="10280401"/>
                  </a:moveTo>
                  <a:lnTo>
                    <a:pt x="8424455" y="10280401"/>
                  </a:lnTo>
                  <a:lnTo>
                    <a:pt x="8424455" y="0"/>
                  </a:lnTo>
                  <a:lnTo>
                    <a:pt x="0" y="0"/>
                  </a:lnTo>
                  <a:lnTo>
                    <a:pt x="0" y="102804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9"/>
          <p:cNvSpPr txBox="1"/>
          <p:nvPr/>
        </p:nvSpPr>
        <p:spPr>
          <a:xfrm>
            <a:off x="955227" y="3702558"/>
            <a:ext cx="6470015" cy="416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0" lvl="0" marL="12700" marR="508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Toxic comments include </a:t>
            </a:r>
            <a:r>
              <a:rPr b="1" lang="en-US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hate speech</a:t>
            </a:r>
            <a:r>
              <a:rPr lang="en-US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harassment</a:t>
            </a:r>
            <a:r>
              <a:rPr lang="en-US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and </a:t>
            </a:r>
            <a:r>
              <a:rPr b="1" lang="en-US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abusive language</a:t>
            </a:r>
            <a:r>
              <a:rPr lang="en-US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. These comments can lead to negative experiences for users. Understanding the </a:t>
            </a:r>
            <a:r>
              <a:rPr b="1" lang="en-US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characteristics </a:t>
            </a:r>
            <a:r>
              <a:rPr lang="en-US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of toxic language is crucial for developing effective ﬁltering systems that can identify and mitigate such content.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944632" y="2145245"/>
            <a:ext cx="6390640" cy="483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Understanding Toxic Comments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5956" y="4662554"/>
            <a:ext cx="15935323" cy="44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0"/>
          <p:cNvSpPr txBox="1"/>
          <p:nvPr/>
        </p:nvSpPr>
        <p:spPr>
          <a:xfrm>
            <a:off x="1159093" y="814400"/>
            <a:ext cx="8290559" cy="2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8400">
            <a:spAutoFit/>
          </a:bodyPr>
          <a:lstStyle/>
          <a:p>
            <a:pPr indent="0" lvl="0" marL="12700" marR="50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Verdana"/>
                <a:ea typeface="Verdana"/>
                <a:cs typeface="Verdana"/>
                <a:sym typeface="Verdana"/>
              </a:rPr>
              <a:t>Tokenization </a:t>
            </a: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is the process of breaking down text into smaller units, or </a:t>
            </a:r>
            <a:r>
              <a:rPr b="1" lang="en-US" sz="3000">
                <a:latin typeface="Verdana"/>
                <a:ea typeface="Verdana"/>
                <a:cs typeface="Verdana"/>
                <a:sym typeface="Verdana"/>
              </a:rPr>
              <a:t>tokens</a:t>
            </a: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. This step is essential in preparing text data for analysis. By transforming sentences into manageable pieces, tokenization helps machine learning models understand and classify language more effectively.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0" name="Google Shape;70;p10"/>
          <p:cNvSpPr txBox="1"/>
          <p:nvPr>
            <p:ph type="title"/>
          </p:nvPr>
        </p:nvSpPr>
        <p:spPr>
          <a:xfrm>
            <a:off x="10658538" y="1295501"/>
            <a:ext cx="6386258" cy="80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What is Tokenization?</a:t>
            </a:r>
            <a:endParaRPr sz="4100"/>
          </a:p>
        </p:txBody>
      </p:sp>
      <p:sp>
        <p:nvSpPr>
          <p:cNvPr id="71" name="Google Shape;71;p10"/>
          <p:cNvSpPr/>
          <p:nvPr/>
        </p:nvSpPr>
        <p:spPr>
          <a:xfrm>
            <a:off x="10701921" y="954900"/>
            <a:ext cx="7586345" cy="114300"/>
          </a:xfrm>
          <a:custGeom>
            <a:rect b="b" l="l" r="r" t="t"/>
            <a:pathLst>
              <a:path extrusionOk="0" h="114300" w="7586344">
                <a:moveTo>
                  <a:pt x="7586078" y="0"/>
                </a:moveTo>
                <a:lnTo>
                  <a:pt x="0" y="0"/>
                </a:lnTo>
                <a:lnTo>
                  <a:pt x="0" y="114300"/>
                </a:lnTo>
                <a:lnTo>
                  <a:pt x="7586078" y="114300"/>
                </a:lnTo>
                <a:lnTo>
                  <a:pt x="758607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5956" y="4662554"/>
            <a:ext cx="15935323" cy="44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1"/>
          <p:cNvSpPr txBox="1"/>
          <p:nvPr/>
        </p:nvSpPr>
        <p:spPr>
          <a:xfrm>
            <a:off x="1159093" y="814400"/>
            <a:ext cx="8354695" cy="2919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525">
            <a:spAutoFit/>
          </a:bodyPr>
          <a:lstStyle/>
          <a:p>
            <a:pPr indent="0" lvl="0" marL="12700" marR="5080" rtl="0" algn="l">
              <a:lnSpc>
                <a:spcPct val="92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Verdana"/>
                <a:ea typeface="Verdana"/>
                <a:cs typeface="Verdana"/>
                <a:sym typeface="Verdana"/>
              </a:rPr>
              <a:t>Logistic regression </a:t>
            </a:r>
            <a:r>
              <a:rPr lang="en-US" sz="2900">
                <a:latin typeface="Verdana"/>
                <a:ea typeface="Verdana"/>
                <a:cs typeface="Verdana"/>
                <a:sym typeface="Verdana"/>
              </a:rPr>
              <a:t>is a statistical method used for binary classiﬁcation. It predicts the probability of a comment being toxic or non- toxic based on features extracted from the text. This method is particularly effective due to its simplicity and interpretability in machine learning applications.</a:t>
            </a:r>
            <a:endParaRPr sz="2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8" name="Google Shape;78;p11"/>
          <p:cNvSpPr txBox="1"/>
          <p:nvPr>
            <p:ph type="title"/>
          </p:nvPr>
        </p:nvSpPr>
        <p:spPr>
          <a:xfrm>
            <a:off x="10658538" y="1295501"/>
            <a:ext cx="6386258" cy="80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Logistic Regression Explained</a:t>
            </a:r>
            <a:endParaRPr/>
          </a:p>
        </p:txBody>
      </p:sp>
      <p:sp>
        <p:nvSpPr>
          <p:cNvPr id="79" name="Google Shape;79;p11"/>
          <p:cNvSpPr/>
          <p:nvPr/>
        </p:nvSpPr>
        <p:spPr>
          <a:xfrm>
            <a:off x="10701921" y="954900"/>
            <a:ext cx="7586345" cy="114300"/>
          </a:xfrm>
          <a:custGeom>
            <a:rect b="b" l="l" r="r" t="t"/>
            <a:pathLst>
              <a:path extrusionOk="0" h="114300" w="7586344">
                <a:moveTo>
                  <a:pt x="7586078" y="0"/>
                </a:moveTo>
                <a:lnTo>
                  <a:pt x="0" y="0"/>
                </a:lnTo>
                <a:lnTo>
                  <a:pt x="0" y="114300"/>
                </a:lnTo>
                <a:lnTo>
                  <a:pt x="7586078" y="114300"/>
                </a:lnTo>
                <a:lnTo>
                  <a:pt x="758607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5956" y="4662554"/>
            <a:ext cx="15935323" cy="44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2"/>
          <p:cNvSpPr txBox="1"/>
          <p:nvPr>
            <p:ph type="title"/>
          </p:nvPr>
        </p:nvSpPr>
        <p:spPr>
          <a:xfrm>
            <a:off x="1171351" y="1302918"/>
            <a:ext cx="6286500" cy="65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Data Preparation Steps</a:t>
            </a:r>
            <a:endParaRPr sz="4100"/>
          </a:p>
        </p:txBody>
      </p:sp>
      <p:sp>
        <p:nvSpPr>
          <p:cNvPr id="86" name="Google Shape;86;p12"/>
          <p:cNvSpPr txBox="1"/>
          <p:nvPr/>
        </p:nvSpPr>
        <p:spPr>
          <a:xfrm>
            <a:off x="8770391" y="826858"/>
            <a:ext cx="8257540" cy="2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8400">
            <a:spAutoFit/>
          </a:bodyPr>
          <a:lstStyle/>
          <a:p>
            <a:pPr indent="0" lvl="0" marL="12700" marR="50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Before applying machine learning, we must perform several </a:t>
            </a:r>
            <a:r>
              <a:rPr b="1" lang="en-US" sz="3000">
                <a:latin typeface="Verdana"/>
                <a:ea typeface="Verdana"/>
                <a:cs typeface="Verdana"/>
                <a:sym typeface="Verdana"/>
              </a:rPr>
              <a:t>data preparation </a:t>
            </a: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steps. This includes </a:t>
            </a:r>
            <a:r>
              <a:rPr b="1" lang="en-US" sz="3000">
                <a:latin typeface="Verdana"/>
                <a:ea typeface="Verdana"/>
                <a:cs typeface="Verdana"/>
                <a:sym typeface="Verdana"/>
              </a:rPr>
              <a:t>cleaning</a:t>
            </a: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3000">
                <a:latin typeface="Verdana"/>
                <a:ea typeface="Verdana"/>
                <a:cs typeface="Verdana"/>
                <a:sym typeface="Verdana"/>
              </a:rPr>
              <a:t>tokenization</a:t>
            </a: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, and </a:t>
            </a:r>
            <a:r>
              <a:rPr b="1" lang="en-US" sz="3000">
                <a:latin typeface="Verdana"/>
                <a:ea typeface="Verdana"/>
                <a:cs typeface="Verdana"/>
                <a:sym typeface="Verdana"/>
              </a:rPr>
              <a:t>feature extraction</a:t>
            </a: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. Proper preparation ensures the model receives high-quality input, which is vital for achieving accurate predictions in toxic comment classiﬁcation.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0" y="978839"/>
            <a:ext cx="7711440" cy="114300"/>
          </a:xfrm>
          <a:custGeom>
            <a:rect b="b" l="l" r="r" t="t"/>
            <a:pathLst>
              <a:path extrusionOk="0" h="114300" w="771144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3"/>
          <p:cNvGrpSpPr/>
          <p:nvPr/>
        </p:nvGrpSpPr>
        <p:grpSpPr>
          <a:xfrm>
            <a:off x="0" y="2162"/>
            <a:ext cx="18281065" cy="10285848"/>
            <a:chOff x="0" y="2162"/>
            <a:chExt cx="18281065" cy="10285848"/>
          </a:xfrm>
        </p:grpSpPr>
        <p:pic>
          <p:nvPicPr>
            <p:cNvPr id="93" name="Google Shape;93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327440" y="2162"/>
              <a:ext cx="9953625" cy="102848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Google Shape;94;p13"/>
            <p:cNvSpPr/>
            <p:nvPr/>
          </p:nvSpPr>
          <p:spPr>
            <a:xfrm>
              <a:off x="0" y="7360"/>
              <a:ext cx="8424545" cy="10280650"/>
            </a:xfrm>
            <a:custGeom>
              <a:rect b="b" l="l" r="r" t="t"/>
              <a:pathLst>
                <a:path extrusionOk="0" h="10280650" w="8424545">
                  <a:moveTo>
                    <a:pt x="0" y="10280401"/>
                  </a:moveTo>
                  <a:lnTo>
                    <a:pt x="8424455" y="10280401"/>
                  </a:lnTo>
                  <a:lnTo>
                    <a:pt x="8424455" y="0"/>
                  </a:lnTo>
                  <a:lnTo>
                    <a:pt x="0" y="0"/>
                  </a:lnTo>
                  <a:lnTo>
                    <a:pt x="0" y="102804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3"/>
          <p:cNvSpPr txBox="1"/>
          <p:nvPr/>
        </p:nvSpPr>
        <p:spPr>
          <a:xfrm>
            <a:off x="955227" y="3702570"/>
            <a:ext cx="6414770" cy="4519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00">
            <a:spAutoFit/>
          </a:bodyPr>
          <a:lstStyle/>
          <a:p>
            <a:pPr indent="0" lvl="0" marL="12700" marR="5080" rtl="0" algn="l">
              <a:lnSpc>
                <a:spcPct val="10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Training the model involves using a labeled dataset of comments to teach the system how to distinguish between toxic and non-toxic language. </a:t>
            </a:r>
            <a:r>
              <a:rPr b="1" lang="en-US" sz="29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Evaluation metrics </a:t>
            </a:r>
            <a:r>
              <a:rPr lang="en-US" sz="29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like accuracy, precision, and recall are crucial for assessing the model's performance and ensuring its reliability in real-world applications.</a:t>
            </a:r>
            <a:endParaRPr sz="2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" name="Google Shape;96;p13"/>
          <p:cNvSpPr txBox="1"/>
          <p:nvPr>
            <p:ph type="title"/>
          </p:nvPr>
        </p:nvSpPr>
        <p:spPr>
          <a:xfrm>
            <a:off x="944632" y="2145245"/>
            <a:ext cx="6459220" cy="518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Model Training and Evaluation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7160" y="1580616"/>
            <a:ext cx="7886700" cy="757237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1247551" y="2694495"/>
            <a:ext cx="6015355" cy="46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0" lvl="0" marL="12700" marR="86995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Despite advancements, several </a:t>
            </a:r>
            <a:r>
              <a:rPr b="1" lang="en-US" sz="3000">
                <a:latin typeface="Verdana"/>
                <a:ea typeface="Verdana"/>
                <a:cs typeface="Verdana"/>
                <a:sym typeface="Verdana"/>
              </a:rPr>
              <a:t>challenges </a:t>
            </a: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remain in ﬁltering toxic comments. These include </a:t>
            </a:r>
            <a:r>
              <a:rPr b="1" lang="en-US" sz="3000">
                <a:latin typeface="Verdana"/>
                <a:ea typeface="Verdana"/>
                <a:cs typeface="Verdana"/>
                <a:sym typeface="Verdana"/>
              </a:rPr>
              <a:t>contextual understanding</a:t>
            </a: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-US" sz="3000">
                <a:latin typeface="Verdana"/>
                <a:ea typeface="Verdana"/>
                <a:cs typeface="Verdana"/>
                <a:sym typeface="Verdana"/>
              </a:rPr>
              <a:t>sarcasm detection</a:t>
            </a: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, and the </a:t>
            </a:r>
            <a:r>
              <a:rPr b="1" lang="en-US" sz="3000">
                <a:latin typeface="Verdana"/>
                <a:ea typeface="Verdana"/>
                <a:cs typeface="Verdana"/>
                <a:sym typeface="Verdana"/>
              </a:rPr>
              <a:t>evolution of language</a:t>
            </a: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.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Addressing these challenges is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l">
              <a:lnSpc>
                <a:spcPct val="101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essential for improving the robustness and effectiveness of the ﬁltering systems.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3" name="Google Shape;103;p14"/>
          <p:cNvSpPr txBox="1"/>
          <p:nvPr>
            <p:ph type="title"/>
          </p:nvPr>
        </p:nvSpPr>
        <p:spPr>
          <a:xfrm>
            <a:off x="1238026" y="1330464"/>
            <a:ext cx="5300980" cy="781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9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Challenges in Toxic Comment Filtering</a:t>
            </a:r>
            <a:endParaRPr sz="2700"/>
          </a:p>
        </p:txBody>
      </p:sp>
      <p:sp>
        <p:nvSpPr>
          <p:cNvPr id="104" name="Google Shape;104;p14"/>
          <p:cNvSpPr/>
          <p:nvPr/>
        </p:nvSpPr>
        <p:spPr>
          <a:xfrm>
            <a:off x="0" y="981228"/>
            <a:ext cx="7718425" cy="114300"/>
          </a:xfrm>
          <a:custGeom>
            <a:rect b="b" l="l" r="r" t="t"/>
            <a:pathLst>
              <a:path extrusionOk="0" h="114300" w="7718425">
                <a:moveTo>
                  <a:pt x="7718191" y="0"/>
                </a:moveTo>
                <a:lnTo>
                  <a:pt x="0" y="0"/>
                </a:lnTo>
                <a:lnTo>
                  <a:pt x="0" y="114299"/>
                </a:lnTo>
                <a:lnTo>
                  <a:pt x="7718191" y="114299"/>
                </a:lnTo>
                <a:lnTo>
                  <a:pt x="771819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8943" y="1579715"/>
            <a:ext cx="7886698" cy="75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10683367" y="2692768"/>
            <a:ext cx="6480175" cy="46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50">
            <a:spAutoFit/>
          </a:bodyPr>
          <a:lstStyle/>
          <a:p>
            <a:pPr indent="0" lvl="0" marL="12700" marR="5080" rtl="0" algn="l">
              <a:lnSpc>
                <a:spcPct val="100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In conclusion, utilizing </a:t>
            </a:r>
            <a:r>
              <a:rPr b="1" lang="en-US" sz="3000">
                <a:latin typeface="Verdana"/>
                <a:ea typeface="Verdana"/>
                <a:cs typeface="Verdana"/>
                <a:sym typeface="Verdana"/>
              </a:rPr>
              <a:t>tokenization </a:t>
            </a: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b="1" lang="en-US" sz="3000">
                <a:latin typeface="Verdana"/>
                <a:ea typeface="Verdana"/>
                <a:cs typeface="Verdana"/>
                <a:sym typeface="Verdana"/>
              </a:rPr>
              <a:t>logistic regression </a:t>
            </a: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provides a promising approach to ﬁltering toxic comments. Future work may involve exploring more complex models and improving contextual understanding to enhance the effectiveness of these systems in diverse online environments.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1" name="Google Shape;111;p15"/>
          <p:cNvSpPr txBox="1"/>
          <p:nvPr>
            <p:ph type="title"/>
          </p:nvPr>
        </p:nvSpPr>
        <p:spPr>
          <a:xfrm>
            <a:off x="10683367" y="1320304"/>
            <a:ext cx="6361430" cy="541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/>
              <a:t>Conclusion and Future Work</a:t>
            </a:r>
            <a:endParaRPr sz="3350"/>
          </a:p>
        </p:txBody>
      </p:sp>
      <p:sp>
        <p:nvSpPr>
          <p:cNvPr id="112" name="Google Shape;112;p15"/>
          <p:cNvSpPr/>
          <p:nvPr/>
        </p:nvSpPr>
        <p:spPr>
          <a:xfrm>
            <a:off x="10696067" y="964006"/>
            <a:ext cx="7586345" cy="114300"/>
          </a:xfrm>
          <a:custGeom>
            <a:rect b="b" l="l" r="r" t="t"/>
            <a:pathLst>
              <a:path extrusionOk="0" h="114300" w="7586344">
                <a:moveTo>
                  <a:pt x="7586078" y="0"/>
                </a:moveTo>
                <a:lnTo>
                  <a:pt x="0" y="0"/>
                </a:lnTo>
                <a:lnTo>
                  <a:pt x="0" y="114300"/>
                </a:lnTo>
                <a:lnTo>
                  <a:pt x="7586078" y="114300"/>
                </a:lnTo>
                <a:lnTo>
                  <a:pt x="758607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