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38"/>
          <a:sy d="100" n="138"/>
        </p:scale>
        <p:origin x="108" y="10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1/28/2025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AML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郭中昊</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Identification of FOLR2+ Macrophages is ambiguous ## 2.2 Myeloid cell type proportion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findings</a:t>
            </a:r>
          </a:p>
          <a:p>
            <a:pPr lvl="0"/>
            <a:r>
              <a:rPr/>
              <a:t>Decreased proportion of Foam Cells and TREM2+ Macrophages, suggesting defective lipid scavenging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2.3 GSEA of myeloid subclusters</a:t>
            </a:r>
          </a:p>
        </p:txBody>
      </p:sp>
      <p:sp>
        <p:nvSpPr>
          <p:cNvPr id="4" name="Text Placeholder 3"/>
          <p:cNvSpPr>
            <a:spLocks noGrp="1"/>
          </p:cNvSpPr>
          <p:nvPr>
            <p:ph idx="2" sz="half" type="body"/>
          </p:nvPr>
        </p:nvSpPr>
        <p:spPr/>
        <p:txBody>
          <a:bodyPr/>
          <a:lstStyle/>
          <a:p>
            <a:pPr lvl="0" indent="0" marL="0">
              <a:spcBef>
                <a:spcPts val="3000"/>
              </a:spcBef>
              <a:buNone/>
            </a:pPr>
            <a:r>
              <a:rPr b="1"/>
              <a:t>2.3.1 Hallmark 50 pathways</a:t>
            </a:r>
          </a:p>
        </p:txBody>
      </p:sp>
      <p:pic>
        <p:nvPicPr>
          <p:cNvPr descr="results/107.myeloid/GSEA/hallmark50/Heatmap_hallmark50.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2.3.2 Immune system process</a:t>
            </a:r>
          </a:p>
        </p:txBody>
      </p:sp>
      <p:pic>
        <p:nvPicPr>
          <p:cNvPr descr="results/107.myeloid/GSEA/immune_system_process/Heatmap_GO_immune_system_process.png" id="0" name="Picture 1"/>
          <p:cNvPicPr>
            <a:picLocks noGrp="1" noChangeAspect="1"/>
          </p:cNvPicPr>
          <p:nvPr/>
        </p:nvPicPr>
        <p:blipFill>
          <a:blip r:embed="rId2"/>
          <a:stretch>
            <a:fillRect/>
          </a:stretch>
        </p:blipFill>
        <p:spPr bwMode="auto">
          <a:xfrm>
            <a:off x="4838700" y="203200"/>
            <a:ext cx="2552700" cy="4381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2.3.3 Metabolic process</a:t>
            </a:r>
          </a:p>
        </p:txBody>
      </p:sp>
      <p:pic>
        <p:nvPicPr>
          <p:cNvPr descr="results/107.myeloid/GSEA/metabolic_process/Heatmap_GO_metabolic_process.png" id="0" name="Picture 1"/>
          <p:cNvPicPr>
            <a:picLocks noGrp="1" noChangeAspect="1"/>
          </p:cNvPicPr>
          <p:nvPr/>
        </p:nvPicPr>
        <p:blipFill>
          <a:blip r:embed="rId2"/>
          <a:stretch>
            <a:fillRect/>
          </a:stretch>
        </p:blipFill>
        <p:spPr bwMode="auto">
          <a:xfrm>
            <a:off x="4838700" y="203200"/>
            <a:ext cx="2552700" cy="43815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2.3.4 Summary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1. Eosinophil:</a:t>
            </a:r>
          </a:p>
          <a:p>
            <a:pPr lvl="0"/>
            <a:r>
              <a:rPr b="1"/>
              <a:t>Summary:</a:t>
            </a:r>
            <a:r>
              <a:rPr/>
              <a:t> Eosinophils in the adrenal gland appear to be involved in regulating neutrophil activity, leukotriene metabolism, and potentially IL-13 production, suggesting roles in inflammation and immune modulation. Their molecular functions involve oxidase and lysozyme activities, consistent with their effector roles. The presence of ion channel and transporter complexes, along with the unexpected “postsynaptic membrane” term, suggests potential interactions with nerves or shared molecular components with neuronal structures, and regulation by sodium channels.</a:t>
            </a:r>
          </a:p>
          <a:p>
            <a:pPr lvl="0"/>
            <a:r>
              <a:rPr b="1"/>
              <a:t>Key Pathways (Proposed):</a:t>
            </a:r>
          </a:p>
          <a:p>
            <a:pPr lvl="1"/>
            <a:r>
              <a:rPr b="1"/>
              <a:t>BP:</a:t>
            </a:r>
            <a:r>
              <a:rPr/>
              <a:t> Negative Regulation of Neutrophil Chemotaxis/Migration, Leukotriene D4 Metabolic/Biosynthetic Process.</a:t>
            </a:r>
          </a:p>
          <a:p>
            <a:pPr lvl="1"/>
            <a:r>
              <a:rPr b="1"/>
              <a:t>MF:</a:t>
            </a:r>
            <a:r>
              <a:rPr/>
              <a:t> Primary Amine Oxidase Activity, Lysozyme Activity.</a:t>
            </a:r>
          </a:p>
          <a:p>
            <a:pPr lvl="1"/>
            <a:r>
              <a:rPr b="1"/>
              <a:t>CC:</a:t>
            </a:r>
            <a:r>
              <a:rPr/>
              <a:t> Ion Channel Complex, Transmembrane Transporter Complex, Sodium Channel Complex.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2. Foam Cell:</a:t>
            </a:r>
          </a:p>
          <a:p>
            <a:pPr lvl="0"/>
            <a:r>
              <a:rPr b="1"/>
              <a:t>Summary:</a:t>
            </a:r>
            <a:r>
              <a:rPr/>
              <a:t> These cells exhibit a complex profile. BPs suggest roles in cell cycle regulation, ceramide transport, microvillus organization, hypoxia response, and potentially tissue regeneration. MFs highlight lipid metabolism (oxysterol binding, acyl-CoA desaturase activity) and membrane lipid transport (ceramide/phosphatidylethanolamine flippase activity). The most intriguing findings are the CC terms related to neuronal structures (presynaptic cytoskeleton, astrocyte projection, dendritic spine neck). This suggests unexpected molecular similarities or potential interactions with neuronal elements, requiring further investigation. The presence of cytoskeletal components (actin filament bundles) is consistent with lipid uptake and trafficking.</a:t>
            </a:r>
          </a:p>
          <a:p>
            <a:pPr lvl="0"/>
            <a:r>
              <a:rPr b="1"/>
              <a:t>Key Pathways (Proposed):</a:t>
            </a:r>
          </a:p>
          <a:p>
            <a:pPr lvl="1"/>
            <a:r>
              <a:rPr b="1"/>
              <a:t>BP:</a:t>
            </a:r>
            <a:r>
              <a:rPr/>
              <a:t> Ceramide Translocation, Positive Regulation of Cellular Response to Hypoxia, Coenzyme Transport.</a:t>
            </a:r>
          </a:p>
          <a:p>
            <a:pPr lvl="1"/>
            <a:r>
              <a:rPr b="1"/>
              <a:t>MF:</a:t>
            </a:r>
            <a:r>
              <a:rPr/>
              <a:t> Oxysterol Binding, Acyl-CoA Desaturase Activity, Ceramide Floppase Activity.</a:t>
            </a:r>
          </a:p>
          <a:p>
            <a:pPr lvl="1"/>
            <a:r>
              <a:rPr b="1"/>
              <a:t>CC:</a:t>
            </a:r>
            <a:r>
              <a:rPr/>
              <a:t> </a:t>
            </a:r>
            <a:r>
              <a:rPr i="1"/>
              <a:t>Presynaptic Cytoskeleton</a:t>
            </a:r>
            <a:r>
              <a:rPr/>
              <a:t>, </a:t>
            </a:r>
            <a:r>
              <a:rPr i="1"/>
              <a:t>Astrocyte Projection</a:t>
            </a:r>
            <a:r>
              <a:rPr/>
              <a:t>, Contractile Actin Filament Bundle. (The neuronal terms are prioritized due to their unexpected nature and potential for novel discoveries).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3. FOLR2_Mac:</a:t>
            </a:r>
          </a:p>
          <a:p>
            <a:pPr lvl="0"/>
            <a:r>
              <a:rPr b="1"/>
              <a:t>Summary:</a:t>
            </a:r>
            <a:r>
              <a:rPr/>
              <a:t> These macrophages show a profile suggesting roles in glucosamine/formaldehyde metabolism, gonadotropin secretion, and zinc ion response. MFs point to diverse enzymatic activities, including glutamylcyclotransferase, glutathione hydrolase, and sphingolipid/ceramide transfer. The CC terms strongly support a role in protein processing and degradation (chaperone complex, elongin complex, proteasome regulatory particle), consistent with macrophage function. ABC transporter complex highlights their role in transporting various molecules.</a:t>
            </a:r>
          </a:p>
          <a:p>
            <a:pPr lvl="0"/>
            <a:r>
              <a:rPr b="1"/>
              <a:t>Key Pathways (Proposed):</a:t>
            </a:r>
          </a:p>
          <a:p>
            <a:pPr lvl="1"/>
            <a:r>
              <a:rPr b="1"/>
              <a:t>BP:</a:t>
            </a:r>
            <a:r>
              <a:rPr/>
              <a:t> Glucosamine Metabolic/Catabolic Process, Response to Zinc Ion Starvation / Cellular Response.</a:t>
            </a:r>
          </a:p>
          <a:p>
            <a:pPr lvl="1"/>
            <a:r>
              <a:rPr b="1"/>
              <a:t>MF:</a:t>
            </a:r>
            <a:r>
              <a:rPr/>
              <a:t> Sphingolipid Transfer Activity, Ceramide Transfer Activity, Glutathione Hydrolase Activity.</a:t>
            </a:r>
          </a:p>
          <a:p>
            <a:pPr lvl="1"/>
            <a:r>
              <a:rPr b="1"/>
              <a:t>CC:</a:t>
            </a:r>
            <a:r>
              <a:rPr/>
              <a:t> Proteasome Regulatory Particle (Lid Subcomplex), Chaperone Complex, Atp-Binding Cassette (Abc) Transporter Complex.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4. M2_Mac:</a:t>
            </a:r>
          </a:p>
          <a:p>
            <a:pPr lvl="0"/>
            <a:r>
              <a:rPr b="1"/>
              <a:t>Summary:</a:t>
            </a:r>
            <a:r>
              <a:rPr/>
              <a:t> These macrophages are likely involved in epithelial cell proliferation, monocyte chemotaxis, and glutamine/glutamate metabolism, consistent with their role in tissue repair and remodeling. MFs include ATPase regulation and ligase activities related to glutamate and cysteine. CC terms indicate roles in ion homeostasis (sodium:potassium-exchanging ATPase) and gene expression regulation (transcription elongation factor complex). The presence of B cell receptor complex is unexpected.</a:t>
            </a:r>
          </a:p>
          <a:p>
            <a:pPr lvl="0"/>
            <a:r>
              <a:rPr b="1"/>
              <a:t>Key Pathways (Proposed):</a:t>
            </a:r>
          </a:p>
          <a:p>
            <a:pPr lvl="1"/>
            <a:r>
              <a:rPr b="1"/>
              <a:t>BP:</a:t>
            </a:r>
            <a:r>
              <a:rPr/>
              <a:t> Monocyte Chemotaxis / Mononuclear Cell Migration, Glutamine Biosynthetic/Metabolic Process.</a:t>
            </a:r>
          </a:p>
          <a:p>
            <a:pPr lvl="1"/>
            <a:r>
              <a:rPr b="1"/>
              <a:t>MF:</a:t>
            </a:r>
            <a:r>
              <a:rPr/>
              <a:t> Acid-Ammonia (Or Amide) Ligase Activity, Glutamate-Cysteine Ligase Activity.</a:t>
            </a:r>
          </a:p>
          <a:p>
            <a:pPr lvl="1"/>
            <a:r>
              <a:rPr b="1"/>
              <a:t>CC:</a:t>
            </a:r>
            <a:r>
              <a:rPr/>
              <a:t> Sodium:Potassium-Exchanging ATPase Complex, Transcription Elongation Factor Complex.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 Characteristics of AML scRNA-seq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5. Mast Cell:</a:t>
            </a:r>
          </a:p>
          <a:p>
            <a:pPr lvl="0"/>
            <a:r>
              <a:rPr b="1"/>
              <a:t>Summary:</a:t>
            </a:r>
            <a:r>
              <a:rPr/>
              <a:t> Adrenal mast cells show potential involvement in smooth muscle contraction, B cell differentiation, vitamin D regulation, cell migration, and pattern recognition receptor signaling. MFs highlight receptor activities (stem cell factor, prolactin, Fc-gamma receptors) and phospholipase C activity. CC terms indicate surface localization (extrinsic component of plasma membrane) and potential, though limited, motility (trailing edge, uropod, invadopodium membrane). Spindle pole points to cell division.</a:t>
            </a:r>
          </a:p>
          <a:p>
            <a:pPr lvl="0"/>
            <a:r>
              <a:rPr b="1"/>
              <a:t>Key Pathways (Proposed):</a:t>
            </a:r>
          </a:p>
          <a:p>
            <a:pPr lvl="1"/>
            <a:r>
              <a:rPr b="1"/>
              <a:t>BP:</a:t>
            </a:r>
            <a:r>
              <a:rPr/>
              <a:t> Cell Surface Pattern Recognition Receptor Signaling Pathway, Pro-B Cell Differentiation.</a:t>
            </a:r>
          </a:p>
          <a:p>
            <a:pPr lvl="1"/>
            <a:r>
              <a:rPr b="1"/>
              <a:t>MF:</a:t>
            </a:r>
            <a:r>
              <a:rPr/>
              <a:t> Stem Cell Factor Receptor Activity, Fc-Gamma Receptor I Complex Binding.</a:t>
            </a:r>
          </a:p>
          <a:p>
            <a:pPr lvl="1"/>
            <a:r>
              <a:rPr b="1"/>
              <a:t>CC:</a:t>
            </a:r>
            <a:r>
              <a:rPr/>
              <a:t> Extrinsic Component Of External Side Of Plasma Membrane, Cell Trailing Edge, Spindle Pole.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6. TREM2_Mac:</a:t>
            </a:r>
          </a:p>
          <a:p>
            <a:pPr lvl="0"/>
            <a:r>
              <a:rPr b="1"/>
              <a:t>Summary:</a:t>
            </a:r>
            <a:r>
              <a:rPr/>
              <a:t> These macrophages are strongly implicated in amyloid-beta clearance, TNF signaling regulation, and integrin activation, consistent with their known roles in phagocytosis and immune modulation. MFs highlight ligand-gated ion channel activity, carbohydrate binding, and receptor activities (macrophage colony-stimulating factor, purinergic nucleotide receptors). The </a:t>
            </a:r>
            <a:r>
              <a:rPr i="1"/>
              <a:t>most compelling</a:t>
            </a:r>
            <a:r>
              <a:rPr/>
              <a:t> CC terms are autophagosome, phagolysosome, and secondary lysosome, providing </a:t>
            </a:r>
            <a:r>
              <a:rPr i="1"/>
              <a:t>strong</a:t>
            </a:r>
            <a:r>
              <a:rPr/>
              <a:t> evidence for their phagocytic and degradative functions. Golgi stack highlights protein processing.</a:t>
            </a:r>
          </a:p>
          <a:p>
            <a:pPr lvl="0"/>
            <a:r>
              <a:rPr b="1"/>
              <a:t>Key Pathways (Proposed):</a:t>
            </a:r>
          </a:p>
          <a:p>
            <a:pPr lvl="1"/>
            <a:r>
              <a:rPr b="1"/>
              <a:t>BP:</a:t>
            </a:r>
            <a:r>
              <a:rPr/>
              <a:t> Positive Regulation of Amyloid-Beta Clearance, Regulation of Tumor Necrosis Factor-Mediated Signaling.</a:t>
            </a:r>
          </a:p>
          <a:p>
            <a:pPr lvl="1"/>
            <a:r>
              <a:rPr b="1"/>
              <a:t>MF:</a:t>
            </a:r>
            <a:r>
              <a:rPr/>
              <a:t> Macrophage Colony-Stimulating Factor Receptor Activity, G Protein-Coupled Purinergic Nucleotide Receptor Activity.</a:t>
            </a:r>
          </a:p>
          <a:p>
            <a:pPr lvl="1"/>
            <a:r>
              <a:rPr b="1"/>
              <a:t>CC:</a:t>
            </a:r>
            <a:r>
              <a:rPr/>
              <a:t> </a:t>
            </a:r>
            <a:r>
              <a:rPr i="1"/>
              <a:t>Autophagosome</a:t>
            </a:r>
            <a:r>
              <a:rPr/>
              <a:t>, </a:t>
            </a:r>
            <a:r>
              <a:rPr i="1"/>
              <a:t>Phagolysosome</a:t>
            </a:r>
            <a:r>
              <a:rPr/>
              <a:t>, Golgi Stack.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Annotation</a:t>
            </a:r>
          </a:p>
        </p:txBody>
      </p:sp>
      <p:sp>
        <p:nvSpPr>
          <p:cNvPr id="3" name="Content Placeholder 2"/>
          <p:cNvSpPr>
            <a:spLocks noGrp="1"/>
          </p:cNvSpPr>
          <p:nvPr>
            <p:ph idx="1" sz="half"/>
          </p:nvPr>
        </p:nvSpPr>
        <p:spPr/>
        <p:txBody>
          <a:bodyPr/>
          <a:lstStyle/>
          <a:p>
            <a:pPr lvl="0"/>
            <a:r>
              <a:rPr/>
              <a:t>Adipo: Adipocyte</a:t>
            </a:r>
          </a:p>
          <a:p>
            <a:pPr lvl="0"/>
            <a:r>
              <a:rPr/>
              <a:t>B cell: B cell</a:t>
            </a:r>
          </a:p>
          <a:p>
            <a:pPr lvl="0"/>
            <a:r>
              <a:rPr/>
              <a:t>Endo: Endothelial cell</a:t>
            </a:r>
          </a:p>
          <a:p>
            <a:pPr lvl="0"/>
            <a:r>
              <a:rPr/>
              <a:t>Eryth: Erythrocyte</a:t>
            </a:r>
          </a:p>
          <a:p>
            <a:pPr lvl="0"/>
            <a:r>
              <a:rPr/>
              <a:t>Fib: Fibroblast</a:t>
            </a:r>
          </a:p>
          <a:p>
            <a:pPr lvl="0"/>
            <a:r>
              <a:rPr/>
              <a:t>LEC: Lymphatic Endothelial Cell</a:t>
            </a:r>
          </a:p>
          <a:p>
            <a:pPr lvl="0"/>
            <a:r>
              <a:rPr/>
              <a:t>Mac/Granul: Macrophage/Granulocyte</a:t>
            </a:r>
          </a:p>
          <a:p>
            <a:pPr lvl="0"/>
            <a:r>
              <a:rPr/>
              <a:t>mCAF: Matrix Cancer-Associated Fibroblast</a:t>
            </a:r>
          </a:p>
          <a:p>
            <a:pPr lvl="0"/>
            <a:r>
              <a:rPr/>
              <a:t>Med: Medullary cell of adrenal gland</a:t>
            </a:r>
          </a:p>
          <a:p>
            <a:pPr lvl="0"/>
            <a:r>
              <a:rPr/>
              <a:t>MSC: Mesenchymal Stem Cell</a:t>
            </a:r>
          </a:p>
          <a:p>
            <a:pPr lvl="0"/>
            <a:r>
              <a:rPr/>
              <a:t>Plasma: Plasma cell</a:t>
            </a:r>
          </a:p>
          <a:p>
            <a:pPr lvl="0"/>
            <a:r>
              <a:rPr/>
              <a:t>T cell: T cell</a:t>
            </a:r>
          </a:p>
          <a:p>
            <a:pPr lvl="0"/>
            <a:r>
              <a:rPr/>
              <a:t>ZF: Zona Fasciculata cell</a:t>
            </a:r>
          </a:p>
          <a:p>
            <a:pPr lvl="0"/>
            <a:r>
              <a:rPr/>
              <a:t>ZG: Zona Glomerulosa cell</a:t>
            </a:r>
          </a:p>
          <a:p>
            <a:pPr lvl="0"/>
            <a:r>
              <a:rPr/>
              <a:t>ZR: Zona Reticularis cell</a:t>
            </a:r>
          </a:p>
        </p:txBody>
      </p:sp>
      <p:pic>
        <p:nvPicPr>
          <p:cNvPr descr="results/102.cluster_annotate/final_annotation.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1.2 Marker genes expression</a:t>
            </a:r>
          </a:p>
        </p:txBody>
      </p:sp>
      <p:sp>
        <p:nvSpPr>
          <p:cNvPr id="4" name="Text Placeholder 3"/>
          <p:cNvSpPr>
            <a:spLocks noGrp="1"/>
          </p:cNvSpPr>
          <p:nvPr>
            <p:ph idx="2" sz="half" type="body"/>
          </p:nvPr>
        </p:nvSpPr>
        <p:spPr/>
        <p:txBody>
          <a:bodyPr/>
          <a:lstStyle/>
          <a:p>
            <a:pPr lvl="0" indent="0" marL="0">
              <a:spcBef>
                <a:spcPts val="3000"/>
              </a:spcBef>
              <a:buNone/>
            </a:pPr>
            <a:r>
              <a:rPr b="1"/>
              <a:t>1.2.1 Top 5 marker genes of each cluster</a:t>
            </a:r>
          </a:p>
        </p:txBody>
      </p:sp>
      <p:pic>
        <p:nvPicPr>
          <p:cNvPr descr="results/102.cluster_annotate/final_annotation_heatmap_zscore_classical.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1.2.2 Full marker genes of each cluster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Cell type proportion</a:t>
            </a:r>
          </a:p>
        </p:txBody>
      </p:sp>
      <p:pic>
        <p:nvPicPr>
          <p:cNvPr descr="results/105.Distribution/ClusterDistrBar_bar.png" id="0" name="Picture 1"/>
          <p:cNvPicPr>
            <a:picLocks noGrp="1" noChangeAspect="1"/>
          </p:cNvPicPr>
          <p:nvPr/>
        </p:nvPicPr>
        <p:blipFill>
          <a:blip r:embed="rId2"/>
          <a:stretch>
            <a:fillRect/>
          </a:stretch>
        </p:blipFill>
        <p:spPr bwMode="auto">
          <a:xfrm>
            <a:off x="1587500" y="1193800"/>
            <a:ext cx="5969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Adipo (Adipocytes): Tumor &gt; Normal</a:t>
            </a:r>
          </a:p>
          <a:p>
            <a:pPr lvl="0"/>
            <a:r>
              <a:rPr/>
              <a:t>Bcell (B cells): Tumor &gt; Normal</a:t>
            </a:r>
          </a:p>
          <a:p>
            <a:pPr lvl="0"/>
            <a:r>
              <a:rPr/>
              <a:t>Endo (Endothelial cells): Tumor &lt; Normal</a:t>
            </a:r>
          </a:p>
          <a:p>
            <a:pPr lvl="0"/>
            <a:r>
              <a:rPr/>
              <a:t>Eryth (Erythrocytes): Tumor &gt; Normal</a:t>
            </a:r>
          </a:p>
          <a:p>
            <a:pPr lvl="0"/>
            <a:r>
              <a:rPr/>
              <a:t>Fib (Fibroblasts): Tumor &gt; Normal</a:t>
            </a:r>
          </a:p>
          <a:p>
            <a:pPr lvl="0"/>
            <a:r>
              <a:rPr/>
              <a:t>LEC (Lymphatic Endothelial Cells): Tumor &lt; Normal</a:t>
            </a:r>
          </a:p>
          <a:p>
            <a:pPr lvl="0"/>
            <a:r>
              <a:rPr/>
              <a:t>Myeloid: Tumor &gt; Normal</a:t>
            </a:r>
          </a:p>
          <a:p>
            <a:pPr lvl="0"/>
            <a:r>
              <a:rPr/>
              <a:t>mCAF (Myofibroblasts Cancer-Associated Fibroblasts): Tumor &gt; Normal</a:t>
            </a:r>
          </a:p>
          <a:p>
            <a:pPr lvl="0"/>
            <a:r>
              <a:rPr/>
              <a:t>Med (Medullary cells): Tumor &lt; Normal</a:t>
            </a:r>
          </a:p>
          <a:p>
            <a:pPr lvl="0"/>
            <a:r>
              <a:rPr/>
              <a:t>MSC (Mesenchymal Stem Cells): Tumor &lt; Normal</a:t>
            </a:r>
          </a:p>
          <a:p>
            <a:pPr lvl="0"/>
            <a:r>
              <a:rPr/>
              <a:t>Plasma (Plasma cells): Tumor &gt; Normal</a:t>
            </a:r>
          </a:p>
          <a:p>
            <a:pPr lvl="0"/>
            <a:r>
              <a:rPr/>
              <a:t>Tcell (T cells): Tumor &lt; Normal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 Myeloid cells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2.1 Myeloid subclusters</a:t>
            </a:r>
          </a:p>
        </p:txBody>
      </p:sp>
      <p:pic>
        <p:nvPicPr>
          <p:cNvPr descr="results/107.myeloid/myeloid_annotate_heatmap.png" id="0" name="Picture 1"/>
          <p:cNvPicPr>
            <a:picLocks noGrp="1" noChangeAspect="1"/>
          </p:cNvPicPr>
          <p:nvPr/>
        </p:nvPicPr>
        <p:blipFill>
          <a:blip r:embed="rId2"/>
          <a:stretch>
            <a:fillRect/>
          </a:stretch>
        </p:blipFill>
        <p:spPr bwMode="auto">
          <a:xfrm>
            <a:off x="1752600" y="1193800"/>
            <a:ext cx="56515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Words>
  <Application>Microsoft Office PowerPoint</Application>
  <PresentationFormat>全屏显示(16:9)</PresentationFormat>
  <Paragraphs>14</Paragraphs>
  <Slides>4</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AML</dc:title>
  <dc:creator>郭中昊</dc:creator>
  <cp:keywords/>
  <dcterms:created xsi:type="dcterms:W3CDTF">2025-02-11T02:12:25Z</dcterms:created>
  <dcterms:modified xsi:type="dcterms:W3CDTF">2025-02-11T02:12:25Z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output-dir">
    <vt:lpwstr>report/</vt:lpwstr>
  </property>
  <property fmtid="{D5CDD505-2E9C-101B-9397-08002B2CF9AE}" pid="10" name="toc-title">
    <vt:lpwstr>Table of contents</vt:lpwstr>
  </property>
</Properties>
</file>