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9" r:id="rId2"/>
    <p:sldId id="276" r:id="rId3"/>
    <p:sldId id="274" r:id="rId4"/>
    <p:sldId id="275" r:id="rId5"/>
    <p:sldId id="270" r:id="rId6"/>
    <p:sldId id="278" r:id="rId7"/>
    <p:sldId id="277" r:id="rId8"/>
    <p:sldId id="279" r:id="rId9"/>
    <p:sldId id="280" r:id="rId10"/>
    <p:sldId id="283" r:id="rId11"/>
    <p:sldId id="284" r:id="rId12"/>
    <p:sldId id="285" r:id="rId13"/>
    <p:sldId id="286" r:id="rId14"/>
    <p:sldId id="281" r:id="rId15"/>
    <p:sldId id="273" r:id="rId16"/>
    <p:sldId id="282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">
          <p15:clr>
            <a:srgbClr val="A4A3A4"/>
          </p15:clr>
        </p15:guide>
        <p15:guide id="2" orient="horz" pos="971">
          <p15:clr>
            <a:srgbClr val="A4A3A4"/>
          </p15:clr>
        </p15:guide>
        <p15:guide id="3" orient="horz" pos="2809">
          <p15:clr>
            <a:srgbClr val="A4A3A4"/>
          </p15:clr>
        </p15:guide>
        <p15:guide id="4" orient="horz" pos="2985">
          <p15:clr>
            <a:srgbClr val="A4A3A4"/>
          </p15:clr>
        </p15:guide>
        <p15:guide id="5" orient="horz" pos="789">
          <p15:clr>
            <a:srgbClr val="A4A3A4"/>
          </p15:clr>
        </p15:guide>
        <p15:guide id="6" orient="horz" pos="1332" userDrawn="1">
          <p15:clr>
            <a:srgbClr val="A4A3A4"/>
          </p15:clr>
        </p15:guide>
        <p15:guide id="7" orient="horz" pos="3137">
          <p15:clr>
            <a:srgbClr val="A4A3A4"/>
          </p15:clr>
        </p15:guide>
        <p15:guide id="8" orient="horz" pos="4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pos="2880">
          <p15:clr>
            <a:srgbClr val="A4A3A4"/>
          </p15:clr>
        </p15:guide>
        <p15:guide id="11" pos="363">
          <p15:clr>
            <a:srgbClr val="A4A3A4"/>
          </p15:clr>
        </p15:guide>
        <p15:guide id="12" pos="5396">
          <p15:clr>
            <a:srgbClr val="A4A3A4"/>
          </p15:clr>
        </p15:guide>
        <p15:guide id="13" pos="282">
          <p15:clr>
            <a:srgbClr val="A4A3A4"/>
          </p15:clr>
        </p15:guide>
        <p15:guide id="14" pos="3784">
          <p15:clr>
            <a:srgbClr val="A4A3A4"/>
          </p15:clr>
        </p15:guide>
        <p15:guide id="15" pos="3736">
          <p15:clr>
            <a:srgbClr val="A4A3A4"/>
          </p15:clr>
        </p15:guide>
        <p15:guide id="16" pos="2179">
          <p15:clr>
            <a:srgbClr val="A4A3A4"/>
          </p15:clr>
        </p15:guide>
        <p15:guide id="17" pos="5464">
          <p15:clr>
            <a:srgbClr val="A4A3A4"/>
          </p15:clr>
        </p15:guide>
        <p15:guide id="18" pos="3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295"/>
    <a:srgbClr val="A79E70"/>
    <a:srgbClr val="DB5807"/>
    <a:srgbClr val="F66308"/>
    <a:srgbClr val="E17000"/>
    <a:srgbClr val="981E32"/>
    <a:srgbClr val="FFFFFF"/>
    <a:srgbClr val="C75B12"/>
    <a:srgbClr val="5B8F22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808" autoAdjust="0"/>
  </p:normalViewPr>
  <p:slideViewPr>
    <p:cSldViewPr snapToObjects="1" showGuides="1">
      <p:cViewPr varScale="1">
        <p:scale>
          <a:sx n="147" d="100"/>
          <a:sy n="147" d="100"/>
        </p:scale>
        <p:origin x="2154" y="120"/>
      </p:cViewPr>
      <p:guideLst>
        <p:guide orient="horz" pos="245"/>
        <p:guide orient="horz" pos="971"/>
        <p:guide orient="horz" pos="2809"/>
        <p:guide orient="horz" pos="2985"/>
        <p:guide orient="horz" pos="789"/>
        <p:guide orient="horz" pos="1332"/>
        <p:guide orient="horz" pos="3137"/>
        <p:guide orient="horz" pos="425"/>
        <p:guide orient="horz" pos="2106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9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EBBD4D-A077-694F-949C-816E31DDFCB4}"/>
              </a:ext>
            </a:extLst>
          </p:cNvPr>
          <p:cNvSpPr/>
          <p:nvPr userDrawn="1"/>
        </p:nvSpPr>
        <p:spPr>
          <a:xfrm>
            <a:off x="0" y="4371107"/>
            <a:ext cx="9144000" cy="772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line do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" y="-3597"/>
            <a:ext cx="9143245" cy="5150695"/>
          </a:xfrm>
          <a:prstGeom prst="rect">
            <a:avLst/>
          </a:prstGeom>
        </p:spPr>
      </p:pic>
      <p:pic>
        <p:nvPicPr>
          <p:cNvPr id="16" name="logo SLAC">
            <a:extLst>
              <a:ext uri="{FF2B5EF4-FFF2-40B4-BE49-F238E27FC236}">
                <a16:creationId xmlns:a16="http://schemas.microsoft.com/office/drawing/2014/main" id="{9B359C41-4F1D-C34A-A6F5-56B5093A7B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23" y="4566855"/>
            <a:ext cx="2302769" cy="669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4" y="402432"/>
            <a:ext cx="8008937" cy="1684735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056" y="2730330"/>
            <a:ext cx="7989887" cy="1640777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4" y="2066259"/>
            <a:ext cx="8008937" cy="47691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12191F-B767-D04B-9D40-AFF96A3B3B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7056" y="4566854"/>
            <a:ext cx="2209800" cy="3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0"/>
            <a:ext cx="6858019" cy="939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" y="616458"/>
            <a:ext cx="8685294" cy="20269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932688"/>
            <a:ext cx="8108950" cy="379914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spcBef>
                <a:spcPts val="0"/>
              </a:spcBef>
              <a:buClr>
                <a:srgbClr val="981E32"/>
              </a:buClr>
              <a:defRPr sz="2200"/>
            </a:lvl2pPr>
            <a:lvl3pPr>
              <a:buClr>
                <a:srgbClr val="981E32"/>
              </a:buClr>
              <a:defRPr/>
            </a:lvl3pPr>
            <a:lvl4pPr>
              <a:buClr>
                <a:srgbClr val="981E32"/>
              </a:buClr>
              <a:defRPr sz="1800"/>
            </a:lvl4pPr>
            <a:lvl5pPr>
              <a:buClr>
                <a:srgbClr val="981E3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0"/>
            <a:ext cx="6858019" cy="939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" y="616458"/>
            <a:ext cx="8685294" cy="20269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0"/>
            <a:ext cx="6858019" cy="9395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" y="616458"/>
            <a:ext cx="8685294" cy="20269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932688"/>
            <a:ext cx="3886200" cy="379914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defRPr/>
            </a:lvl2pPr>
            <a:lvl3pPr>
              <a:buClr>
                <a:srgbClr val="981E32"/>
              </a:buClr>
              <a:defRPr/>
            </a:lvl3pPr>
            <a:lvl4pPr>
              <a:buClr>
                <a:srgbClr val="981E32"/>
              </a:buClr>
              <a:defRPr/>
            </a:lvl4pPr>
            <a:lvl5pPr>
              <a:buClr>
                <a:srgbClr val="981E3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939547"/>
            <a:ext cx="3886200" cy="379914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defRPr/>
            </a:lvl2pPr>
            <a:lvl3pPr>
              <a:buClr>
                <a:srgbClr val="981E32"/>
              </a:buClr>
              <a:defRPr/>
            </a:lvl3pPr>
            <a:lvl4pPr>
              <a:buClr>
                <a:srgbClr val="981E32"/>
              </a:buClr>
              <a:defRPr/>
            </a:lvl4pPr>
            <a:lvl5pPr>
              <a:buClr>
                <a:srgbClr val="981E3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0"/>
            <a:ext cx="6858019" cy="939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" y="616458"/>
            <a:ext cx="8685294" cy="20269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939546"/>
            <a:ext cx="2442340" cy="1860804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2914650"/>
            <a:ext cx="2442340" cy="1824038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932688"/>
            <a:ext cx="2442340" cy="379914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1" y="932688"/>
            <a:ext cx="3013075" cy="37991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0"/>
            <a:ext cx="6858019" cy="939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" y="616458"/>
            <a:ext cx="8685294" cy="20269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932688"/>
            <a:ext cx="2667000" cy="379914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932688"/>
            <a:ext cx="5484812" cy="37991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***INSTRUCTIONS ON HOW TO APPLY IMAGE MASKING TO SLIDE LAYOUT***</a:t>
            </a:r>
            <a:br>
              <a:rPr lang="en-CA" dirty="0"/>
            </a:br>
            <a:r>
              <a:rPr lang="en-CA" dirty="0"/>
              <a:t>STEP 1: Click icon to insert image</a:t>
            </a:r>
            <a:br>
              <a:rPr lang="en-CA" dirty="0"/>
            </a:br>
            <a:r>
              <a:rPr lang="en-CA" dirty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96818"/>
            <a:ext cx="8103570" cy="564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932688"/>
            <a:ext cx="8109919" cy="3771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4738688"/>
            <a:ext cx="318932" cy="404813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5" r:id="rId3"/>
    <p:sldLayoutId id="2147483674" r:id="rId4"/>
    <p:sldLayoutId id="2147483671" r:id="rId5"/>
    <p:sldLayoutId id="2147483672" r:id="rId6"/>
    <p:sldLayoutId id="214748367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52000" indent="-180000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Monochromator</a:t>
            </a:r>
            <a:r>
              <a:rPr lang="en-CA" dirty="0" smtClean="0"/>
              <a:t> simulations 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724102" y="4993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mirror tests: parabolic mirrors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960925"/>
            <a:ext cx="2342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Close to the source (2.5m):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572000" y="1224594"/>
            <a:ext cx="1973178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572000" y="3084372"/>
            <a:ext cx="1973178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324100" y="1224594"/>
            <a:ext cx="1973178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324100" y="3084372"/>
            <a:ext cx="1973177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76200" y="3084372"/>
            <a:ext cx="1973178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76200" y="1224594"/>
            <a:ext cx="1973178" cy="182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29400" y="1352550"/>
            <a:ext cx="2438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Behaves as expected. The beam recovers all its initial properties after the second mirror.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369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572000" y="1224594"/>
            <a:ext cx="1973178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76200" y="1224594"/>
            <a:ext cx="1973178" cy="1828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mirror tests: parabolic mirrors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960925"/>
            <a:ext cx="1394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At TXI (140 m):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76200" y="3105150"/>
            <a:ext cx="1973178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572000" y="3117563"/>
            <a:ext cx="1973178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324100" y="1224594"/>
            <a:ext cx="1973178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324100" y="3105150"/>
            <a:ext cx="1973178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9400" y="1352550"/>
            <a:ext cx="2438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beam no longer recovers its initial properties. The divergence is particularly affected and will lead to major beam shape change as it propagates.</a:t>
            </a:r>
          </a:p>
          <a:p>
            <a:endParaRPr lang="en-US" sz="1100" dirty="0" smtClean="0"/>
          </a:p>
          <a:p>
            <a:r>
              <a:rPr lang="en-US" sz="1100" dirty="0" smtClean="0"/>
              <a:t>Why is it so different when the setup is far from the source? Note that the because of the propagation over a long distance, the beam is much larger. Does the beam size on the mirror matters so much?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3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Mirrors: analytical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043940"/>
                <a:ext cx="6682535" cy="1706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d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𝑑𝑓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𝑑𝑓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43940"/>
                <a:ext cx="6682535" cy="1706108"/>
              </a:xfrm>
              <a:prstGeom prst="rect">
                <a:avLst/>
              </a:prstGeom>
              <a:blipFill>
                <a:blip r:embed="rId2"/>
                <a:stretch>
                  <a:fillRect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1000" y="3028950"/>
            <a:ext cx="419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For d=2f we recover the initial divergence (albeit the beam flip at the focus, hence the minus sign)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426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mirrors: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23" y="1122734"/>
            <a:ext cx="35932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limitation of the mirror length along the beam direction helps the bracketing and enables the correct usage of the parameter </a:t>
            </a:r>
            <a:r>
              <a:rPr lang="en-US" sz="1100" i="1" dirty="0" smtClean="0"/>
              <a:t>p</a:t>
            </a:r>
            <a:r>
              <a:rPr lang="en-US" sz="1100" dirty="0" smtClean="0"/>
              <a:t> for the upstream mirror.</a:t>
            </a:r>
          </a:p>
          <a:p>
            <a:endParaRPr lang="en-US" sz="1100" dirty="0"/>
          </a:p>
          <a:p>
            <a:r>
              <a:rPr lang="en-US" sz="1100" dirty="0" smtClean="0"/>
              <a:t>There is still some strange behavior when using a non-divergent source. I.e. the divergence after the upstream mirror is very dependent on the mirror size.</a:t>
            </a:r>
          </a:p>
          <a:p>
            <a:r>
              <a:rPr lang="en-US" sz="1100" dirty="0" smtClean="0"/>
              <a:t>→ this is actually artefacts of the order 10</a:t>
            </a:r>
            <a:r>
              <a:rPr lang="en-US" sz="1100" baseline="30000" dirty="0" smtClean="0"/>
              <a:t>-9</a:t>
            </a:r>
            <a:r>
              <a:rPr lang="en-US" sz="1100" dirty="0" smtClean="0"/>
              <a:t> </a:t>
            </a:r>
            <a:r>
              <a:rPr lang="en-US" sz="1100" dirty="0" err="1" smtClean="0"/>
              <a:t>urad</a:t>
            </a:r>
            <a:r>
              <a:rPr lang="en-US" sz="1100" dirty="0" smtClean="0"/>
              <a:t>, such as floating point errors.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6561222" y="3103125"/>
            <a:ext cx="1973178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9"/>
          <a:stretch/>
        </p:blipFill>
        <p:spPr>
          <a:xfrm>
            <a:off x="6561222" y="1122734"/>
            <a:ext cx="197317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427622" y="1123950"/>
            <a:ext cx="1973177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427622" y="3105150"/>
            <a:ext cx="197317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9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vs E at the tilted detector (all designs equivalent)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304800" y="1276350"/>
            <a:ext cx="29456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>
                <a:latin typeface="+mj-lt"/>
              </a:rPr>
              <a:t> correction (crystals only, no mirror)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135" y="971550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correction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971550"/>
            <a:ext cx="1544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XRT correction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971550"/>
            <a:ext cx="24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XRT + manual correction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51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I need to understand better how bend mirrors interact with beam size and divergence. It is unexpectedly hard to get the same output beam as the input. Perhaps elliptical mirrors </a:t>
            </a:r>
            <a:r>
              <a:rPr lang="en-US" sz="1200" smtClean="0"/>
              <a:t>can help.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43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84778"/>
            <a:ext cx="2764561" cy="73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30630"/>
            <a:ext cx="2814889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4138926"/>
            <a:ext cx="3854687" cy="731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1" y="141172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1" y="28658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432002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10975" y="1119336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</a:t>
            </a:r>
          </a:p>
          <a:p>
            <a:r>
              <a:rPr lang="en-US" sz="1400" dirty="0" smtClean="0"/>
              <a:t>Designs 2.X are with the last two crystals going up, and with the </a:t>
            </a:r>
            <a:r>
              <a:rPr lang="en-US" sz="1400" dirty="0" err="1" smtClean="0"/>
              <a:t>miscut</a:t>
            </a:r>
            <a:r>
              <a:rPr lang="en-US" sz="1400" dirty="0" smtClean="0"/>
              <a:t> crystal first: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75" y="2172376"/>
            <a:ext cx="3043807" cy="11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1.X: crystals only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151547" y="3205755"/>
            <a:ext cx="1973178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151547" y="1264682"/>
            <a:ext cx="1973178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" y="8953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642110" y="3205755"/>
            <a:ext cx="1973177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642111" y="1264682"/>
            <a:ext cx="1973177" cy="182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0" y="8953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Detector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396829" y="1264682"/>
            <a:ext cx="1973178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396830" y="3205755"/>
            <a:ext cx="1973175" cy="1828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89868" y="89233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first </a:t>
            </a:r>
            <a:r>
              <a:rPr lang="en-US" dirty="0" err="1" smtClean="0"/>
              <a:t>miscut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1276350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second </a:t>
            </a:r>
            <a:r>
              <a:rPr lang="en-US" sz="1400" dirty="0" err="1" smtClean="0"/>
              <a:t>miscut</a:t>
            </a:r>
            <a:r>
              <a:rPr lang="en-US" sz="1400" dirty="0" smtClean="0"/>
              <a:t> crystal does correct for the beam shape, but only partially for the z’ chirp.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7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2.X</a:t>
            </a:r>
            <a:r>
              <a:rPr lang="en-US" dirty="0"/>
              <a:t>: crystals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8953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8953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89233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first </a:t>
            </a:r>
            <a:r>
              <a:rPr lang="en-US" dirty="0" err="1" smtClean="0"/>
              <a:t>miscut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150884" y="1261665"/>
            <a:ext cx="1973178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151547" y="3194995"/>
            <a:ext cx="1973178" cy="182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396497" y="1261665"/>
            <a:ext cx="1973178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396829" y="3194995"/>
            <a:ext cx="1973178" cy="182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642109" y="1261665"/>
            <a:ext cx="1973178" cy="1828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642111" y="3194995"/>
            <a:ext cx="1973178" cy="1828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05600" y="1261665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chirp is better corrected with this second design.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81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1.0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72" y="21513"/>
            <a:ext cx="2463028" cy="64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6866022" y="3176028"/>
            <a:ext cx="1973178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406693" y="1261665"/>
            <a:ext cx="197317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406693" y="3176028"/>
            <a:ext cx="1973178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6866022" y="1261665"/>
            <a:ext cx="1973178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06693" y="90269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focus (tilted)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62116" y="8923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177028" y="1261665"/>
            <a:ext cx="1973178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177028" y="3176028"/>
            <a:ext cx="1973178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028" y="89647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first </a:t>
            </a:r>
            <a:r>
              <a:rPr lang="en-US" dirty="0" err="1" smtClean="0"/>
              <a:t>miscut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36358" y="89647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last </a:t>
            </a:r>
            <a:r>
              <a:rPr lang="en-US" dirty="0" err="1" smtClean="0"/>
              <a:t>miscut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647999" y="1261665"/>
            <a:ext cx="1963782" cy="182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651035" y="3176028"/>
            <a:ext cx="196378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1.2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49" y="26670"/>
            <a:ext cx="3372851" cy="64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6870720" y="1261665"/>
            <a:ext cx="1963782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9"/>
          <a:stretch/>
        </p:blipFill>
        <p:spPr>
          <a:xfrm>
            <a:off x="6870720" y="3176028"/>
            <a:ext cx="1963782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06693" y="9026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2nd focus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62116" y="8923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7028" y="89647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focus (tilted)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6358" y="89647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last </a:t>
            </a:r>
            <a:r>
              <a:rPr lang="en-US" dirty="0" err="1" smtClean="0"/>
              <a:t>miscut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408836" y="1255585"/>
            <a:ext cx="1963782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406693" y="3176028"/>
            <a:ext cx="1963782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184081" y="1255585"/>
            <a:ext cx="1963782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184081" y="3176028"/>
            <a:ext cx="1963782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631174" y="1265808"/>
            <a:ext cx="1963782" cy="182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636358" y="3176028"/>
            <a:ext cx="196378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2.0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693" y="90269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focus (tilted)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62116" y="8923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028" y="89647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first </a:t>
            </a:r>
            <a:r>
              <a:rPr lang="en-US" dirty="0" err="1" smtClean="0"/>
              <a:t>miscut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6358" y="89647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last </a:t>
            </a:r>
            <a:r>
              <a:rPr lang="en-US" dirty="0" err="1" smtClean="0"/>
              <a:t>miscut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6862116" y="3181350"/>
            <a:ext cx="1973178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0827"/>
          <a:stretch/>
        </p:blipFill>
        <p:spPr>
          <a:xfrm>
            <a:off x="2406693" y="1272024"/>
            <a:ext cx="1973178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406693" y="3181755"/>
            <a:ext cx="1973178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6862116" y="1261665"/>
            <a:ext cx="1973178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173354" y="1265808"/>
            <a:ext cx="1973178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177028" y="3181755"/>
            <a:ext cx="1973178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636358" y="1265808"/>
            <a:ext cx="1973178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632451" y="3181350"/>
            <a:ext cx="197317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6870720" y="1275672"/>
            <a:ext cx="1963782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6873465" y="3172815"/>
            <a:ext cx="1963782" cy="1828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6693" y="9026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2nd focus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62116" y="8923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028" y="89647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focus (tilted)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36358" y="89647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last </a:t>
            </a:r>
            <a:r>
              <a:rPr lang="en-US" dirty="0" err="1" smtClean="0"/>
              <a:t>miscut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406693" y="1275672"/>
            <a:ext cx="1963782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2406693" y="3173220"/>
            <a:ext cx="1963782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177028" y="1275672"/>
            <a:ext cx="1963782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177028" y="3173220"/>
            <a:ext cx="1963782" cy="182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636358" y="3176868"/>
            <a:ext cx="1963782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28"/>
          <a:stretch/>
        </p:blipFill>
        <p:spPr>
          <a:xfrm>
            <a:off x="4636358" y="1275672"/>
            <a:ext cx="196378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on those first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The main challenge lies in the rectification of the z’ chirp induced by the first </a:t>
            </a:r>
            <a:r>
              <a:rPr lang="en-US" sz="1200" dirty="0" err="1" smtClean="0"/>
              <a:t>miscut</a:t>
            </a:r>
            <a:r>
              <a:rPr lang="en-US" sz="1200" dirty="0" smtClean="0"/>
              <a:t> crystal.</a:t>
            </a:r>
          </a:p>
          <a:p>
            <a:r>
              <a:rPr lang="en-US" sz="1200" b="1" dirty="0" smtClean="0"/>
              <a:t>Design 1:</a:t>
            </a:r>
          </a:p>
          <a:p>
            <a:r>
              <a:rPr lang="en-US" sz="1200" dirty="0" smtClean="0"/>
              <a:t>Without the mirrors, the chirp is not fully corrected by the second </a:t>
            </a:r>
            <a:r>
              <a:rPr lang="en-US" sz="1200" dirty="0" err="1" smtClean="0"/>
              <a:t>miscut</a:t>
            </a:r>
            <a:r>
              <a:rPr lang="en-US" sz="1200" dirty="0" smtClean="0"/>
              <a:t> crystal. With the first mirror set, the correction is better and the overall z’ spread at the detector is close to the source value.</a:t>
            </a:r>
          </a:p>
          <a:p>
            <a:endParaRPr lang="en-US" sz="1200" dirty="0" smtClean="0"/>
          </a:p>
          <a:p>
            <a:r>
              <a:rPr lang="en-US" sz="1200" b="1" dirty="0" smtClean="0"/>
              <a:t>Design 2:</a:t>
            </a:r>
          </a:p>
          <a:p>
            <a:r>
              <a:rPr lang="en-US" sz="1200" dirty="0" smtClean="0"/>
              <a:t>Without the mirrors, </a:t>
            </a:r>
            <a:r>
              <a:rPr lang="en-US" sz="1200" dirty="0"/>
              <a:t>the chirp can nicely corrected in the design 2. But when adding the first set of mirrors</a:t>
            </a:r>
            <a:r>
              <a:rPr lang="en-US" sz="1200" dirty="0" smtClean="0"/>
              <a:t>, the beam is flipped at the focal </a:t>
            </a:r>
            <a:r>
              <a:rPr lang="en-US" sz="1200" dirty="0"/>
              <a:t>point </a:t>
            </a:r>
            <a:r>
              <a:rPr lang="en-US" sz="1200" dirty="0" smtClean="0"/>
              <a:t>and the correction is no longer effective.</a:t>
            </a:r>
          </a:p>
          <a:p>
            <a:endParaRPr lang="en-US" sz="1200" dirty="0"/>
          </a:p>
          <a:p>
            <a:r>
              <a:rPr lang="en-US" sz="1200" dirty="0" smtClean="0"/>
              <a:t>The z’ versus energy histogram before the second </a:t>
            </a:r>
            <a:r>
              <a:rPr lang="en-US" sz="1200" dirty="0" err="1" smtClean="0"/>
              <a:t>miscut</a:t>
            </a:r>
            <a:r>
              <a:rPr lang="en-US" sz="1200" dirty="0" smtClean="0"/>
              <a:t> crystal does not have a clear dispersion relation, as compared to just after the first </a:t>
            </a:r>
            <a:r>
              <a:rPr lang="en-US" sz="1200" dirty="0" err="1" smtClean="0"/>
              <a:t>miscut</a:t>
            </a:r>
            <a:r>
              <a:rPr lang="en-US" sz="1200" dirty="0" smtClean="0"/>
              <a:t>. The set of mirror seems introduce additional modification of divergence of the beam.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11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hd_2019" id="{B7992EC4-9F20-449C-B056-2DBF01C21CC4}" vid="{DD0F5D4D-759F-4E20-AEE9-D4E95DBBF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734</Words>
  <Application>Microsoft Office PowerPoint</Application>
  <PresentationFormat>On-screen Show (16:9)</PresentationFormat>
  <Paragraphs>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Symbol</vt:lpstr>
      <vt:lpstr>Blank</vt:lpstr>
      <vt:lpstr>Monochromator simulations </vt:lpstr>
      <vt:lpstr>Designs</vt:lpstr>
      <vt:lpstr>Design 1.X: crystals only</vt:lpstr>
      <vt:lpstr>Design 2.X: crystals only</vt:lpstr>
      <vt:lpstr>Design 1.0</vt:lpstr>
      <vt:lpstr>Design 1.2</vt:lpstr>
      <vt:lpstr>Design 2.0</vt:lpstr>
      <vt:lpstr>Design 2.2</vt:lpstr>
      <vt:lpstr>Discussion on those first results</vt:lpstr>
      <vt:lpstr>Two mirror tests: parabolic mirrors</vt:lpstr>
      <vt:lpstr>Two mirror tests: parabolic mirrors</vt:lpstr>
      <vt:lpstr>Mirrors: analytical calculations</vt:lpstr>
      <vt:lpstr>Two mirrors: solution</vt:lpstr>
      <vt:lpstr>z vs E at the tilted detector (all designs equivalent)</vt:lpstr>
      <vt:lpstr>2Q correction (crystals only, no mirror)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2018-12-07T23:44:51Z</cp:lastPrinted>
  <dcterms:created xsi:type="dcterms:W3CDTF">2012-06-11T23:48:53Z</dcterms:created>
  <dcterms:modified xsi:type="dcterms:W3CDTF">2020-02-21T00:56:11Z</dcterms:modified>
</cp:coreProperties>
</file>