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62" r:id="rId6"/>
    <p:sldId id="267" r:id="rId7"/>
    <p:sldId id="269" r:id="rId8"/>
    <p:sldId id="270" r:id="rId9"/>
    <p:sldId id="265" r:id="rId1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309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12.svg"/><Relationship Id="rId9" Type="http://schemas.openxmlformats.org/officeDocument/2006/relationships/image" Target="../media/image1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37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38.png"/><Relationship Id="rId7" Type="http://schemas.openxmlformats.org/officeDocument/2006/relationships/image" Target="../media/image4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8.sv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39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1980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9048750"/>
            <a:ext cx="17135475" cy="666750"/>
          </a:xfrm>
          <a:prstGeom prst="rect">
            <a:avLst/>
          </a:prstGeom>
        </p:spPr>
      </p:pic>
      <p:pic>
        <p:nvPicPr>
          <p:cNvPr id="3" name="Button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71500" y="571500"/>
            <a:ext cx="4972050" cy="619125"/>
          </a:xfrm>
          <a:prstGeom prst="rect">
            <a:avLst/>
          </a:prstGeom>
        </p:spPr>
      </p:pic>
      <p:pic>
        <p:nvPicPr>
          <p:cNvPr id="4" name="Button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5715000" y="571500"/>
            <a:ext cx="1400175" cy="619125"/>
          </a:xfrm>
          <a:prstGeom prst="rect">
            <a:avLst/>
          </a:prstGeom>
        </p:spPr>
      </p:pic>
      <p:pic>
        <p:nvPicPr>
          <p:cNvPr id="5" name="Button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344775" y="571500"/>
            <a:ext cx="2371725" cy="619125"/>
          </a:xfrm>
          <a:prstGeom prst="rect">
            <a:avLst/>
          </a:prstGeom>
        </p:spPr>
      </p:pic>
      <p:pic>
        <p:nvPicPr>
          <p:cNvPr id="6" name="Button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3944600" y="571500"/>
            <a:ext cx="1123950" cy="619125"/>
          </a:xfrm>
          <a:prstGeom prst="rect">
            <a:avLst/>
          </a:prstGeom>
        </p:spPr>
      </p:pic>
      <p:pic>
        <p:nvPicPr>
          <p:cNvPr id="7" name="Group 71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13514852" y="4810125"/>
            <a:ext cx="3488043" cy="3488043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52450" y="2619375"/>
            <a:ext cx="17592675" cy="3600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91667"/>
              </a:lnSpc>
              <a:buNone/>
            </a:pPr>
            <a:r>
              <a:rPr lang="en-US" sz="13100" b="1" dirty="0" err="1">
                <a:solidFill>
                  <a:srgbClr val="E52337"/>
                </a:solidFill>
                <a:latin typeface="Wadik" pitchFamily="50" charset="0"/>
                <a:ea typeface="Wadik Bold"/>
                <a:cs typeface="Wadik Bold" pitchFamily="34" charset="-120"/>
              </a:rPr>
              <a:t>Spaceodds</a:t>
            </a:r>
            <a:endParaRPr lang="en-US" sz="13100" b="1" dirty="0">
              <a:solidFill>
                <a:srgbClr val="E52337"/>
              </a:solidFill>
              <a:latin typeface="Wadik" pitchFamily="50" charset="0"/>
              <a:ea typeface="Wadik Bold"/>
              <a:cs typeface="Wadik Bold" pitchFamily="34" charset="-120"/>
            </a:endParaRPr>
          </a:p>
          <a:p>
            <a:pPr marL="0" indent="0" algn="l">
              <a:lnSpc>
                <a:spcPct val="91667"/>
              </a:lnSpc>
              <a:buNone/>
            </a:pPr>
            <a:r>
              <a:rPr lang="ru-RU" sz="7200" b="1" dirty="0">
                <a:solidFill>
                  <a:srgbClr val="E52337"/>
                </a:solidFill>
                <a:latin typeface="Wadik" pitchFamily="50" charset="0"/>
                <a:ea typeface="Wadik Bold"/>
              </a:rPr>
              <a:t>Прозрачный </a:t>
            </a:r>
            <a:r>
              <a:rPr lang="ru-RU" sz="7200" b="1" dirty="0" err="1">
                <a:solidFill>
                  <a:srgbClr val="E52337"/>
                </a:solidFill>
                <a:latin typeface="Wadik" pitchFamily="50" charset="0"/>
                <a:ea typeface="Wadik Bold"/>
              </a:rPr>
              <a:t>гсч</a:t>
            </a:r>
            <a:endParaRPr lang="en-US" sz="7200" dirty="0">
              <a:latin typeface="Wadik" pitchFamily="50" charset="0"/>
              <a:ea typeface="Wadik Bold"/>
            </a:endParaRPr>
          </a:p>
        </p:txBody>
      </p:sp>
      <p:sp>
        <p:nvSpPr>
          <p:cNvPr id="9" name="Subheader"/>
          <p:cNvSpPr/>
          <p:nvPr/>
        </p:nvSpPr>
        <p:spPr>
          <a:xfrm>
            <a:off x="571500" y="6886575"/>
            <a:ext cx="5562600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ru-RU" sz="2400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  <a:cs typeface="Inter Regular" pitchFamily="34" charset="-120"/>
              </a:rPr>
              <a:t>Представляет команда «</a:t>
            </a:r>
            <a:r>
              <a:rPr lang="en-US" sz="2400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  <a:cs typeface="Inter Regular" pitchFamily="34" charset="-120"/>
              </a:rPr>
              <a:t>Sh3m0n3</a:t>
            </a:r>
            <a:r>
              <a:rPr lang="ru-RU" sz="2400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  <a:cs typeface="Inter Regular" pitchFamily="34" charset="-120"/>
              </a:rPr>
              <a:t>»</a:t>
            </a:r>
            <a:endParaRPr lang="en-US" sz="2400" dirty="0">
              <a:latin typeface="Wadik" pitchFamily="50" charset="0"/>
            </a:endParaRPr>
          </a:p>
        </p:txBody>
      </p:sp>
      <p:sp>
        <p:nvSpPr>
          <p:cNvPr id="10" name="Caption"/>
          <p:cNvSpPr/>
          <p:nvPr/>
        </p:nvSpPr>
        <p:spPr>
          <a:xfrm>
            <a:off x="14268450" y="9048750"/>
            <a:ext cx="34575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600" dirty="0"/>
          </a:p>
        </p:txBody>
      </p:sp>
      <p:sp>
        <p:nvSpPr>
          <p:cNvPr id="11" name="default_name"/>
          <p:cNvSpPr/>
          <p:nvPr/>
        </p:nvSpPr>
        <p:spPr>
          <a:xfrm>
            <a:off x="800100" y="800100"/>
            <a:ext cx="451485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800" dirty="0">
                <a:solidFill>
                  <a:srgbClr val="E52337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ПРОДУКТОВОЕ ПРОГРАММИРОВАНИЕ</a:t>
            </a:r>
            <a:endParaRPr lang="en-US" sz="1800" dirty="0"/>
          </a:p>
        </p:txBody>
      </p:sp>
      <p:sp>
        <p:nvSpPr>
          <p:cNvPr id="12" name="default_name"/>
          <p:cNvSpPr/>
          <p:nvPr/>
        </p:nvSpPr>
        <p:spPr>
          <a:xfrm>
            <a:off x="6000750" y="800100"/>
            <a:ext cx="83820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800" dirty="0">
                <a:solidFill>
                  <a:srgbClr val="E52337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ОТБОР</a:t>
            </a:r>
            <a:endParaRPr lang="en-US" sz="1800" dirty="0"/>
          </a:p>
        </p:txBody>
      </p:sp>
      <p:sp>
        <p:nvSpPr>
          <p:cNvPr id="13" name="default_name"/>
          <p:cNvSpPr/>
          <p:nvPr/>
        </p:nvSpPr>
        <p:spPr>
          <a:xfrm>
            <a:off x="15582900" y="800100"/>
            <a:ext cx="182880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175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21-25 ОКТЯБРЯ</a:t>
            </a:r>
            <a:endParaRPr lang="en-US" sz="1800" dirty="0"/>
          </a:p>
        </p:txBody>
      </p:sp>
      <p:sp>
        <p:nvSpPr>
          <p:cNvPr id="14" name="default_name"/>
          <p:cNvSpPr/>
          <p:nvPr/>
        </p:nvSpPr>
        <p:spPr>
          <a:xfrm>
            <a:off x="14201775" y="800100"/>
            <a:ext cx="56197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175"/>
              </a:lnSpc>
              <a:buNone/>
            </a:pPr>
            <a:r>
              <a:rPr lang="en-US" sz="1800" dirty="0">
                <a:solidFill>
                  <a:srgbClr val="E52337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ФСП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Rectangle 167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5275" y="2182812"/>
            <a:ext cx="17459325" cy="7934325"/>
          </a:xfrm>
          <a:prstGeom prst="rect">
            <a:avLst/>
          </a:prstGeom>
        </p:spPr>
      </p:pic>
      <p:pic>
        <p:nvPicPr>
          <p:cNvPr id="11" name="Frame 396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52475" y="6781800"/>
            <a:ext cx="1352548" cy="457200"/>
          </a:xfrm>
          <a:prstGeom prst="rect">
            <a:avLst/>
          </a:prstGeom>
        </p:spPr>
      </p:pic>
      <p:sp>
        <p:nvSpPr>
          <p:cNvPr id="18" name="Text 0"/>
          <p:cNvSpPr/>
          <p:nvPr/>
        </p:nvSpPr>
        <p:spPr>
          <a:xfrm>
            <a:off x="533400" y="1038225"/>
            <a:ext cx="73247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175"/>
              </a:lnSpc>
              <a:buNone/>
            </a:pPr>
            <a:r>
              <a:rPr lang="en-US" sz="6750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О КОМАНДЕ</a:t>
            </a:r>
            <a:endParaRPr lang="en-US" sz="6750" dirty="0"/>
          </a:p>
        </p:txBody>
      </p:sp>
      <p:sp>
        <p:nvSpPr>
          <p:cNvPr id="19" name="Text 1"/>
          <p:cNvSpPr/>
          <p:nvPr/>
        </p:nvSpPr>
        <p:spPr>
          <a:xfrm>
            <a:off x="762000" y="5768975"/>
            <a:ext cx="263842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 err="1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Кавин</a:t>
            </a:r>
            <a:endParaRPr lang="ru-RU" sz="1650" b="1" dirty="0">
              <a:solidFill>
                <a:srgbClr val="FFFFFF"/>
              </a:solidFill>
              <a:latin typeface="Wadik" pitchFamily="50" charset="0"/>
              <a:ea typeface="ReSquare Bold" pitchFamily="34" charset="-122"/>
            </a:endParaRPr>
          </a:p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Михаил</a:t>
            </a:r>
            <a:endParaRPr lang="en-US" sz="1650" dirty="0">
              <a:latin typeface="Wadik" pitchFamily="50" charset="0"/>
            </a:endParaRPr>
          </a:p>
        </p:txBody>
      </p:sp>
      <p:sp>
        <p:nvSpPr>
          <p:cNvPr id="20" name="Text 2"/>
          <p:cNvSpPr/>
          <p:nvPr/>
        </p:nvSpPr>
        <p:spPr>
          <a:xfrm>
            <a:off x="3910887" y="5727746"/>
            <a:ext cx="260032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  <a:cs typeface="ReSquare Bold" pitchFamily="34" charset="-120"/>
              </a:rPr>
              <a:t>Булат</a:t>
            </a:r>
          </a:p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 err="1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Хабибрахманов</a:t>
            </a:r>
            <a:endParaRPr lang="en-US" sz="1650" dirty="0">
              <a:latin typeface="Wadik" pitchFamily="50" charset="0"/>
            </a:endParaRPr>
          </a:p>
        </p:txBody>
      </p:sp>
      <p:sp>
        <p:nvSpPr>
          <p:cNvPr id="21" name="Text 3"/>
          <p:cNvSpPr/>
          <p:nvPr/>
        </p:nvSpPr>
        <p:spPr>
          <a:xfrm>
            <a:off x="7375525" y="5720240"/>
            <a:ext cx="263842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  <a:cs typeface="ReSquare Bold" pitchFamily="34" charset="-120"/>
              </a:rPr>
              <a:t>Роман</a:t>
            </a:r>
          </a:p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Романенко</a:t>
            </a:r>
            <a:endParaRPr lang="en-US" sz="1650" dirty="0">
              <a:latin typeface="Wadik" pitchFamily="50" charset="0"/>
            </a:endParaRPr>
          </a:p>
        </p:txBody>
      </p:sp>
      <p:sp>
        <p:nvSpPr>
          <p:cNvPr id="22" name="Text 4"/>
          <p:cNvSpPr/>
          <p:nvPr/>
        </p:nvSpPr>
        <p:spPr>
          <a:xfrm>
            <a:off x="10883900" y="5720240"/>
            <a:ext cx="263842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  <a:cs typeface="ReSquare Bold" pitchFamily="34" charset="-120"/>
              </a:rPr>
              <a:t>Зацепин</a:t>
            </a:r>
          </a:p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  <a:cs typeface="ReSquare Bold" pitchFamily="34" charset="-120"/>
              </a:rPr>
              <a:t>Никита</a:t>
            </a:r>
          </a:p>
        </p:txBody>
      </p:sp>
      <p:sp>
        <p:nvSpPr>
          <p:cNvPr id="23" name="Text 5"/>
          <p:cNvSpPr/>
          <p:nvPr/>
        </p:nvSpPr>
        <p:spPr>
          <a:xfrm>
            <a:off x="14549437" y="5638800"/>
            <a:ext cx="2638425" cy="762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  <a:cs typeface="ReSquare Bold" pitchFamily="34" charset="-120"/>
              </a:rPr>
              <a:t>Яремчук</a:t>
            </a:r>
          </a:p>
          <a:p>
            <a:pPr marL="0" indent="0" algn="l">
              <a:lnSpc>
                <a:spcPct val="83333"/>
              </a:lnSpc>
              <a:buNone/>
            </a:pPr>
            <a:r>
              <a:rPr lang="ru-RU" sz="165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Илья</a:t>
            </a:r>
            <a:endParaRPr lang="en-US" sz="1650" dirty="0">
              <a:latin typeface="Wadik" pitchFamily="50" charset="0"/>
            </a:endParaRPr>
          </a:p>
        </p:txBody>
      </p:sp>
      <p:sp>
        <p:nvSpPr>
          <p:cNvPr id="24" name="Text 6"/>
          <p:cNvSpPr/>
          <p:nvPr/>
        </p:nvSpPr>
        <p:spPr>
          <a:xfrm>
            <a:off x="781050" y="7391400"/>
            <a:ext cx="26098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8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Управление проектом</a:t>
            </a:r>
            <a:endParaRPr lang="en-US" sz="1800" dirty="0"/>
          </a:p>
        </p:txBody>
      </p:sp>
      <p:sp>
        <p:nvSpPr>
          <p:cNvPr id="25" name="Text 7"/>
          <p:cNvSpPr/>
          <p:nvPr/>
        </p:nvSpPr>
        <p:spPr>
          <a:xfrm>
            <a:off x="3848100" y="7391400"/>
            <a:ext cx="26098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8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Разработка сайта</a:t>
            </a:r>
          </a:p>
          <a:p>
            <a:pPr marL="0" indent="0" algn="l">
              <a:lnSpc>
                <a:spcPct val="83333"/>
              </a:lnSpc>
              <a:buNone/>
            </a:pPr>
            <a:r>
              <a:rPr lang="ru-RU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и</a:t>
            </a:r>
            <a:r>
              <a:rPr lang="ru-RU" sz="18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 веб – архитектуры проекта</a:t>
            </a:r>
            <a:endParaRPr lang="en-US" sz="1800" dirty="0"/>
          </a:p>
        </p:txBody>
      </p:sp>
      <p:sp>
        <p:nvSpPr>
          <p:cNvPr id="26" name="Text 8"/>
          <p:cNvSpPr/>
          <p:nvPr/>
        </p:nvSpPr>
        <p:spPr>
          <a:xfrm>
            <a:off x="7467600" y="7515225"/>
            <a:ext cx="26098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8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Формирование алгоритмов работы ГСЧ</a:t>
            </a:r>
            <a:endParaRPr lang="en-US" sz="1800" dirty="0"/>
          </a:p>
        </p:txBody>
      </p:sp>
      <p:sp>
        <p:nvSpPr>
          <p:cNvPr id="27" name="Text 9"/>
          <p:cNvSpPr/>
          <p:nvPr/>
        </p:nvSpPr>
        <p:spPr>
          <a:xfrm>
            <a:off x="10887075" y="7486650"/>
            <a:ext cx="26098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800" dirty="0">
                <a:solidFill>
                  <a:srgbClr val="FFFFFF"/>
                </a:solidFill>
                <a:ea typeface="Inter Regular" pitchFamily="34" charset="-122"/>
              </a:rPr>
              <a:t>Прое</a:t>
            </a:r>
            <a:r>
              <a:rPr lang="ru-RU" dirty="0">
                <a:solidFill>
                  <a:srgbClr val="FFFFFF"/>
                </a:solidFill>
                <a:ea typeface="Inter Regular" pitchFamily="34" charset="-122"/>
              </a:rPr>
              <a:t>ктирование внутренней системы</a:t>
            </a:r>
            <a:endParaRPr lang="en-US" sz="1800" dirty="0"/>
          </a:p>
        </p:txBody>
      </p:sp>
      <p:sp>
        <p:nvSpPr>
          <p:cNvPr id="28" name="Text 10"/>
          <p:cNvSpPr/>
          <p:nvPr/>
        </p:nvSpPr>
        <p:spPr>
          <a:xfrm>
            <a:off x="14549437" y="7462360"/>
            <a:ext cx="26098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ru-RU" sz="18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Анализ энтропии источников</a:t>
            </a:r>
            <a:endParaRPr lang="en-US" sz="1800" dirty="0"/>
          </a:p>
        </p:txBody>
      </p:sp>
      <p:sp>
        <p:nvSpPr>
          <p:cNvPr id="29" name="default_name"/>
          <p:cNvSpPr/>
          <p:nvPr/>
        </p:nvSpPr>
        <p:spPr>
          <a:xfrm>
            <a:off x="879020" y="6902496"/>
            <a:ext cx="149841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en-US" sz="2100" dirty="0" err="1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</a:rPr>
              <a:t>TeamLead</a:t>
            </a:r>
            <a:endParaRPr lang="en-US" sz="2100" dirty="0"/>
          </a:p>
        </p:txBody>
      </p:sp>
      <p:pic>
        <p:nvPicPr>
          <p:cNvPr id="40" name="Frame 396" descr="preencoded.png">
            <a:extLst>
              <a:ext uri="{FF2B5EF4-FFF2-40B4-BE49-F238E27FC236}">
                <a16:creationId xmlns:a16="http://schemas.microsoft.com/office/drawing/2014/main" id="{B6545C9D-620A-4A92-9B08-293353448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848100" y="6781800"/>
            <a:ext cx="1311729" cy="457200"/>
          </a:xfrm>
          <a:prstGeom prst="rect">
            <a:avLst/>
          </a:prstGeom>
        </p:spPr>
      </p:pic>
      <p:sp>
        <p:nvSpPr>
          <p:cNvPr id="41" name="default_name">
            <a:extLst>
              <a:ext uri="{FF2B5EF4-FFF2-40B4-BE49-F238E27FC236}">
                <a16:creationId xmlns:a16="http://schemas.microsoft.com/office/drawing/2014/main" id="{75407FDB-B12A-4BED-BD6A-6A17F46EA845}"/>
              </a:ext>
            </a:extLst>
          </p:cNvPr>
          <p:cNvSpPr/>
          <p:nvPr/>
        </p:nvSpPr>
        <p:spPr>
          <a:xfrm>
            <a:off x="3941852" y="6897529"/>
            <a:ext cx="149841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en-US" sz="2100" dirty="0" err="1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</a:rPr>
              <a:t>FrondEnd</a:t>
            </a:r>
            <a:endParaRPr lang="en-US" sz="2100" dirty="0"/>
          </a:p>
        </p:txBody>
      </p:sp>
      <p:pic>
        <p:nvPicPr>
          <p:cNvPr id="42" name="Frame 396" descr="preencoded.png">
            <a:extLst>
              <a:ext uri="{FF2B5EF4-FFF2-40B4-BE49-F238E27FC236}">
                <a16:creationId xmlns:a16="http://schemas.microsoft.com/office/drawing/2014/main" id="{B21A689E-1028-45F9-8507-76FDE858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391400" y="6777241"/>
            <a:ext cx="1197429" cy="457200"/>
          </a:xfrm>
          <a:prstGeom prst="rect">
            <a:avLst/>
          </a:prstGeom>
        </p:spPr>
      </p:pic>
      <p:sp>
        <p:nvSpPr>
          <p:cNvPr id="43" name="default_name">
            <a:extLst>
              <a:ext uri="{FF2B5EF4-FFF2-40B4-BE49-F238E27FC236}">
                <a16:creationId xmlns:a16="http://schemas.microsoft.com/office/drawing/2014/main" id="{1F310F58-24DF-4BED-9E1B-B2175CC8B05B}"/>
              </a:ext>
            </a:extLst>
          </p:cNvPr>
          <p:cNvSpPr/>
          <p:nvPr/>
        </p:nvSpPr>
        <p:spPr>
          <a:xfrm>
            <a:off x="7485152" y="6892970"/>
            <a:ext cx="149841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en-US" sz="2100" dirty="0" err="1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</a:rPr>
              <a:t>BackEnd</a:t>
            </a:r>
            <a:endParaRPr lang="en-US" sz="2100" dirty="0"/>
          </a:p>
        </p:txBody>
      </p:sp>
      <p:pic>
        <p:nvPicPr>
          <p:cNvPr id="44" name="Frame 396" descr="preencoded.png">
            <a:extLst>
              <a:ext uri="{FF2B5EF4-FFF2-40B4-BE49-F238E27FC236}">
                <a16:creationId xmlns:a16="http://schemas.microsoft.com/office/drawing/2014/main" id="{FAE78D34-2763-4958-8B5B-6C565E16D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883900" y="6777241"/>
            <a:ext cx="1790700" cy="457200"/>
          </a:xfrm>
          <a:prstGeom prst="rect">
            <a:avLst/>
          </a:prstGeom>
        </p:spPr>
      </p:pic>
      <p:sp>
        <p:nvSpPr>
          <p:cNvPr id="45" name="default_name">
            <a:extLst>
              <a:ext uri="{FF2B5EF4-FFF2-40B4-BE49-F238E27FC236}">
                <a16:creationId xmlns:a16="http://schemas.microsoft.com/office/drawing/2014/main" id="{6C1A109F-6306-4667-A4D7-6028324C119D}"/>
              </a:ext>
            </a:extLst>
          </p:cNvPr>
          <p:cNvSpPr/>
          <p:nvPr/>
        </p:nvSpPr>
        <p:spPr>
          <a:xfrm>
            <a:off x="10977652" y="6892970"/>
            <a:ext cx="149841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</a:rPr>
              <a:t>Data-Scientist</a:t>
            </a:r>
            <a:endParaRPr lang="en-US" sz="2100" dirty="0"/>
          </a:p>
        </p:txBody>
      </p:sp>
      <p:pic>
        <p:nvPicPr>
          <p:cNvPr id="46" name="Frame 396" descr="preencoded.png">
            <a:extLst>
              <a:ext uri="{FF2B5EF4-FFF2-40B4-BE49-F238E27FC236}">
                <a16:creationId xmlns:a16="http://schemas.microsoft.com/office/drawing/2014/main" id="{D4647B0D-115C-4ED7-9C38-7928906F66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549437" y="6774045"/>
            <a:ext cx="1451610" cy="457200"/>
          </a:xfrm>
          <a:prstGeom prst="rect">
            <a:avLst/>
          </a:prstGeom>
        </p:spPr>
      </p:pic>
      <p:sp>
        <p:nvSpPr>
          <p:cNvPr id="47" name="default_name">
            <a:extLst>
              <a:ext uri="{FF2B5EF4-FFF2-40B4-BE49-F238E27FC236}">
                <a16:creationId xmlns:a16="http://schemas.microsoft.com/office/drawing/2014/main" id="{E47B2809-DF5B-47B6-A09C-49DCFDBEAE63}"/>
              </a:ext>
            </a:extLst>
          </p:cNvPr>
          <p:cNvSpPr/>
          <p:nvPr/>
        </p:nvSpPr>
        <p:spPr>
          <a:xfrm>
            <a:off x="14643189" y="6889774"/>
            <a:ext cx="149841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nter Regular" pitchFamily="34" charset="0"/>
                <a:ea typeface="Inter Regular" pitchFamily="34" charset="-122"/>
              </a:rPr>
              <a:t>BI-Scientist</a:t>
            </a:r>
            <a:endParaRPr lang="en-US" sz="21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5961B91-EBA0-4847-AF20-8D714EF477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6944" t="42794" r="8942" b="736"/>
          <a:stretch/>
        </p:blipFill>
        <p:spPr>
          <a:xfrm>
            <a:off x="708663" y="2777727"/>
            <a:ext cx="2477450" cy="23785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2A32F42-1655-4135-911C-34158AF5506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341" t="41143" r="51169" b="2267"/>
          <a:stretch/>
        </p:blipFill>
        <p:spPr>
          <a:xfrm>
            <a:off x="14413074" y="2828925"/>
            <a:ext cx="2477450" cy="237859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CC65420-5305-40FE-AA22-42F6BDA467C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6913" t="37037" r="13128" b="13704"/>
          <a:stretch/>
        </p:blipFill>
        <p:spPr>
          <a:xfrm>
            <a:off x="3910887" y="2783600"/>
            <a:ext cx="2484275" cy="237272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BB316C01-A20A-4ABA-AC07-80E55CDE15F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183" t="48906" r="26768"/>
          <a:stretch/>
        </p:blipFill>
        <p:spPr>
          <a:xfrm>
            <a:off x="7320836" y="2772264"/>
            <a:ext cx="2484275" cy="2426938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4B113B65-DCD8-4EC4-93A6-9B7D7D53344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743" t="40138" r="21612"/>
          <a:stretch/>
        </p:blipFill>
        <p:spPr>
          <a:xfrm>
            <a:off x="10832385" y="2782352"/>
            <a:ext cx="2477450" cy="2425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1980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1975" y="1909762"/>
            <a:ext cx="8582025" cy="6662738"/>
          </a:xfrm>
          <a:prstGeom prst="rect">
            <a:avLst/>
          </a:prstGeom>
        </p:spPr>
      </p:pic>
      <p:pic>
        <p:nvPicPr>
          <p:cNvPr id="3" name="Group 19807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82138" y="1909762"/>
            <a:ext cx="8582025" cy="5419725"/>
          </a:xfrm>
          <a:prstGeom prst="rect">
            <a:avLst/>
          </a:prstGeom>
        </p:spPr>
      </p:pic>
      <p:pic>
        <p:nvPicPr>
          <p:cNvPr id="4" name=",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962775" y="3629025"/>
            <a:ext cx="1581150" cy="1581150"/>
          </a:xfrm>
          <a:prstGeom prst="rect">
            <a:avLst/>
          </a:prstGeom>
        </p:spPr>
      </p:pic>
      <p:pic>
        <p:nvPicPr>
          <p:cNvPr id="5" name="Group 1980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500" y="9048750"/>
            <a:ext cx="17135475" cy="666750"/>
          </a:xfrm>
          <a:prstGeom prst="rect">
            <a:avLst/>
          </a:prstGeom>
        </p:spPr>
      </p:pic>
      <p:sp>
        <p:nvSpPr>
          <p:cNvPr id="6" name="default_name"/>
          <p:cNvSpPr/>
          <p:nvPr/>
        </p:nvSpPr>
        <p:spPr>
          <a:xfrm>
            <a:off x="571500" y="581025"/>
            <a:ext cx="99822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58333"/>
              </a:lnSpc>
              <a:buNone/>
            </a:pPr>
            <a:r>
              <a:rPr lang="en-US" sz="6750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ПРОБЛЕМАТИКА</a:t>
            </a:r>
            <a:endParaRPr lang="en-US" sz="6750" dirty="0"/>
          </a:p>
        </p:txBody>
      </p:sp>
      <p:sp>
        <p:nvSpPr>
          <p:cNvPr id="10" name="Caption"/>
          <p:cNvSpPr/>
          <p:nvPr/>
        </p:nvSpPr>
        <p:spPr>
          <a:xfrm>
            <a:off x="14268450" y="9048750"/>
            <a:ext cx="34575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60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3AC37F7F-0250-4522-919F-688F16E5F95B}"/>
              </a:ext>
            </a:extLst>
          </p:cNvPr>
          <p:cNvSpPr/>
          <p:nvPr/>
        </p:nvSpPr>
        <p:spPr>
          <a:xfrm>
            <a:off x="1047750" y="3479006"/>
            <a:ext cx="624840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550" dirty="0">
                <a:solidFill>
                  <a:srgbClr val="FFFFFF"/>
                </a:solidFill>
                <a:latin typeface="Bahnschrift SemiBold" panose="020B0502040204020203" pitchFamily="34" charset="0"/>
                <a:ea typeface="Inter Semi Bold" pitchFamily="34" charset="-122"/>
              </a:rPr>
              <a:t>ПОСТАВЛЕННЫЕ ЗАДАЧИ</a:t>
            </a:r>
            <a:endParaRPr lang="en-US" sz="2550" dirty="0">
              <a:latin typeface="Bahnschrift SemiBold" panose="020B0502040204020203" pitchFamily="34" charset="0"/>
            </a:endParaRP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70DF577A-A08E-472E-9E2B-F5C6A7509163}"/>
              </a:ext>
            </a:extLst>
          </p:cNvPr>
          <p:cNvSpPr/>
          <p:nvPr/>
        </p:nvSpPr>
        <p:spPr>
          <a:xfrm>
            <a:off x="9963150" y="2247900"/>
            <a:ext cx="624840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ru-RU" sz="2550" dirty="0">
                <a:solidFill>
                  <a:srgbClr val="FFFFFF"/>
                </a:solidFill>
                <a:latin typeface="Bahnschrift SemiBold" panose="020B0502040204020203" pitchFamily="34" charset="0"/>
                <a:ea typeface="Inter Semi Bold" pitchFamily="34" charset="-122"/>
              </a:rPr>
              <a:t>ПРЕДЛАГАЕМЫЕ РЕШЕНИЯ</a:t>
            </a:r>
            <a:endParaRPr lang="en-US" sz="2550" dirty="0">
              <a:latin typeface="Bahnschrift SemiBol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F71ABB-757E-42E7-B5BA-0CFC557C00F0}"/>
              </a:ext>
            </a:extLst>
          </p:cNvPr>
          <p:cNvSpPr txBox="1"/>
          <p:nvPr/>
        </p:nvSpPr>
        <p:spPr>
          <a:xfrm>
            <a:off x="973932" y="3967440"/>
            <a:ext cx="55768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Обеспечение криптостойкости ГСЧ, с сохранением возможности независимой проверки. Отсутствие общедоступной информации о типе ГСЧ.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Отсутствие слабой или скомпрометированной энтропийной базы.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Отсутствие возможности для внутреннего состояния генератора и будущих значений последовательности быть предсказанными внешним наблюдателем. При этом, любой внешний аудитор или участник должен иметь возможность убедиться в случайности процесса, отсутствии фальсификации и различных внешних влияний на исходный результат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98DD0-D0A6-4DDF-BC81-823D2D20E1E8}"/>
              </a:ext>
            </a:extLst>
          </p:cNvPr>
          <p:cNvSpPr txBox="1"/>
          <p:nvPr/>
        </p:nvSpPr>
        <p:spPr>
          <a:xfrm>
            <a:off x="9963150" y="2824163"/>
            <a:ext cx="55768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Наш ГСЧ имеет открытый исходный код, общедоступную документацию. Имеется возможность тестирования результатов генерации на соответствие различным стандартам, например, NIST,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diehard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 и т.д.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В нашей системе используется гибридная модель с программный ГСЧ, который получает начальное значение от различных независимых источников высококачественных аппаратных ГСЧ, что сочетает  в себе скорость и непредсказуемость.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Использование открытого алгоритма формирования </a:t>
            </a:r>
            <a:r>
              <a:rPr lang="ru-RU" sz="2000" dirty="0" err="1">
                <a:solidFill>
                  <a:schemeClr val="bg1"/>
                </a:solidFill>
                <a:latin typeface="Bahnschrift Light SemiCondensed" panose="020B0502040204020203" pitchFamily="34" charset="0"/>
              </a:rPr>
              <a:t>seed</a:t>
            </a:r>
            <a:r>
              <a:rPr lang="ru-RU" sz="2000" dirty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, с использованием нескольких независимых источников энтропии.</a:t>
            </a: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F69854D6-E037-43B8-A955-CE44FDE68438}"/>
              </a:ext>
            </a:extLst>
          </p:cNvPr>
          <p:cNvSpPr/>
          <p:nvPr/>
        </p:nvSpPr>
        <p:spPr>
          <a:xfrm>
            <a:off x="571500" y="1914525"/>
            <a:ext cx="6248400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550" b="1" dirty="0">
                <a:solidFill>
                  <a:srgbClr val="FFFFFF"/>
                </a:solidFill>
                <a:latin typeface="Bahnschrift SemiBold" panose="020B0502040204020203" pitchFamily="34" charset="0"/>
                <a:ea typeface="Inter Semi Bold" pitchFamily="34" charset="-122"/>
                <a:cs typeface="Inter Semi Bold" pitchFamily="34" charset="-120"/>
              </a:rPr>
              <a:t>КАКОЙ ФУНКЦИОНАЛ НЕОБХОДИМ?</a:t>
            </a:r>
            <a:endParaRPr lang="en-US" sz="2550" b="1" dirty="0">
              <a:latin typeface="Bahnschrift SemiBold" panose="020B05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9C09E3B-8B78-C5F0-0FFB-D7753425EA8E}"/>
              </a:ext>
            </a:extLst>
          </p:cNvPr>
          <p:cNvGrpSpPr/>
          <p:nvPr/>
        </p:nvGrpSpPr>
        <p:grpSpPr>
          <a:xfrm>
            <a:off x="571500" y="3152066"/>
            <a:ext cx="5228409" cy="5410199"/>
            <a:chOff x="12734924" y="2209800"/>
            <a:chExt cx="4505325" cy="5410199"/>
          </a:xfrm>
        </p:grpSpPr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BFF1ABDA-48DC-DF10-4BA8-7DE136302F09}"/>
                </a:ext>
              </a:extLst>
            </p:cNvPr>
            <p:cNvSpPr/>
            <p:nvPr/>
          </p:nvSpPr>
          <p:spPr>
            <a:xfrm>
              <a:off x="12734927" y="2209800"/>
              <a:ext cx="3633533" cy="5410199"/>
            </a:xfrm>
            <a:custGeom>
              <a:avLst/>
              <a:gdLst>
                <a:gd name="connsiteX0" fmla="*/ 0 w 4505325"/>
                <a:gd name="connsiteY0" fmla="*/ 0 h 5410199"/>
                <a:gd name="connsiteX1" fmla="*/ 4505325 w 4505325"/>
                <a:gd name="connsiteY1" fmla="*/ 0 h 5410199"/>
                <a:gd name="connsiteX2" fmla="*/ 4505325 w 4505325"/>
                <a:gd name="connsiteY2" fmla="*/ 5410199 h 5410199"/>
                <a:gd name="connsiteX3" fmla="*/ 0 w 4505325"/>
                <a:gd name="connsiteY3" fmla="*/ 5410199 h 54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325" h="5410199">
                  <a:moveTo>
                    <a:pt x="0" y="0"/>
                  </a:moveTo>
                  <a:lnTo>
                    <a:pt x="4505325" y="0"/>
                  </a:lnTo>
                  <a:lnTo>
                    <a:pt x="4505325" y="5410199"/>
                  </a:lnTo>
                  <a:lnTo>
                    <a:pt x="0" y="5410199"/>
                  </a:lnTo>
                  <a:close/>
                </a:path>
              </a:pathLst>
            </a:custGeom>
            <a:solidFill>
              <a:srgbClr val="212330"/>
            </a:solidFill>
            <a:ln w="9525" cap="flat">
              <a:solidFill>
                <a:srgbClr val="E52337"/>
              </a:solidFill>
              <a:prstDash val="solid"/>
              <a:miter/>
            </a:ln>
          </p:spPr>
          <p:txBody>
            <a:bodyPr rtlCol="0" anchor="ctr"/>
            <a:lstStyle/>
            <a:p>
              <a:pPr algn="just"/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CU </a:t>
              </a:r>
              <a:r>
                <a:rPr lang="ru-RU" sz="2400" dirty="0" err="1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Beacon</a:t>
              </a:r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 использует квантовые флуктуации вакуума для генерации истинно случайных чисел. Это фундаментальная случайность на квантовом уровне, которая физически невозможна для предсказания или воспроизведения. Обеспечивает максимальную криптографическую стойкость.</a:t>
              </a:r>
            </a:p>
          </p:txBody>
        </p:sp>
        <p:sp>
          <p:nvSpPr>
            <p:cNvPr id="15" name="Полилиния: фигура 14">
              <a:extLst>
                <a:ext uri="{FF2B5EF4-FFF2-40B4-BE49-F238E27FC236}">
                  <a16:creationId xmlns:a16="http://schemas.microsoft.com/office/drawing/2014/main" id="{CC619876-EF6D-58B5-F017-7F2339AB4907}"/>
                </a:ext>
              </a:extLst>
            </p:cNvPr>
            <p:cNvSpPr/>
            <p:nvPr/>
          </p:nvSpPr>
          <p:spPr>
            <a:xfrm>
              <a:off x="12734924" y="2209800"/>
              <a:ext cx="4505325" cy="333614"/>
            </a:xfrm>
            <a:custGeom>
              <a:avLst/>
              <a:gdLst>
                <a:gd name="connsiteX0" fmla="*/ 0 w 4505325"/>
                <a:gd name="connsiteY0" fmla="*/ 0 h 333614"/>
                <a:gd name="connsiteX1" fmla="*/ 4505325 w 4505325"/>
                <a:gd name="connsiteY1" fmla="*/ 0 h 333614"/>
                <a:gd name="connsiteX2" fmla="*/ 4505325 w 4505325"/>
                <a:gd name="connsiteY2" fmla="*/ 333615 h 333614"/>
                <a:gd name="connsiteX3" fmla="*/ 0 w 4505325"/>
                <a:gd name="connsiteY3" fmla="*/ 333615 h 33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325" h="333614">
                  <a:moveTo>
                    <a:pt x="0" y="0"/>
                  </a:moveTo>
                  <a:lnTo>
                    <a:pt x="4505325" y="0"/>
                  </a:lnTo>
                  <a:lnTo>
                    <a:pt x="4505325" y="333615"/>
                  </a:lnTo>
                  <a:lnTo>
                    <a:pt x="0" y="333615"/>
                  </a:lnTo>
                  <a:close/>
                </a:path>
              </a:pathLst>
            </a:custGeom>
            <a:solidFill>
              <a:srgbClr val="E52337"/>
            </a:solidFill>
            <a:ln w="9525" cap="flat">
              <a:solidFill>
                <a:srgbClr val="E5233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95A14D8A-F25E-CB8B-3C7F-E6B8C33EF097}"/>
                </a:ext>
              </a:extLst>
            </p:cNvPr>
            <p:cNvSpPr/>
            <p:nvPr/>
          </p:nvSpPr>
          <p:spPr>
            <a:xfrm>
              <a:off x="16963692" y="2284868"/>
              <a:ext cx="196272" cy="183484"/>
            </a:xfrm>
            <a:custGeom>
              <a:avLst/>
              <a:gdLst>
                <a:gd name="connsiteX0" fmla="*/ 157020 w 196272"/>
                <a:gd name="connsiteY0" fmla="*/ 0 h 183484"/>
                <a:gd name="connsiteX1" fmla="*/ 196272 w 196272"/>
                <a:gd name="connsiteY1" fmla="*/ 36697 h 183484"/>
                <a:gd name="connsiteX2" fmla="*/ 39253 w 196272"/>
                <a:gd name="connsiteY2" fmla="*/ 183485 h 183484"/>
                <a:gd name="connsiteX3" fmla="*/ 0 w 196272"/>
                <a:gd name="connsiteY3" fmla="*/ 146788 h 183484"/>
                <a:gd name="connsiteX4" fmla="*/ 157020 w 196272"/>
                <a:gd name="connsiteY4" fmla="*/ 0 h 18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72" h="183484">
                  <a:moveTo>
                    <a:pt x="157020" y="0"/>
                  </a:moveTo>
                  <a:lnTo>
                    <a:pt x="196272" y="36697"/>
                  </a:lnTo>
                  <a:lnTo>
                    <a:pt x="39253" y="183485"/>
                  </a:lnTo>
                  <a:lnTo>
                    <a:pt x="0" y="146788"/>
                  </a:lnTo>
                  <a:lnTo>
                    <a:pt x="15702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BE27C838-F34C-78C2-4704-C9BE1C6BAECA}"/>
                </a:ext>
              </a:extLst>
            </p:cNvPr>
            <p:cNvSpPr/>
            <p:nvPr/>
          </p:nvSpPr>
          <p:spPr>
            <a:xfrm>
              <a:off x="16963692" y="2284865"/>
              <a:ext cx="196272" cy="183484"/>
            </a:xfrm>
            <a:custGeom>
              <a:avLst/>
              <a:gdLst>
                <a:gd name="connsiteX0" fmla="*/ 196272 w 196272"/>
                <a:gd name="connsiteY0" fmla="*/ 146788 h 183484"/>
                <a:gd name="connsiteX1" fmla="*/ 157010 w 196272"/>
                <a:gd name="connsiteY1" fmla="*/ 183485 h 183484"/>
                <a:gd name="connsiteX2" fmla="*/ 0 w 196272"/>
                <a:gd name="connsiteY2" fmla="*/ 36697 h 183484"/>
                <a:gd name="connsiteX3" fmla="*/ 39253 w 196272"/>
                <a:gd name="connsiteY3" fmla="*/ 0 h 183484"/>
                <a:gd name="connsiteX4" fmla="*/ 196272 w 196272"/>
                <a:gd name="connsiteY4" fmla="*/ 146788 h 18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72" h="183484">
                  <a:moveTo>
                    <a:pt x="196272" y="146788"/>
                  </a:moveTo>
                  <a:lnTo>
                    <a:pt x="157010" y="183485"/>
                  </a:lnTo>
                  <a:lnTo>
                    <a:pt x="0" y="36697"/>
                  </a:lnTo>
                  <a:lnTo>
                    <a:pt x="39253" y="0"/>
                  </a:lnTo>
                  <a:lnTo>
                    <a:pt x="196272" y="1467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name"/>
            <p:cNvSpPr/>
            <p:nvPr/>
          </p:nvSpPr>
          <p:spPr>
            <a:xfrm>
              <a:off x="12785610" y="2284865"/>
              <a:ext cx="3724390" cy="22518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ru-RU" sz="1100" dirty="0">
                  <a:solidFill>
                    <a:srgbClr val="FFFFFF"/>
                  </a:solidFill>
                  <a:latin typeface="Wadik" pitchFamily="50" charset="0"/>
                  <a:ea typeface="Inter Regular" pitchFamily="34" charset="-122"/>
                </a:rPr>
                <a:t>Квантовые флуктуации вакуума</a:t>
              </a:r>
              <a:endParaRPr lang="en-US" sz="1100" dirty="0">
                <a:latin typeface="Wadik" pitchFamily="50" charset="0"/>
              </a:endParaRPr>
            </a:p>
          </p:txBody>
        </p:sp>
      </p:grpSp>
      <p:pic>
        <p:nvPicPr>
          <p:cNvPr id="4" name="Group 1980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9211907"/>
            <a:ext cx="17135475" cy="66675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561975" y="714375"/>
            <a:ext cx="17592675" cy="2143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75000"/>
              </a:lnSpc>
              <a:buNone/>
            </a:pPr>
            <a:r>
              <a:rPr lang="en-US" sz="6000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Источники энтропии
и алгоритмы преобразования</a:t>
            </a:r>
            <a:endParaRPr lang="en-US" sz="6000" dirty="0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A101E51-8600-F17A-5013-6A30D1BF6EFF}"/>
              </a:ext>
            </a:extLst>
          </p:cNvPr>
          <p:cNvGrpSpPr/>
          <p:nvPr/>
        </p:nvGrpSpPr>
        <p:grpSpPr>
          <a:xfrm>
            <a:off x="4898404" y="2854091"/>
            <a:ext cx="4505325" cy="5410199"/>
            <a:chOff x="13201650" y="1609725"/>
            <a:chExt cx="4505325" cy="5410199"/>
          </a:xfrm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380589C9-6E6D-11E7-FE6B-826BE1FFEB44}"/>
                </a:ext>
              </a:extLst>
            </p:cNvPr>
            <p:cNvSpPr/>
            <p:nvPr/>
          </p:nvSpPr>
          <p:spPr>
            <a:xfrm>
              <a:off x="13201650" y="1609725"/>
              <a:ext cx="4505325" cy="5410199"/>
            </a:xfrm>
            <a:custGeom>
              <a:avLst/>
              <a:gdLst>
                <a:gd name="connsiteX0" fmla="*/ 0 w 4505325"/>
                <a:gd name="connsiteY0" fmla="*/ 0 h 5410199"/>
                <a:gd name="connsiteX1" fmla="*/ 4505325 w 4505325"/>
                <a:gd name="connsiteY1" fmla="*/ 0 h 5410199"/>
                <a:gd name="connsiteX2" fmla="*/ 4505325 w 4505325"/>
                <a:gd name="connsiteY2" fmla="*/ 5410199 h 5410199"/>
                <a:gd name="connsiteX3" fmla="*/ 0 w 4505325"/>
                <a:gd name="connsiteY3" fmla="*/ 5410199 h 54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325" h="5410199">
                  <a:moveTo>
                    <a:pt x="0" y="0"/>
                  </a:moveTo>
                  <a:lnTo>
                    <a:pt x="4505325" y="0"/>
                  </a:lnTo>
                  <a:lnTo>
                    <a:pt x="4505325" y="5410199"/>
                  </a:lnTo>
                  <a:lnTo>
                    <a:pt x="0" y="5410199"/>
                  </a:lnTo>
                  <a:close/>
                </a:path>
              </a:pathLst>
            </a:custGeom>
            <a:solidFill>
              <a:srgbClr val="212330"/>
            </a:solidFill>
            <a:ln w="9525" cap="flat">
              <a:solidFill>
                <a:srgbClr val="9000FF"/>
              </a:solidFill>
              <a:prstDash val="solid"/>
              <a:miter/>
            </a:ln>
          </p:spPr>
          <p:txBody>
            <a:bodyPr rtlCol="0" anchor="ctr"/>
            <a:lstStyle/>
            <a:p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Random.org использует атмосферные радиошумы для генерации случайных чисел. Эти шумы создаются молниями, солнечным ветром и другими природными явлениями. Обеспечивает высокую энтропию и используется в коммерческих приложениях уже много лет.</a:t>
              </a:r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AFDACA7C-E52B-55A7-EE9E-E3560DA9DEAE}"/>
                </a:ext>
              </a:extLst>
            </p:cNvPr>
            <p:cNvSpPr/>
            <p:nvPr/>
          </p:nvSpPr>
          <p:spPr>
            <a:xfrm>
              <a:off x="13201650" y="1609725"/>
              <a:ext cx="4505325" cy="333614"/>
            </a:xfrm>
            <a:custGeom>
              <a:avLst/>
              <a:gdLst>
                <a:gd name="connsiteX0" fmla="*/ 0 w 4505325"/>
                <a:gd name="connsiteY0" fmla="*/ 0 h 333614"/>
                <a:gd name="connsiteX1" fmla="*/ 4505325 w 4505325"/>
                <a:gd name="connsiteY1" fmla="*/ 0 h 333614"/>
                <a:gd name="connsiteX2" fmla="*/ 4505325 w 4505325"/>
                <a:gd name="connsiteY2" fmla="*/ 333615 h 333614"/>
                <a:gd name="connsiteX3" fmla="*/ 0 w 4505325"/>
                <a:gd name="connsiteY3" fmla="*/ 333615 h 33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325" h="333614">
                  <a:moveTo>
                    <a:pt x="0" y="0"/>
                  </a:moveTo>
                  <a:lnTo>
                    <a:pt x="4505325" y="0"/>
                  </a:lnTo>
                  <a:lnTo>
                    <a:pt x="4505325" y="333615"/>
                  </a:lnTo>
                  <a:lnTo>
                    <a:pt x="0" y="333615"/>
                  </a:lnTo>
                  <a:close/>
                </a:path>
              </a:pathLst>
            </a:custGeom>
            <a:noFill/>
            <a:ln w="9525" cap="flat">
              <a:solidFill>
                <a:srgbClr val="9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51536827-CE3E-9B10-7A37-E8158767C2B7}"/>
                </a:ext>
              </a:extLst>
            </p:cNvPr>
            <p:cNvSpPr/>
            <p:nvPr/>
          </p:nvSpPr>
          <p:spPr>
            <a:xfrm>
              <a:off x="17430417" y="1684793"/>
              <a:ext cx="196272" cy="183484"/>
            </a:xfrm>
            <a:custGeom>
              <a:avLst/>
              <a:gdLst>
                <a:gd name="connsiteX0" fmla="*/ 157020 w 196272"/>
                <a:gd name="connsiteY0" fmla="*/ 0 h 183484"/>
                <a:gd name="connsiteX1" fmla="*/ 196272 w 196272"/>
                <a:gd name="connsiteY1" fmla="*/ 36697 h 183484"/>
                <a:gd name="connsiteX2" fmla="*/ 39253 w 196272"/>
                <a:gd name="connsiteY2" fmla="*/ 183485 h 183484"/>
                <a:gd name="connsiteX3" fmla="*/ 0 w 196272"/>
                <a:gd name="connsiteY3" fmla="*/ 146788 h 183484"/>
                <a:gd name="connsiteX4" fmla="*/ 157020 w 196272"/>
                <a:gd name="connsiteY4" fmla="*/ 0 h 18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72" h="183484">
                  <a:moveTo>
                    <a:pt x="157020" y="0"/>
                  </a:moveTo>
                  <a:lnTo>
                    <a:pt x="196272" y="36697"/>
                  </a:lnTo>
                  <a:lnTo>
                    <a:pt x="39253" y="183485"/>
                  </a:lnTo>
                  <a:lnTo>
                    <a:pt x="0" y="146788"/>
                  </a:lnTo>
                  <a:lnTo>
                    <a:pt x="157020" y="0"/>
                  </a:lnTo>
                  <a:close/>
                </a:path>
              </a:pathLst>
            </a:custGeom>
            <a:solidFill>
              <a:srgbClr val="D65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27E9A2AA-9D80-81E6-B8D0-DD1A99EF4D09}"/>
                </a:ext>
              </a:extLst>
            </p:cNvPr>
            <p:cNvSpPr/>
            <p:nvPr/>
          </p:nvSpPr>
          <p:spPr>
            <a:xfrm>
              <a:off x="17430417" y="1684790"/>
              <a:ext cx="196272" cy="183485"/>
            </a:xfrm>
            <a:custGeom>
              <a:avLst/>
              <a:gdLst>
                <a:gd name="connsiteX0" fmla="*/ 196272 w 196272"/>
                <a:gd name="connsiteY0" fmla="*/ 146788 h 183485"/>
                <a:gd name="connsiteX1" fmla="*/ 157010 w 196272"/>
                <a:gd name="connsiteY1" fmla="*/ 183485 h 183485"/>
                <a:gd name="connsiteX2" fmla="*/ 0 w 196272"/>
                <a:gd name="connsiteY2" fmla="*/ 36697 h 183485"/>
                <a:gd name="connsiteX3" fmla="*/ 39253 w 196272"/>
                <a:gd name="connsiteY3" fmla="*/ 0 h 183485"/>
                <a:gd name="connsiteX4" fmla="*/ 196272 w 196272"/>
                <a:gd name="connsiteY4" fmla="*/ 146788 h 18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72" h="183485">
                  <a:moveTo>
                    <a:pt x="196272" y="146788"/>
                  </a:moveTo>
                  <a:lnTo>
                    <a:pt x="157010" y="183485"/>
                  </a:lnTo>
                  <a:lnTo>
                    <a:pt x="0" y="36697"/>
                  </a:lnTo>
                  <a:lnTo>
                    <a:pt x="39253" y="0"/>
                  </a:lnTo>
                  <a:lnTo>
                    <a:pt x="196272" y="146788"/>
                  </a:lnTo>
                  <a:close/>
                </a:path>
              </a:pathLst>
            </a:custGeom>
            <a:solidFill>
              <a:srgbClr val="D65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name"/>
            <p:cNvSpPr/>
            <p:nvPr/>
          </p:nvSpPr>
          <p:spPr>
            <a:xfrm>
              <a:off x="13252335" y="1684790"/>
              <a:ext cx="4097796" cy="18348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ru-RU" sz="1400" dirty="0">
                  <a:solidFill>
                    <a:srgbClr val="D65AFF"/>
                  </a:solidFill>
                  <a:latin typeface="Wadik" pitchFamily="50" charset="0"/>
                  <a:ea typeface="Inter Regular" pitchFamily="34" charset="-122"/>
                </a:rPr>
                <a:t>Атмосферные шумы</a:t>
              </a:r>
              <a:endParaRPr lang="en-US" sz="1400" dirty="0">
                <a:solidFill>
                  <a:srgbClr val="D65AFF"/>
                </a:solidFill>
                <a:latin typeface="Wadik" pitchFamily="50" charset="0"/>
                <a:ea typeface="Inter Regular" pitchFamily="34" charset="-122"/>
              </a:endParaRPr>
            </a:p>
          </p:txBody>
        </p:sp>
      </p:grpSp>
      <p:sp>
        <p:nvSpPr>
          <p:cNvPr id="8" name="Caption"/>
          <p:cNvSpPr/>
          <p:nvPr/>
        </p:nvSpPr>
        <p:spPr>
          <a:xfrm>
            <a:off x="14290054" y="9211907"/>
            <a:ext cx="34575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600" dirty="0"/>
          </a:p>
        </p:txBody>
      </p: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620D13AE-EFAB-0351-2D1B-8D89253D2440}"/>
              </a:ext>
            </a:extLst>
          </p:cNvPr>
          <p:cNvGrpSpPr/>
          <p:nvPr/>
        </p:nvGrpSpPr>
        <p:grpSpPr>
          <a:xfrm>
            <a:off x="9127171" y="3605188"/>
            <a:ext cx="4517392" cy="5443562"/>
            <a:chOff x="12722858" y="2176437"/>
            <a:chExt cx="4517392" cy="5443562"/>
          </a:xfrm>
        </p:grpSpPr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32799703-E9A6-D8DB-B228-EF03F84EC8A7}"/>
                </a:ext>
              </a:extLst>
            </p:cNvPr>
            <p:cNvSpPr/>
            <p:nvPr/>
          </p:nvSpPr>
          <p:spPr>
            <a:xfrm>
              <a:off x="12734925" y="2209800"/>
              <a:ext cx="4505325" cy="5410199"/>
            </a:xfrm>
            <a:custGeom>
              <a:avLst/>
              <a:gdLst>
                <a:gd name="connsiteX0" fmla="*/ 0 w 4505325"/>
                <a:gd name="connsiteY0" fmla="*/ 0 h 5410199"/>
                <a:gd name="connsiteX1" fmla="*/ 4505325 w 4505325"/>
                <a:gd name="connsiteY1" fmla="*/ 0 h 5410199"/>
                <a:gd name="connsiteX2" fmla="*/ 4505325 w 4505325"/>
                <a:gd name="connsiteY2" fmla="*/ 5410199 h 5410199"/>
                <a:gd name="connsiteX3" fmla="*/ 0 w 4505325"/>
                <a:gd name="connsiteY3" fmla="*/ 5410199 h 54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325" h="5410199">
                  <a:moveTo>
                    <a:pt x="0" y="0"/>
                  </a:moveTo>
                  <a:lnTo>
                    <a:pt x="4505325" y="0"/>
                  </a:lnTo>
                  <a:lnTo>
                    <a:pt x="4505325" y="5410199"/>
                  </a:lnTo>
                  <a:lnTo>
                    <a:pt x="0" y="5410199"/>
                  </a:lnTo>
                  <a:close/>
                </a:path>
              </a:pathLst>
            </a:custGeom>
            <a:solidFill>
              <a:srgbClr val="212330"/>
            </a:solidFill>
            <a:ln w="9525" cap="flat">
              <a:solidFill>
                <a:srgbClr val="E52337"/>
              </a:solidFill>
              <a:prstDash val="solid"/>
              <a:miter/>
            </a:ln>
          </p:spPr>
          <p:txBody>
            <a:bodyPr rtlCol="0" anchor="ctr"/>
            <a:lstStyle/>
            <a:p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Космическая погода включает солнечную активность, геомагнитные бури и космические частицы. Эти явления непредсказуемы и создают естественную энтропию. Данные от NOAA обеспечивают научную точность и высокое качество случайности.</a:t>
              </a:r>
            </a:p>
          </p:txBody>
        </p:sp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2BDE47DF-3CEA-C3BF-8CB0-71F8BA509660}"/>
                </a:ext>
              </a:extLst>
            </p:cNvPr>
            <p:cNvSpPr/>
            <p:nvPr/>
          </p:nvSpPr>
          <p:spPr>
            <a:xfrm>
              <a:off x="12722858" y="2176437"/>
              <a:ext cx="4505325" cy="333614"/>
            </a:xfrm>
            <a:custGeom>
              <a:avLst/>
              <a:gdLst>
                <a:gd name="connsiteX0" fmla="*/ 0 w 4505325"/>
                <a:gd name="connsiteY0" fmla="*/ 0 h 333614"/>
                <a:gd name="connsiteX1" fmla="*/ 4505325 w 4505325"/>
                <a:gd name="connsiteY1" fmla="*/ 0 h 333614"/>
                <a:gd name="connsiteX2" fmla="*/ 4505325 w 4505325"/>
                <a:gd name="connsiteY2" fmla="*/ 333615 h 333614"/>
                <a:gd name="connsiteX3" fmla="*/ 0 w 4505325"/>
                <a:gd name="connsiteY3" fmla="*/ 333615 h 33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325" h="333614">
                  <a:moveTo>
                    <a:pt x="0" y="0"/>
                  </a:moveTo>
                  <a:lnTo>
                    <a:pt x="4505325" y="0"/>
                  </a:lnTo>
                  <a:lnTo>
                    <a:pt x="4505325" y="333615"/>
                  </a:lnTo>
                  <a:lnTo>
                    <a:pt x="0" y="333615"/>
                  </a:lnTo>
                  <a:close/>
                </a:path>
              </a:pathLst>
            </a:custGeom>
            <a:solidFill>
              <a:srgbClr val="E52337"/>
            </a:solidFill>
            <a:ln w="9525" cap="flat">
              <a:solidFill>
                <a:srgbClr val="E5233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F56A950A-CE86-D6D1-A4F4-BDB21252DE27}"/>
                </a:ext>
              </a:extLst>
            </p:cNvPr>
            <p:cNvSpPr/>
            <p:nvPr/>
          </p:nvSpPr>
          <p:spPr>
            <a:xfrm>
              <a:off x="16963692" y="2284868"/>
              <a:ext cx="196272" cy="183484"/>
            </a:xfrm>
            <a:custGeom>
              <a:avLst/>
              <a:gdLst>
                <a:gd name="connsiteX0" fmla="*/ 157020 w 196272"/>
                <a:gd name="connsiteY0" fmla="*/ 0 h 183484"/>
                <a:gd name="connsiteX1" fmla="*/ 196272 w 196272"/>
                <a:gd name="connsiteY1" fmla="*/ 36697 h 183484"/>
                <a:gd name="connsiteX2" fmla="*/ 39253 w 196272"/>
                <a:gd name="connsiteY2" fmla="*/ 183485 h 183484"/>
                <a:gd name="connsiteX3" fmla="*/ 0 w 196272"/>
                <a:gd name="connsiteY3" fmla="*/ 146788 h 183484"/>
                <a:gd name="connsiteX4" fmla="*/ 157020 w 196272"/>
                <a:gd name="connsiteY4" fmla="*/ 0 h 18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72" h="183484">
                  <a:moveTo>
                    <a:pt x="157020" y="0"/>
                  </a:moveTo>
                  <a:lnTo>
                    <a:pt x="196272" y="36697"/>
                  </a:lnTo>
                  <a:lnTo>
                    <a:pt x="39253" y="183485"/>
                  </a:lnTo>
                  <a:lnTo>
                    <a:pt x="0" y="146788"/>
                  </a:lnTo>
                  <a:lnTo>
                    <a:pt x="157020" y="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8E79CD1A-C1FC-F627-E405-BA010AB678EC}"/>
                </a:ext>
              </a:extLst>
            </p:cNvPr>
            <p:cNvSpPr/>
            <p:nvPr/>
          </p:nvSpPr>
          <p:spPr>
            <a:xfrm>
              <a:off x="16963692" y="2284865"/>
              <a:ext cx="196272" cy="183484"/>
            </a:xfrm>
            <a:custGeom>
              <a:avLst/>
              <a:gdLst>
                <a:gd name="connsiteX0" fmla="*/ 196272 w 196272"/>
                <a:gd name="connsiteY0" fmla="*/ 146788 h 183484"/>
                <a:gd name="connsiteX1" fmla="*/ 157010 w 196272"/>
                <a:gd name="connsiteY1" fmla="*/ 183485 h 183484"/>
                <a:gd name="connsiteX2" fmla="*/ 0 w 196272"/>
                <a:gd name="connsiteY2" fmla="*/ 36697 h 183484"/>
                <a:gd name="connsiteX3" fmla="*/ 39253 w 196272"/>
                <a:gd name="connsiteY3" fmla="*/ 0 h 183484"/>
                <a:gd name="connsiteX4" fmla="*/ 196272 w 196272"/>
                <a:gd name="connsiteY4" fmla="*/ 146788 h 18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72" h="183484">
                  <a:moveTo>
                    <a:pt x="196272" y="146788"/>
                  </a:moveTo>
                  <a:lnTo>
                    <a:pt x="157010" y="183485"/>
                  </a:lnTo>
                  <a:lnTo>
                    <a:pt x="0" y="36697"/>
                  </a:lnTo>
                  <a:lnTo>
                    <a:pt x="39253" y="0"/>
                  </a:lnTo>
                  <a:lnTo>
                    <a:pt x="196272" y="146788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name">
              <a:extLst>
                <a:ext uri="{FF2B5EF4-FFF2-40B4-BE49-F238E27FC236}">
                  <a16:creationId xmlns:a16="http://schemas.microsoft.com/office/drawing/2014/main" id="{1C2D05BC-E543-D995-BF57-7DA0F2C73C3E}"/>
                </a:ext>
              </a:extLst>
            </p:cNvPr>
            <p:cNvSpPr/>
            <p:nvPr/>
          </p:nvSpPr>
          <p:spPr>
            <a:xfrm>
              <a:off x="12785610" y="2284865"/>
              <a:ext cx="3724390" cy="22518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>
                <a:lnSpc>
                  <a:spcPts val="1650"/>
                </a:lnSpc>
              </a:pPr>
              <a:r>
                <a:rPr lang="ru-RU" sz="1200" dirty="0">
                  <a:solidFill>
                    <a:srgbClr val="FFFFFF"/>
                  </a:solidFill>
                  <a:latin typeface="Wadik" pitchFamily="50" charset="0"/>
                  <a:ea typeface="Inter Regular" pitchFamily="34" charset="-122"/>
                </a:rPr>
                <a:t>Космические измерения </a:t>
              </a:r>
              <a:r>
                <a:rPr lang="ro-RO" sz="1200" dirty="0">
                  <a:solidFill>
                    <a:srgbClr val="FFFFFF"/>
                  </a:solidFill>
                  <a:latin typeface="Wadik" pitchFamily="50" charset="0"/>
                  <a:ea typeface="Inter Regular" pitchFamily="34" charset="-122"/>
                </a:rPr>
                <a:t>NOAA</a:t>
              </a:r>
              <a:endParaRPr lang="en-US" sz="1100" dirty="0">
                <a:latin typeface="Wadik" pitchFamily="50" charset="0"/>
              </a:endParaRPr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96F061A-A382-B2EB-A974-57AE42279154}"/>
              </a:ext>
            </a:extLst>
          </p:cNvPr>
          <p:cNvGrpSpPr/>
          <p:nvPr/>
        </p:nvGrpSpPr>
        <p:grpSpPr>
          <a:xfrm>
            <a:off x="13466142" y="1596791"/>
            <a:ext cx="4505325" cy="5410199"/>
            <a:chOff x="13201650" y="1609725"/>
            <a:chExt cx="4505325" cy="5410199"/>
          </a:xfrm>
        </p:grpSpPr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20991392-2B6B-4230-E2F0-C7E25B0D2CD6}"/>
                </a:ext>
              </a:extLst>
            </p:cNvPr>
            <p:cNvSpPr/>
            <p:nvPr/>
          </p:nvSpPr>
          <p:spPr>
            <a:xfrm>
              <a:off x="13201650" y="1609725"/>
              <a:ext cx="4505325" cy="5410199"/>
            </a:xfrm>
            <a:custGeom>
              <a:avLst/>
              <a:gdLst>
                <a:gd name="connsiteX0" fmla="*/ 0 w 4505325"/>
                <a:gd name="connsiteY0" fmla="*/ 0 h 5410199"/>
                <a:gd name="connsiteX1" fmla="*/ 4505325 w 4505325"/>
                <a:gd name="connsiteY1" fmla="*/ 0 h 5410199"/>
                <a:gd name="connsiteX2" fmla="*/ 4505325 w 4505325"/>
                <a:gd name="connsiteY2" fmla="*/ 5410199 h 5410199"/>
                <a:gd name="connsiteX3" fmla="*/ 0 w 4505325"/>
                <a:gd name="connsiteY3" fmla="*/ 5410199 h 541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325" h="5410199">
                  <a:moveTo>
                    <a:pt x="0" y="0"/>
                  </a:moveTo>
                  <a:lnTo>
                    <a:pt x="4505325" y="0"/>
                  </a:lnTo>
                  <a:lnTo>
                    <a:pt x="4505325" y="5410199"/>
                  </a:lnTo>
                  <a:lnTo>
                    <a:pt x="0" y="5410199"/>
                  </a:lnTo>
                  <a:close/>
                </a:path>
              </a:pathLst>
            </a:custGeom>
            <a:solidFill>
              <a:srgbClr val="212330"/>
            </a:solidFill>
            <a:ln w="9525" cap="flat">
              <a:solidFill>
                <a:srgbClr val="9000FF"/>
              </a:solidFill>
              <a:prstDash val="solid"/>
              <a:miter/>
            </a:ln>
          </p:spPr>
          <p:txBody>
            <a:bodyPr rtlCol="0" anchor="ctr"/>
            <a:lstStyle/>
            <a:p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Все источники энтропии комбинируются с использованием криптографического хеширования SHA-512:</a:t>
              </a:r>
            </a:p>
            <a:p>
              <a:endParaRPr lang="ru-RU" sz="2400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  <a:p>
              <a:pPr marL="342900" indent="-342900">
                <a:buAutoNum type="arabicPeriod"/>
              </a:pPr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Получение данных от всех источников </a:t>
              </a:r>
              <a:endPara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  <a:p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2. Конкатенация в единую строку </a:t>
              </a:r>
              <a:endPara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  <a:p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3. Добавление временной метки </a:t>
              </a:r>
              <a:endPara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  <a:p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4. SHA-512 хеширование </a:t>
              </a:r>
              <a:endPara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  <a:p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5. Извлечение случайных чисел </a:t>
              </a:r>
              <a:endParaRPr lang="en-US" sz="2400" dirty="0">
                <a:solidFill>
                  <a:schemeClr val="bg1"/>
                </a:solidFill>
                <a:latin typeface="Bahnschrift Light SemiCondensed" panose="020B0502040204020203" pitchFamily="34" charset="0"/>
              </a:endParaRPr>
            </a:p>
            <a:p>
              <a:r>
                <a:rPr lang="ru-RU" sz="2400" dirty="0">
                  <a:solidFill>
                    <a:schemeClr val="bg1"/>
                  </a:solidFill>
                  <a:latin typeface="Bahnschrift Light SemiCondensed" panose="020B0502040204020203" pitchFamily="34" charset="0"/>
                </a:rPr>
                <a:t>6. Нормализация в заданный диапазон</a:t>
              </a:r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161E8B0B-4F15-A951-6010-98CBD17A6C6E}"/>
                </a:ext>
              </a:extLst>
            </p:cNvPr>
            <p:cNvSpPr/>
            <p:nvPr/>
          </p:nvSpPr>
          <p:spPr>
            <a:xfrm>
              <a:off x="13201650" y="1609725"/>
              <a:ext cx="4505325" cy="333614"/>
            </a:xfrm>
            <a:custGeom>
              <a:avLst/>
              <a:gdLst>
                <a:gd name="connsiteX0" fmla="*/ 0 w 4505325"/>
                <a:gd name="connsiteY0" fmla="*/ 0 h 333614"/>
                <a:gd name="connsiteX1" fmla="*/ 4505325 w 4505325"/>
                <a:gd name="connsiteY1" fmla="*/ 0 h 333614"/>
                <a:gd name="connsiteX2" fmla="*/ 4505325 w 4505325"/>
                <a:gd name="connsiteY2" fmla="*/ 333615 h 333614"/>
                <a:gd name="connsiteX3" fmla="*/ 0 w 4505325"/>
                <a:gd name="connsiteY3" fmla="*/ 333615 h 33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325" h="333614">
                  <a:moveTo>
                    <a:pt x="0" y="0"/>
                  </a:moveTo>
                  <a:lnTo>
                    <a:pt x="4505325" y="0"/>
                  </a:lnTo>
                  <a:lnTo>
                    <a:pt x="4505325" y="333615"/>
                  </a:lnTo>
                  <a:lnTo>
                    <a:pt x="0" y="333615"/>
                  </a:lnTo>
                  <a:close/>
                </a:path>
              </a:pathLst>
            </a:custGeom>
            <a:noFill/>
            <a:ln w="9525" cap="flat">
              <a:solidFill>
                <a:srgbClr val="9000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8BC04C19-2360-EAE7-97F0-F09CEA91DA16}"/>
                </a:ext>
              </a:extLst>
            </p:cNvPr>
            <p:cNvSpPr/>
            <p:nvPr/>
          </p:nvSpPr>
          <p:spPr>
            <a:xfrm>
              <a:off x="17430417" y="1684793"/>
              <a:ext cx="196272" cy="183484"/>
            </a:xfrm>
            <a:custGeom>
              <a:avLst/>
              <a:gdLst>
                <a:gd name="connsiteX0" fmla="*/ 157020 w 196272"/>
                <a:gd name="connsiteY0" fmla="*/ 0 h 183484"/>
                <a:gd name="connsiteX1" fmla="*/ 196272 w 196272"/>
                <a:gd name="connsiteY1" fmla="*/ 36697 h 183484"/>
                <a:gd name="connsiteX2" fmla="*/ 39253 w 196272"/>
                <a:gd name="connsiteY2" fmla="*/ 183485 h 183484"/>
                <a:gd name="connsiteX3" fmla="*/ 0 w 196272"/>
                <a:gd name="connsiteY3" fmla="*/ 146788 h 183484"/>
                <a:gd name="connsiteX4" fmla="*/ 157020 w 196272"/>
                <a:gd name="connsiteY4" fmla="*/ 0 h 18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72" h="183484">
                  <a:moveTo>
                    <a:pt x="157020" y="0"/>
                  </a:moveTo>
                  <a:lnTo>
                    <a:pt x="196272" y="36697"/>
                  </a:lnTo>
                  <a:lnTo>
                    <a:pt x="39253" y="183485"/>
                  </a:lnTo>
                  <a:lnTo>
                    <a:pt x="0" y="146788"/>
                  </a:lnTo>
                  <a:lnTo>
                    <a:pt x="157020" y="0"/>
                  </a:lnTo>
                  <a:close/>
                </a:path>
              </a:pathLst>
            </a:custGeom>
            <a:solidFill>
              <a:srgbClr val="D65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73D4B4A4-6956-061E-338E-D702166F0333}"/>
                </a:ext>
              </a:extLst>
            </p:cNvPr>
            <p:cNvSpPr/>
            <p:nvPr/>
          </p:nvSpPr>
          <p:spPr>
            <a:xfrm>
              <a:off x="17430417" y="1684790"/>
              <a:ext cx="196272" cy="183485"/>
            </a:xfrm>
            <a:custGeom>
              <a:avLst/>
              <a:gdLst>
                <a:gd name="connsiteX0" fmla="*/ 196272 w 196272"/>
                <a:gd name="connsiteY0" fmla="*/ 146788 h 183485"/>
                <a:gd name="connsiteX1" fmla="*/ 157010 w 196272"/>
                <a:gd name="connsiteY1" fmla="*/ 183485 h 183485"/>
                <a:gd name="connsiteX2" fmla="*/ 0 w 196272"/>
                <a:gd name="connsiteY2" fmla="*/ 36697 h 183485"/>
                <a:gd name="connsiteX3" fmla="*/ 39253 w 196272"/>
                <a:gd name="connsiteY3" fmla="*/ 0 h 183485"/>
                <a:gd name="connsiteX4" fmla="*/ 196272 w 196272"/>
                <a:gd name="connsiteY4" fmla="*/ 146788 h 18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72" h="183485">
                  <a:moveTo>
                    <a:pt x="196272" y="146788"/>
                  </a:moveTo>
                  <a:lnTo>
                    <a:pt x="157010" y="183485"/>
                  </a:lnTo>
                  <a:lnTo>
                    <a:pt x="0" y="36697"/>
                  </a:lnTo>
                  <a:lnTo>
                    <a:pt x="39253" y="0"/>
                  </a:lnTo>
                  <a:lnTo>
                    <a:pt x="196272" y="146788"/>
                  </a:lnTo>
                  <a:close/>
                </a:path>
              </a:pathLst>
            </a:custGeom>
            <a:solidFill>
              <a:srgbClr val="D65A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name">
              <a:extLst>
                <a:ext uri="{FF2B5EF4-FFF2-40B4-BE49-F238E27FC236}">
                  <a16:creationId xmlns:a16="http://schemas.microsoft.com/office/drawing/2014/main" id="{E1CCDC16-0BE7-4E2A-19B0-E2C52B52F17F}"/>
                </a:ext>
              </a:extLst>
            </p:cNvPr>
            <p:cNvSpPr/>
            <p:nvPr/>
          </p:nvSpPr>
          <p:spPr>
            <a:xfrm>
              <a:off x="13252335" y="1684790"/>
              <a:ext cx="4097796" cy="18348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ru-RU" sz="1400" dirty="0">
                  <a:solidFill>
                    <a:srgbClr val="D65AFF"/>
                  </a:solidFill>
                  <a:latin typeface="Wadik" pitchFamily="50" charset="0"/>
                  <a:ea typeface="Inter Regular" pitchFamily="34" charset="-122"/>
                </a:rPr>
                <a:t>Комбинирование с </a:t>
              </a:r>
              <a:r>
                <a:rPr lang="en-US" sz="1400" dirty="0">
                  <a:solidFill>
                    <a:srgbClr val="D65AFF"/>
                  </a:solidFill>
                  <a:latin typeface="Wadik" pitchFamily="50" charset="0"/>
                  <a:ea typeface="Inter Regular" pitchFamily="34" charset="-122"/>
                </a:rPr>
                <a:t>SHA-512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1982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6795" y="2831406"/>
            <a:ext cx="8472283" cy="2042914"/>
          </a:xfrm>
          <a:prstGeom prst="rect">
            <a:avLst/>
          </a:prstGeom>
        </p:spPr>
      </p:pic>
      <p:pic>
        <p:nvPicPr>
          <p:cNvPr id="3" name="Group 1982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36959" y="4860231"/>
            <a:ext cx="8472283" cy="2042914"/>
          </a:xfrm>
          <a:prstGeom prst="rect">
            <a:avLst/>
          </a:prstGeom>
        </p:spPr>
      </p:pic>
      <p:pic>
        <p:nvPicPr>
          <p:cNvPr id="4" name="Group 19819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36959" y="2831409"/>
            <a:ext cx="8462758" cy="2042907"/>
          </a:xfrm>
          <a:prstGeom prst="rect">
            <a:avLst/>
          </a:prstGeom>
        </p:spPr>
      </p:pic>
      <p:pic>
        <p:nvPicPr>
          <p:cNvPr id="5" name="Group 19818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8274" y="4860227"/>
            <a:ext cx="8472301" cy="2042922"/>
          </a:xfrm>
          <a:prstGeom prst="rect">
            <a:avLst/>
          </a:prstGeom>
        </p:spPr>
      </p:pic>
      <p:pic>
        <p:nvPicPr>
          <p:cNvPr id="6" name="Group 3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5278100" y="457200"/>
            <a:ext cx="2314575" cy="1962150"/>
          </a:xfrm>
          <a:prstGeom prst="rect">
            <a:avLst/>
          </a:prstGeom>
        </p:spPr>
      </p:pic>
      <p:pic>
        <p:nvPicPr>
          <p:cNvPr id="7" name="Group 1980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500" y="9048750"/>
            <a:ext cx="17135475" cy="666750"/>
          </a:xfrm>
          <a:prstGeom prst="rect">
            <a:avLst/>
          </a:prstGeom>
        </p:spPr>
      </p:pic>
      <p:sp>
        <p:nvSpPr>
          <p:cNvPr id="8" name="default_name"/>
          <p:cNvSpPr/>
          <p:nvPr/>
        </p:nvSpPr>
        <p:spPr>
          <a:xfrm>
            <a:off x="695325" y="762000"/>
            <a:ext cx="855345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58333"/>
              </a:lnSpc>
              <a:buNone/>
            </a:pPr>
            <a:r>
              <a:rPr lang="en-US" sz="6750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киллерфичи</a:t>
            </a:r>
            <a:endParaRPr lang="en-US" sz="6750" dirty="0"/>
          </a:p>
        </p:txBody>
      </p:sp>
      <p:sp>
        <p:nvSpPr>
          <p:cNvPr id="9" name="name_01"/>
          <p:cNvSpPr/>
          <p:nvPr/>
        </p:nvSpPr>
        <p:spPr>
          <a:xfrm>
            <a:off x="1116750" y="3261122"/>
            <a:ext cx="810065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58333"/>
              </a:lnSpc>
              <a:buNone/>
            </a:pPr>
            <a:r>
              <a:rPr lang="en-US" sz="4659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01</a:t>
            </a:r>
            <a:endParaRPr lang="en-US" sz="4659" dirty="0"/>
          </a:p>
        </p:txBody>
      </p:sp>
      <p:sp>
        <p:nvSpPr>
          <p:cNvPr id="10" name="default_name"/>
          <p:cNvSpPr/>
          <p:nvPr/>
        </p:nvSpPr>
        <p:spPr>
          <a:xfrm>
            <a:off x="1116749" y="3688771"/>
            <a:ext cx="7765993" cy="844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ru-RU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</a:rPr>
              <a:t>Использование множества высококачественных независимых аппаратных источников энтропии</a:t>
            </a:r>
            <a:endParaRPr lang="en-US" dirty="0">
              <a:latin typeface="Wadik" pitchFamily="50" charset="0"/>
            </a:endParaRPr>
          </a:p>
        </p:txBody>
      </p:sp>
      <p:sp>
        <p:nvSpPr>
          <p:cNvPr id="11" name="name_04"/>
          <p:cNvSpPr/>
          <p:nvPr/>
        </p:nvSpPr>
        <p:spPr>
          <a:xfrm>
            <a:off x="9566914" y="5289947"/>
            <a:ext cx="1086446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58333"/>
              </a:lnSpc>
              <a:buNone/>
            </a:pPr>
            <a:r>
              <a:rPr lang="en-US" sz="4659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04</a:t>
            </a:r>
            <a:endParaRPr lang="en-US" sz="4659" dirty="0"/>
          </a:p>
        </p:txBody>
      </p:sp>
      <p:sp>
        <p:nvSpPr>
          <p:cNvPr id="12" name="default_name"/>
          <p:cNvSpPr/>
          <p:nvPr/>
        </p:nvSpPr>
        <p:spPr>
          <a:xfrm>
            <a:off x="9566913" y="6093023"/>
            <a:ext cx="6631029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25"/>
              </a:lnSpc>
              <a:buNone/>
            </a:pPr>
            <a:endParaRPr lang="en-US" sz="2441" dirty="0"/>
          </a:p>
        </p:txBody>
      </p:sp>
      <p:sp>
        <p:nvSpPr>
          <p:cNvPr id="13" name="name_02"/>
          <p:cNvSpPr/>
          <p:nvPr/>
        </p:nvSpPr>
        <p:spPr>
          <a:xfrm>
            <a:off x="9566430" y="3261122"/>
            <a:ext cx="1076325" cy="409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58333"/>
              </a:lnSpc>
              <a:buNone/>
            </a:pPr>
            <a:r>
              <a:rPr lang="en-US" sz="4657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02</a:t>
            </a:r>
            <a:endParaRPr lang="en-US" sz="4657" dirty="0"/>
          </a:p>
        </p:txBody>
      </p:sp>
      <p:sp>
        <p:nvSpPr>
          <p:cNvPr id="14" name="default_name"/>
          <p:cNvSpPr/>
          <p:nvPr/>
        </p:nvSpPr>
        <p:spPr>
          <a:xfrm>
            <a:off x="9566430" y="3789875"/>
            <a:ext cx="7604821" cy="371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ru-RU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  <a:cs typeface="Inter Regular" pitchFamily="34" charset="-120"/>
              </a:rPr>
              <a:t>Высокая степень отказоустойчивости системы</a:t>
            </a:r>
            <a:endParaRPr lang="en-US" dirty="0">
              <a:latin typeface="Wadik" pitchFamily="50" charset="0"/>
            </a:endParaRPr>
          </a:p>
        </p:txBody>
      </p:sp>
      <p:sp>
        <p:nvSpPr>
          <p:cNvPr id="15" name="name_03"/>
          <p:cNvSpPr/>
          <p:nvPr/>
        </p:nvSpPr>
        <p:spPr>
          <a:xfrm>
            <a:off x="1118239" y="5289947"/>
            <a:ext cx="1076325" cy="418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58333"/>
              </a:lnSpc>
              <a:buNone/>
            </a:pPr>
            <a:r>
              <a:rPr lang="en-US" sz="4662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03</a:t>
            </a:r>
            <a:endParaRPr lang="en-US" sz="4662" dirty="0"/>
          </a:p>
        </p:txBody>
      </p:sp>
      <p:sp>
        <p:nvSpPr>
          <p:cNvPr id="16" name="default_name"/>
          <p:cNvSpPr/>
          <p:nvPr/>
        </p:nvSpPr>
        <p:spPr>
          <a:xfrm>
            <a:off x="1118239" y="5923204"/>
            <a:ext cx="6327590" cy="37126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25"/>
              </a:lnSpc>
              <a:buNone/>
            </a:pPr>
            <a:r>
              <a:rPr lang="ru-RU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</a:rPr>
              <a:t>Прозрачность генерации числовой последовательности</a:t>
            </a:r>
            <a:endParaRPr lang="en-US" dirty="0">
              <a:latin typeface="Wadik" pitchFamily="50" charset="0"/>
            </a:endParaRPr>
          </a:p>
        </p:txBody>
      </p:sp>
      <p:sp>
        <p:nvSpPr>
          <p:cNvPr id="17" name="Caption"/>
          <p:cNvSpPr/>
          <p:nvPr/>
        </p:nvSpPr>
        <p:spPr>
          <a:xfrm>
            <a:off x="14268450" y="9048750"/>
            <a:ext cx="34575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600" dirty="0"/>
          </a:p>
        </p:txBody>
      </p:sp>
      <p:sp>
        <p:nvSpPr>
          <p:cNvPr id="18" name="default_name">
            <a:extLst>
              <a:ext uri="{FF2B5EF4-FFF2-40B4-BE49-F238E27FC236}">
                <a16:creationId xmlns:a16="http://schemas.microsoft.com/office/drawing/2014/main" id="{EEB4AEE8-C14C-45F3-9EBC-383AD03C738E}"/>
              </a:ext>
            </a:extLst>
          </p:cNvPr>
          <p:cNvSpPr/>
          <p:nvPr/>
        </p:nvSpPr>
        <p:spPr>
          <a:xfrm>
            <a:off x="9566430" y="5996419"/>
            <a:ext cx="6327590" cy="37126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25"/>
              </a:lnSpc>
              <a:buNone/>
            </a:pPr>
            <a:r>
              <a:rPr lang="ru-RU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</a:rPr>
              <a:t>Использование открытых </a:t>
            </a:r>
            <a:r>
              <a:rPr lang="en-US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</a:rPr>
              <a:t>API </a:t>
            </a:r>
            <a:r>
              <a:rPr lang="ru-RU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</a:rPr>
              <a:t>и документации</a:t>
            </a:r>
            <a:endParaRPr lang="en-US" dirty="0">
              <a:latin typeface="Wadik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oup 8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1950" y="428625"/>
            <a:ext cx="3390900" cy="438150"/>
          </a:xfrm>
          <a:prstGeom prst="rect">
            <a:avLst/>
          </a:prstGeom>
        </p:spPr>
      </p:pic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1B229D80-941D-4B20-8A88-85C874DD028E}"/>
              </a:ext>
            </a:extLst>
          </p:cNvPr>
          <p:cNvGrpSpPr/>
          <p:nvPr/>
        </p:nvGrpSpPr>
        <p:grpSpPr>
          <a:xfrm>
            <a:off x="4794751" y="4692583"/>
            <a:ext cx="2105025" cy="685800"/>
            <a:chOff x="7272338" y="3933825"/>
            <a:chExt cx="2105025" cy="685800"/>
          </a:xfrm>
        </p:grpSpPr>
        <p:pic>
          <p:nvPicPr>
            <p:cNvPr id="3" name="Frame 1" descr="preencoded.png"/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272338" y="3933825"/>
              <a:ext cx="2105025" cy="685800"/>
            </a:xfrm>
            <a:prstGeom prst="rect">
              <a:avLst/>
            </a:prstGeom>
          </p:spPr>
        </p:pic>
        <p:sp>
          <p:nvSpPr>
            <p:cNvPr id="21" name="1"/>
            <p:cNvSpPr/>
            <p:nvPr/>
          </p:nvSpPr>
          <p:spPr>
            <a:xfrm>
              <a:off x="7309560" y="3988934"/>
              <a:ext cx="1982339" cy="56508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dirty="0">
                  <a:solidFill>
                    <a:srgbClr val="FFFFFF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Модуль обработки данных</a:t>
              </a:r>
              <a:endParaRPr lang="en-US" dirty="0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DEB9AE64-8EF5-4900-8E77-DAA3553E2574}"/>
              </a:ext>
            </a:extLst>
          </p:cNvPr>
          <p:cNvGrpSpPr/>
          <p:nvPr/>
        </p:nvGrpSpPr>
        <p:grpSpPr>
          <a:xfrm>
            <a:off x="4517361" y="3245454"/>
            <a:ext cx="8523013" cy="2761092"/>
            <a:chOff x="6524625" y="2956073"/>
            <a:chExt cx="10783939" cy="2160979"/>
          </a:xfrm>
        </p:grpSpPr>
        <p:pic>
          <p:nvPicPr>
            <p:cNvPr id="7" name="Frame 10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6524625" y="3038475"/>
              <a:ext cx="3600450" cy="628650"/>
            </a:xfrm>
            <a:prstGeom prst="rect">
              <a:avLst/>
            </a:prstGeom>
          </p:spPr>
        </p:pic>
        <p:sp>
          <p:nvSpPr>
            <p:cNvPr id="25" name="1"/>
            <p:cNvSpPr/>
            <p:nvPr/>
          </p:nvSpPr>
          <p:spPr>
            <a:xfrm>
              <a:off x="6687976" y="3108275"/>
              <a:ext cx="3246119" cy="4572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dirty="0">
                  <a:solidFill>
                    <a:srgbClr val="5046E1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Модуль приведения данных в единую последовательность</a:t>
              </a:r>
              <a:endParaRPr lang="en-US" dirty="0"/>
            </a:p>
          </p:txBody>
        </p:sp>
        <p:sp>
          <p:nvSpPr>
            <p:cNvPr id="102" name="1">
              <a:extLst>
                <a:ext uri="{FF2B5EF4-FFF2-40B4-BE49-F238E27FC236}">
                  <a16:creationId xmlns:a16="http://schemas.microsoft.com/office/drawing/2014/main" id="{D17F4C1F-85C3-468C-93A6-8779355D917E}"/>
                </a:ext>
              </a:extLst>
            </p:cNvPr>
            <p:cNvSpPr/>
            <p:nvPr/>
          </p:nvSpPr>
          <p:spPr>
            <a:xfrm>
              <a:off x="14062445" y="4864885"/>
              <a:ext cx="3246119" cy="25216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dirty="0">
                  <a:solidFill>
                    <a:schemeClr val="bg1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Проверка качества ГСЧ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3" name="1">
              <a:extLst>
                <a:ext uri="{FF2B5EF4-FFF2-40B4-BE49-F238E27FC236}">
                  <a16:creationId xmlns:a16="http://schemas.microsoft.com/office/drawing/2014/main" id="{3A9A9B63-5B57-4734-90E5-8D5E3F59DF6E}"/>
                </a:ext>
              </a:extLst>
            </p:cNvPr>
            <p:cNvSpPr/>
            <p:nvPr/>
          </p:nvSpPr>
          <p:spPr>
            <a:xfrm>
              <a:off x="13988062" y="2956073"/>
              <a:ext cx="3246119" cy="25216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dirty="0">
                  <a:solidFill>
                    <a:schemeClr val="bg1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Продуктовая цель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5FAC268B-FA51-49BE-8726-AADD2953AD3F}"/>
              </a:ext>
            </a:extLst>
          </p:cNvPr>
          <p:cNvGrpSpPr/>
          <p:nvPr/>
        </p:nvGrpSpPr>
        <p:grpSpPr>
          <a:xfrm>
            <a:off x="10031984" y="7489155"/>
            <a:ext cx="3846322" cy="901165"/>
            <a:chOff x="12714069" y="1482594"/>
            <a:chExt cx="3800475" cy="628650"/>
          </a:xfrm>
        </p:grpSpPr>
        <p:pic>
          <p:nvPicPr>
            <p:cNvPr id="11" name="Frame 10" descr="preencoded.png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2714069" y="1482594"/>
              <a:ext cx="3800475" cy="628650"/>
            </a:xfrm>
            <a:prstGeom prst="rect">
              <a:avLst/>
            </a:prstGeom>
          </p:spPr>
        </p:pic>
        <p:sp>
          <p:nvSpPr>
            <p:cNvPr id="29" name="Text 8"/>
            <p:cNvSpPr/>
            <p:nvPr/>
          </p:nvSpPr>
          <p:spPr>
            <a:xfrm>
              <a:off x="13075438" y="1526624"/>
              <a:ext cx="3228975" cy="2667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sz="2100" dirty="0">
                  <a:solidFill>
                    <a:srgbClr val="5046E1"/>
                  </a:solidFill>
                  <a:ea typeface="Inter Regular" pitchFamily="34" charset="-122"/>
                </a:rPr>
                <a:t>Результаты прохождения тестов, формирование отчёта</a:t>
              </a:r>
              <a:endParaRPr lang="en-US" sz="2100" dirty="0"/>
            </a:p>
          </p:txBody>
        </p:sp>
      </p:grpSp>
      <p:grpSp>
        <p:nvGrpSpPr>
          <p:cNvPr id="86" name="Группа 85">
            <a:extLst>
              <a:ext uri="{FF2B5EF4-FFF2-40B4-BE49-F238E27FC236}">
                <a16:creationId xmlns:a16="http://schemas.microsoft.com/office/drawing/2014/main" id="{8876180B-B7B6-48C5-8B96-3127034C94BA}"/>
              </a:ext>
            </a:extLst>
          </p:cNvPr>
          <p:cNvGrpSpPr/>
          <p:nvPr/>
        </p:nvGrpSpPr>
        <p:grpSpPr>
          <a:xfrm>
            <a:off x="12957715" y="4987182"/>
            <a:ext cx="4133436" cy="1130124"/>
            <a:chOff x="13435013" y="3933825"/>
            <a:chExt cx="2524125" cy="685800"/>
          </a:xfrm>
        </p:grpSpPr>
        <p:pic>
          <p:nvPicPr>
            <p:cNvPr id="12" name="Frame 6" descr="preencoded.png"/>
            <p:cNvPicPr>
              <a:picLocks noChangeAspect="1"/>
            </p:cNvPicPr>
            <p:nvPr/>
          </p:nvPicPr>
          <p:blipFill>
            <a:blip r:embed="rId9"/>
            <a:srcRect/>
            <a:stretch/>
          </p:blipFill>
          <p:spPr>
            <a:xfrm>
              <a:off x="13435013" y="3933825"/>
              <a:ext cx="2524125" cy="685800"/>
            </a:xfrm>
            <a:prstGeom prst="rect">
              <a:avLst/>
            </a:prstGeom>
          </p:spPr>
        </p:pic>
        <p:sp>
          <p:nvSpPr>
            <p:cNvPr id="30" name="1"/>
            <p:cNvSpPr/>
            <p:nvPr/>
          </p:nvSpPr>
          <p:spPr>
            <a:xfrm>
              <a:off x="13487902" y="4036594"/>
              <a:ext cx="2384212" cy="48024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sz="2400" dirty="0">
                  <a:solidFill>
                    <a:srgbClr val="FFFFFF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Генерация </a:t>
              </a:r>
              <a:r>
                <a:rPr lang="en-US" sz="2400" dirty="0">
                  <a:solidFill>
                    <a:srgbClr val="FFFFFF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 &gt;1</a:t>
              </a:r>
              <a:r>
                <a:rPr lang="ru-RU" sz="2400" dirty="0">
                  <a:solidFill>
                    <a:srgbClr val="FFFFFF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млн бинарных  значений для проведения тестов</a:t>
              </a:r>
              <a:endParaRPr lang="en-US" sz="2400" dirty="0"/>
            </a:p>
          </p:txBody>
        </p:sp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B5BDA44D-F095-4F0C-AD55-63ACECAB34E2}"/>
              </a:ext>
            </a:extLst>
          </p:cNvPr>
          <p:cNvGrpSpPr/>
          <p:nvPr/>
        </p:nvGrpSpPr>
        <p:grpSpPr>
          <a:xfrm>
            <a:off x="12985512" y="3162566"/>
            <a:ext cx="4077841" cy="1022595"/>
            <a:chOff x="13393669" y="2228850"/>
            <a:chExt cx="2571750" cy="685800"/>
          </a:xfrm>
        </p:grpSpPr>
        <p:pic>
          <p:nvPicPr>
            <p:cNvPr id="13" name="Frame 9" descr="preencoded.png"/>
            <p:cNvPicPr>
              <a:picLocks noChangeAspect="1"/>
            </p:cNvPicPr>
            <p:nvPr/>
          </p:nvPicPr>
          <p:blipFill>
            <a:blip r:embed="rId10"/>
            <a:srcRect/>
            <a:stretch/>
          </p:blipFill>
          <p:spPr>
            <a:xfrm>
              <a:off x="13393669" y="2228850"/>
              <a:ext cx="2571750" cy="685800"/>
            </a:xfrm>
            <a:prstGeom prst="rect">
              <a:avLst/>
            </a:prstGeom>
          </p:spPr>
        </p:pic>
        <p:sp>
          <p:nvSpPr>
            <p:cNvPr id="31" name="2"/>
            <p:cNvSpPr/>
            <p:nvPr/>
          </p:nvSpPr>
          <p:spPr>
            <a:xfrm>
              <a:off x="13540649" y="2419350"/>
              <a:ext cx="2315753" cy="3048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sz="2400" dirty="0">
                  <a:solidFill>
                    <a:srgbClr val="FFFFFF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Генерация </a:t>
              </a:r>
              <a:r>
                <a:rPr lang="en-US" sz="2400" dirty="0">
                  <a:solidFill>
                    <a:srgbClr val="FFFFFF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N </a:t>
              </a:r>
              <a:r>
                <a:rPr lang="ru-RU" sz="2400" dirty="0">
                  <a:solidFill>
                    <a:srgbClr val="FFFFFF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чисел в заданном диапазоне</a:t>
              </a:r>
              <a:endParaRPr lang="en-US" sz="2400" dirty="0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F93CD936-8829-4126-B236-038250E8CF30}"/>
              </a:ext>
            </a:extLst>
          </p:cNvPr>
          <p:cNvGrpSpPr/>
          <p:nvPr/>
        </p:nvGrpSpPr>
        <p:grpSpPr>
          <a:xfrm>
            <a:off x="980717" y="3284977"/>
            <a:ext cx="2808241" cy="1034754"/>
            <a:chOff x="762001" y="3972024"/>
            <a:chExt cx="2234366" cy="753638"/>
          </a:xfrm>
        </p:grpSpPr>
        <p:pic>
          <p:nvPicPr>
            <p:cNvPr id="18" name="Frame 1321315014" descr="preencoded.png"/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62001" y="3972024"/>
              <a:ext cx="2234366" cy="632911"/>
            </a:xfrm>
            <a:prstGeom prst="rect">
              <a:avLst/>
            </a:prstGeom>
          </p:spPr>
        </p:pic>
        <p:sp>
          <p:nvSpPr>
            <p:cNvPr id="32" name="default_name"/>
            <p:cNvSpPr/>
            <p:nvPr/>
          </p:nvSpPr>
          <p:spPr>
            <a:xfrm>
              <a:off x="790771" y="4092751"/>
              <a:ext cx="2144023" cy="63291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sz="2100" dirty="0">
                  <a:solidFill>
                    <a:srgbClr val="5046E1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Получение энтропии с различных источников</a:t>
              </a:r>
              <a:r>
                <a:rPr lang="en-US" sz="2100" dirty="0">
                  <a:solidFill>
                    <a:srgbClr val="5046E1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 </a:t>
              </a:r>
              <a:endParaRPr lang="en-US" sz="2100" dirty="0"/>
            </a:p>
          </p:txBody>
        </p:sp>
      </p:grpSp>
      <p:sp>
        <p:nvSpPr>
          <p:cNvPr id="33" name="Text 12"/>
          <p:cNvSpPr/>
          <p:nvPr/>
        </p:nvSpPr>
        <p:spPr>
          <a:xfrm>
            <a:off x="628649" y="1081657"/>
            <a:ext cx="11157497" cy="8398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75000"/>
              </a:lnSpc>
              <a:buNone/>
            </a:pPr>
            <a:r>
              <a:rPr lang="ru-RU" sz="6750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Архитектура решения</a:t>
            </a:r>
          </a:p>
          <a:p>
            <a:pPr marL="0" indent="0" algn="l">
              <a:lnSpc>
                <a:spcPct val="75000"/>
              </a:lnSpc>
              <a:buNone/>
            </a:pPr>
            <a:endParaRPr lang="en-US" sz="6750" dirty="0"/>
          </a:p>
        </p:txBody>
      </p:sp>
      <p:grpSp>
        <p:nvGrpSpPr>
          <p:cNvPr id="35" name="Google Shape;11573;p81">
            <a:extLst>
              <a:ext uri="{FF2B5EF4-FFF2-40B4-BE49-F238E27FC236}">
                <a16:creationId xmlns:a16="http://schemas.microsoft.com/office/drawing/2014/main" id="{C59F8058-A65A-4064-9C31-C28A49E53F91}"/>
              </a:ext>
            </a:extLst>
          </p:cNvPr>
          <p:cNvGrpSpPr/>
          <p:nvPr/>
        </p:nvGrpSpPr>
        <p:grpSpPr>
          <a:xfrm>
            <a:off x="581976" y="4193862"/>
            <a:ext cx="552285" cy="479308"/>
            <a:chOff x="6644957" y="2456353"/>
            <a:chExt cx="371395" cy="278905"/>
          </a:xfrm>
          <a:solidFill>
            <a:schemeClr val="bg1"/>
          </a:solidFill>
        </p:grpSpPr>
        <p:sp>
          <p:nvSpPr>
            <p:cNvPr id="36" name="Google Shape;11574;p81">
              <a:extLst>
                <a:ext uri="{FF2B5EF4-FFF2-40B4-BE49-F238E27FC236}">
                  <a16:creationId xmlns:a16="http://schemas.microsoft.com/office/drawing/2014/main" id="{7D168EB6-6838-46C3-9FCC-B6442710D8EB}"/>
                </a:ext>
              </a:extLst>
            </p:cNvPr>
            <p:cNvSpPr/>
            <p:nvPr/>
          </p:nvSpPr>
          <p:spPr>
            <a:xfrm>
              <a:off x="6644957" y="2456353"/>
              <a:ext cx="371395" cy="203123"/>
            </a:xfrm>
            <a:custGeom>
              <a:avLst/>
              <a:gdLst/>
              <a:ahLst/>
              <a:cxnLst/>
              <a:rect l="l" t="t" r="r" b="b"/>
              <a:pathLst>
                <a:path w="11669" h="6382" extrusionOk="0">
                  <a:moveTo>
                    <a:pt x="4763" y="0"/>
                  </a:moveTo>
                  <a:cubicBezTo>
                    <a:pt x="4167" y="0"/>
                    <a:pt x="3596" y="191"/>
                    <a:pt x="3120" y="548"/>
                  </a:cubicBezTo>
                  <a:cubicBezTo>
                    <a:pt x="2679" y="881"/>
                    <a:pt x="2358" y="1322"/>
                    <a:pt x="2179" y="1834"/>
                  </a:cubicBezTo>
                  <a:cubicBezTo>
                    <a:pt x="977" y="1893"/>
                    <a:pt x="0" y="2881"/>
                    <a:pt x="0" y="4108"/>
                  </a:cubicBezTo>
                  <a:cubicBezTo>
                    <a:pt x="0" y="5358"/>
                    <a:pt x="1036" y="6382"/>
                    <a:pt x="2286" y="6382"/>
                  </a:cubicBezTo>
                  <a:lnTo>
                    <a:pt x="3096" y="6382"/>
                  </a:lnTo>
                  <a:cubicBezTo>
                    <a:pt x="3191" y="6382"/>
                    <a:pt x="3274" y="6310"/>
                    <a:pt x="3274" y="6203"/>
                  </a:cubicBezTo>
                  <a:cubicBezTo>
                    <a:pt x="3274" y="6120"/>
                    <a:pt x="3203" y="6025"/>
                    <a:pt x="3096" y="6025"/>
                  </a:cubicBezTo>
                  <a:lnTo>
                    <a:pt x="2286" y="6025"/>
                  </a:lnTo>
                  <a:cubicBezTo>
                    <a:pt x="1215" y="6025"/>
                    <a:pt x="346" y="5167"/>
                    <a:pt x="346" y="4096"/>
                  </a:cubicBezTo>
                  <a:cubicBezTo>
                    <a:pt x="346" y="3024"/>
                    <a:pt x="1215" y="2155"/>
                    <a:pt x="2286" y="2155"/>
                  </a:cubicBezTo>
                  <a:lnTo>
                    <a:pt x="2298" y="2155"/>
                  </a:lnTo>
                  <a:cubicBezTo>
                    <a:pt x="2370" y="2155"/>
                    <a:pt x="2441" y="2107"/>
                    <a:pt x="2465" y="2036"/>
                  </a:cubicBezTo>
                  <a:cubicBezTo>
                    <a:pt x="2608" y="1548"/>
                    <a:pt x="2905" y="1119"/>
                    <a:pt x="3310" y="822"/>
                  </a:cubicBezTo>
                  <a:cubicBezTo>
                    <a:pt x="3727" y="500"/>
                    <a:pt x="4227" y="321"/>
                    <a:pt x="4751" y="321"/>
                  </a:cubicBezTo>
                  <a:cubicBezTo>
                    <a:pt x="5584" y="321"/>
                    <a:pt x="6346" y="738"/>
                    <a:pt x="6775" y="1453"/>
                  </a:cubicBezTo>
                  <a:cubicBezTo>
                    <a:pt x="6811" y="1516"/>
                    <a:pt x="6861" y="1545"/>
                    <a:pt x="6914" y="1545"/>
                  </a:cubicBezTo>
                  <a:cubicBezTo>
                    <a:pt x="6931" y="1545"/>
                    <a:pt x="6948" y="1542"/>
                    <a:pt x="6965" y="1536"/>
                  </a:cubicBezTo>
                  <a:cubicBezTo>
                    <a:pt x="7168" y="1476"/>
                    <a:pt x="7370" y="1429"/>
                    <a:pt x="7585" y="1429"/>
                  </a:cubicBezTo>
                  <a:cubicBezTo>
                    <a:pt x="8430" y="1429"/>
                    <a:pt x="9168" y="1976"/>
                    <a:pt x="9430" y="2786"/>
                  </a:cubicBezTo>
                  <a:cubicBezTo>
                    <a:pt x="9452" y="2851"/>
                    <a:pt x="9513" y="2907"/>
                    <a:pt x="9587" y="2907"/>
                  </a:cubicBezTo>
                  <a:cubicBezTo>
                    <a:pt x="9594" y="2907"/>
                    <a:pt x="9601" y="2906"/>
                    <a:pt x="9609" y="2905"/>
                  </a:cubicBezTo>
                  <a:cubicBezTo>
                    <a:pt x="9668" y="2905"/>
                    <a:pt x="9728" y="2881"/>
                    <a:pt x="9763" y="2881"/>
                  </a:cubicBezTo>
                  <a:cubicBezTo>
                    <a:pt x="10633" y="2881"/>
                    <a:pt x="11335" y="3584"/>
                    <a:pt x="11335" y="4453"/>
                  </a:cubicBezTo>
                  <a:cubicBezTo>
                    <a:pt x="11335" y="5310"/>
                    <a:pt x="10633" y="6013"/>
                    <a:pt x="9763" y="6013"/>
                  </a:cubicBezTo>
                  <a:lnTo>
                    <a:pt x="8573" y="6013"/>
                  </a:lnTo>
                  <a:cubicBezTo>
                    <a:pt x="8489" y="6013"/>
                    <a:pt x="8394" y="6084"/>
                    <a:pt x="8394" y="6191"/>
                  </a:cubicBezTo>
                  <a:cubicBezTo>
                    <a:pt x="8394" y="6298"/>
                    <a:pt x="8478" y="6370"/>
                    <a:pt x="8573" y="6370"/>
                  </a:cubicBezTo>
                  <a:lnTo>
                    <a:pt x="9763" y="6370"/>
                  </a:lnTo>
                  <a:cubicBezTo>
                    <a:pt x="10823" y="6370"/>
                    <a:pt x="11668" y="5501"/>
                    <a:pt x="11668" y="4465"/>
                  </a:cubicBezTo>
                  <a:cubicBezTo>
                    <a:pt x="11668" y="3417"/>
                    <a:pt x="10859" y="2560"/>
                    <a:pt x="9811" y="2560"/>
                  </a:cubicBezTo>
                  <a:lnTo>
                    <a:pt x="9740" y="2560"/>
                  </a:lnTo>
                  <a:cubicBezTo>
                    <a:pt x="9585" y="2155"/>
                    <a:pt x="9323" y="1798"/>
                    <a:pt x="8966" y="1548"/>
                  </a:cubicBezTo>
                  <a:cubicBezTo>
                    <a:pt x="8561" y="1250"/>
                    <a:pt x="8097" y="1095"/>
                    <a:pt x="7608" y="1095"/>
                  </a:cubicBezTo>
                  <a:cubicBezTo>
                    <a:pt x="7418" y="1095"/>
                    <a:pt x="7204" y="1131"/>
                    <a:pt x="7013" y="1179"/>
                  </a:cubicBezTo>
                  <a:cubicBezTo>
                    <a:pt x="6513" y="429"/>
                    <a:pt x="5680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37" name="Google Shape;11575;p81">
              <a:extLst>
                <a:ext uri="{FF2B5EF4-FFF2-40B4-BE49-F238E27FC236}">
                  <a16:creationId xmlns:a16="http://schemas.microsoft.com/office/drawing/2014/main" id="{5836DC5D-214F-4D5D-AB08-68720C633DCD}"/>
                </a:ext>
              </a:extLst>
            </p:cNvPr>
            <p:cNvSpPr/>
            <p:nvPr/>
          </p:nvSpPr>
          <p:spPr>
            <a:xfrm>
              <a:off x="6761668" y="2549194"/>
              <a:ext cx="139850" cy="186064"/>
            </a:xfrm>
            <a:custGeom>
              <a:avLst/>
              <a:gdLst/>
              <a:ahLst/>
              <a:cxnLst/>
              <a:rect l="l" t="t" r="r" b="b"/>
              <a:pathLst>
                <a:path w="4394" h="5846" extrusionOk="0">
                  <a:moveTo>
                    <a:pt x="2584" y="357"/>
                  </a:moveTo>
                  <a:lnTo>
                    <a:pt x="2584" y="1476"/>
                  </a:lnTo>
                  <a:cubicBezTo>
                    <a:pt x="2584" y="1667"/>
                    <a:pt x="2751" y="1834"/>
                    <a:pt x="2941" y="1834"/>
                  </a:cubicBezTo>
                  <a:lnTo>
                    <a:pt x="3501" y="1834"/>
                  </a:lnTo>
                  <a:cubicBezTo>
                    <a:pt x="3584" y="1834"/>
                    <a:pt x="3679" y="1750"/>
                    <a:pt x="3679" y="1655"/>
                  </a:cubicBezTo>
                  <a:cubicBezTo>
                    <a:pt x="3679" y="1548"/>
                    <a:pt x="3596" y="1476"/>
                    <a:pt x="3501" y="1476"/>
                  </a:cubicBezTo>
                  <a:lnTo>
                    <a:pt x="2941" y="1476"/>
                  </a:lnTo>
                  <a:cubicBezTo>
                    <a:pt x="2941" y="1476"/>
                    <a:pt x="2929" y="1476"/>
                    <a:pt x="2929" y="1453"/>
                  </a:cubicBezTo>
                  <a:lnTo>
                    <a:pt x="2929" y="393"/>
                  </a:lnTo>
                  <a:lnTo>
                    <a:pt x="4001" y="1465"/>
                  </a:lnTo>
                  <a:cubicBezTo>
                    <a:pt x="4037" y="1500"/>
                    <a:pt x="4060" y="1560"/>
                    <a:pt x="4060" y="1607"/>
                  </a:cubicBezTo>
                  <a:lnTo>
                    <a:pt x="4060" y="5501"/>
                  </a:lnTo>
                  <a:lnTo>
                    <a:pt x="4049" y="5501"/>
                  </a:lnTo>
                  <a:lnTo>
                    <a:pt x="369" y="5525"/>
                  </a:lnTo>
                  <a:cubicBezTo>
                    <a:pt x="369" y="5525"/>
                    <a:pt x="358" y="5525"/>
                    <a:pt x="358" y="5501"/>
                  </a:cubicBezTo>
                  <a:lnTo>
                    <a:pt x="358" y="369"/>
                  </a:lnTo>
                  <a:cubicBezTo>
                    <a:pt x="358" y="369"/>
                    <a:pt x="358" y="357"/>
                    <a:pt x="369" y="357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5489"/>
                  </a:lnTo>
                  <a:cubicBezTo>
                    <a:pt x="0" y="5679"/>
                    <a:pt x="155" y="5846"/>
                    <a:pt x="358" y="5846"/>
                  </a:cubicBezTo>
                  <a:lnTo>
                    <a:pt x="4013" y="5846"/>
                  </a:lnTo>
                  <a:cubicBezTo>
                    <a:pt x="4203" y="5846"/>
                    <a:pt x="4370" y="5679"/>
                    <a:pt x="4370" y="5489"/>
                  </a:cubicBezTo>
                  <a:lnTo>
                    <a:pt x="4370" y="1607"/>
                  </a:lnTo>
                  <a:cubicBezTo>
                    <a:pt x="4394" y="1476"/>
                    <a:pt x="4334" y="1334"/>
                    <a:pt x="4227" y="1238"/>
                  </a:cubicBezTo>
                  <a:lnTo>
                    <a:pt x="3156" y="167"/>
                  </a:lnTo>
                  <a:cubicBezTo>
                    <a:pt x="3048" y="60"/>
                    <a:pt x="2917" y="0"/>
                    <a:pt x="2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38" name="Google Shape;11576;p81">
              <a:extLst>
                <a:ext uri="{FF2B5EF4-FFF2-40B4-BE49-F238E27FC236}">
                  <a16:creationId xmlns:a16="http://schemas.microsoft.com/office/drawing/2014/main" id="{02D428AD-603F-48D6-A95E-2FD64A047067}"/>
                </a:ext>
              </a:extLst>
            </p:cNvPr>
            <p:cNvSpPr/>
            <p:nvPr/>
          </p:nvSpPr>
          <p:spPr>
            <a:xfrm>
              <a:off x="6802216" y="2625357"/>
              <a:ext cx="58754" cy="75431"/>
            </a:xfrm>
            <a:custGeom>
              <a:avLst/>
              <a:gdLst/>
              <a:ahLst/>
              <a:cxnLst/>
              <a:rect l="l" t="t" r="r" b="b"/>
              <a:pathLst>
                <a:path w="1846" h="2370" extrusionOk="0">
                  <a:moveTo>
                    <a:pt x="929" y="0"/>
                  </a:moveTo>
                  <a:cubicBezTo>
                    <a:pt x="881" y="0"/>
                    <a:pt x="822" y="36"/>
                    <a:pt x="786" y="60"/>
                  </a:cubicBezTo>
                  <a:lnTo>
                    <a:pt x="60" y="988"/>
                  </a:lnTo>
                  <a:cubicBezTo>
                    <a:pt x="0" y="1060"/>
                    <a:pt x="12" y="1167"/>
                    <a:pt x="96" y="1227"/>
                  </a:cubicBezTo>
                  <a:cubicBezTo>
                    <a:pt x="123" y="1250"/>
                    <a:pt x="157" y="1260"/>
                    <a:pt x="190" y="1260"/>
                  </a:cubicBezTo>
                  <a:cubicBezTo>
                    <a:pt x="243" y="1260"/>
                    <a:pt x="297" y="1234"/>
                    <a:pt x="334" y="1191"/>
                  </a:cubicBezTo>
                  <a:lnTo>
                    <a:pt x="762" y="655"/>
                  </a:lnTo>
                  <a:lnTo>
                    <a:pt x="762" y="2191"/>
                  </a:lnTo>
                  <a:cubicBezTo>
                    <a:pt x="762" y="2274"/>
                    <a:pt x="834" y="2370"/>
                    <a:pt x="941" y="2370"/>
                  </a:cubicBezTo>
                  <a:cubicBezTo>
                    <a:pt x="1024" y="2370"/>
                    <a:pt x="1120" y="2298"/>
                    <a:pt x="1120" y="2191"/>
                  </a:cubicBezTo>
                  <a:lnTo>
                    <a:pt x="1120" y="655"/>
                  </a:lnTo>
                  <a:lnTo>
                    <a:pt x="1548" y="1191"/>
                  </a:lnTo>
                  <a:cubicBezTo>
                    <a:pt x="1584" y="1238"/>
                    <a:pt x="1643" y="1250"/>
                    <a:pt x="1691" y="1250"/>
                  </a:cubicBezTo>
                  <a:cubicBezTo>
                    <a:pt x="1727" y="1250"/>
                    <a:pt x="1762" y="1238"/>
                    <a:pt x="1786" y="1203"/>
                  </a:cubicBezTo>
                  <a:cubicBezTo>
                    <a:pt x="1834" y="1167"/>
                    <a:pt x="1846" y="1060"/>
                    <a:pt x="1786" y="988"/>
                  </a:cubicBezTo>
                  <a:lnTo>
                    <a:pt x="1060" y="60"/>
                  </a:lnTo>
                  <a:cubicBezTo>
                    <a:pt x="1036" y="12"/>
                    <a:pt x="989" y="0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39" name="Google Shape;11577;p81">
              <a:extLst>
                <a:ext uri="{FF2B5EF4-FFF2-40B4-BE49-F238E27FC236}">
                  <a16:creationId xmlns:a16="http://schemas.microsoft.com/office/drawing/2014/main" id="{92BD98D5-B540-4673-B86D-F9F1E0BA9B83}"/>
                </a:ext>
              </a:extLst>
            </p:cNvPr>
            <p:cNvSpPr/>
            <p:nvPr/>
          </p:nvSpPr>
          <p:spPr>
            <a:xfrm>
              <a:off x="6802216" y="2480828"/>
              <a:ext cx="47009" cy="33132"/>
            </a:xfrm>
            <a:custGeom>
              <a:avLst/>
              <a:gdLst/>
              <a:ahLst/>
              <a:cxnLst/>
              <a:rect l="l" t="t" r="r" b="b"/>
              <a:pathLst>
                <a:path w="1477" h="1041" extrusionOk="0">
                  <a:moveTo>
                    <a:pt x="193" y="0"/>
                  </a:moveTo>
                  <a:cubicBezTo>
                    <a:pt x="119" y="0"/>
                    <a:pt x="45" y="64"/>
                    <a:pt x="24" y="136"/>
                  </a:cubicBezTo>
                  <a:cubicBezTo>
                    <a:pt x="0" y="231"/>
                    <a:pt x="60" y="314"/>
                    <a:pt x="155" y="338"/>
                  </a:cubicBezTo>
                  <a:cubicBezTo>
                    <a:pt x="560" y="422"/>
                    <a:pt x="917" y="636"/>
                    <a:pt x="1155" y="969"/>
                  </a:cubicBezTo>
                  <a:cubicBezTo>
                    <a:pt x="1179" y="1017"/>
                    <a:pt x="1239" y="1041"/>
                    <a:pt x="1286" y="1041"/>
                  </a:cubicBezTo>
                  <a:cubicBezTo>
                    <a:pt x="1310" y="1041"/>
                    <a:pt x="1358" y="1029"/>
                    <a:pt x="1393" y="1017"/>
                  </a:cubicBezTo>
                  <a:cubicBezTo>
                    <a:pt x="1465" y="946"/>
                    <a:pt x="1477" y="838"/>
                    <a:pt x="1429" y="767"/>
                  </a:cubicBezTo>
                  <a:cubicBezTo>
                    <a:pt x="1131" y="374"/>
                    <a:pt x="703" y="88"/>
                    <a:pt x="227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40" name="Google Shape;11578;p81">
              <a:extLst>
                <a:ext uri="{FF2B5EF4-FFF2-40B4-BE49-F238E27FC236}">
                  <a16:creationId xmlns:a16="http://schemas.microsoft.com/office/drawing/2014/main" id="{CCBABBA7-87B6-438F-A07E-52385840091B}"/>
                </a:ext>
              </a:extLst>
            </p:cNvPr>
            <p:cNvSpPr/>
            <p:nvPr/>
          </p:nvSpPr>
          <p:spPr>
            <a:xfrm>
              <a:off x="6895439" y="2517112"/>
              <a:ext cx="36793" cy="32114"/>
            </a:xfrm>
            <a:custGeom>
              <a:avLst/>
              <a:gdLst/>
              <a:ahLst/>
              <a:cxnLst/>
              <a:rect l="l" t="t" r="r" b="b"/>
              <a:pathLst>
                <a:path w="1156" h="1009" extrusionOk="0">
                  <a:moveTo>
                    <a:pt x="206" y="1"/>
                  </a:moveTo>
                  <a:cubicBezTo>
                    <a:pt x="131" y="1"/>
                    <a:pt x="65" y="39"/>
                    <a:pt x="36" y="115"/>
                  </a:cubicBezTo>
                  <a:cubicBezTo>
                    <a:pt x="0" y="198"/>
                    <a:pt x="48" y="306"/>
                    <a:pt x="143" y="341"/>
                  </a:cubicBezTo>
                  <a:cubicBezTo>
                    <a:pt x="429" y="437"/>
                    <a:pt x="667" y="639"/>
                    <a:pt x="810" y="913"/>
                  </a:cubicBezTo>
                  <a:cubicBezTo>
                    <a:pt x="846" y="972"/>
                    <a:pt x="893" y="1008"/>
                    <a:pt x="965" y="1008"/>
                  </a:cubicBezTo>
                  <a:cubicBezTo>
                    <a:pt x="989" y="1008"/>
                    <a:pt x="1024" y="1008"/>
                    <a:pt x="1036" y="996"/>
                  </a:cubicBezTo>
                  <a:cubicBezTo>
                    <a:pt x="1108" y="937"/>
                    <a:pt x="1155" y="829"/>
                    <a:pt x="1108" y="734"/>
                  </a:cubicBezTo>
                  <a:cubicBezTo>
                    <a:pt x="929" y="401"/>
                    <a:pt x="619" y="127"/>
                    <a:pt x="262" y="8"/>
                  </a:cubicBezTo>
                  <a:cubicBezTo>
                    <a:pt x="243" y="3"/>
                    <a:pt x="224" y="1"/>
                    <a:pt x="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44" name="Google Shape;11573;p81">
            <a:extLst>
              <a:ext uri="{FF2B5EF4-FFF2-40B4-BE49-F238E27FC236}">
                <a16:creationId xmlns:a16="http://schemas.microsoft.com/office/drawing/2014/main" id="{2BF03267-29F4-44FD-8A71-B647092C648E}"/>
              </a:ext>
            </a:extLst>
          </p:cNvPr>
          <p:cNvGrpSpPr/>
          <p:nvPr/>
        </p:nvGrpSpPr>
        <p:grpSpPr>
          <a:xfrm>
            <a:off x="589315" y="4807431"/>
            <a:ext cx="552285" cy="479308"/>
            <a:chOff x="6644957" y="2456353"/>
            <a:chExt cx="371395" cy="278905"/>
          </a:xfrm>
          <a:solidFill>
            <a:schemeClr val="bg1"/>
          </a:solidFill>
        </p:grpSpPr>
        <p:sp>
          <p:nvSpPr>
            <p:cNvPr id="45" name="Google Shape;11574;p81">
              <a:extLst>
                <a:ext uri="{FF2B5EF4-FFF2-40B4-BE49-F238E27FC236}">
                  <a16:creationId xmlns:a16="http://schemas.microsoft.com/office/drawing/2014/main" id="{A34CD015-FCE8-4DE4-BA48-8424EC2D543E}"/>
                </a:ext>
              </a:extLst>
            </p:cNvPr>
            <p:cNvSpPr/>
            <p:nvPr/>
          </p:nvSpPr>
          <p:spPr>
            <a:xfrm>
              <a:off x="6644957" y="2456353"/>
              <a:ext cx="371395" cy="203123"/>
            </a:xfrm>
            <a:custGeom>
              <a:avLst/>
              <a:gdLst/>
              <a:ahLst/>
              <a:cxnLst/>
              <a:rect l="l" t="t" r="r" b="b"/>
              <a:pathLst>
                <a:path w="11669" h="6382" extrusionOk="0">
                  <a:moveTo>
                    <a:pt x="4763" y="0"/>
                  </a:moveTo>
                  <a:cubicBezTo>
                    <a:pt x="4167" y="0"/>
                    <a:pt x="3596" y="191"/>
                    <a:pt x="3120" y="548"/>
                  </a:cubicBezTo>
                  <a:cubicBezTo>
                    <a:pt x="2679" y="881"/>
                    <a:pt x="2358" y="1322"/>
                    <a:pt x="2179" y="1834"/>
                  </a:cubicBezTo>
                  <a:cubicBezTo>
                    <a:pt x="977" y="1893"/>
                    <a:pt x="0" y="2881"/>
                    <a:pt x="0" y="4108"/>
                  </a:cubicBezTo>
                  <a:cubicBezTo>
                    <a:pt x="0" y="5358"/>
                    <a:pt x="1036" y="6382"/>
                    <a:pt x="2286" y="6382"/>
                  </a:cubicBezTo>
                  <a:lnTo>
                    <a:pt x="3096" y="6382"/>
                  </a:lnTo>
                  <a:cubicBezTo>
                    <a:pt x="3191" y="6382"/>
                    <a:pt x="3274" y="6310"/>
                    <a:pt x="3274" y="6203"/>
                  </a:cubicBezTo>
                  <a:cubicBezTo>
                    <a:pt x="3274" y="6120"/>
                    <a:pt x="3203" y="6025"/>
                    <a:pt x="3096" y="6025"/>
                  </a:cubicBezTo>
                  <a:lnTo>
                    <a:pt x="2286" y="6025"/>
                  </a:lnTo>
                  <a:cubicBezTo>
                    <a:pt x="1215" y="6025"/>
                    <a:pt x="346" y="5167"/>
                    <a:pt x="346" y="4096"/>
                  </a:cubicBezTo>
                  <a:cubicBezTo>
                    <a:pt x="346" y="3024"/>
                    <a:pt x="1215" y="2155"/>
                    <a:pt x="2286" y="2155"/>
                  </a:cubicBezTo>
                  <a:lnTo>
                    <a:pt x="2298" y="2155"/>
                  </a:lnTo>
                  <a:cubicBezTo>
                    <a:pt x="2370" y="2155"/>
                    <a:pt x="2441" y="2107"/>
                    <a:pt x="2465" y="2036"/>
                  </a:cubicBezTo>
                  <a:cubicBezTo>
                    <a:pt x="2608" y="1548"/>
                    <a:pt x="2905" y="1119"/>
                    <a:pt x="3310" y="822"/>
                  </a:cubicBezTo>
                  <a:cubicBezTo>
                    <a:pt x="3727" y="500"/>
                    <a:pt x="4227" y="321"/>
                    <a:pt x="4751" y="321"/>
                  </a:cubicBezTo>
                  <a:cubicBezTo>
                    <a:pt x="5584" y="321"/>
                    <a:pt x="6346" y="738"/>
                    <a:pt x="6775" y="1453"/>
                  </a:cubicBezTo>
                  <a:cubicBezTo>
                    <a:pt x="6811" y="1516"/>
                    <a:pt x="6861" y="1545"/>
                    <a:pt x="6914" y="1545"/>
                  </a:cubicBezTo>
                  <a:cubicBezTo>
                    <a:pt x="6931" y="1545"/>
                    <a:pt x="6948" y="1542"/>
                    <a:pt x="6965" y="1536"/>
                  </a:cubicBezTo>
                  <a:cubicBezTo>
                    <a:pt x="7168" y="1476"/>
                    <a:pt x="7370" y="1429"/>
                    <a:pt x="7585" y="1429"/>
                  </a:cubicBezTo>
                  <a:cubicBezTo>
                    <a:pt x="8430" y="1429"/>
                    <a:pt x="9168" y="1976"/>
                    <a:pt x="9430" y="2786"/>
                  </a:cubicBezTo>
                  <a:cubicBezTo>
                    <a:pt x="9452" y="2851"/>
                    <a:pt x="9513" y="2907"/>
                    <a:pt x="9587" y="2907"/>
                  </a:cubicBezTo>
                  <a:cubicBezTo>
                    <a:pt x="9594" y="2907"/>
                    <a:pt x="9601" y="2906"/>
                    <a:pt x="9609" y="2905"/>
                  </a:cubicBezTo>
                  <a:cubicBezTo>
                    <a:pt x="9668" y="2905"/>
                    <a:pt x="9728" y="2881"/>
                    <a:pt x="9763" y="2881"/>
                  </a:cubicBezTo>
                  <a:cubicBezTo>
                    <a:pt x="10633" y="2881"/>
                    <a:pt x="11335" y="3584"/>
                    <a:pt x="11335" y="4453"/>
                  </a:cubicBezTo>
                  <a:cubicBezTo>
                    <a:pt x="11335" y="5310"/>
                    <a:pt x="10633" y="6013"/>
                    <a:pt x="9763" y="6013"/>
                  </a:cubicBezTo>
                  <a:lnTo>
                    <a:pt x="8573" y="6013"/>
                  </a:lnTo>
                  <a:cubicBezTo>
                    <a:pt x="8489" y="6013"/>
                    <a:pt x="8394" y="6084"/>
                    <a:pt x="8394" y="6191"/>
                  </a:cubicBezTo>
                  <a:cubicBezTo>
                    <a:pt x="8394" y="6298"/>
                    <a:pt x="8478" y="6370"/>
                    <a:pt x="8573" y="6370"/>
                  </a:cubicBezTo>
                  <a:lnTo>
                    <a:pt x="9763" y="6370"/>
                  </a:lnTo>
                  <a:cubicBezTo>
                    <a:pt x="10823" y="6370"/>
                    <a:pt x="11668" y="5501"/>
                    <a:pt x="11668" y="4465"/>
                  </a:cubicBezTo>
                  <a:cubicBezTo>
                    <a:pt x="11668" y="3417"/>
                    <a:pt x="10859" y="2560"/>
                    <a:pt x="9811" y="2560"/>
                  </a:cubicBezTo>
                  <a:lnTo>
                    <a:pt x="9740" y="2560"/>
                  </a:lnTo>
                  <a:cubicBezTo>
                    <a:pt x="9585" y="2155"/>
                    <a:pt x="9323" y="1798"/>
                    <a:pt x="8966" y="1548"/>
                  </a:cubicBezTo>
                  <a:cubicBezTo>
                    <a:pt x="8561" y="1250"/>
                    <a:pt x="8097" y="1095"/>
                    <a:pt x="7608" y="1095"/>
                  </a:cubicBezTo>
                  <a:cubicBezTo>
                    <a:pt x="7418" y="1095"/>
                    <a:pt x="7204" y="1131"/>
                    <a:pt x="7013" y="1179"/>
                  </a:cubicBezTo>
                  <a:cubicBezTo>
                    <a:pt x="6513" y="429"/>
                    <a:pt x="5680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46" name="Google Shape;11575;p81">
              <a:extLst>
                <a:ext uri="{FF2B5EF4-FFF2-40B4-BE49-F238E27FC236}">
                  <a16:creationId xmlns:a16="http://schemas.microsoft.com/office/drawing/2014/main" id="{D529062D-7593-4785-9393-290E6BAB7B1C}"/>
                </a:ext>
              </a:extLst>
            </p:cNvPr>
            <p:cNvSpPr/>
            <p:nvPr/>
          </p:nvSpPr>
          <p:spPr>
            <a:xfrm>
              <a:off x="6761668" y="2549194"/>
              <a:ext cx="139850" cy="186064"/>
            </a:xfrm>
            <a:custGeom>
              <a:avLst/>
              <a:gdLst/>
              <a:ahLst/>
              <a:cxnLst/>
              <a:rect l="l" t="t" r="r" b="b"/>
              <a:pathLst>
                <a:path w="4394" h="5846" extrusionOk="0">
                  <a:moveTo>
                    <a:pt x="2584" y="357"/>
                  </a:moveTo>
                  <a:lnTo>
                    <a:pt x="2584" y="1476"/>
                  </a:lnTo>
                  <a:cubicBezTo>
                    <a:pt x="2584" y="1667"/>
                    <a:pt x="2751" y="1834"/>
                    <a:pt x="2941" y="1834"/>
                  </a:cubicBezTo>
                  <a:lnTo>
                    <a:pt x="3501" y="1834"/>
                  </a:lnTo>
                  <a:cubicBezTo>
                    <a:pt x="3584" y="1834"/>
                    <a:pt x="3679" y="1750"/>
                    <a:pt x="3679" y="1655"/>
                  </a:cubicBezTo>
                  <a:cubicBezTo>
                    <a:pt x="3679" y="1548"/>
                    <a:pt x="3596" y="1476"/>
                    <a:pt x="3501" y="1476"/>
                  </a:cubicBezTo>
                  <a:lnTo>
                    <a:pt x="2941" y="1476"/>
                  </a:lnTo>
                  <a:cubicBezTo>
                    <a:pt x="2941" y="1476"/>
                    <a:pt x="2929" y="1476"/>
                    <a:pt x="2929" y="1453"/>
                  </a:cubicBezTo>
                  <a:lnTo>
                    <a:pt x="2929" y="393"/>
                  </a:lnTo>
                  <a:lnTo>
                    <a:pt x="4001" y="1465"/>
                  </a:lnTo>
                  <a:cubicBezTo>
                    <a:pt x="4037" y="1500"/>
                    <a:pt x="4060" y="1560"/>
                    <a:pt x="4060" y="1607"/>
                  </a:cubicBezTo>
                  <a:lnTo>
                    <a:pt x="4060" y="5501"/>
                  </a:lnTo>
                  <a:lnTo>
                    <a:pt x="4049" y="5501"/>
                  </a:lnTo>
                  <a:lnTo>
                    <a:pt x="369" y="5525"/>
                  </a:lnTo>
                  <a:cubicBezTo>
                    <a:pt x="369" y="5525"/>
                    <a:pt x="358" y="5525"/>
                    <a:pt x="358" y="5501"/>
                  </a:cubicBezTo>
                  <a:lnTo>
                    <a:pt x="358" y="369"/>
                  </a:lnTo>
                  <a:cubicBezTo>
                    <a:pt x="358" y="369"/>
                    <a:pt x="358" y="357"/>
                    <a:pt x="369" y="357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5489"/>
                  </a:lnTo>
                  <a:cubicBezTo>
                    <a:pt x="0" y="5679"/>
                    <a:pt x="155" y="5846"/>
                    <a:pt x="358" y="5846"/>
                  </a:cubicBezTo>
                  <a:lnTo>
                    <a:pt x="4013" y="5846"/>
                  </a:lnTo>
                  <a:cubicBezTo>
                    <a:pt x="4203" y="5846"/>
                    <a:pt x="4370" y="5679"/>
                    <a:pt x="4370" y="5489"/>
                  </a:cubicBezTo>
                  <a:lnTo>
                    <a:pt x="4370" y="1607"/>
                  </a:lnTo>
                  <a:cubicBezTo>
                    <a:pt x="4394" y="1476"/>
                    <a:pt x="4334" y="1334"/>
                    <a:pt x="4227" y="1238"/>
                  </a:cubicBezTo>
                  <a:lnTo>
                    <a:pt x="3156" y="167"/>
                  </a:lnTo>
                  <a:cubicBezTo>
                    <a:pt x="3048" y="60"/>
                    <a:pt x="2917" y="0"/>
                    <a:pt x="2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47" name="Google Shape;11576;p81">
              <a:extLst>
                <a:ext uri="{FF2B5EF4-FFF2-40B4-BE49-F238E27FC236}">
                  <a16:creationId xmlns:a16="http://schemas.microsoft.com/office/drawing/2014/main" id="{50B12C85-724B-4638-A8C0-7A85B243B93D}"/>
                </a:ext>
              </a:extLst>
            </p:cNvPr>
            <p:cNvSpPr/>
            <p:nvPr/>
          </p:nvSpPr>
          <p:spPr>
            <a:xfrm>
              <a:off x="6802216" y="2625357"/>
              <a:ext cx="58754" cy="75431"/>
            </a:xfrm>
            <a:custGeom>
              <a:avLst/>
              <a:gdLst/>
              <a:ahLst/>
              <a:cxnLst/>
              <a:rect l="l" t="t" r="r" b="b"/>
              <a:pathLst>
                <a:path w="1846" h="2370" extrusionOk="0">
                  <a:moveTo>
                    <a:pt x="929" y="0"/>
                  </a:moveTo>
                  <a:cubicBezTo>
                    <a:pt x="881" y="0"/>
                    <a:pt x="822" y="36"/>
                    <a:pt x="786" y="60"/>
                  </a:cubicBezTo>
                  <a:lnTo>
                    <a:pt x="60" y="988"/>
                  </a:lnTo>
                  <a:cubicBezTo>
                    <a:pt x="0" y="1060"/>
                    <a:pt x="12" y="1167"/>
                    <a:pt x="96" y="1227"/>
                  </a:cubicBezTo>
                  <a:cubicBezTo>
                    <a:pt x="123" y="1250"/>
                    <a:pt x="157" y="1260"/>
                    <a:pt x="190" y="1260"/>
                  </a:cubicBezTo>
                  <a:cubicBezTo>
                    <a:pt x="243" y="1260"/>
                    <a:pt x="297" y="1234"/>
                    <a:pt x="334" y="1191"/>
                  </a:cubicBezTo>
                  <a:lnTo>
                    <a:pt x="762" y="655"/>
                  </a:lnTo>
                  <a:lnTo>
                    <a:pt x="762" y="2191"/>
                  </a:lnTo>
                  <a:cubicBezTo>
                    <a:pt x="762" y="2274"/>
                    <a:pt x="834" y="2370"/>
                    <a:pt x="941" y="2370"/>
                  </a:cubicBezTo>
                  <a:cubicBezTo>
                    <a:pt x="1024" y="2370"/>
                    <a:pt x="1120" y="2298"/>
                    <a:pt x="1120" y="2191"/>
                  </a:cubicBezTo>
                  <a:lnTo>
                    <a:pt x="1120" y="655"/>
                  </a:lnTo>
                  <a:lnTo>
                    <a:pt x="1548" y="1191"/>
                  </a:lnTo>
                  <a:cubicBezTo>
                    <a:pt x="1584" y="1238"/>
                    <a:pt x="1643" y="1250"/>
                    <a:pt x="1691" y="1250"/>
                  </a:cubicBezTo>
                  <a:cubicBezTo>
                    <a:pt x="1727" y="1250"/>
                    <a:pt x="1762" y="1238"/>
                    <a:pt x="1786" y="1203"/>
                  </a:cubicBezTo>
                  <a:cubicBezTo>
                    <a:pt x="1834" y="1167"/>
                    <a:pt x="1846" y="1060"/>
                    <a:pt x="1786" y="988"/>
                  </a:cubicBezTo>
                  <a:lnTo>
                    <a:pt x="1060" y="60"/>
                  </a:lnTo>
                  <a:cubicBezTo>
                    <a:pt x="1036" y="12"/>
                    <a:pt x="989" y="0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48" name="Google Shape;11577;p81">
              <a:extLst>
                <a:ext uri="{FF2B5EF4-FFF2-40B4-BE49-F238E27FC236}">
                  <a16:creationId xmlns:a16="http://schemas.microsoft.com/office/drawing/2014/main" id="{A75BD867-E705-44B7-A7BB-E9BD54FA04E8}"/>
                </a:ext>
              </a:extLst>
            </p:cNvPr>
            <p:cNvSpPr/>
            <p:nvPr/>
          </p:nvSpPr>
          <p:spPr>
            <a:xfrm>
              <a:off x="6802216" y="2480828"/>
              <a:ext cx="47009" cy="33132"/>
            </a:xfrm>
            <a:custGeom>
              <a:avLst/>
              <a:gdLst/>
              <a:ahLst/>
              <a:cxnLst/>
              <a:rect l="l" t="t" r="r" b="b"/>
              <a:pathLst>
                <a:path w="1477" h="1041" extrusionOk="0">
                  <a:moveTo>
                    <a:pt x="193" y="0"/>
                  </a:moveTo>
                  <a:cubicBezTo>
                    <a:pt x="119" y="0"/>
                    <a:pt x="45" y="64"/>
                    <a:pt x="24" y="136"/>
                  </a:cubicBezTo>
                  <a:cubicBezTo>
                    <a:pt x="0" y="231"/>
                    <a:pt x="60" y="314"/>
                    <a:pt x="155" y="338"/>
                  </a:cubicBezTo>
                  <a:cubicBezTo>
                    <a:pt x="560" y="422"/>
                    <a:pt x="917" y="636"/>
                    <a:pt x="1155" y="969"/>
                  </a:cubicBezTo>
                  <a:cubicBezTo>
                    <a:pt x="1179" y="1017"/>
                    <a:pt x="1239" y="1041"/>
                    <a:pt x="1286" y="1041"/>
                  </a:cubicBezTo>
                  <a:cubicBezTo>
                    <a:pt x="1310" y="1041"/>
                    <a:pt x="1358" y="1029"/>
                    <a:pt x="1393" y="1017"/>
                  </a:cubicBezTo>
                  <a:cubicBezTo>
                    <a:pt x="1465" y="946"/>
                    <a:pt x="1477" y="838"/>
                    <a:pt x="1429" y="767"/>
                  </a:cubicBezTo>
                  <a:cubicBezTo>
                    <a:pt x="1131" y="374"/>
                    <a:pt x="703" y="88"/>
                    <a:pt x="227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49" name="Google Shape;11578;p81">
              <a:extLst>
                <a:ext uri="{FF2B5EF4-FFF2-40B4-BE49-F238E27FC236}">
                  <a16:creationId xmlns:a16="http://schemas.microsoft.com/office/drawing/2014/main" id="{EC9B4648-2F5F-417E-8F69-74A97111CBC7}"/>
                </a:ext>
              </a:extLst>
            </p:cNvPr>
            <p:cNvSpPr/>
            <p:nvPr/>
          </p:nvSpPr>
          <p:spPr>
            <a:xfrm>
              <a:off x="6895439" y="2517112"/>
              <a:ext cx="36793" cy="32114"/>
            </a:xfrm>
            <a:custGeom>
              <a:avLst/>
              <a:gdLst/>
              <a:ahLst/>
              <a:cxnLst/>
              <a:rect l="l" t="t" r="r" b="b"/>
              <a:pathLst>
                <a:path w="1156" h="1009" extrusionOk="0">
                  <a:moveTo>
                    <a:pt x="206" y="1"/>
                  </a:moveTo>
                  <a:cubicBezTo>
                    <a:pt x="131" y="1"/>
                    <a:pt x="65" y="39"/>
                    <a:pt x="36" y="115"/>
                  </a:cubicBezTo>
                  <a:cubicBezTo>
                    <a:pt x="0" y="198"/>
                    <a:pt x="48" y="306"/>
                    <a:pt x="143" y="341"/>
                  </a:cubicBezTo>
                  <a:cubicBezTo>
                    <a:pt x="429" y="437"/>
                    <a:pt x="667" y="639"/>
                    <a:pt x="810" y="913"/>
                  </a:cubicBezTo>
                  <a:cubicBezTo>
                    <a:pt x="846" y="972"/>
                    <a:pt x="893" y="1008"/>
                    <a:pt x="965" y="1008"/>
                  </a:cubicBezTo>
                  <a:cubicBezTo>
                    <a:pt x="989" y="1008"/>
                    <a:pt x="1024" y="1008"/>
                    <a:pt x="1036" y="996"/>
                  </a:cubicBezTo>
                  <a:cubicBezTo>
                    <a:pt x="1108" y="937"/>
                    <a:pt x="1155" y="829"/>
                    <a:pt x="1108" y="734"/>
                  </a:cubicBezTo>
                  <a:cubicBezTo>
                    <a:pt x="929" y="401"/>
                    <a:pt x="619" y="127"/>
                    <a:pt x="262" y="8"/>
                  </a:cubicBezTo>
                  <a:cubicBezTo>
                    <a:pt x="243" y="3"/>
                    <a:pt x="224" y="1"/>
                    <a:pt x="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</p:grpSp>
      <p:grpSp>
        <p:nvGrpSpPr>
          <p:cNvPr id="56" name="Google Shape;11573;p81">
            <a:extLst>
              <a:ext uri="{FF2B5EF4-FFF2-40B4-BE49-F238E27FC236}">
                <a16:creationId xmlns:a16="http://schemas.microsoft.com/office/drawing/2014/main" id="{D78C381E-592C-4BCD-9D76-BA647FA55327}"/>
              </a:ext>
            </a:extLst>
          </p:cNvPr>
          <p:cNvGrpSpPr/>
          <p:nvPr/>
        </p:nvGrpSpPr>
        <p:grpSpPr>
          <a:xfrm>
            <a:off x="589314" y="5891510"/>
            <a:ext cx="552285" cy="479308"/>
            <a:chOff x="6644957" y="2456353"/>
            <a:chExt cx="371395" cy="278905"/>
          </a:xfrm>
          <a:solidFill>
            <a:schemeClr val="bg1"/>
          </a:solidFill>
        </p:grpSpPr>
        <p:sp>
          <p:nvSpPr>
            <p:cNvPr id="57" name="Google Shape;11574;p81">
              <a:extLst>
                <a:ext uri="{FF2B5EF4-FFF2-40B4-BE49-F238E27FC236}">
                  <a16:creationId xmlns:a16="http://schemas.microsoft.com/office/drawing/2014/main" id="{51A9D1A7-1062-4DA2-87EC-622FF17E6AFB}"/>
                </a:ext>
              </a:extLst>
            </p:cNvPr>
            <p:cNvSpPr/>
            <p:nvPr/>
          </p:nvSpPr>
          <p:spPr>
            <a:xfrm>
              <a:off x="6644957" y="2456353"/>
              <a:ext cx="371395" cy="203123"/>
            </a:xfrm>
            <a:custGeom>
              <a:avLst/>
              <a:gdLst/>
              <a:ahLst/>
              <a:cxnLst/>
              <a:rect l="l" t="t" r="r" b="b"/>
              <a:pathLst>
                <a:path w="11669" h="6382" extrusionOk="0">
                  <a:moveTo>
                    <a:pt x="4763" y="0"/>
                  </a:moveTo>
                  <a:cubicBezTo>
                    <a:pt x="4167" y="0"/>
                    <a:pt x="3596" y="191"/>
                    <a:pt x="3120" y="548"/>
                  </a:cubicBezTo>
                  <a:cubicBezTo>
                    <a:pt x="2679" y="881"/>
                    <a:pt x="2358" y="1322"/>
                    <a:pt x="2179" y="1834"/>
                  </a:cubicBezTo>
                  <a:cubicBezTo>
                    <a:pt x="977" y="1893"/>
                    <a:pt x="0" y="2881"/>
                    <a:pt x="0" y="4108"/>
                  </a:cubicBezTo>
                  <a:cubicBezTo>
                    <a:pt x="0" y="5358"/>
                    <a:pt x="1036" y="6382"/>
                    <a:pt x="2286" y="6382"/>
                  </a:cubicBezTo>
                  <a:lnTo>
                    <a:pt x="3096" y="6382"/>
                  </a:lnTo>
                  <a:cubicBezTo>
                    <a:pt x="3191" y="6382"/>
                    <a:pt x="3274" y="6310"/>
                    <a:pt x="3274" y="6203"/>
                  </a:cubicBezTo>
                  <a:cubicBezTo>
                    <a:pt x="3274" y="6120"/>
                    <a:pt x="3203" y="6025"/>
                    <a:pt x="3096" y="6025"/>
                  </a:cubicBezTo>
                  <a:lnTo>
                    <a:pt x="2286" y="6025"/>
                  </a:lnTo>
                  <a:cubicBezTo>
                    <a:pt x="1215" y="6025"/>
                    <a:pt x="346" y="5167"/>
                    <a:pt x="346" y="4096"/>
                  </a:cubicBezTo>
                  <a:cubicBezTo>
                    <a:pt x="346" y="3024"/>
                    <a:pt x="1215" y="2155"/>
                    <a:pt x="2286" y="2155"/>
                  </a:cubicBezTo>
                  <a:lnTo>
                    <a:pt x="2298" y="2155"/>
                  </a:lnTo>
                  <a:cubicBezTo>
                    <a:pt x="2370" y="2155"/>
                    <a:pt x="2441" y="2107"/>
                    <a:pt x="2465" y="2036"/>
                  </a:cubicBezTo>
                  <a:cubicBezTo>
                    <a:pt x="2608" y="1548"/>
                    <a:pt x="2905" y="1119"/>
                    <a:pt x="3310" y="822"/>
                  </a:cubicBezTo>
                  <a:cubicBezTo>
                    <a:pt x="3727" y="500"/>
                    <a:pt x="4227" y="321"/>
                    <a:pt x="4751" y="321"/>
                  </a:cubicBezTo>
                  <a:cubicBezTo>
                    <a:pt x="5584" y="321"/>
                    <a:pt x="6346" y="738"/>
                    <a:pt x="6775" y="1453"/>
                  </a:cubicBezTo>
                  <a:cubicBezTo>
                    <a:pt x="6811" y="1516"/>
                    <a:pt x="6861" y="1545"/>
                    <a:pt x="6914" y="1545"/>
                  </a:cubicBezTo>
                  <a:cubicBezTo>
                    <a:pt x="6931" y="1545"/>
                    <a:pt x="6948" y="1542"/>
                    <a:pt x="6965" y="1536"/>
                  </a:cubicBezTo>
                  <a:cubicBezTo>
                    <a:pt x="7168" y="1476"/>
                    <a:pt x="7370" y="1429"/>
                    <a:pt x="7585" y="1429"/>
                  </a:cubicBezTo>
                  <a:cubicBezTo>
                    <a:pt x="8430" y="1429"/>
                    <a:pt x="9168" y="1976"/>
                    <a:pt x="9430" y="2786"/>
                  </a:cubicBezTo>
                  <a:cubicBezTo>
                    <a:pt x="9452" y="2851"/>
                    <a:pt x="9513" y="2907"/>
                    <a:pt x="9587" y="2907"/>
                  </a:cubicBezTo>
                  <a:cubicBezTo>
                    <a:pt x="9594" y="2907"/>
                    <a:pt x="9601" y="2906"/>
                    <a:pt x="9609" y="2905"/>
                  </a:cubicBezTo>
                  <a:cubicBezTo>
                    <a:pt x="9668" y="2905"/>
                    <a:pt x="9728" y="2881"/>
                    <a:pt x="9763" y="2881"/>
                  </a:cubicBezTo>
                  <a:cubicBezTo>
                    <a:pt x="10633" y="2881"/>
                    <a:pt x="11335" y="3584"/>
                    <a:pt x="11335" y="4453"/>
                  </a:cubicBezTo>
                  <a:cubicBezTo>
                    <a:pt x="11335" y="5310"/>
                    <a:pt x="10633" y="6013"/>
                    <a:pt x="9763" y="6013"/>
                  </a:cubicBezTo>
                  <a:lnTo>
                    <a:pt x="8573" y="6013"/>
                  </a:lnTo>
                  <a:cubicBezTo>
                    <a:pt x="8489" y="6013"/>
                    <a:pt x="8394" y="6084"/>
                    <a:pt x="8394" y="6191"/>
                  </a:cubicBezTo>
                  <a:cubicBezTo>
                    <a:pt x="8394" y="6298"/>
                    <a:pt x="8478" y="6370"/>
                    <a:pt x="8573" y="6370"/>
                  </a:cubicBezTo>
                  <a:lnTo>
                    <a:pt x="9763" y="6370"/>
                  </a:lnTo>
                  <a:cubicBezTo>
                    <a:pt x="10823" y="6370"/>
                    <a:pt x="11668" y="5501"/>
                    <a:pt x="11668" y="4465"/>
                  </a:cubicBezTo>
                  <a:cubicBezTo>
                    <a:pt x="11668" y="3417"/>
                    <a:pt x="10859" y="2560"/>
                    <a:pt x="9811" y="2560"/>
                  </a:cubicBezTo>
                  <a:lnTo>
                    <a:pt x="9740" y="2560"/>
                  </a:lnTo>
                  <a:cubicBezTo>
                    <a:pt x="9585" y="2155"/>
                    <a:pt x="9323" y="1798"/>
                    <a:pt x="8966" y="1548"/>
                  </a:cubicBezTo>
                  <a:cubicBezTo>
                    <a:pt x="8561" y="1250"/>
                    <a:pt x="8097" y="1095"/>
                    <a:pt x="7608" y="1095"/>
                  </a:cubicBezTo>
                  <a:cubicBezTo>
                    <a:pt x="7418" y="1095"/>
                    <a:pt x="7204" y="1131"/>
                    <a:pt x="7013" y="1179"/>
                  </a:cubicBezTo>
                  <a:cubicBezTo>
                    <a:pt x="6513" y="429"/>
                    <a:pt x="5680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58" name="Google Shape;11575;p81">
              <a:extLst>
                <a:ext uri="{FF2B5EF4-FFF2-40B4-BE49-F238E27FC236}">
                  <a16:creationId xmlns:a16="http://schemas.microsoft.com/office/drawing/2014/main" id="{530B671C-335D-465E-BE9B-291129A53C37}"/>
                </a:ext>
              </a:extLst>
            </p:cNvPr>
            <p:cNvSpPr/>
            <p:nvPr/>
          </p:nvSpPr>
          <p:spPr>
            <a:xfrm>
              <a:off x="6761668" y="2549194"/>
              <a:ext cx="139850" cy="186064"/>
            </a:xfrm>
            <a:custGeom>
              <a:avLst/>
              <a:gdLst/>
              <a:ahLst/>
              <a:cxnLst/>
              <a:rect l="l" t="t" r="r" b="b"/>
              <a:pathLst>
                <a:path w="4394" h="5846" extrusionOk="0">
                  <a:moveTo>
                    <a:pt x="2584" y="357"/>
                  </a:moveTo>
                  <a:lnTo>
                    <a:pt x="2584" y="1476"/>
                  </a:lnTo>
                  <a:cubicBezTo>
                    <a:pt x="2584" y="1667"/>
                    <a:pt x="2751" y="1834"/>
                    <a:pt x="2941" y="1834"/>
                  </a:cubicBezTo>
                  <a:lnTo>
                    <a:pt x="3501" y="1834"/>
                  </a:lnTo>
                  <a:cubicBezTo>
                    <a:pt x="3584" y="1834"/>
                    <a:pt x="3679" y="1750"/>
                    <a:pt x="3679" y="1655"/>
                  </a:cubicBezTo>
                  <a:cubicBezTo>
                    <a:pt x="3679" y="1548"/>
                    <a:pt x="3596" y="1476"/>
                    <a:pt x="3501" y="1476"/>
                  </a:cubicBezTo>
                  <a:lnTo>
                    <a:pt x="2941" y="1476"/>
                  </a:lnTo>
                  <a:cubicBezTo>
                    <a:pt x="2941" y="1476"/>
                    <a:pt x="2929" y="1476"/>
                    <a:pt x="2929" y="1453"/>
                  </a:cubicBezTo>
                  <a:lnTo>
                    <a:pt x="2929" y="393"/>
                  </a:lnTo>
                  <a:lnTo>
                    <a:pt x="4001" y="1465"/>
                  </a:lnTo>
                  <a:cubicBezTo>
                    <a:pt x="4037" y="1500"/>
                    <a:pt x="4060" y="1560"/>
                    <a:pt x="4060" y="1607"/>
                  </a:cubicBezTo>
                  <a:lnTo>
                    <a:pt x="4060" y="5501"/>
                  </a:lnTo>
                  <a:lnTo>
                    <a:pt x="4049" y="5501"/>
                  </a:lnTo>
                  <a:lnTo>
                    <a:pt x="369" y="5525"/>
                  </a:lnTo>
                  <a:cubicBezTo>
                    <a:pt x="369" y="5525"/>
                    <a:pt x="358" y="5525"/>
                    <a:pt x="358" y="5501"/>
                  </a:cubicBezTo>
                  <a:lnTo>
                    <a:pt x="358" y="369"/>
                  </a:lnTo>
                  <a:cubicBezTo>
                    <a:pt x="358" y="369"/>
                    <a:pt x="358" y="357"/>
                    <a:pt x="369" y="357"/>
                  </a:cubicBezTo>
                  <a:close/>
                  <a:moveTo>
                    <a:pt x="358" y="0"/>
                  </a:moveTo>
                  <a:cubicBezTo>
                    <a:pt x="167" y="0"/>
                    <a:pt x="0" y="167"/>
                    <a:pt x="0" y="357"/>
                  </a:cubicBezTo>
                  <a:lnTo>
                    <a:pt x="0" y="5489"/>
                  </a:lnTo>
                  <a:cubicBezTo>
                    <a:pt x="0" y="5679"/>
                    <a:pt x="155" y="5846"/>
                    <a:pt x="358" y="5846"/>
                  </a:cubicBezTo>
                  <a:lnTo>
                    <a:pt x="4013" y="5846"/>
                  </a:lnTo>
                  <a:cubicBezTo>
                    <a:pt x="4203" y="5846"/>
                    <a:pt x="4370" y="5679"/>
                    <a:pt x="4370" y="5489"/>
                  </a:cubicBezTo>
                  <a:lnTo>
                    <a:pt x="4370" y="1607"/>
                  </a:lnTo>
                  <a:cubicBezTo>
                    <a:pt x="4394" y="1476"/>
                    <a:pt x="4334" y="1334"/>
                    <a:pt x="4227" y="1238"/>
                  </a:cubicBezTo>
                  <a:lnTo>
                    <a:pt x="3156" y="167"/>
                  </a:lnTo>
                  <a:cubicBezTo>
                    <a:pt x="3048" y="60"/>
                    <a:pt x="2917" y="0"/>
                    <a:pt x="2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59" name="Google Shape;11576;p81">
              <a:extLst>
                <a:ext uri="{FF2B5EF4-FFF2-40B4-BE49-F238E27FC236}">
                  <a16:creationId xmlns:a16="http://schemas.microsoft.com/office/drawing/2014/main" id="{36CB6E22-ED9F-43B1-901B-316C62A9338B}"/>
                </a:ext>
              </a:extLst>
            </p:cNvPr>
            <p:cNvSpPr/>
            <p:nvPr/>
          </p:nvSpPr>
          <p:spPr>
            <a:xfrm>
              <a:off x="6802216" y="2625357"/>
              <a:ext cx="58754" cy="75431"/>
            </a:xfrm>
            <a:custGeom>
              <a:avLst/>
              <a:gdLst/>
              <a:ahLst/>
              <a:cxnLst/>
              <a:rect l="l" t="t" r="r" b="b"/>
              <a:pathLst>
                <a:path w="1846" h="2370" extrusionOk="0">
                  <a:moveTo>
                    <a:pt x="929" y="0"/>
                  </a:moveTo>
                  <a:cubicBezTo>
                    <a:pt x="881" y="0"/>
                    <a:pt x="822" y="36"/>
                    <a:pt x="786" y="60"/>
                  </a:cubicBezTo>
                  <a:lnTo>
                    <a:pt x="60" y="988"/>
                  </a:lnTo>
                  <a:cubicBezTo>
                    <a:pt x="0" y="1060"/>
                    <a:pt x="12" y="1167"/>
                    <a:pt x="96" y="1227"/>
                  </a:cubicBezTo>
                  <a:cubicBezTo>
                    <a:pt x="123" y="1250"/>
                    <a:pt x="157" y="1260"/>
                    <a:pt x="190" y="1260"/>
                  </a:cubicBezTo>
                  <a:cubicBezTo>
                    <a:pt x="243" y="1260"/>
                    <a:pt x="297" y="1234"/>
                    <a:pt x="334" y="1191"/>
                  </a:cubicBezTo>
                  <a:lnTo>
                    <a:pt x="762" y="655"/>
                  </a:lnTo>
                  <a:lnTo>
                    <a:pt x="762" y="2191"/>
                  </a:lnTo>
                  <a:cubicBezTo>
                    <a:pt x="762" y="2274"/>
                    <a:pt x="834" y="2370"/>
                    <a:pt x="941" y="2370"/>
                  </a:cubicBezTo>
                  <a:cubicBezTo>
                    <a:pt x="1024" y="2370"/>
                    <a:pt x="1120" y="2298"/>
                    <a:pt x="1120" y="2191"/>
                  </a:cubicBezTo>
                  <a:lnTo>
                    <a:pt x="1120" y="655"/>
                  </a:lnTo>
                  <a:lnTo>
                    <a:pt x="1548" y="1191"/>
                  </a:lnTo>
                  <a:cubicBezTo>
                    <a:pt x="1584" y="1238"/>
                    <a:pt x="1643" y="1250"/>
                    <a:pt x="1691" y="1250"/>
                  </a:cubicBezTo>
                  <a:cubicBezTo>
                    <a:pt x="1727" y="1250"/>
                    <a:pt x="1762" y="1238"/>
                    <a:pt x="1786" y="1203"/>
                  </a:cubicBezTo>
                  <a:cubicBezTo>
                    <a:pt x="1834" y="1167"/>
                    <a:pt x="1846" y="1060"/>
                    <a:pt x="1786" y="988"/>
                  </a:cubicBezTo>
                  <a:lnTo>
                    <a:pt x="1060" y="60"/>
                  </a:lnTo>
                  <a:cubicBezTo>
                    <a:pt x="1036" y="12"/>
                    <a:pt x="989" y="0"/>
                    <a:pt x="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60" name="Google Shape;11577;p81">
              <a:extLst>
                <a:ext uri="{FF2B5EF4-FFF2-40B4-BE49-F238E27FC236}">
                  <a16:creationId xmlns:a16="http://schemas.microsoft.com/office/drawing/2014/main" id="{0148B0EE-348B-4516-AA89-B9CF9BE86F26}"/>
                </a:ext>
              </a:extLst>
            </p:cNvPr>
            <p:cNvSpPr/>
            <p:nvPr/>
          </p:nvSpPr>
          <p:spPr>
            <a:xfrm>
              <a:off x="6802216" y="2480828"/>
              <a:ext cx="47009" cy="33132"/>
            </a:xfrm>
            <a:custGeom>
              <a:avLst/>
              <a:gdLst/>
              <a:ahLst/>
              <a:cxnLst/>
              <a:rect l="l" t="t" r="r" b="b"/>
              <a:pathLst>
                <a:path w="1477" h="1041" extrusionOk="0">
                  <a:moveTo>
                    <a:pt x="193" y="0"/>
                  </a:moveTo>
                  <a:cubicBezTo>
                    <a:pt x="119" y="0"/>
                    <a:pt x="45" y="64"/>
                    <a:pt x="24" y="136"/>
                  </a:cubicBezTo>
                  <a:cubicBezTo>
                    <a:pt x="0" y="231"/>
                    <a:pt x="60" y="314"/>
                    <a:pt x="155" y="338"/>
                  </a:cubicBezTo>
                  <a:cubicBezTo>
                    <a:pt x="560" y="422"/>
                    <a:pt x="917" y="636"/>
                    <a:pt x="1155" y="969"/>
                  </a:cubicBezTo>
                  <a:cubicBezTo>
                    <a:pt x="1179" y="1017"/>
                    <a:pt x="1239" y="1041"/>
                    <a:pt x="1286" y="1041"/>
                  </a:cubicBezTo>
                  <a:cubicBezTo>
                    <a:pt x="1310" y="1041"/>
                    <a:pt x="1358" y="1029"/>
                    <a:pt x="1393" y="1017"/>
                  </a:cubicBezTo>
                  <a:cubicBezTo>
                    <a:pt x="1465" y="946"/>
                    <a:pt x="1477" y="838"/>
                    <a:pt x="1429" y="767"/>
                  </a:cubicBezTo>
                  <a:cubicBezTo>
                    <a:pt x="1131" y="374"/>
                    <a:pt x="703" y="88"/>
                    <a:pt x="227" y="5"/>
                  </a:cubicBezTo>
                  <a:cubicBezTo>
                    <a:pt x="216" y="2"/>
                    <a:pt x="204" y="0"/>
                    <a:pt x="19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  <p:sp>
          <p:nvSpPr>
            <p:cNvPr id="61" name="Google Shape;11578;p81">
              <a:extLst>
                <a:ext uri="{FF2B5EF4-FFF2-40B4-BE49-F238E27FC236}">
                  <a16:creationId xmlns:a16="http://schemas.microsoft.com/office/drawing/2014/main" id="{6E471AB2-D79A-48EF-B539-80BF713DE200}"/>
                </a:ext>
              </a:extLst>
            </p:cNvPr>
            <p:cNvSpPr/>
            <p:nvPr/>
          </p:nvSpPr>
          <p:spPr>
            <a:xfrm>
              <a:off x="6895439" y="2517112"/>
              <a:ext cx="36793" cy="32114"/>
            </a:xfrm>
            <a:custGeom>
              <a:avLst/>
              <a:gdLst/>
              <a:ahLst/>
              <a:cxnLst/>
              <a:rect l="l" t="t" r="r" b="b"/>
              <a:pathLst>
                <a:path w="1156" h="1009" extrusionOk="0">
                  <a:moveTo>
                    <a:pt x="206" y="1"/>
                  </a:moveTo>
                  <a:cubicBezTo>
                    <a:pt x="131" y="1"/>
                    <a:pt x="65" y="39"/>
                    <a:pt x="36" y="115"/>
                  </a:cubicBezTo>
                  <a:cubicBezTo>
                    <a:pt x="0" y="198"/>
                    <a:pt x="48" y="306"/>
                    <a:pt x="143" y="341"/>
                  </a:cubicBezTo>
                  <a:cubicBezTo>
                    <a:pt x="429" y="437"/>
                    <a:pt x="667" y="639"/>
                    <a:pt x="810" y="913"/>
                  </a:cubicBezTo>
                  <a:cubicBezTo>
                    <a:pt x="846" y="972"/>
                    <a:pt x="893" y="1008"/>
                    <a:pt x="965" y="1008"/>
                  </a:cubicBezTo>
                  <a:cubicBezTo>
                    <a:pt x="989" y="1008"/>
                    <a:pt x="1024" y="1008"/>
                    <a:pt x="1036" y="996"/>
                  </a:cubicBezTo>
                  <a:cubicBezTo>
                    <a:pt x="1108" y="937"/>
                    <a:pt x="1155" y="829"/>
                    <a:pt x="1108" y="734"/>
                  </a:cubicBezTo>
                  <a:cubicBezTo>
                    <a:pt x="929" y="401"/>
                    <a:pt x="619" y="127"/>
                    <a:pt x="262" y="8"/>
                  </a:cubicBezTo>
                  <a:cubicBezTo>
                    <a:pt x="243" y="3"/>
                    <a:pt x="224" y="1"/>
                    <a:pt x="20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FF0000"/>
                </a:solidFill>
              </a:endParaRPr>
            </a:p>
          </p:txBody>
        </p:sp>
      </p:grp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82FC92BE-9209-437C-93D3-DCD12F535339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97350" y="4464760"/>
            <a:ext cx="3597401" cy="57072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A1D862AD-D904-4DC4-B5C5-B510EF35A164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185672" y="5035483"/>
            <a:ext cx="3609079" cy="1925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9F0D684F-0E64-4CF3-AF4E-E9215DDD72FE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178822" y="5035483"/>
            <a:ext cx="3615929" cy="1042534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1975EC37-395E-419C-8333-36DB109B4B32}"/>
              </a:ext>
            </a:extLst>
          </p:cNvPr>
          <p:cNvSpPr txBox="1"/>
          <p:nvPr/>
        </p:nvSpPr>
        <p:spPr>
          <a:xfrm>
            <a:off x="603775" y="5312781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…</a:t>
            </a:r>
          </a:p>
        </p:txBody>
      </p: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B2F781D-C527-4B60-810C-31B6693DCAFC}"/>
              </a:ext>
            </a:extLst>
          </p:cNvPr>
          <p:cNvGrpSpPr/>
          <p:nvPr/>
        </p:nvGrpSpPr>
        <p:grpSpPr>
          <a:xfrm>
            <a:off x="7615770" y="4687336"/>
            <a:ext cx="2105025" cy="685800"/>
            <a:chOff x="7272338" y="3933825"/>
            <a:chExt cx="2105025" cy="685800"/>
          </a:xfrm>
        </p:grpSpPr>
        <p:pic>
          <p:nvPicPr>
            <p:cNvPr id="77" name="Frame 1" descr="preencoded.png">
              <a:extLst>
                <a:ext uri="{FF2B5EF4-FFF2-40B4-BE49-F238E27FC236}">
                  <a16:creationId xmlns:a16="http://schemas.microsoft.com/office/drawing/2014/main" id="{95229CFA-3CA1-4A36-A242-99554DAF0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272338" y="3933825"/>
              <a:ext cx="2105025" cy="685800"/>
            </a:xfrm>
            <a:prstGeom prst="rect">
              <a:avLst/>
            </a:prstGeom>
          </p:spPr>
        </p:pic>
        <p:sp>
          <p:nvSpPr>
            <p:cNvPr id="78" name="1">
              <a:extLst>
                <a:ext uri="{FF2B5EF4-FFF2-40B4-BE49-F238E27FC236}">
                  <a16:creationId xmlns:a16="http://schemas.microsoft.com/office/drawing/2014/main" id="{BA31C4B3-E24B-4F80-8BA2-663CCF8B3887}"/>
                </a:ext>
              </a:extLst>
            </p:cNvPr>
            <p:cNvSpPr/>
            <p:nvPr/>
          </p:nvSpPr>
          <p:spPr>
            <a:xfrm>
              <a:off x="7309560" y="4145075"/>
              <a:ext cx="1982339" cy="4089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dirty="0">
                  <a:solidFill>
                    <a:srgbClr val="FFFFFF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ГСЧ</a:t>
              </a:r>
              <a:endParaRPr lang="en-US" dirty="0"/>
            </a:p>
          </p:txBody>
        </p:sp>
      </p:grp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01A2431B-19A7-423A-867B-BAAF9276C8A1}"/>
              </a:ext>
            </a:extLst>
          </p:cNvPr>
          <p:cNvCxnSpPr>
            <a:cxnSpLocks/>
            <a:stCxn id="3" idx="3"/>
            <a:endCxn id="77" idx="1"/>
          </p:cNvCxnSpPr>
          <p:nvPr/>
        </p:nvCxnSpPr>
        <p:spPr>
          <a:xfrm flipV="1">
            <a:off x="6899776" y="5030236"/>
            <a:ext cx="715994" cy="5247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: уступ 87">
            <a:extLst>
              <a:ext uri="{FF2B5EF4-FFF2-40B4-BE49-F238E27FC236}">
                <a16:creationId xmlns:a16="http://schemas.microsoft.com/office/drawing/2014/main" id="{41B2B1BA-FDB5-43F6-AC92-33096C7202DC}"/>
              </a:ext>
            </a:extLst>
          </p:cNvPr>
          <p:cNvCxnSpPr>
            <a:cxnSpLocks/>
            <a:stCxn id="77" idx="3"/>
            <a:endCxn id="12" idx="1"/>
          </p:cNvCxnSpPr>
          <p:nvPr/>
        </p:nvCxnSpPr>
        <p:spPr>
          <a:xfrm>
            <a:off x="9720795" y="5030236"/>
            <a:ext cx="3236920" cy="52200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: уступ 90">
            <a:extLst>
              <a:ext uri="{FF2B5EF4-FFF2-40B4-BE49-F238E27FC236}">
                <a16:creationId xmlns:a16="http://schemas.microsoft.com/office/drawing/2014/main" id="{373AEA7F-A5F8-4234-A4D0-D66381FD2496}"/>
              </a:ext>
            </a:extLst>
          </p:cNvPr>
          <p:cNvCxnSpPr>
            <a:cxnSpLocks/>
            <a:stCxn id="77" idx="3"/>
            <a:endCxn id="13" idx="1"/>
          </p:cNvCxnSpPr>
          <p:nvPr/>
        </p:nvCxnSpPr>
        <p:spPr>
          <a:xfrm flipV="1">
            <a:off x="9720795" y="3673864"/>
            <a:ext cx="3264717" cy="1356372"/>
          </a:xfrm>
          <a:prstGeom prst="bentConnector3">
            <a:avLst>
              <a:gd name="adj1" fmla="val 49417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79CEBABA-4364-40C6-9CD6-52FF2136F270}"/>
              </a:ext>
            </a:extLst>
          </p:cNvPr>
          <p:cNvGrpSpPr/>
          <p:nvPr/>
        </p:nvGrpSpPr>
        <p:grpSpPr>
          <a:xfrm>
            <a:off x="6274053" y="8494460"/>
            <a:ext cx="2105025" cy="685800"/>
            <a:chOff x="7272338" y="3933825"/>
            <a:chExt cx="2105025" cy="685800"/>
          </a:xfrm>
        </p:grpSpPr>
        <p:pic>
          <p:nvPicPr>
            <p:cNvPr id="106" name="Frame 1" descr="preencoded.png">
              <a:extLst>
                <a:ext uri="{FF2B5EF4-FFF2-40B4-BE49-F238E27FC236}">
                  <a16:creationId xmlns:a16="http://schemas.microsoft.com/office/drawing/2014/main" id="{540DE434-BC23-4787-8A29-57C7E445F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272338" y="3933825"/>
              <a:ext cx="2105025" cy="685800"/>
            </a:xfrm>
            <a:prstGeom prst="rect">
              <a:avLst/>
            </a:prstGeom>
          </p:spPr>
        </p:pic>
        <p:sp>
          <p:nvSpPr>
            <p:cNvPr id="107" name="1">
              <a:extLst>
                <a:ext uri="{FF2B5EF4-FFF2-40B4-BE49-F238E27FC236}">
                  <a16:creationId xmlns:a16="http://schemas.microsoft.com/office/drawing/2014/main" id="{8DB219A9-DD42-4ACD-9429-57F7298E95B0}"/>
                </a:ext>
              </a:extLst>
            </p:cNvPr>
            <p:cNvSpPr/>
            <p:nvPr/>
          </p:nvSpPr>
          <p:spPr>
            <a:xfrm>
              <a:off x="7309560" y="4097902"/>
              <a:ext cx="1982339" cy="4561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dirty="0">
                  <a:solidFill>
                    <a:srgbClr val="FFFFFF"/>
                  </a:solidFill>
                  <a:latin typeface="Inter Regular" pitchFamily="34" charset="0"/>
                  <a:ea typeface="Inter Regular" pitchFamily="34" charset="-122"/>
                  <a:cs typeface="Inter Regular" pitchFamily="34" charset="-120"/>
                </a:rPr>
                <a:t>Модуль Аудита</a:t>
              </a:r>
              <a:endParaRPr lang="en-US" dirty="0"/>
            </a:p>
          </p:txBody>
        </p:sp>
      </p:grpSp>
      <p:grpSp>
        <p:nvGrpSpPr>
          <p:cNvPr id="108" name="Google Shape;12673;p82">
            <a:extLst>
              <a:ext uri="{FF2B5EF4-FFF2-40B4-BE49-F238E27FC236}">
                <a16:creationId xmlns:a16="http://schemas.microsoft.com/office/drawing/2014/main" id="{D62CF707-B2DC-4382-94DA-670195238C06}"/>
              </a:ext>
            </a:extLst>
          </p:cNvPr>
          <p:cNvGrpSpPr/>
          <p:nvPr/>
        </p:nvGrpSpPr>
        <p:grpSpPr>
          <a:xfrm>
            <a:off x="2509708" y="8390320"/>
            <a:ext cx="762000" cy="894080"/>
            <a:chOff x="3127598" y="1513234"/>
            <a:chExt cx="289714" cy="347593"/>
          </a:xfrm>
          <a:solidFill>
            <a:schemeClr val="bg1"/>
          </a:solidFill>
        </p:grpSpPr>
        <p:sp>
          <p:nvSpPr>
            <p:cNvPr id="109" name="Google Shape;12674;p82">
              <a:extLst>
                <a:ext uri="{FF2B5EF4-FFF2-40B4-BE49-F238E27FC236}">
                  <a16:creationId xmlns:a16="http://schemas.microsoft.com/office/drawing/2014/main" id="{BFCA648E-0587-4767-8B66-63BE956370BD}"/>
                </a:ext>
              </a:extLst>
            </p:cNvPr>
            <p:cNvSpPr/>
            <p:nvPr/>
          </p:nvSpPr>
          <p:spPr>
            <a:xfrm>
              <a:off x="3127598" y="1513234"/>
              <a:ext cx="289714" cy="347593"/>
            </a:xfrm>
            <a:custGeom>
              <a:avLst/>
              <a:gdLst/>
              <a:ahLst/>
              <a:cxnLst/>
              <a:rect l="l" t="t" r="r" b="b"/>
              <a:pathLst>
                <a:path w="9145" h="10972" extrusionOk="0">
                  <a:moveTo>
                    <a:pt x="1917" y="8995"/>
                  </a:moveTo>
                  <a:lnTo>
                    <a:pt x="1917" y="10412"/>
                  </a:lnTo>
                  <a:lnTo>
                    <a:pt x="1358" y="9841"/>
                  </a:lnTo>
                  <a:lnTo>
                    <a:pt x="548" y="8995"/>
                  </a:lnTo>
                  <a:close/>
                  <a:moveTo>
                    <a:pt x="6192" y="0"/>
                  </a:moveTo>
                  <a:cubicBezTo>
                    <a:pt x="5828" y="0"/>
                    <a:pt x="5465" y="137"/>
                    <a:pt x="5191" y="411"/>
                  </a:cubicBezTo>
                  <a:lnTo>
                    <a:pt x="5156" y="435"/>
                  </a:lnTo>
                  <a:cubicBezTo>
                    <a:pt x="5096" y="494"/>
                    <a:pt x="5096" y="602"/>
                    <a:pt x="5168" y="661"/>
                  </a:cubicBezTo>
                  <a:cubicBezTo>
                    <a:pt x="5196" y="689"/>
                    <a:pt x="5235" y="704"/>
                    <a:pt x="5275" y="704"/>
                  </a:cubicBezTo>
                  <a:cubicBezTo>
                    <a:pt x="5319" y="704"/>
                    <a:pt x="5363" y="686"/>
                    <a:pt x="5394" y="649"/>
                  </a:cubicBezTo>
                  <a:lnTo>
                    <a:pt x="5430" y="613"/>
                  </a:lnTo>
                  <a:cubicBezTo>
                    <a:pt x="5644" y="399"/>
                    <a:pt x="5927" y="292"/>
                    <a:pt x="6209" y="292"/>
                  </a:cubicBezTo>
                  <a:cubicBezTo>
                    <a:pt x="6492" y="292"/>
                    <a:pt x="6775" y="399"/>
                    <a:pt x="6989" y="613"/>
                  </a:cubicBezTo>
                  <a:cubicBezTo>
                    <a:pt x="7418" y="1042"/>
                    <a:pt x="7418" y="1745"/>
                    <a:pt x="6989" y="2185"/>
                  </a:cubicBezTo>
                  <a:cubicBezTo>
                    <a:pt x="6775" y="2399"/>
                    <a:pt x="6492" y="2507"/>
                    <a:pt x="6209" y="2507"/>
                  </a:cubicBezTo>
                  <a:cubicBezTo>
                    <a:pt x="5927" y="2507"/>
                    <a:pt x="5644" y="2399"/>
                    <a:pt x="5430" y="2185"/>
                  </a:cubicBezTo>
                  <a:cubicBezTo>
                    <a:pt x="5168" y="1923"/>
                    <a:pt x="5049" y="1554"/>
                    <a:pt x="5132" y="1209"/>
                  </a:cubicBezTo>
                  <a:cubicBezTo>
                    <a:pt x="5144" y="1125"/>
                    <a:pt x="5084" y="1030"/>
                    <a:pt x="4989" y="1018"/>
                  </a:cubicBezTo>
                  <a:cubicBezTo>
                    <a:pt x="4982" y="1017"/>
                    <a:pt x="4975" y="1017"/>
                    <a:pt x="4967" y="1017"/>
                  </a:cubicBezTo>
                  <a:cubicBezTo>
                    <a:pt x="4890" y="1017"/>
                    <a:pt x="4809" y="1073"/>
                    <a:pt x="4798" y="1149"/>
                  </a:cubicBezTo>
                  <a:cubicBezTo>
                    <a:pt x="4751" y="1387"/>
                    <a:pt x="4775" y="1614"/>
                    <a:pt x="4846" y="1840"/>
                  </a:cubicBezTo>
                  <a:lnTo>
                    <a:pt x="3132" y="1840"/>
                  </a:lnTo>
                  <a:cubicBezTo>
                    <a:pt x="3048" y="1840"/>
                    <a:pt x="2965" y="1911"/>
                    <a:pt x="2965" y="2006"/>
                  </a:cubicBezTo>
                  <a:cubicBezTo>
                    <a:pt x="2965" y="2090"/>
                    <a:pt x="3048" y="2161"/>
                    <a:pt x="3132" y="2161"/>
                  </a:cubicBezTo>
                  <a:lnTo>
                    <a:pt x="4989" y="2161"/>
                  </a:lnTo>
                  <a:lnTo>
                    <a:pt x="5084" y="2304"/>
                  </a:lnTo>
                  <a:lnTo>
                    <a:pt x="4310" y="3078"/>
                  </a:lnTo>
                  <a:cubicBezTo>
                    <a:pt x="4251" y="3126"/>
                    <a:pt x="4251" y="3233"/>
                    <a:pt x="4310" y="3292"/>
                  </a:cubicBezTo>
                  <a:cubicBezTo>
                    <a:pt x="4334" y="3328"/>
                    <a:pt x="4382" y="3340"/>
                    <a:pt x="4429" y="3340"/>
                  </a:cubicBezTo>
                  <a:cubicBezTo>
                    <a:pt x="4477" y="3340"/>
                    <a:pt x="4513" y="3328"/>
                    <a:pt x="4548" y="3292"/>
                  </a:cubicBezTo>
                  <a:lnTo>
                    <a:pt x="5322" y="2518"/>
                  </a:lnTo>
                  <a:cubicBezTo>
                    <a:pt x="5572" y="2733"/>
                    <a:pt x="5882" y="2840"/>
                    <a:pt x="6203" y="2840"/>
                  </a:cubicBezTo>
                  <a:cubicBezTo>
                    <a:pt x="6561" y="2840"/>
                    <a:pt x="6930" y="2697"/>
                    <a:pt x="7215" y="2423"/>
                  </a:cubicBezTo>
                  <a:cubicBezTo>
                    <a:pt x="7287" y="2340"/>
                    <a:pt x="7358" y="2256"/>
                    <a:pt x="7418" y="2161"/>
                  </a:cubicBezTo>
                  <a:lnTo>
                    <a:pt x="8835" y="2161"/>
                  </a:lnTo>
                  <a:lnTo>
                    <a:pt x="8835" y="10662"/>
                  </a:lnTo>
                  <a:lnTo>
                    <a:pt x="2239" y="10662"/>
                  </a:lnTo>
                  <a:lnTo>
                    <a:pt x="2239" y="8864"/>
                  </a:lnTo>
                  <a:cubicBezTo>
                    <a:pt x="2239" y="8769"/>
                    <a:pt x="2167" y="8698"/>
                    <a:pt x="2072" y="8698"/>
                  </a:cubicBezTo>
                  <a:lnTo>
                    <a:pt x="334" y="8698"/>
                  </a:lnTo>
                  <a:lnTo>
                    <a:pt x="334" y="2161"/>
                  </a:lnTo>
                  <a:lnTo>
                    <a:pt x="2489" y="2161"/>
                  </a:lnTo>
                  <a:cubicBezTo>
                    <a:pt x="2584" y="2161"/>
                    <a:pt x="2655" y="2090"/>
                    <a:pt x="2655" y="2006"/>
                  </a:cubicBezTo>
                  <a:cubicBezTo>
                    <a:pt x="2655" y="1911"/>
                    <a:pt x="2584" y="1840"/>
                    <a:pt x="2489" y="1840"/>
                  </a:cubicBezTo>
                  <a:lnTo>
                    <a:pt x="167" y="1840"/>
                  </a:lnTo>
                  <a:cubicBezTo>
                    <a:pt x="84" y="1840"/>
                    <a:pt x="0" y="1911"/>
                    <a:pt x="0" y="2006"/>
                  </a:cubicBezTo>
                  <a:lnTo>
                    <a:pt x="0" y="8853"/>
                  </a:lnTo>
                  <a:cubicBezTo>
                    <a:pt x="0" y="8888"/>
                    <a:pt x="24" y="8936"/>
                    <a:pt x="48" y="8972"/>
                  </a:cubicBezTo>
                  <a:lnTo>
                    <a:pt x="1060" y="10007"/>
                  </a:lnTo>
                  <a:lnTo>
                    <a:pt x="1953" y="10936"/>
                  </a:lnTo>
                  <a:cubicBezTo>
                    <a:pt x="1989" y="10960"/>
                    <a:pt x="2024" y="10972"/>
                    <a:pt x="2072" y="10972"/>
                  </a:cubicBezTo>
                  <a:lnTo>
                    <a:pt x="8978" y="10972"/>
                  </a:lnTo>
                  <a:cubicBezTo>
                    <a:pt x="9073" y="10972"/>
                    <a:pt x="9144" y="10900"/>
                    <a:pt x="9144" y="10817"/>
                  </a:cubicBezTo>
                  <a:lnTo>
                    <a:pt x="9144" y="2006"/>
                  </a:lnTo>
                  <a:cubicBezTo>
                    <a:pt x="9132" y="1911"/>
                    <a:pt x="9073" y="1840"/>
                    <a:pt x="8978" y="1840"/>
                  </a:cubicBezTo>
                  <a:lnTo>
                    <a:pt x="7549" y="1840"/>
                  </a:lnTo>
                  <a:cubicBezTo>
                    <a:pt x="7704" y="1352"/>
                    <a:pt x="7585" y="792"/>
                    <a:pt x="7192" y="411"/>
                  </a:cubicBezTo>
                  <a:cubicBezTo>
                    <a:pt x="6918" y="137"/>
                    <a:pt x="6555" y="0"/>
                    <a:pt x="6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2675;p82">
              <a:extLst>
                <a:ext uri="{FF2B5EF4-FFF2-40B4-BE49-F238E27FC236}">
                  <a16:creationId xmlns:a16="http://schemas.microsoft.com/office/drawing/2014/main" id="{73548859-9F10-4A9E-BD4B-EA344B2A8560}"/>
                </a:ext>
              </a:extLst>
            </p:cNvPr>
            <p:cNvSpPr/>
            <p:nvPr/>
          </p:nvSpPr>
          <p:spPr>
            <a:xfrm>
              <a:off x="3254698" y="1788375"/>
              <a:ext cx="121493" cy="10233"/>
            </a:xfrm>
            <a:custGeom>
              <a:avLst/>
              <a:gdLst/>
              <a:ahLst/>
              <a:cxnLst/>
              <a:rect l="l" t="t" r="r" b="b"/>
              <a:pathLst>
                <a:path w="3835" h="323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67" y="322"/>
                  </a:cubicBezTo>
                  <a:lnTo>
                    <a:pt x="3680" y="322"/>
                  </a:lnTo>
                  <a:cubicBezTo>
                    <a:pt x="3763" y="322"/>
                    <a:pt x="3834" y="251"/>
                    <a:pt x="3834" y="168"/>
                  </a:cubicBezTo>
                  <a:cubicBezTo>
                    <a:pt x="3834" y="72"/>
                    <a:pt x="3763" y="1"/>
                    <a:pt x="36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2676;p82">
              <a:extLst>
                <a:ext uri="{FF2B5EF4-FFF2-40B4-BE49-F238E27FC236}">
                  <a16:creationId xmlns:a16="http://schemas.microsoft.com/office/drawing/2014/main" id="{ACB1E6CF-BD88-45AC-A363-17E2D83279B8}"/>
                </a:ext>
              </a:extLst>
            </p:cNvPr>
            <p:cNvSpPr/>
            <p:nvPr/>
          </p:nvSpPr>
          <p:spPr>
            <a:xfrm>
              <a:off x="3185668" y="1638275"/>
              <a:ext cx="172783" cy="29051"/>
            </a:xfrm>
            <a:custGeom>
              <a:avLst/>
              <a:gdLst/>
              <a:ahLst/>
              <a:cxnLst/>
              <a:rect l="l" t="t" r="r" b="b"/>
              <a:pathLst>
                <a:path w="5454" h="917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750"/>
                  </a:lnTo>
                  <a:cubicBezTo>
                    <a:pt x="1" y="834"/>
                    <a:pt x="72" y="917"/>
                    <a:pt x="168" y="917"/>
                  </a:cubicBezTo>
                  <a:lnTo>
                    <a:pt x="5275" y="917"/>
                  </a:lnTo>
                  <a:cubicBezTo>
                    <a:pt x="5359" y="917"/>
                    <a:pt x="5430" y="834"/>
                    <a:pt x="5430" y="750"/>
                  </a:cubicBezTo>
                  <a:lnTo>
                    <a:pt x="5430" y="167"/>
                  </a:lnTo>
                  <a:cubicBezTo>
                    <a:pt x="5454" y="84"/>
                    <a:pt x="5382" y="0"/>
                    <a:pt x="5287" y="0"/>
                  </a:cubicBezTo>
                  <a:lnTo>
                    <a:pt x="4228" y="0"/>
                  </a:lnTo>
                  <a:cubicBezTo>
                    <a:pt x="4144" y="0"/>
                    <a:pt x="4073" y="84"/>
                    <a:pt x="4073" y="167"/>
                  </a:cubicBezTo>
                  <a:cubicBezTo>
                    <a:pt x="4073" y="262"/>
                    <a:pt x="4144" y="334"/>
                    <a:pt x="4228" y="334"/>
                  </a:cubicBezTo>
                  <a:lnTo>
                    <a:pt x="5121" y="334"/>
                  </a:lnTo>
                  <a:lnTo>
                    <a:pt x="5121" y="584"/>
                  </a:lnTo>
                  <a:lnTo>
                    <a:pt x="334" y="584"/>
                  </a:lnTo>
                  <a:lnTo>
                    <a:pt x="334" y="334"/>
                  </a:lnTo>
                  <a:lnTo>
                    <a:pt x="3597" y="334"/>
                  </a:lnTo>
                  <a:cubicBezTo>
                    <a:pt x="3680" y="334"/>
                    <a:pt x="3751" y="262"/>
                    <a:pt x="3751" y="167"/>
                  </a:cubicBezTo>
                  <a:cubicBezTo>
                    <a:pt x="3751" y="84"/>
                    <a:pt x="3680" y="0"/>
                    <a:pt x="35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2677;p82">
              <a:extLst>
                <a:ext uri="{FF2B5EF4-FFF2-40B4-BE49-F238E27FC236}">
                  <a16:creationId xmlns:a16="http://schemas.microsoft.com/office/drawing/2014/main" id="{3AD25A86-D001-45B5-BFF8-085B5320E738}"/>
                </a:ext>
              </a:extLst>
            </p:cNvPr>
            <p:cNvSpPr/>
            <p:nvPr/>
          </p:nvSpPr>
          <p:spPr>
            <a:xfrm>
              <a:off x="3186428" y="1681645"/>
              <a:ext cx="172022" cy="10581"/>
            </a:xfrm>
            <a:custGeom>
              <a:avLst/>
              <a:gdLst/>
              <a:ahLst/>
              <a:cxnLst/>
              <a:rect l="l" t="t" r="r" b="b"/>
              <a:pathLst>
                <a:path w="5430" h="334" extrusionOk="0">
                  <a:moveTo>
                    <a:pt x="155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55" y="334"/>
                  </a:cubicBezTo>
                  <a:lnTo>
                    <a:pt x="5263" y="334"/>
                  </a:lnTo>
                  <a:cubicBezTo>
                    <a:pt x="5358" y="334"/>
                    <a:pt x="5430" y="262"/>
                    <a:pt x="5430" y="167"/>
                  </a:cubicBezTo>
                  <a:cubicBezTo>
                    <a:pt x="5430" y="84"/>
                    <a:pt x="5358" y="0"/>
                    <a:pt x="5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2678;p82">
              <a:extLst>
                <a:ext uri="{FF2B5EF4-FFF2-40B4-BE49-F238E27FC236}">
                  <a16:creationId xmlns:a16="http://schemas.microsoft.com/office/drawing/2014/main" id="{9852759F-D63C-4033-8EA4-8E9A980105D5}"/>
                </a:ext>
              </a:extLst>
            </p:cNvPr>
            <p:cNvSpPr/>
            <p:nvPr/>
          </p:nvSpPr>
          <p:spPr>
            <a:xfrm>
              <a:off x="3186428" y="1707306"/>
              <a:ext cx="172022" cy="10201"/>
            </a:xfrm>
            <a:custGeom>
              <a:avLst/>
              <a:gdLst/>
              <a:ahLst/>
              <a:cxnLst/>
              <a:rect l="l" t="t" r="r" b="b"/>
              <a:pathLst>
                <a:path w="5430" h="322" extrusionOk="0">
                  <a:moveTo>
                    <a:pt x="155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1"/>
                    <a:pt x="155" y="321"/>
                  </a:cubicBezTo>
                  <a:lnTo>
                    <a:pt x="5263" y="321"/>
                  </a:lnTo>
                  <a:cubicBezTo>
                    <a:pt x="5358" y="321"/>
                    <a:pt x="5430" y="250"/>
                    <a:pt x="5430" y="167"/>
                  </a:cubicBezTo>
                  <a:cubicBezTo>
                    <a:pt x="5430" y="71"/>
                    <a:pt x="5358" y="0"/>
                    <a:pt x="52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445896FF-4241-4E14-8D8E-D4B02491D0E1}"/>
              </a:ext>
            </a:extLst>
          </p:cNvPr>
          <p:cNvCxnSpPr>
            <a:cxnSpLocks/>
            <a:endCxn id="106" idx="1"/>
          </p:cNvCxnSpPr>
          <p:nvPr/>
        </p:nvCxnSpPr>
        <p:spPr>
          <a:xfrm flipV="1">
            <a:off x="3271623" y="8837360"/>
            <a:ext cx="3002430" cy="13364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Группа 116">
            <a:extLst>
              <a:ext uri="{FF2B5EF4-FFF2-40B4-BE49-F238E27FC236}">
                <a16:creationId xmlns:a16="http://schemas.microsoft.com/office/drawing/2014/main" id="{0CBF71E9-0DCC-4ECF-87E8-3B6B3F797F68}"/>
              </a:ext>
            </a:extLst>
          </p:cNvPr>
          <p:cNvGrpSpPr/>
          <p:nvPr/>
        </p:nvGrpSpPr>
        <p:grpSpPr>
          <a:xfrm>
            <a:off x="1512743" y="7443641"/>
            <a:ext cx="2808241" cy="1034754"/>
            <a:chOff x="762001" y="3972024"/>
            <a:chExt cx="2234366" cy="753638"/>
          </a:xfrm>
        </p:grpSpPr>
        <p:pic>
          <p:nvPicPr>
            <p:cNvPr id="118" name="Frame 1321315014" descr="preencoded.png">
              <a:extLst>
                <a:ext uri="{FF2B5EF4-FFF2-40B4-BE49-F238E27FC236}">
                  <a16:creationId xmlns:a16="http://schemas.microsoft.com/office/drawing/2014/main" id="{F94A1EB7-2620-4DD5-8D4D-E8830A53C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762001" y="3972024"/>
              <a:ext cx="2234366" cy="632911"/>
            </a:xfrm>
            <a:prstGeom prst="rect">
              <a:avLst/>
            </a:prstGeom>
          </p:spPr>
        </p:pic>
        <p:sp>
          <p:nvSpPr>
            <p:cNvPr id="119" name="default_name">
              <a:extLst>
                <a:ext uri="{FF2B5EF4-FFF2-40B4-BE49-F238E27FC236}">
                  <a16:creationId xmlns:a16="http://schemas.microsoft.com/office/drawing/2014/main" id="{2FF5DD38-144D-460B-8E11-1D5BBF136B36}"/>
                </a:ext>
              </a:extLst>
            </p:cNvPr>
            <p:cNvSpPr/>
            <p:nvPr/>
          </p:nvSpPr>
          <p:spPr>
            <a:xfrm>
              <a:off x="790771" y="4092751"/>
              <a:ext cx="2144023" cy="63291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sz="2100" dirty="0">
                  <a:solidFill>
                    <a:srgbClr val="5046E1"/>
                  </a:solidFill>
                  <a:ea typeface="Inter Regular" pitchFamily="34" charset="-122"/>
                </a:rPr>
                <a:t>Набор значений для аудита на случайность</a:t>
              </a:r>
              <a:endParaRPr lang="en-US" sz="2100" dirty="0"/>
            </a:p>
          </p:txBody>
        </p:sp>
      </p:grpSp>
      <p:grpSp>
        <p:nvGrpSpPr>
          <p:cNvPr id="120" name="Группа 119">
            <a:extLst>
              <a:ext uri="{FF2B5EF4-FFF2-40B4-BE49-F238E27FC236}">
                <a16:creationId xmlns:a16="http://schemas.microsoft.com/office/drawing/2014/main" id="{57E980B7-C778-4A7C-AA5F-A6D0D7851075}"/>
              </a:ext>
            </a:extLst>
          </p:cNvPr>
          <p:cNvGrpSpPr/>
          <p:nvPr/>
        </p:nvGrpSpPr>
        <p:grpSpPr>
          <a:xfrm>
            <a:off x="10912256" y="8480607"/>
            <a:ext cx="2105025" cy="685800"/>
            <a:chOff x="7272338" y="3933825"/>
            <a:chExt cx="2105025" cy="685800"/>
          </a:xfrm>
        </p:grpSpPr>
        <p:pic>
          <p:nvPicPr>
            <p:cNvPr id="121" name="Frame 1" descr="preencoded.png">
              <a:extLst>
                <a:ext uri="{FF2B5EF4-FFF2-40B4-BE49-F238E27FC236}">
                  <a16:creationId xmlns:a16="http://schemas.microsoft.com/office/drawing/2014/main" id="{EEB4FE4A-2432-4BB0-A1A3-EE470120E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7272338" y="3933825"/>
              <a:ext cx="2105025" cy="685800"/>
            </a:xfrm>
            <a:prstGeom prst="rect">
              <a:avLst/>
            </a:prstGeom>
          </p:spPr>
        </p:pic>
        <p:sp>
          <p:nvSpPr>
            <p:cNvPr id="122" name="1">
              <a:extLst>
                <a:ext uri="{FF2B5EF4-FFF2-40B4-BE49-F238E27FC236}">
                  <a16:creationId xmlns:a16="http://schemas.microsoft.com/office/drawing/2014/main" id="{FE09A6F9-806A-464D-A869-FB1CC3C86B72}"/>
                </a:ext>
              </a:extLst>
            </p:cNvPr>
            <p:cNvSpPr/>
            <p:nvPr/>
          </p:nvSpPr>
          <p:spPr>
            <a:xfrm>
              <a:off x="7309560" y="4097902"/>
              <a:ext cx="1982339" cy="45612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ct val="83333"/>
                </a:lnSpc>
                <a:buNone/>
              </a:pPr>
              <a:r>
                <a:rPr lang="ru-RU" dirty="0">
                  <a:solidFill>
                    <a:srgbClr val="FFFFFF"/>
                  </a:solidFill>
                  <a:ea typeface="Inter Regular" pitchFamily="34" charset="-122"/>
                </a:rPr>
                <a:t>Результаты теста</a:t>
              </a:r>
              <a:endParaRPr lang="en-US" dirty="0"/>
            </a:p>
          </p:txBody>
        </p:sp>
      </p:grp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5981A030-9775-4B32-B384-AB1F95918EF1}"/>
              </a:ext>
            </a:extLst>
          </p:cNvPr>
          <p:cNvCxnSpPr>
            <a:cxnSpLocks/>
            <a:stCxn id="106" idx="3"/>
            <a:endCxn id="121" idx="1"/>
          </p:cNvCxnSpPr>
          <p:nvPr/>
        </p:nvCxnSpPr>
        <p:spPr>
          <a:xfrm flipV="1">
            <a:off x="8379078" y="8823507"/>
            <a:ext cx="2533178" cy="138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03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oup 8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1950" y="428625"/>
            <a:ext cx="3390900" cy="438150"/>
          </a:xfrm>
          <a:prstGeom prst="rect">
            <a:avLst/>
          </a:prstGeom>
        </p:spPr>
      </p:pic>
      <p:sp>
        <p:nvSpPr>
          <p:cNvPr id="33" name="Text 12"/>
          <p:cNvSpPr/>
          <p:nvPr/>
        </p:nvSpPr>
        <p:spPr>
          <a:xfrm>
            <a:off x="361949" y="1242598"/>
            <a:ext cx="11157497" cy="8398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75000"/>
              </a:lnSpc>
              <a:buNone/>
            </a:pPr>
            <a:r>
              <a:rPr lang="ru-RU" sz="6750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Пошаговая генерация</a:t>
            </a:r>
            <a:endParaRPr lang="en-US" sz="6750" dirty="0"/>
          </a:p>
        </p:txBody>
      </p:sp>
      <p:sp>
        <p:nvSpPr>
          <p:cNvPr id="70" name="Text 2">
            <a:extLst>
              <a:ext uri="{FF2B5EF4-FFF2-40B4-BE49-F238E27FC236}">
                <a16:creationId xmlns:a16="http://schemas.microsoft.com/office/drawing/2014/main" id="{87D6A965-5040-4AD5-AFC7-5A706C3319E6}"/>
              </a:ext>
            </a:extLst>
          </p:cNvPr>
          <p:cNvSpPr/>
          <p:nvPr/>
        </p:nvSpPr>
        <p:spPr>
          <a:xfrm>
            <a:off x="676274" y="3329034"/>
            <a:ext cx="14415679" cy="7814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14350" indent="-514350" algn="l">
              <a:lnSpc>
                <a:spcPct val="83333"/>
              </a:lnSpc>
              <a:buAutoNum type="arabicPeriod"/>
            </a:pPr>
            <a:r>
              <a:rPr lang="ru-RU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  <a:cs typeface="ReSquare Bold" pitchFamily="34" charset="-120"/>
              </a:rPr>
              <a:t>Получение данных от всех независимых источников энтропии</a:t>
            </a:r>
          </a:p>
          <a:p>
            <a:pPr algn="l">
              <a:lnSpc>
                <a:spcPct val="83333"/>
              </a:lnSpc>
            </a:pPr>
            <a:endParaRPr lang="ru-RU" sz="2800" b="1" dirty="0">
              <a:solidFill>
                <a:srgbClr val="FFFFFF"/>
              </a:solidFill>
              <a:latin typeface="Wadik" pitchFamily="50" charset="0"/>
              <a:ea typeface="ReSquare Bold" pitchFamily="34" charset="-122"/>
              <a:cs typeface="ReSquare Bold" pitchFamily="34" charset="-120"/>
            </a:endParaRPr>
          </a:p>
          <a:p>
            <a:pPr algn="l">
              <a:lnSpc>
                <a:spcPct val="83333"/>
              </a:lnSpc>
            </a:pPr>
            <a:r>
              <a:rPr lang="ru-RU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2. Конкатенация значений в единую строку</a:t>
            </a:r>
          </a:p>
          <a:p>
            <a:pPr algn="l">
              <a:lnSpc>
                <a:spcPct val="83333"/>
              </a:lnSpc>
            </a:pPr>
            <a:endParaRPr lang="ru-RU" sz="2800" b="1" dirty="0">
              <a:solidFill>
                <a:srgbClr val="FFFFFF"/>
              </a:solidFill>
              <a:latin typeface="Wadik" pitchFamily="50" charset="0"/>
              <a:ea typeface="ReSquare Bold" pitchFamily="34" charset="-122"/>
            </a:endParaRPr>
          </a:p>
          <a:p>
            <a:pPr algn="l">
              <a:lnSpc>
                <a:spcPct val="83333"/>
              </a:lnSpc>
            </a:pPr>
            <a:r>
              <a:rPr lang="ru-RU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3. Добавление временной метки</a:t>
            </a:r>
            <a:r>
              <a:rPr lang="en-US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 </a:t>
            </a:r>
            <a:r>
              <a:rPr lang="ru-RU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(</a:t>
            </a:r>
            <a:r>
              <a:rPr lang="en-US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timestamp)</a:t>
            </a:r>
            <a:endParaRPr lang="ru-RU" sz="2800" b="1" dirty="0">
              <a:solidFill>
                <a:srgbClr val="FFFFFF"/>
              </a:solidFill>
              <a:latin typeface="Wadik" pitchFamily="50" charset="0"/>
              <a:ea typeface="ReSquare Bold" pitchFamily="34" charset="-122"/>
            </a:endParaRPr>
          </a:p>
          <a:p>
            <a:pPr algn="l">
              <a:lnSpc>
                <a:spcPct val="83333"/>
              </a:lnSpc>
            </a:pPr>
            <a:endParaRPr lang="ru-RU" sz="2800" b="1" dirty="0">
              <a:solidFill>
                <a:srgbClr val="FFFFFF"/>
              </a:solidFill>
              <a:latin typeface="Wadik" pitchFamily="50" charset="0"/>
              <a:ea typeface="ReSquare Bold" pitchFamily="34" charset="-122"/>
            </a:endParaRPr>
          </a:p>
          <a:p>
            <a:pPr algn="l">
              <a:lnSpc>
                <a:spcPct val="83333"/>
              </a:lnSpc>
            </a:pPr>
            <a:r>
              <a:rPr lang="ru-RU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4. Хеширование строки с использованием алгоритма </a:t>
            </a:r>
            <a:r>
              <a:rPr lang="en-US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SHA-512</a:t>
            </a:r>
          </a:p>
          <a:p>
            <a:pPr algn="l">
              <a:lnSpc>
                <a:spcPct val="83333"/>
              </a:lnSpc>
            </a:pPr>
            <a:endParaRPr lang="ru-RU" sz="2800" b="1" dirty="0">
              <a:solidFill>
                <a:srgbClr val="FFFFFF"/>
              </a:solidFill>
              <a:latin typeface="Wadik" pitchFamily="50" charset="0"/>
              <a:ea typeface="ReSquare Bold" pitchFamily="34" charset="-122"/>
            </a:endParaRPr>
          </a:p>
          <a:p>
            <a:pPr algn="l">
              <a:lnSpc>
                <a:spcPct val="83333"/>
              </a:lnSpc>
            </a:pPr>
            <a:r>
              <a:rPr lang="ru-RU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5. Формирование итогового значения</a:t>
            </a:r>
          </a:p>
          <a:p>
            <a:pPr algn="l">
              <a:lnSpc>
                <a:spcPct val="83333"/>
              </a:lnSpc>
            </a:pPr>
            <a:endParaRPr lang="ru-RU" sz="2800" b="1" dirty="0">
              <a:solidFill>
                <a:srgbClr val="FFFFFF"/>
              </a:solidFill>
              <a:latin typeface="Wadik" pitchFamily="50" charset="0"/>
              <a:ea typeface="ReSquare Bold" pitchFamily="34" charset="-122"/>
            </a:endParaRPr>
          </a:p>
          <a:p>
            <a:pPr algn="l">
              <a:lnSpc>
                <a:spcPct val="83333"/>
              </a:lnSpc>
            </a:pPr>
            <a:r>
              <a:rPr lang="ru-RU" sz="2800" b="1" dirty="0">
                <a:solidFill>
                  <a:srgbClr val="FFFFFF"/>
                </a:solidFill>
                <a:latin typeface="Wadik" pitchFamily="50" charset="0"/>
                <a:ea typeface="ReSquare Bold" pitchFamily="34" charset="-122"/>
              </a:rPr>
              <a:t>6. Приведение извлечённого битового блока к требуемому диапазону</a:t>
            </a:r>
          </a:p>
          <a:p>
            <a:pPr marL="0" indent="0" algn="l">
              <a:lnSpc>
                <a:spcPct val="83333"/>
              </a:lnSpc>
              <a:buNone/>
            </a:pPr>
            <a:endParaRPr lang="ru-RU" sz="3000" b="1" dirty="0">
              <a:solidFill>
                <a:srgbClr val="FFFFFF"/>
              </a:solidFill>
              <a:latin typeface="Bahnschrift SemiBold" panose="020B0502040204020203" pitchFamily="34" charset="0"/>
              <a:ea typeface="ReSquare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641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1980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1006" y="1770062"/>
            <a:ext cx="8582025" cy="6662738"/>
          </a:xfrm>
          <a:prstGeom prst="rect">
            <a:avLst/>
          </a:prstGeom>
        </p:spPr>
      </p:pic>
      <p:pic>
        <p:nvPicPr>
          <p:cNvPr id="3" name="Group 19807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482138" y="1909762"/>
            <a:ext cx="8582025" cy="5419725"/>
          </a:xfrm>
          <a:prstGeom prst="rect">
            <a:avLst/>
          </a:prstGeom>
        </p:spPr>
      </p:pic>
      <p:pic>
        <p:nvPicPr>
          <p:cNvPr id="4" name=",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6962775" y="3629025"/>
            <a:ext cx="1581150" cy="1581150"/>
          </a:xfrm>
          <a:prstGeom prst="rect">
            <a:avLst/>
          </a:prstGeom>
        </p:spPr>
      </p:pic>
      <p:pic>
        <p:nvPicPr>
          <p:cNvPr id="5" name="Group 19801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71500" y="9048750"/>
            <a:ext cx="17135475" cy="6667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571500" y="571500"/>
            <a:ext cx="175926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75000"/>
              </a:lnSpc>
              <a:buNone/>
            </a:pPr>
            <a:r>
              <a:rPr lang="en-US" sz="6750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развитие продукта</a:t>
            </a:r>
            <a:endParaRPr lang="en-US" sz="6750" dirty="0"/>
          </a:p>
        </p:txBody>
      </p:sp>
      <p:sp>
        <p:nvSpPr>
          <p:cNvPr id="10" name="Caption"/>
          <p:cNvSpPr/>
          <p:nvPr/>
        </p:nvSpPr>
        <p:spPr>
          <a:xfrm>
            <a:off x="14268450" y="9048750"/>
            <a:ext cx="34575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0EA17-5663-8C4C-0F68-BC5D3EC746C2}"/>
              </a:ext>
            </a:extLst>
          </p:cNvPr>
          <p:cNvSpPr txBox="1"/>
          <p:nvPr/>
        </p:nvSpPr>
        <p:spPr>
          <a:xfrm>
            <a:off x="571500" y="3476625"/>
            <a:ext cx="66897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Wadik" pitchFamily="50" charset="0"/>
              </a:rPr>
              <a:t>Превратить генератор в публичный API с SLA и документацией, который могут использовать другие разработчики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D7BBF-C2E3-E3C2-94A9-242A8D584C4C}"/>
              </a:ext>
            </a:extLst>
          </p:cNvPr>
          <p:cNvSpPr txBox="1"/>
          <p:nvPr/>
        </p:nvSpPr>
        <p:spPr>
          <a:xfrm>
            <a:off x="9696451" y="2543175"/>
            <a:ext cx="66897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Wadik" pitchFamily="50" charset="0"/>
              </a:rPr>
              <a:t>Проектирование собственного аппаратного источника энтропии, в целях независимости от сторонних источников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2123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oup 19798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1500" y="2571750"/>
            <a:ext cx="17564100" cy="6096004"/>
          </a:xfrm>
          <a:prstGeom prst="rect">
            <a:avLst/>
          </a:prstGeom>
        </p:spPr>
      </p:pic>
      <p:pic>
        <p:nvPicPr>
          <p:cNvPr id="3" name="Button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1500" y="571500"/>
            <a:ext cx="4972050" cy="619125"/>
          </a:xfrm>
          <a:prstGeom prst="rect">
            <a:avLst/>
          </a:prstGeom>
        </p:spPr>
      </p:pic>
      <p:pic>
        <p:nvPicPr>
          <p:cNvPr id="4" name="Button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715000" y="571500"/>
            <a:ext cx="1400175" cy="619125"/>
          </a:xfrm>
          <a:prstGeom prst="rect">
            <a:avLst/>
          </a:prstGeom>
        </p:spPr>
      </p:pic>
      <p:pic>
        <p:nvPicPr>
          <p:cNvPr id="5" name="Button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5344775" y="571500"/>
            <a:ext cx="2371725" cy="619125"/>
          </a:xfrm>
          <a:prstGeom prst="rect">
            <a:avLst/>
          </a:prstGeom>
        </p:spPr>
      </p:pic>
      <p:pic>
        <p:nvPicPr>
          <p:cNvPr id="6" name="Button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14030325" y="571500"/>
            <a:ext cx="1123950" cy="619125"/>
          </a:xfrm>
          <a:prstGeom prst="rect">
            <a:avLst/>
          </a:prstGeom>
        </p:spPr>
      </p:pic>
      <p:pic>
        <p:nvPicPr>
          <p:cNvPr id="7" name="Group 19801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571500" y="9048750"/>
            <a:ext cx="17135475" cy="66675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571500" y="2571750"/>
            <a:ext cx="17592675" cy="2913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83333"/>
              </a:lnSpc>
              <a:buNone/>
            </a:pPr>
            <a:r>
              <a:rPr lang="en-US" sz="13500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спасибо </a:t>
            </a:r>
            <a:br>
              <a:rPr dirty="0"/>
            </a:br>
            <a:r>
              <a:rPr lang="en-US" sz="13500" b="1" dirty="0">
                <a:solidFill>
                  <a:srgbClr val="E52337"/>
                </a:solidFill>
                <a:latin typeface="Wadik Bold" pitchFamily="34" charset="0"/>
                <a:ea typeface="Wadik Bold" pitchFamily="34" charset="-122"/>
                <a:cs typeface="Wadik Bold" pitchFamily="34" charset="-120"/>
              </a:rPr>
              <a:t>за внимание</a:t>
            </a:r>
            <a:endParaRPr lang="en-US" sz="13500" dirty="0"/>
          </a:p>
        </p:txBody>
      </p:sp>
      <p:sp>
        <p:nvSpPr>
          <p:cNvPr id="10" name="default_name"/>
          <p:cNvSpPr/>
          <p:nvPr/>
        </p:nvSpPr>
        <p:spPr>
          <a:xfrm>
            <a:off x="800100" y="800100"/>
            <a:ext cx="451485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800" dirty="0">
                <a:solidFill>
                  <a:srgbClr val="E52337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ПРОДУКТОВОЕ ПРОГРАММИРОВАНИЕ</a:t>
            </a:r>
            <a:endParaRPr lang="en-US" sz="1800" dirty="0"/>
          </a:p>
        </p:txBody>
      </p:sp>
      <p:sp>
        <p:nvSpPr>
          <p:cNvPr id="11" name="default_name"/>
          <p:cNvSpPr/>
          <p:nvPr/>
        </p:nvSpPr>
        <p:spPr>
          <a:xfrm>
            <a:off x="6000750" y="800100"/>
            <a:ext cx="83820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175"/>
              </a:lnSpc>
              <a:buNone/>
            </a:pPr>
            <a:r>
              <a:rPr lang="en-US" sz="1800" dirty="0">
                <a:solidFill>
                  <a:srgbClr val="E52337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ОТБОР</a:t>
            </a:r>
            <a:endParaRPr lang="en-US" sz="1800" dirty="0"/>
          </a:p>
        </p:txBody>
      </p:sp>
      <p:sp>
        <p:nvSpPr>
          <p:cNvPr id="12" name="default_name"/>
          <p:cNvSpPr/>
          <p:nvPr/>
        </p:nvSpPr>
        <p:spPr>
          <a:xfrm>
            <a:off x="15582900" y="800100"/>
            <a:ext cx="182880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175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21-25 ОКТЯБРЯ</a:t>
            </a:r>
            <a:endParaRPr lang="en-US" sz="1800" dirty="0"/>
          </a:p>
        </p:txBody>
      </p:sp>
      <p:sp>
        <p:nvSpPr>
          <p:cNvPr id="13" name="default_name"/>
          <p:cNvSpPr/>
          <p:nvPr/>
        </p:nvSpPr>
        <p:spPr>
          <a:xfrm>
            <a:off x="14287500" y="800100"/>
            <a:ext cx="56197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175"/>
              </a:lnSpc>
              <a:buNone/>
            </a:pPr>
            <a:r>
              <a:rPr lang="en-US" sz="1800" dirty="0">
                <a:solidFill>
                  <a:srgbClr val="E52337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ФСП</a:t>
            </a:r>
            <a:endParaRPr lang="en-US" sz="1800" dirty="0"/>
          </a:p>
        </p:txBody>
      </p:sp>
      <p:sp>
        <p:nvSpPr>
          <p:cNvPr id="14" name="Caption"/>
          <p:cNvSpPr/>
          <p:nvPr/>
        </p:nvSpPr>
        <p:spPr>
          <a:xfrm>
            <a:off x="14268450" y="9048750"/>
            <a:ext cx="3457575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50"/>
              </a:lnSpc>
              <a:buNone/>
            </a:pPr>
            <a:r>
              <a:rPr lang="en-US" sz="600" dirty="0">
                <a:solidFill>
                  <a:srgbClr val="FFFFFF"/>
                </a:solidFill>
                <a:latin typeface="Inter Regular" pitchFamily="34" charset="0"/>
                <a:ea typeface="Inter Regular" pitchFamily="34" charset="-122"/>
                <a:cs typeface="Inter Regular" pitchFamily="34" charset="-120"/>
              </a:rPr>
              <a:t>ВГЛ 1 Спорт», «ВГЛ 2 Спорт», «ВГЛ 3 Спорт», «ВГЛ 4 Спорт», «ВГЛ 5 Спорт», «ВГТЛ-1», «ВГТЛ-2» «Спорт без границ», «Узоры на льду», «Вперёд к победе», «Вершины успеха», «Поехали!», «Быстрее, выше, сильнее!», «Веселые старты», «Спортивный сезон», «Праздник спорта», «Русские игры». Срок проведения лотерей – до 31.12.2029 г. Информацию об организаторах лотерей, о правилах их проведения, о призовом фонде лотерей, о количестве призов или выигрышей, о сроках, месте и порядке получения призов или выигрышей можно узнать на сайте stoloto.ru или по тел. 89005550055.</a:t>
            </a:r>
            <a:endParaRPr lang="en-US" sz="600" dirty="0"/>
          </a:p>
        </p:txBody>
      </p:sp>
      <p:sp>
        <p:nvSpPr>
          <p:cNvPr id="17" name="Subheader">
            <a:extLst>
              <a:ext uri="{FF2B5EF4-FFF2-40B4-BE49-F238E27FC236}">
                <a16:creationId xmlns:a16="http://schemas.microsoft.com/office/drawing/2014/main" id="{B9637F41-8289-4424-8D71-8E7338088D23}"/>
              </a:ext>
            </a:extLst>
          </p:cNvPr>
          <p:cNvSpPr/>
          <p:nvPr/>
        </p:nvSpPr>
        <p:spPr>
          <a:xfrm>
            <a:off x="571500" y="6886575"/>
            <a:ext cx="5562600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ru-RU" sz="2400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  <a:cs typeface="Inter Regular" pitchFamily="34" charset="-120"/>
              </a:rPr>
              <a:t>команда «</a:t>
            </a:r>
            <a:r>
              <a:rPr lang="en-US" sz="2400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  <a:cs typeface="Inter Regular" pitchFamily="34" charset="-120"/>
              </a:rPr>
              <a:t>Sh3m0n3</a:t>
            </a:r>
            <a:r>
              <a:rPr lang="ru-RU" sz="2400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  <a:cs typeface="Inter Regular" pitchFamily="34" charset="-120"/>
              </a:rPr>
              <a:t>»</a:t>
            </a:r>
            <a:r>
              <a:rPr lang="en-US" sz="2400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  <a:cs typeface="Inter Regular" pitchFamily="34" charset="-120"/>
              </a:rPr>
              <a:t> </a:t>
            </a:r>
            <a:r>
              <a:rPr lang="ru-RU" sz="2400" dirty="0">
                <a:solidFill>
                  <a:srgbClr val="FFFFFF"/>
                </a:solidFill>
                <a:latin typeface="Wadik" pitchFamily="50" charset="0"/>
                <a:ea typeface="Inter Regular" pitchFamily="34" charset="-122"/>
                <a:cs typeface="Inter Regular" pitchFamily="34" charset="-120"/>
              </a:rPr>
              <a:t>благодарит вас</a:t>
            </a:r>
            <a:endParaRPr lang="en-US" sz="2400" dirty="0">
              <a:latin typeface="Wadik" pitchFamily="5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1293</Words>
  <Application>Microsoft Office PowerPoint</Application>
  <PresentationFormat>Произвольный</PresentationFormat>
  <Paragraphs>114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Bahnschrift Light SemiCondensed</vt:lpstr>
      <vt:lpstr>Bahnschrift SemiBold</vt:lpstr>
      <vt:lpstr>Calibri</vt:lpstr>
      <vt:lpstr>Inter Regular</vt:lpstr>
      <vt:lpstr>Wadik</vt:lpstr>
      <vt:lpstr>Wadik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Александр Петров</cp:lastModifiedBy>
  <cp:revision>21</cp:revision>
  <dcterms:created xsi:type="dcterms:W3CDTF">2025-10-22T22:34:18Z</dcterms:created>
  <dcterms:modified xsi:type="dcterms:W3CDTF">2025-10-23T06:47:31Z</dcterms:modified>
</cp:coreProperties>
</file>