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8" r:id="rId2"/>
    <p:sldId id="374" r:id="rId3"/>
    <p:sldId id="389" r:id="rId4"/>
    <p:sldId id="395" r:id="rId5"/>
    <p:sldId id="445" r:id="rId6"/>
    <p:sldId id="424" r:id="rId7"/>
    <p:sldId id="414" r:id="rId8"/>
    <p:sldId id="415" r:id="rId9"/>
    <p:sldId id="416" r:id="rId10"/>
    <p:sldId id="417" r:id="rId11"/>
    <p:sldId id="418" r:id="rId12"/>
    <p:sldId id="404" r:id="rId13"/>
    <p:sldId id="406" r:id="rId14"/>
    <p:sldId id="407" r:id="rId15"/>
    <p:sldId id="477" r:id="rId16"/>
    <p:sldId id="481" r:id="rId17"/>
    <p:sldId id="472" r:id="rId18"/>
    <p:sldId id="500" r:id="rId19"/>
    <p:sldId id="474" r:id="rId20"/>
    <p:sldId id="475" r:id="rId21"/>
    <p:sldId id="476" r:id="rId22"/>
    <p:sldId id="480" r:id="rId23"/>
    <p:sldId id="482" r:id="rId24"/>
    <p:sldId id="485" r:id="rId25"/>
    <p:sldId id="484" r:id="rId26"/>
    <p:sldId id="486" r:id="rId27"/>
    <p:sldId id="494" r:id="rId28"/>
    <p:sldId id="487" r:id="rId29"/>
    <p:sldId id="488" r:id="rId30"/>
    <p:sldId id="491" r:id="rId31"/>
    <p:sldId id="492" r:id="rId32"/>
    <p:sldId id="490" r:id="rId33"/>
    <p:sldId id="493" r:id="rId34"/>
    <p:sldId id="495" r:id="rId35"/>
    <p:sldId id="496" r:id="rId36"/>
    <p:sldId id="497" r:id="rId37"/>
    <p:sldId id="498" r:id="rId38"/>
    <p:sldId id="499" r:id="rId39"/>
    <p:sldId id="513" r:id="rId40"/>
    <p:sldId id="514" r:id="rId41"/>
    <p:sldId id="515" r:id="rId42"/>
    <p:sldId id="516" r:id="rId43"/>
    <p:sldId id="517" r:id="rId44"/>
    <p:sldId id="519" r:id="rId45"/>
    <p:sldId id="520" r:id="rId46"/>
    <p:sldId id="518" r:id="rId47"/>
    <p:sldId id="501" r:id="rId48"/>
    <p:sldId id="522" r:id="rId49"/>
    <p:sldId id="521" r:id="rId50"/>
    <p:sldId id="502" r:id="rId51"/>
    <p:sldId id="439" r:id="rId52"/>
    <p:sldId id="437" r:id="rId53"/>
    <p:sldId id="405" r:id="rId54"/>
    <p:sldId id="420" r:id="rId55"/>
    <p:sldId id="462" r:id="rId56"/>
    <p:sldId id="470" r:id="rId57"/>
    <p:sldId id="466" r:id="rId58"/>
    <p:sldId id="465" r:id="rId59"/>
    <p:sldId id="464" r:id="rId60"/>
    <p:sldId id="463" r:id="rId61"/>
    <p:sldId id="453" r:id="rId62"/>
    <p:sldId id="461" r:id="rId63"/>
    <p:sldId id="447" r:id="rId64"/>
    <p:sldId id="452" r:id="rId65"/>
    <p:sldId id="451" r:id="rId66"/>
    <p:sldId id="454" r:id="rId67"/>
    <p:sldId id="456" r:id="rId68"/>
    <p:sldId id="459" r:id="rId69"/>
    <p:sldId id="458" r:id="rId70"/>
    <p:sldId id="467" r:id="rId71"/>
    <p:sldId id="468" r:id="rId72"/>
    <p:sldId id="448" r:id="rId73"/>
    <p:sldId id="469" r:id="rId74"/>
    <p:sldId id="460" r:id="rId75"/>
    <p:sldId id="450" r:id="rId76"/>
    <p:sldId id="449" r:id="rId77"/>
    <p:sldId id="446" r:id="rId7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6429" autoAdjust="0"/>
  </p:normalViewPr>
  <p:slideViewPr>
    <p:cSldViewPr>
      <p:cViewPr varScale="1">
        <p:scale>
          <a:sx n="91" d="100"/>
          <a:sy n="91" d="100"/>
        </p:scale>
        <p:origin x="-1050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F15A-4E75-4381-833A-CE31EF8192AD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79AC-AABD-4A80-9B51-89319FA8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6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61025460"/>
              </p:ext>
            </p:extLst>
          </p:nvPr>
        </p:nvGraphicFramePr>
        <p:xfrm>
          <a:off x="46972" y="548680"/>
          <a:ext cx="9802172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348"/>
                <a:gridCol w="2015824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37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192290"/>
              </p:ext>
            </p:extLst>
          </p:nvPr>
        </p:nvGraphicFramePr>
        <p:xfrm>
          <a:off x="47171" y="46574"/>
          <a:ext cx="9802848" cy="4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9574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Page Code</a:t>
                      </a:r>
                      <a:endParaRPr lang="ko-KR" altLang="en-US" sz="85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비트캠프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NO.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 Title</a:t>
                      </a:r>
                      <a:endParaRPr lang="en-US" altLang="ko-KR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조혜진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2020-01-18</a:t>
                      </a:r>
                      <a:endParaRPr lang="ko-KR" altLang="en-US" sz="85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>
            <a:spLocks noChangeArrowheads="1"/>
          </p:cNvSpPr>
          <p:nvPr userDrawn="1"/>
        </p:nvSpPr>
        <p:spPr bwMode="auto">
          <a:xfrm>
            <a:off x="8553400" y="41393"/>
            <a:ext cx="12959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fld id="{4A1F9152-5086-42CA-94FE-D3937A3CE110}" type="slidenum">
              <a:rPr kumimoji="0" lang="ko-KR" altLang="en-US" sz="800">
                <a:solidFill>
                  <a:srgbClr val="7F7F7F"/>
                </a:solidFill>
                <a:latin typeface="+mj-ea"/>
                <a:ea typeface="+mj-ea"/>
                <a:cs typeface="Rix고딕 M"/>
              </a:rPr>
              <a:pPr algn="ctr"/>
              <a:t>‹#›</a:t>
            </a:fld>
            <a:endParaRPr lang="ko-KR" altLang="ko-KR" sz="80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3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6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0D2F-AFB3-4C1C-87ED-E12AB76571E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24649"/>
              </p:ext>
            </p:extLst>
          </p:nvPr>
        </p:nvGraphicFramePr>
        <p:xfrm>
          <a:off x="91896" y="66675"/>
          <a:ext cx="9706987" cy="39383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64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1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0428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n-lt"/>
                          <a:ea typeface="나눔고딕" pitchFamily="50" charset="-127"/>
                        </a:rPr>
                        <a:t>version control</a:t>
                      </a:r>
                      <a:endParaRPr lang="ko-KR" altLang="en-US" sz="10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5A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버전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작성일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작성자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작성 내용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변경 내용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페이지</a:t>
                      </a:r>
                    </a:p>
                  </a:txBody>
                  <a:tcPr marL="91441" marR="91441" marT="45706" marB="45706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0.0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  <a:ea typeface="+mj-ea"/>
                        </a:rPr>
                        <a:t>2020.01.19.</a:t>
                      </a:r>
                      <a:endParaRPr lang="ko-KR" altLang="en-US" sz="800" dirty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  <a:ea typeface="+mj-ea"/>
                        </a:rPr>
                        <a:t>조혜진</a:t>
                      </a:r>
                      <a:endParaRPr lang="en-US" altLang="ko-KR" sz="800" dirty="0" smtClean="0"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교육센터 서브페이지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en-US" altLang="ko-KR" sz="80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2020.1.20.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페이지코드 작성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홈페이지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교육과정 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취업지원 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학생지원 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2020.1.22.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메뉴설계 변경에 따른 수정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2020.1.26.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최고관리자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행정팀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2020.1.27.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서브페이지 완료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영업팀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수강등록관리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2020.01.28.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조혜진</a:t>
                      </a: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찾기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회원정보 수정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일반회원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수강신청 전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메인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모집공고 게시판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b="0" dirty="0">
                        <a:latin typeface="+mn-lt"/>
                        <a:ea typeface="나눔고딕" pitchFamily="50" charset="-127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1316" y="3465513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7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10757"/>
              </p:ext>
            </p:extLst>
          </p:nvPr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공지사항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87525"/>
              </p:ext>
            </p:extLst>
          </p:nvPr>
        </p:nvGraphicFramePr>
        <p:xfrm>
          <a:off x="7833320" y="764698"/>
          <a:ext cx="2016224" cy="605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553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</a:t>
                      </a:r>
                      <a:r>
                        <a:rPr lang="ko-KR" altLang="en-US" sz="800" b="1" baseline="0" dirty="0" smtClean="0"/>
                        <a:t> 카테고리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</a:t>
                      </a:r>
                      <a:r>
                        <a:rPr lang="ko-KR" altLang="en-US" sz="800" b="0" baseline="0" dirty="0" smtClean="0"/>
                        <a:t> 시 해당 페이지로 이동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현재페이지에 강조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BIT-EA01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608521" y="207778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588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14415" y="2579168"/>
          <a:ext cx="7639199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56"/>
                <a:gridCol w="5286673"/>
                <a:gridCol w="1080009"/>
                <a:gridCol w="733061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u="sng" dirty="0" smtClean="0">
                  <a:solidFill>
                    <a:schemeClr val="tx1"/>
                  </a:solidFill>
                </a:rPr>
                <a:t>FAQ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23582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학생지원</a:t>
            </a:r>
            <a:r>
              <a:rPr lang="en-US" altLang="ko-KR" sz="850" dirty="0" smtClean="0"/>
              <a:t>-FAQ</a:t>
            </a:r>
            <a:endParaRPr lang="ko-KR" altLang="en-US" sz="850" dirty="0"/>
          </a:p>
        </p:txBody>
      </p:sp>
      <p:sp>
        <p:nvSpPr>
          <p:cNvPr id="33" name="TextBox 32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BIT-EB01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6837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아직 회원이 아니신가요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79432"/>
              </p:ext>
            </p:extLst>
          </p:nvPr>
        </p:nvGraphicFramePr>
        <p:xfrm>
          <a:off x="7833320" y="764698"/>
          <a:ext cx="2016224" cy="6168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아이디 입력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입력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로그인 버튼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시 메인 페이지로 이동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아이디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 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아이디를 입력해주세요</a:t>
                      </a:r>
                      <a:r>
                        <a:rPr lang="en-US" altLang="ko-KR" sz="800" b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 </a:t>
                      </a:r>
                      <a:r>
                        <a:rPr lang="ko-KR" altLang="en-US" sz="800" b="0" dirty="0" err="1" smtClean="0"/>
                        <a:t>미입력</a:t>
                      </a:r>
                      <a:r>
                        <a:rPr lang="ko-KR" altLang="en-US" sz="800" b="0" dirty="0" smtClean="0"/>
                        <a:t> 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[</a:t>
                      </a:r>
                      <a:r>
                        <a:rPr lang="ko-KR" altLang="en-US" sz="800" b="0" dirty="0" smtClean="0"/>
                        <a:t>에러</a:t>
                      </a:r>
                      <a:r>
                        <a:rPr lang="en-US" altLang="ko-KR" sz="800" b="0" dirty="0" smtClean="0"/>
                        <a:t>] </a:t>
                      </a:r>
                      <a:r>
                        <a:rPr lang="ko-KR" altLang="en-US" sz="800" b="0" dirty="0" smtClean="0"/>
                        <a:t>비밀번호를 입력해주세요</a:t>
                      </a:r>
                      <a:r>
                        <a:rPr lang="en-US" altLang="ko-KR" sz="800" b="0" dirty="0" smtClean="0"/>
                        <a:t>.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로그인 오류 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dirty="0" smtClean="0"/>
                        <a:t>에러</a:t>
                      </a:r>
                      <a:r>
                        <a:rPr lang="en-US" altLang="ko-KR" sz="800" dirty="0" smtClean="0"/>
                        <a:t>] </a:t>
                      </a:r>
                      <a:r>
                        <a:rPr lang="ko-KR" altLang="en-US" sz="800" dirty="0" smtClean="0"/>
                        <a:t>아이디 또는 비밀번호가 일치하지 않습니다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ko-KR" altLang="en-US" sz="800" baseline="0" dirty="0" smtClean="0"/>
                        <a:t>비밀번호 찾기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회원가입 버튼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LMS-B001 </a:t>
                      </a:r>
                      <a:r>
                        <a:rPr lang="ko-KR" altLang="en-US" sz="800" dirty="0" smtClean="0"/>
                        <a:t>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주소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51212" y="24424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8487" y="310958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38487" y="360187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38487" y="409652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80792" y="49772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LMS-A001</a:t>
            </a:r>
            <a:endParaRPr lang="ko-KR" altLang="en-US" sz="8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98483" y="51932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539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63405"/>
              </p:ext>
            </p:extLst>
          </p:nvPr>
        </p:nvGraphicFramePr>
        <p:xfrm>
          <a:off x="7833320" y="764697"/>
          <a:ext cx="2016224" cy="6048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556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로그인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LMS-A002</a:t>
            </a:r>
            <a:endParaRPr lang="ko-KR" altLang="en-US" sz="850" dirty="0"/>
          </a:p>
        </p:txBody>
      </p:sp>
      <p:sp>
        <p:nvSpPr>
          <p:cNvPr id="16" name="직사각형 15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아직 회원이 아니신가요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6049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34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로그인 오류 시 에러 </a:t>
                      </a:r>
                      <a:r>
                        <a:rPr lang="ko-KR" altLang="en-US" sz="800" b="0" dirty="0" err="1" smtClean="0"/>
                        <a:t>메세지</a:t>
                      </a:r>
                      <a:r>
                        <a:rPr lang="ko-KR" altLang="en-US" sz="800" b="0" dirty="0" smtClean="0"/>
                        <a:t>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6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아직 회원이 아니신가요</a:t>
            </a:r>
            <a:r>
              <a:rPr lang="en-US" altLang="ko-KR" sz="900" dirty="0" smtClean="0">
                <a:solidFill>
                  <a:schemeClr val="tx1"/>
                </a:solidFill>
              </a:rPr>
              <a:t>?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5152" y="4653160"/>
            <a:ext cx="2880000" cy="21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아이디 또는 비밀번호가 일치하지 않습니다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76736" y="464848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LMS-A003</a:t>
            </a:r>
            <a:endParaRPr lang="ko-KR" altLang="en-US" sz="850" dirty="0"/>
          </a:p>
        </p:txBody>
      </p:sp>
      <p:sp>
        <p:nvSpPr>
          <p:cNvPr id="16" name="직사각형 15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14933"/>
              </p:ext>
            </p:extLst>
          </p:nvPr>
        </p:nvGraphicFramePr>
        <p:xfrm>
          <a:off x="7833320" y="764703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로그인</a:t>
            </a:r>
            <a:endParaRPr lang="ko-KR" altLang="en-US" sz="850" dirty="0"/>
          </a:p>
        </p:txBody>
      </p:sp>
      <p:sp>
        <p:nvSpPr>
          <p:cNvPr id="10" name="직사각형 9"/>
          <p:cNvSpPr/>
          <p:nvPr/>
        </p:nvSpPr>
        <p:spPr>
          <a:xfrm>
            <a:off x="2619767" y="3709876"/>
            <a:ext cx="2654603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9767" y="3212976"/>
            <a:ext cx="2654602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7068" y="32129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7067" y="3709876"/>
            <a:ext cx="360000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6483" y="5013216"/>
            <a:ext cx="2079848" cy="360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u="sng" dirty="0" smtClean="0">
                <a:solidFill>
                  <a:srgbClr val="C00000"/>
                </a:solidFill>
              </a:rPr>
              <a:t>아직 회원이 아니신가요</a:t>
            </a:r>
            <a:r>
              <a:rPr lang="en-US" altLang="ko-KR" sz="900" b="1" u="sng" dirty="0" smtClean="0">
                <a:solidFill>
                  <a:srgbClr val="C00000"/>
                </a:solidFill>
              </a:rPr>
              <a:t>? </a:t>
            </a:r>
            <a:r>
              <a:rPr lang="ko-KR" altLang="en-US" sz="900" b="1" u="sng" dirty="0" smtClean="0">
                <a:solidFill>
                  <a:srgbClr val="C00000"/>
                </a:solidFill>
              </a:rPr>
              <a:t>회원가입</a:t>
            </a:r>
            <a:endParaRPr lang="ko-KR" altLang="en-US" sz="900" b="1" u="sng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LMS-A004</a:t>
            </a:r>
            <a:endParaRPr lang="ko-KR" altLang="en-US" sz="850" dirty="0"/>
          </a:p>
        </p:txBody>
      </p:sp>
      <p:sp>
        <p:nvSpPr>
          <p:cNvPr id="16" name="직사각형 15"/>
          <p:cNvSpPr/>
          <p:nvPr/>
        </p:nvSpPr>
        <p:spPr>
          <a:xfrm>
            <a:off x="2619106" y="4206776"/>
            <a:ext cx="265460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5152" y="227687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22070"/>
              </p:ext>
            </p:extLst>
          </p:nvPr>
        </p:nvGraphicFramePr>
        <p:xfrm>
          <a:off x="7833320" y="764707"/>
          <a:ext cx="2016224" cy="6185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자신의 인생 좌우명은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자신이 </a:t>
                      </a:r>
                      <a:r>
                        <a:rPr lang="ko-KR" altLang="en-US" sz="800" b="0" dirty="0" err="1" smtClean="0"/>
                        <a:t>두번째로</a:t>
                      </a:r>
                      <a:r>
                        <a:rPr lang="ko-KR" altLang="en-US" sz="800" b="0" dirty="0" smtClean="0"/>
                        <a:t> 존경하는 인물은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인상 깊게 읽은 책 이름은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내가 좋아하는 캐릭터는</a:t>
                      </a:r>
                      <a:r>
                        <a:rPr lang="en-US" altLang="ko-KR" sz="800" b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다시 태어나면 되고 싶은 것은</a:t>
                      </a:r>
                      <a:r>
                        <a:rPr lang="en-US" altLang="ko-KR" sz="800" b="0" dirty="0" smtClean="0"/>
                        <a:t>?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LMS-B001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39832"/>
              </p:ext>
            </p:extLst>
          </p:nvPr>
        </p:nvGraphicFramePr>
        <p:xfrm>
          <a:off x="2329029" y="2175346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24489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67694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310017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83931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97669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) 010-0000-0000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53757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400198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자신의 인생 좌우명은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3985029" y="5905898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9029" y="5905898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216696" y="5262543"/>
            <a:ext cx="3478309" cy="293414"/>
            <a:chOff x="2216696" y="4910562"/>
            <a:chExt cx="3478309" cy="293414"/>
          </a:xfrm>
        </p:grpSpPr>
        <p:sp>
          <p:nvSpPr>
            <p:cNvPr id="68" name="TextBox 67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2315152" y="1158893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216696" y="5483235"/>
            <a:ext cx="3478309" cy="293414"/>
            <a:chOff x="2216696" y="4910562"/>
            <a:chExt cx="3478309" cy="293414"/>
          </a:xfrm>
        </p:grpSpPr>
        <p:sp>
          <p:nvSpPr>
            <p:cNvPr id="79" name="TextBox 78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81" name="직사각형 80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16696" y="1809285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1800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74351"/>
              </p:ext>
            </p:extLst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LMS-B002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96332"/>
              </p:ext>
            </p:extLst>
          </p:nvPr>
        </p:nvGraphicFramePr>
        <p:xfrm>
          <a:off x="2329029" y="2175346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24489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67694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310017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83931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97669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) 010-0000-0000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53757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400198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자신의 인생 좌우명은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3985029" y="5905898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9029" y="5905898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216696" y="5262543"/>
            <a:ext cx="3478309" cy="293414"/>
            <a:chOff x="2216696" y="4910562"/>
            <a:chExt cx="3478309" cy="293414"/>
          </a:xfrm>
        </p:grpSpPr>
        <p:sp>
          <p:nvSpPr>
            <p:cNvPr id="68" name="TextBox 67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u="sng" dirty="0" smtClean="0">
                  <a:solidFill>
                    <a:srgbClr val="C00000"/>
                  </a:solidFill>
                </a:rPr>
                <a:t>이용약관 보기</a:t>
              </a:r>
              <a:endParaRPr lang="en-US" altLang="ko-KR" sz="1000" b="1" u="sng" dirty="0" smtClean="0">
                <a:solidFill>
                  <a:srgbClr val="C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2315152" y="1158893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216696" y="5483235"/>
            <a:ext cx="3478309" cy="293414"/>
            <a:chOff x="2216696" y="4910562"/>
            <a:chExt cx="3478309" cy="293414"/>
          </a:xfrm>
        </p:grpSpPr>
        <p:sp>
          <p:nvSpPr>
            <p:cNvPr id="79" name="TextBox 78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81" name="직사각형 80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16696" y="1809285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216696" y="1809285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6530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05594" y="5144226"/>
            <a:ext cx="3240002" cy="792000"/>
            <a:chOff x="2305594" y="5011819"/>
            <a:chExt cx="3240002" cy="792000"/>
          </a:xfrm>
        </p:grpSpPr>
        <p:sp>
          <p:nvSpPr>
            <p:cNvPr id="31" name="직사각형 30"/>
            <p:cNvSpPr/>
            <p:nvPr/>
          </p:nvSpPr>
          <p:spPr>
            <a:xfrm>
              <a:off x="2305594" y="5011819"/>
              <a:ext cx="3060000" cy="7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제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</a:rPr>
                <a:t>장 총칙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제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</a:rPr>
                <a:t>조 </a:t>
              </a:r>
              <a:r>
                <a:rPr lang="en-US" altLang="ko-KR" sz="900" dirty="0">
                  <a:solidFill>
                    <a:schemeClr val="tx1"/>
                  </a:solidFill>
                </a:rPr>
                <a:t>[</a:t>
              </a:r>
              <a:r>
                <a:rPr lang="ko-KR" altLang="en-US" sz="900" dirty="0">
                  <a:solidFill>
                    <a:schemeClr val="tx1"/>
                  </a:solidFill>
                </a:rPr>
                <a:t>목적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이 약관은 비트교육센터별관학원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이하 </a:t>
              </a:r>
              <a:r>
                <a:rPr lang="en-US" altLang="ko-KR" sz="900" dirty="0">
                  <a:solidFill>
                    <a:schemeClr val="tx1"/>
                  </a:solidFill>
                </a:rPr>
                <a:t>"</a:t>
              </a:r>
              <a:r>
                <a:rPr lang="ko-KR" altLang="en-US" sz="900" dirty="0">
                  <a:solidFill>
                    <a:schemeClr val="tx1"/>
                  </a:solidFill>
                </a:rPr>
                <a:t>비트캠프</a:t>
              </a:r>
              <a:r>
                <a:rPr lang="en-US" altLang="ko-KR" sz="900" dirty="0">
                  <a:solidFill>
                    <a:schemeClr val="tx1"/>
                  </a:solidFill>
                </a:rPr>
                <a:t>"</a:t>
              </a:r>
              <a:r>
                <a:rPr lang="ko-KR" altLang="en-US" sz="900" dirty="0">
                  <a:solidFill>
                    <a:schemeClr val="tx1"/>
                  </a:solidFill>
                </a:rPr>
                <a:t>라고 한다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r>
                <a:rPr lang="ko-KR" altLang="en-US" sz="900" dirty="0">
                  <a:solidFill>
                    <a:schemeClr val="tx1"/>
                  </a:solidFill>
                </a:rPr>
                <a:t>가 온라인으로 제공하는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디지털콘텐츠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이하 “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콘텐츠</a:t>
              </a:r>
              <a:r>
                <a:rPr lang="ko-KR" altLang="en-US" sz="900" dirty="0">
                  <a:solidFill>
                    <a:schemeClr val="tx1"/>
                  </a:solidFill>
                </a:rPr>
                <a:t>”라고 한다</a:t>
              </a:r>
              <a:r>
                <a:rPr lang="en-US" altLang="ko-KR" sz="900" dirty="0">
                  <a:solidFill>
                    <a:schemeClr val="tx1"/>
                  </a:solidFill>
                </a:rPr>
                <a:t>) </a:t>
              </a:r>
              <a:r>
                <a:rPr lang="ko-KR" altLang="en-US" sz="900" dirty="0">
                  <a:solidFill>
                    <a:schemeClr val="tx1"/>
                  </a:solidFill>
                </a:rPr>
                <a:t>및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제반서비스의</a:t>
              </a:r>
              <a:r>
                <a:rPr lang="ko-KR" altLang="en-US" sz="900" dirty="0">
                  <a:solidFill>
                    <a:schemeClr val="tx1"/>
                  </a:solidFill>
                </a:rPr>
                <a:t> 이용과 관련하여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비트캠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365594" y="5011819"/>
              <a:ext cx="180002" cy="792000"/>
              <a:chOff x="7293279" y="2198971"/>
              <a:chExt cx="180002" cy="792000"/>
            </a:xfrm>
          </p:grpSpPr>
          <p:sp>
            <p:nvSpPr>
              <p:cNvPr id="33" name="직사각형 32"/>
              <p:cNvSpPr/>
              <p:nvPr/>
            </p:nvSpPr>
            <p:spPr>
              <a:xfrm rot="5400000">
                <a:off x="6987281" y="2504971"/>
                <a:ext cx="792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5400000">
                <a:off x="7329280" y="2340132"/>
                <a:ext cx="108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 flipV="1">
                <a:off x="7293279" y="2810971"/>
                <a:ext cx="180000" cy="180000"/>
                <a:chOff x="7293281" y="2342971"/>
                <a:chExt cx="180000" cy="180000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 rot="5400000">
                  <a:off x="7293281" y="2342971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7355321" y="2408867"/>
                  <a:ext cx="55921" cy="48208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LMS-B003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12704"/>
              </p:ext>
            </p:extLst>
          </p:nvPr>
        </p:nvGraphicFramePr>
        <p:xfrm>
          <a:off x="2329029" y="1739605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180915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24120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266443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40357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54095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) 010-0000-0000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10183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3964457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자신의 인생 좌우명은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216696" y="4826802"/>
            <a:ext cx="3478309" cy="323165"/>
            <a:chOff x="2216696" y="4910562"/>
            <a:chExt cx="3478309" cy="323165"/>
          </a:xfrm>
        </p:grpSpPr>
        <p:sp>
          <p:nvSpPr>
            <p:cNvPr id="3" name="TextBox 2"/>
            <p:cNvSpPr txBox="1"/>
            <p:nvPr/>
          </p:nvSpPr>
          <p:spPr>
            <a:xfrm>
              <a:off x="2216696" y="4910562"/>
              <a:ext cx="9989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u="sng" dirty="0" smtClean="0">
                  <a:solidFill>
                    <a:srgbClr val="C00000"/>
                  </a:solidFill>
                </a:rPr>
                <a:t>이용약관 </a:t>
              </a:r>
              <a:r>
                <a:rPr lang="ko-KR" altLang="en-US" sz="1000" b="1" u="sng" dirty="0">
                  <a:solidFill>
                    <a:srgbClr val="C00000"/>
                  </a:solidFill>
                </a:rPr>
                <a:t>닫</a:t>
              </a:r>
              <a:r>
                <a:rPr lang="ko-KR" altLang="en-US" sz="1000" b="1" u="sng" dirty="0" smtClean="0">
                  <a:solidFill>
                    <a:srgbClr val="C00000"/>
                  </a:solidFill>
                </a:rPr>
                <a:t>기</a:t>
              </a:r>
              <a:endParaRPr lang="en-US" altLang="ko-KR" sz="1000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315152" y="723933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85029" y="6340857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329029" y="6340857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216696" y="5918194"/>
            <a:ext cx="3478309" cy="293414"/>
            <a:chOff x="2216696" y="4910562"/>
            <a:chExt cx="3478309" cy="293414"/>
          </a:xfrm>
        </p:grpSpPr>
        <p:sp>
          <p:nvSpPr>
            <p:cNvPr id="68" name="TextBox 67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216696" y="1370396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9156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28" y="1327148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96668"/>
              </p:ext>
            </p:extLst>
          </p:nvPr>
        </p:nvGraphicFramePr>
        <p:xfrm>
          <a:off x="7833320" y="764707"/>
          <a:ext cx="2016224" cy="6048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3939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1518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LMS-B004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29554"/>
              </p:ext>
            </p:extLst>
          </p:nvPr>
        </p:nvGraphicFramePr>
        <p:xfrm>
          <a:off x="2329029" y="2179457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24900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68105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310428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8434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98080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54168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404309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315152" y="1154782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985029" y="5910009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29029" y="591000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16696" y="5266654"/>
            <a:ext cx="3478309" cy="293414"/>
            <a:chOff x="2216696" y="4910562"/>
            <a:chExt cx="3478309" cy="293414"/>
          </a:xfrm>
        </p:grpSpPr>
        <p:sp>
          <p:nvSpPr>
            <p:cNvPr id="56" name="TextBox 55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16696" y="5487346"/>
            <a:ext cx="3478309" cy="293414"/>
            <a:chOff x="2216696" y="4910562"/>
            <a:chExt cx="3478309" cy="293414"/>
          </a:xfrm>
        </p:grpSpPr>
        <p:sp>
          <p:nvSpPr>
            <p:cNvPr id="65" name="TextBox 64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8900000">
            <a:off x="4790788" y="5369887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L 도형 75"/>
          <p:cNvSpPr/>
          <p:nvPr/>
        </p:nvSpPr>
        <p:spPr>
          <a:xfrm rot="18900000">
            <a:off x="4790787" y="5592536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216696" y="1801245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848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회원가입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LMS-B005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03897"/>
              </p:ext>
            </p:extLst>
          </p:nvPr>
        </p:nvGraphicFramePr>
        <p:xfrm>
          <a:off x="2329029" y="2108085"/>
          <a:ext cx="3240000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 smtClean="0"/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비밀번호가 일치하지 않습니다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17763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61206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303528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915778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405315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614033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476658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315152" y="1075531"/>
            <a:ext cx="3240000" cy="5571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5989260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5989260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216696" y="5345905"/>
            <a:ext cx="3478309" cy="293414"/>
            <a:chOff x="2216696" y="4910562"/>
            <a:chExt cx="3478309" cy="293414"/>
          </a:xfrm>
        </p:grpSpPr>
        <p:sp>
          <p:nvSpPr>
            <p:cNvPr id="69" name="TextBox 68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1" name="직사각형 70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16696" y="5566597"/>
            <a:ext cx="3478309" cy="293414"/>
            <a:chOff x="2216696" y="4910562"/>
            <a:chExt cx="3478309" cy="293414"/>
          </a:xfrm>
        </p:grpSpPr>
        <p:sp>
          <p:nvSpPr>
            <p:cNvPr id="73" name="TextBox 72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75" name="직사각형 74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L 도형 76"/>
          <p:cNvSpPr/>
          <p:nvPr/>
        </p:nvSpPr>
        <p:spPr>
          <a:xfrm rot="18900000">
            <a:off x="4790788" y="5447874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L 도형 77"/>
          <p:cNvSpPr/>
          <p:nvPr/>
        </p:nvSpPr>
        <p:spPr>
          <a:xfrm rot="18900000">
            <a:off x="4790787" y="5670523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216696" y="1736705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547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85029" y="590280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/>
              <a:t>-</a:t>
            </a:r>
            <a:r>
              <a:rPr lang="ko-KR" altLang="en-US" sz="850" dirty="0"/>
              <a:t>회원가입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LMS-B006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49158"/>
              </p:ext>
            </p:extLst>
          </p:nvPr>
        </p:nvGraphicFramePr>
        <p:xfrm>
          <a:off x="2329029" y="2172254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76836" y="224180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74192" y="267385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</a:t>
            </a:r>
            <a:r>
              <a:rPr lang="en-US" altLang="ko-KR" sz="900" dirty="0">
                <a:solidFill>
                  <a:schemeClr val="tx1"/>
                </a:solidFill>
              </a:rPr>
              <a:t>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74190" y="309707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76836" y="483622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74190" y="397360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53448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74190" y="4397106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315152" y="1161985"/>
            <a:ext cx="3240000" cy="5233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29029" y="590280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16696" y="5259451"/>
            <a:ext cx="3478309" cy="293414"/>
            <a:chOff x="2216696" y="4910562"/>
            <a:chExt cx="3478309" cy="293414"/>
          </a:xfrm>
        </p:grpSpPr>
        <p:sp>
          <p:nvSpPr>
            <p:cNvPr id="56" name="TextBox 55"/>
            <p:cNvSpPr txBox="1"/>
            <p:nvPr/>
          </p:nvSpPr>
          <p:spPr>
            <a:xfrm>
              <a:off x="2216696" y="4910562"/>
              <a:ext cx="99899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이용약관 보기</a:t>
              </a:r>
              <a:endParaRPr lang="en-US" altLang="ko-KR" sz="10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16696" y="5480143"/>
            <a:ext cx="3478309" cy="293414"/>
            <a:chOff x="2216696" y="4910562"/>
            <a:chExt cx="3478309" cy="293414"/>
          </a:xfrm>
        </p:grpSpPr>
        <p:sp>
          <p:nvSpPr>
            <p:cNvPr id="65" name="TextBox 64"/>
            <p:cNvSpPr txBox="1"/>
            <p:nvPr/>
          </p:nvSpPr>
          <p:spPr>
            <a:xfrm>
              <a:off x="2216696" y="4910562"/>
              <a:ext cx="151195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개인정보처리방침 보기</a:t>
              </a:r>
              <a:endParaRPr lang="en-US" altLang="ko-KR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69138" y="4910562"/>
              <a:ext cx="825867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000" dirty="0" smtClean="0"/>
                <a:t>동의합니다</a:t>
              </a:r>
              <a:endParaRPr lang="en-US" altLang="ko-KR" sz="1000" dirty="0" smtClean="0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4782430" y="5006376"/>
              <a:ext cx="144000" cy="14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8900000">
            <a:off x="4790788" y="5362684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L 도형 75"/>
          <p:cNvSpPr/>
          <p:nvPr/>
        </p:nvSpPr>
        <p:spPr>
          <a:xfrm rot="18900000">
            <a:off x="4790787" y="5585333"/>
            <a:ext cx="126000" cy="91108"/>
          </a:xfrm>
          <a:prstGeom prst="corner">
            <a:avLst>
              <a:gd name="adj1" fmla="val 26312"/>
              <a:gd name="adj2" fmla="val 27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216696" y="1805741"/>
            <a:ext cx="69762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회원가입</a:t>
            </a:r>
            <a:endParaRPr lang="en-US" altLang="ko-KR" sz="9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35152" y="3000275"/>
            <a:ext cx="3600000" cy="1352240"/>
            <a:chOff x="2135152" y="3001054"/>
            <a:chExt cx="3600000" cy="1352240"/>
          </a:xfrm>
        </p:grpSpPr>
        <p:sp>
          <p:nvSpPr>
            <p:cNvPr id="29" name="직사각형 28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홍길동 님의 회원가입이 완료되었습니다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잠시 후 로그인 페이지로 이동합니다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4" name="직선 연결선 3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직사각형 35"/>
            <p:cNvSpPr/>
            <p:nvPr/>
          </p:nvSpPr>
          <p:spPr>
            <a:xfrm>
              <a:off x="3575152" y="3950405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2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LMS-CA01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49568"/>
              </p:ext>
            </p:extLst>
          </p:nvPr>
        </p:nvGraphicFramePr>
        <p:xfrm>
          <a:off x="2329029" y="3632512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4591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70679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384851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679939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67993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036041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6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LMS-CA02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52308"/>
              </p:ext>
            </p:extLst>
          </p:nvPr>
        </p:nvGraphicFramePr>
        <p:xfrm>
          <a:off x="2329029" y="3632512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4591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70679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384851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679939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67993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036041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53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LMS-CA03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64372"/>
              </p:ext>
            </p:extLst>
          </p:nvPr>
        </p:nvGraphicFramePr>
        <p:xfrm>
          <a:off x="2329029" y="3483906"/>
          <a:ext cx="3240000" cy="115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이름을 입력하세요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연락처를 입력하세요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2814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54994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236245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82854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82854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887435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1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LMS-CA04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68478"/>
              </p:ext>
            </p:extLst>
          </p:nvPr>
        </p:nvGraphicFramePr>
        <p:xfrm>
          <a:off x="2329029" y="3632512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4591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70679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384851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679939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67993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036041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0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LMS-CA05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90591"/>
              </p:ext>
            </p:extLst>
          </p:nvPr>
        </p:nvGraphicFramePr>
        <p:xfrm>
          <a:off x="2329029" y="3395051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390845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469330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315152" y="214739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917400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917400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798580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16696" y="4337290"/>
            <a:ext cx="322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일치하는 회원정보가 없습니다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입력하신 정보를 다시 한 번 확인해주세요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아이디 찾기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LMS-CA06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94361"/>
              </p:ext>
            </p:extLst>
          </p:nvPr>
        </p:nvGraphicFramePr>
        <p:xfrm>
          <a:off x="2329029" y="3632512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474190" y="414591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74190" y="370679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홍길동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384851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679939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036041"/>
            <a:ext cx="279435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아이디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회원정보에 등록한 이름과 연락처를 입력해주세요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85029" y="4679939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135152" y="3000275"/>
            <a:ext cx="3600000" cy="1352240"/>
            <a:chOff x="2135152" y="3001054"/>
            <a:chExt cx="3600000" cy="1352240"/>
          </a:xfrm>
        </p:grpSpPr>
        <p:sp>
          <p:nvSpPr>
            <p:cNvPr id="15" name="직사각형 14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홍길동 님의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ID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는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user01@email.com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입니다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 버튼을 </a:t>
              </a:r>
              <a:r>
                <a:rPr lang="ko-KR" altLang="en-US" sz="1000" dirty="0">
                  <a:solidFill>
                    <a:schemeClr val="tx1"/>
                  </a:solidFill>
                </a:rPr>
                <a:t>누르시면 로그인 페이지로 이동합니다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/>
            <p:cNvSpPr/>
            <p:nvPr/>
          </p:nvSpPr>
          <p:spPr>
            <a:xfrm>
              <a:off x="3575152" y="3950405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4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LMS-CB01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39673"/>
              </p:ext>
            </p:extLst>
          </p:nvPr>
        </p:nvGraphicFramePr>
        <p:xfrm>
          <a:off x="2329029" y="3848708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92298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601047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463744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46374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252237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2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01804"/>
              </p:ext>
            </p:extLst>
          </p:nvPr>
        </p:nvGraphicFramePr>
        <p:xfrm>
          <a:off x="7833320" y="764703"/>
          <a:ext cx="2016224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86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dirty="0" smtClean="0"/>
                        <a:t>서비스 </a:t>
                      </a:r>
                      <a:r>
                        <a:rPr lang="ko-KR" altLang="en-US" sz="800" b="1" dirty="0" err="1" smtClean="0"/>
                        <a:t>퀵버튼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BIT-A002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해당 메뉴 강조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err="1" smtClean="0"/>
                        <a:t>뎁스</a:t>
                      </a:r>
                      <a:r>
                        <a:rPr lang="ko-KR" altLang="en-US" sz="800" dirty="0" smtClean="0"/>
                        <a:t> 서브메뉴 활성화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하위 </a:t>
                      </a:r>
                      <a:r>
                        <a:rPr lang="ko-KR" altLang="en-US" sz="800" dirty="0" err="1" smtClean="0"/>
                        <a:t>뎁스의</a:t>
                      </a:r>
                      <a:r>
                        <a:rPr lang="ko-KR" altLang="en-US" sz="800" dirty="0" smtClean="0"/>
                        <a:t> 첫 번째 서브페이지로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서브메뉴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서브페이지로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슬라이드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최대 </a:t>
                      </a:r>
                      <a:r>
                        <a:rPr lang="en-US" altLang="ko-KR" sz="800" b="0" dirty="0" smtClean="0"/>
                        <a:t>3</a:t>
                      </a:r>
                      <a:r>
                        <a:rPr lang="ko-KR" altLang="en-US" sz="800" b="0" dirty="0" smtClean="0"/>
                        <a:t>개 노출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err="1" smtClean="0"/>
                        <a:t>페이지네이션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: </a:t>
                      </a:r>
                      <a:r>
                        <a:rPr lang="ko-KR" altLang="en-US" sz="800" b="0" dirty="0" smtClean="0"/>
                        <a:t>화살표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교육과정 모집공고</a:t>
                      </a:r>
                      <a:endParaRPr lang="en-US" altLang="ko-KR" sz="800" b="1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해당 글 상세 페이지로 이동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</a:rPr>
                        <a:t>// </a:t>
                      </a:r>
                      <a:r>
                        <a:rPr lang="en-US" altLang="ko-KR" sz="800" b="0" dirty="0" err="1" smtClean="0">
                          <a:solidFill>
                            <a:schemeClr val="bg1"/>
                          </a:solidFill>
                        </a:rPr>
                        <a:t>todo</a:t>
                      </a: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bg1"/>
                          </a:solidFill>
                        </a:rPr>
                        <a:t>모집공고 </a:t>
                      </a: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bg1"/>
                          </a:solidFill>
                        </a:rPr>
                        <a:t>달에 </a:t>
                      </a:r>
                      <a:r>
                        <a:rPr lang="en-US" altLang="ko-KR" sz="800" b="0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bg1"/>
                          </a:solidFill>
                        </a:rPr>
                        <a:t>건만 있어서 수정 필요</a:t>
                      </a:r>
                      <a:endParaRPr lang="en-US" altLang="ko-KR" sz="800" b="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86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LMS</a:t>
                      </a:r>
                      <a:r>
                        <a:rPr lang="ko-KR" altLang="en-US" sz="800" b="1" baseline="0" dirty="0" smtClean="0"/>
                        <a:t>시스템 버튼</a:t>
                      </a:r>
                      <a:endParaRPr lang="en-US" altLang="ko-KR" sz="800" b="1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 </a:t>
                      </a:r>
                      <a:r>
                        <a:rPr lang="ko-KR" altLang="en-US" sz="800" dirty="0" smtClean="0"/>
                        <a:t>페이지</a:t>
                      </a:r>
                      <a:r>
                        <a:rPr lang="ko-KR" altLang="en-US" sz="800" baseline="0" dirty="0" smtClean="0"/>
                        <a:t>로 이동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고객센터 정보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고객센터 전화번호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업무시간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028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학원 정보 및 저작권</a:t>
                      </a:r>
                      <a:r>
                        <a:rPr lang="ko-KR" altLang="en-US" sz="800" b="1" baseline="0" dirty="0"/>
                        <a:t> </a:t>
                      </a:r>
                      <a:r>
                        <a:rPr lang="ko-KR" altLang="en-US" sz="800" b="1" baseline="0" dirty="0" smtClean="0"/>
                        <a:t>표시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학원명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학원주소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대표자명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대표번호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팩스번호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사업자등록번호</a:t>
                      </a:r>
                      <a:endParaRPr lang="en-US" altLang="ko-KR" sz="800" b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통신판매업신고번호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개인정보책임자명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저작권 정보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홈페이지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53200" y="6439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1185" y="63541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9</a:t>
            </a:r>
            <a:endParaRPr lang="ko-KR" altLang="en-US" sz="1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grpSp>
          <p:nvGrpSpPr>
            <p:cNvPr id="2" name="그룹 1"/>
            <p:cNvGrpSpPr/>
            <p:nvPr/>
          </p:nvGrpSpPr>
          <p:grpSpPr>
            <a:xfrm>
              <a:off x="-644902" y="2348880"/>
              <a:ext cx="2520000" cy="360000"/>
              <a:chOff x="344488" y="2064616"/>
              <a:chExt cx="2520000" cy="360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344488" y="2064616"/>
                <a:ext cx="2520000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26232" y="2136616"/>
                <a:ext cx="216000" cy="2160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/>
                  <a:t>2</a:t>
                </a:r>
                <a:endParaRPr lang="ko-KR" altLang="en-US" sz="1000" b="1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2576736" y="85655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BIT-A001</a:t>
            </a:r>
            <a:endParaRPr lang="ko-KR" altLang="en-US" sz="8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19837" y="1329152"/>
            <a:ext cx="7632849" cy="3188627"/>
            <a:chOff x="128462" y="1196751"/>
            <a:chExt cx="7632849" cy="3096787"/>
          </a:xfr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44" name="직사각형 43"/>
            <p:cNvSpPr/>
            <p:nvPr/>
          </p:nvSpPr>
          <p:spPr>
            <a:xfrm>
              <a:off x="128462" y="1196751"/>
              <a:ext cx="7632849" cy="309678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00488" y="2649794"/>
              <a:ext cx="288000" cy="341308"/>
              <a:chOff x="2631670" y="2780242"/>
              <a:chExt cx="288000" cy="341308"/>
            </a:xfrm>
            <a:grpFill/>
          </p:grpSpPr>
          <p:cxnSp>
            <p:nvCxnSpPr>
              <p:cNvPr id="42" name="직선 연결선 41"/>
              <p:cNvCxnSpPr/>
              <p:nvPr/>
            </p:nvCxnSpPr>
            <p:spPr>
              <a:xfrm rot="2700000">
                <a:off x="2775670" y="2636242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8900000">
                <a:off x="2775671" y="283355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 rot="10800000">
              <a:off x="7412929" y="2505090"/>
              <a:ext cx="288000" cy="341308"/>
              <a:chOff x="2631670" y="2771010"/>
              <a:chExt cx="288000" cy="341308"/>
            </a:xfrm>
            <a:grpFill/>
          </p:grpSpPr>
          <p:cxnSp>
            <p:nvCxnSpPr>
              <p:cNvPr id="40" name="직선 연결선 39"/>
              <p:cNvCxnSpPr/>
              <p:nvPr/>
            </p:nvCxnSpPr>
            <p:spPr>
              <a:xfrm rot="2700000">
                <a:off x="2775670" y="2627010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18900000">
                <a:off x="2775671" y="2824318"/>
                <a:ext cx="0" cy="288000"/>
              </a:xfrm>
              <a:prstGeom prst="line">
                <a:avLst/>
              </a:prstGeom>
              <a:grp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직사각형 46"/>
          <p:cNvSpPr/>
          <p:nvPr/>
        </p:nvSpPr>
        <p:spPr>
          <a:xfrm>
            <a:off x="118728" y="4579410"/>
            <a:ext cx="3857297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　　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교육과정 모집공고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 smtClean="0">
                <a:solidFill>
                  <a:schemeClr val="tx1"/>
                </a:solidFill>
              </a:rPr>
              <a:t> 기반 자바 </a:t>
            </a:r>
            <a:r>
              <a:rPr lang="en-US" altLang="ko-KR" sz="900" dirty="0" smtClean="0">
                <a:solidFill>
                  <a:schemeClr val="tx1"/>
                </a:solidFill>
              </a:rPr>
              <a:t>Open Source Web...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9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900" dirty="0" smtClean="0">
                <a:solidFill>
                  <a:schemeClr val="tx1"/>
                </a:solidFill>
              </a:rPr>
              <a:t>UIUX Front </a:t>
            </a:r>
            <a:r>
              <a:rPr lang="ko-KR" altLang="en-US" sz="900" dirty="0" smtClean="0">
                <a:solidFill>
                  <a:schemeClr val="tx1"/>
                </a:solidFill>
              </a:rPr>
              <a:t>전문 개발자 양성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784869" y="4579410"/>
            <a:ext cx="1966709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02) 3486-9600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평일 </a:t>
            </a:r>
            <a:r>
              <a:rPr lang="en-US" altLang="ko-KR" sz="1000" dirty="0" smtClean="0">
                <a:solidFill>
                  <a:schemeClr val="tx1"/>
                </a:solidFill>
              </a:rPr>
              <a:t>09:00 ~ 22:00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주말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공휴일</a:t>
            </a:r>
            <a:r>
              <a:rPr lang="en-US" altLang="ko-KR" sz="1000" dirty="0" smtClean="0">
                <a:solidFill>
                  <a:schemeClr val="tx1"/>
                </a:solidFill>
              </a:rPr>
              <a:t> 10:00 ~ 18:00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053251" y="4579410"/>
            <a:ext cx="1642685" cy="1546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LMS </a:t>
            </a:r>
            <a:r>
              <a:rPr lang="ko-KR" altLang="en-US" sz="1200" dirty="0" smtClean="0">
                <a:solidFill>
                  <a:schemeClr val="tx1"/>
                </a:solidFill>
              </a:rPr>
              <a:t>서비스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바로가기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87448" y="28003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37012" y="281546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25603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7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1871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860516" y="465429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8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177702" y="5135974"/>
            <a:ext cx="79380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2020-01-01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42546" y="1268662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71656" y="123847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682117" y="6338995"/>
            <a:ext cx="332142" cy="246221"/>
            <a:chOff x="3605340" y="6338995"/>
            <a:chExt cx="332142" cy="246221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663411" y="6354105"/>
              <a:ext cx="216000" cy="216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05340" y="6338995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793184" y="54303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998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LMS-CB02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4443"/>
              </p:ext>
            </p:extLst>
          </p:nvPr>
        </p:nvGraphicFramePr>
        <p:xfrm>
          <a:off x="2329029" y="3848708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92298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601047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463744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46374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252237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0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LMS-CB03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88045"/>
              </p:ext>
            </p:extLst>
          </p:nvPr>
        </p:nvGraphicFramePr>
        <p:xfrm>
          <a:off x="2329029" y="3775595"/>
          <a:ext cx="3240000" cy="5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아이디를 입력해주세요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84987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527934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53685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536856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179124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59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LMS-CB04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73982"/>
              </p:ext>
            </p:extLst>
          </p:nvPr>
        </p:nvGraphicFramePr>
        <p:xfrm>
          <a:off x="2329029" y="3848708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92298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601047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463744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46374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3252237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1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LMS-CB05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88586"/>
              </p:ext>
            </p:extLst>
          </p:nvPr>
        </p:nvGraphicFramePr>
        <p:xfrm>
          <a:off x="2329029" y="3105940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180219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1858279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5034572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5034572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509469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6696" y="3630976"/>
            <a:ext cx="30652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회원정보에 등록한 </a:t>
            </a:r>
            <a:r>
              <a:rPr lang="ko-KR" altLang="en-US" sz="900" dirty="0" smtClean="0"/>
              <a:t>비밀번호 확인 답변을 입력해주세요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96246"/>
              </p:ext>
            </p:extLst>
          </p:nvPr>
        </p:nvGraphicFramePr>
        <p:xfrm>
          <a:off x="2329029" y="3982376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내가 좋아하는 캐릭터는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474190" y="449577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LMS-CB06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056869"/>
              </p:ext>
            </p:extLst>
          </p:nvPr>
        </p:nvGraphicFramePr>
        <p:xfrm>
          <a:off x="2329029" y="3105940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180219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1858279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5034572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5034572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509469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6696" y="3630976"/>
            <a:ext cx="30652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회원정보에 등록한 </a:t>
            </a:r>
            <a:r>
              <a:rPr lang="ko-KR" altLang="en-US" sz="900" dirty="0" smtClean="0"/>
              <a:t>비밀번호 확인 답변을 입력해주세요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9982"/>
              </p:ext>
            </p:extLst>
          </p:nvPr>
        </p:nvGraphicFramePr>
        <p:xfrm>
          <a:off x="2329029" y="3982376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내가 좋아하는 캐릭터는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474190" y="4495775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LMS-CB07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46293"/>
              </p:ext>
            </p:extLst>
          </p:nvPr>
        </p:nvGraphicFramePr>
        <p:xfrm>
          <a:off x="2329029" y="2955704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029983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1708043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5356748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359233"/>
            <a:ext cx="265329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찾고자 하는 아이디를 입력해주세요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6696" y="3480740"/>
            <a:ext cx="30652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회원정보에 등록한 </a:t>
            </a:r>
            <a:r>
              <a:rPr lang="ko-KR" altLang="en-US" sz="900" dirty="0" smtClean="0"/>
              <a:t>비밀번호 확인 답변을 입력해주세요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89125"/>
              </p:ext>
            </p:extLst>
          </p:nvPr>
        </p:nvGraphicFramePr>
        <p:xfrm>
          <a:off x="2329029" y="3832140"/>
          <a:ext cx="324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내가 좋아하는 캐릭터는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474190" y="434553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5029" y="5356748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6696" y="4776336"/>
            <a:ext cx="322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질문에 대한 답변이 올바르지 않습니다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입력하신 정보를 다시 한 번 확인해주세요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LMS-CB08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42931"/>
              </p:ext>
            </p:extLst>
          </p:nvPr>
        </p:nvGraphicFramePr>
        <p:xfrm>
          <a:off x="2329029" y="3416251"/>
          <a:ext cx="3240000" cy="12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490530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16859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898584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89858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819780"/>
            <a:ext cx="151996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변경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변경해주세요</a:t>
            </a:r>
            <a:r>
              <a:rPr lang="en-US" altLang="ko-KR" sz="900" dirty="0"/>
              <a:t>.</a:t>
            </a:r>
            <a:endParaRPr lang="en-US" altLang="ko-KR" sz="9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474190" y="39138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71154" y="43542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LMS-CB09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53602"/>
              </p:ext>
            </p:extLst>
          </p:nvPr>
        </p:nvGraphicFramePr>
        <p:xfrm>
          <a:off x="2329029" y="3416251"/>
          <a:ext cx="3240000" cy="12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490530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16859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819780"/>
            <a:ext cx="151996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변경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변경해주세요</a:t>
            </a:r>
            <a:r>
              <a:rPr lang="en-US" altLang="ko-KR" sz="900" dirty="0"/>
              <a:t>.</a:t>
            </a:r>
            <a:endParaRPr lang="en-US" altLang="ko-KR" sz="9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474190" y="39138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71154" y="43542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85029" y="4898584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9029" y="489858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비밀번</a:t>
            </a:r>
            <a:r>
              <a:rPr lang="ko-KR" altLang="en-US" sz="850" dirty="0"/>
              <a:t>호</a:t>
            </a:r>
            <a:r>
              <a:rPr lang="ko-KR" altLang="en-US" sz="850" dirty="0" smtClean="0"/>
              <a:t> </a:t>
            </a:r>
            <a:r>
              <a:rPr lang="ko-KR" altLang="en-US" sz="850" dirty="0"/>
              <a:t>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LMS-CB10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96967"/>
              </p:ext>
            </p:extLst>
          </p:nvPr>
        </p:nvGraphicFramePr>
        <p:xfrm>
          <a:off x="2329029" y="3416251"/>
          <a:ext cx="3240000" cy="12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474190" y="3490530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user01@email.com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15152" y="2168590"/>
            <a:ext cx="32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85029" y="4898584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29029" y="4898584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6696" y="2819780"/>
            <a:ext cx="151996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비밀번호 변경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비밀번호를 변경해주세요</a:t>
            </a:r>
            <a:r>
              <a:rPr lang="en-US" altLang="ko-KR" sz="900" dirty="0"/>
              <a:t>.</a:t>
            </a:r>
            <a:endParaRPr lang="en-US" altLang="ko-KR" sz="9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474190" y="39138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71154" y="43542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35152" y="3000275"/>
            <a:ext cx="3600000" cy="1352240"/>
            <a:chOff x="2135152" y="3001054"/>
            <a:chExt cx="3600000" cy="1352240"/>
          </a:xfrm>
        </p:grpSpPr>
        <p:sp>
          <p:nvSpPr>
            <p:cNvPr id="18" name="직사각형 17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비밀번호 변경이 완료되었습니다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잠시 후 로그인 페이지로 이동합니다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>
              <a:off x="3575152" y="3950405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6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18805"/>
              </p:ext>
            </p:extLst>
          </p:nvPr>
        </p:nvGraphicFramePr>
        <p:xfrm>
          <a:off x="7833320" y="764714"/>
          <a:ext cx="2016224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16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r>
                        <a:rPr lang="ko-KR" altLang="en-US" sz="800" b="1" dirty="0" smtClean="0"/>
                        <a:t> 영역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사용자의 수강상태 또는 회원권한에 따른 메뉴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취소버튼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클릭 시 사용자의 방문기록 목록의 이전 </a:t>
                      </a:r>
                      <a:r>
                        <a:rPr lang="ko-KR" altLang="en-US" sz="800" b="0" dirty="0" smtClean="0"/>
                        <a:t>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회원정보 수정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LMS-D001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93410"/>
              </p:ext>
            </p:extLst>
          </p:nvPr>
        </p:nvGraphicFramePr>
        <p:xfrm>
          <a:off x="2952092" y="3170877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097253" y="324515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08092" y="3785913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52092" y="3785913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cxnSp>
        <p:nvCxnSpPr>
          <p:cNvPr id="34" name="직선 연결선 33"/>
          <p:cNvCxnSpPr/>
          <p:nvPr/>
        </p:nvCxnSpPr>
        <p:spPr>
          <a:xfrm flipH="1" flipV="1">
            <a:off x="118730" y="1111396"/>
            <a:ext cx="1260000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18730" y="1111396"/>
            <a:ext cx="1259998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421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472" y="121186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88975" y="371391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51" name="TextBox 50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8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50236"/>
              </p:ext>
            </p:extLst>
          </p:nvPr>
        </p:nvGraphicFramePr>
        <p:xfrm>
          <a:off x="7833320" y="764699"/>
          <a:ext cx="2016224" cy="605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60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</a:t>
                      </a:r>
                      <a:r>
                        <a:rPr lang="ko-KR" altLang="en-US" sz="800" b="0" dirty="0" err="1" smtClean="0"/>
                        <a:t>카테고리명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페이지 제목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교육센터 소개</a:t>
                      </a:r>
                      <a:r>
                        <a:rPr lang="ko-KR" altLang="en-US" sz="800" b="1" dirty="0" smtClean="0"/>
                        <a:t>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1846" y="157914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2" name="직사각형 41"/>
          <p:cNvSpPr/>
          <p:nvPr/>
        </p:nvSpPr>
        <p:spPr>
          <a:xfrm>
            <a:off x="1054013" y="2508892"/>
            <a:ext cx="5760002" cy="36242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79637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BIT-B001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교육센터 소개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교육센터 소개</a:t>
              </a:r>
              <a:endParaRPr lang="ko-KR" altLang="en-US" sz="1000" dirty="0"/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896363" y="207070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741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회원정보 수정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LMS-D002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3332"/>
              </p:ext>
            </p:extLst>
          </p:nvPr>
        </p:nvGraphicFramePr>
        <p:xfrm>
          <a:off x="2952090" y="3170877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097251" y="324515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08090" y="3785913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52090" y="3785913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29843"/>
              </p:ext>
            </p:extLst>
          </p:nvPr>
        </p:nvGraphicFramePr>
        <p:xfrm>
          <a:off x="7833320" y="764714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cxnSp>
        <p:nvCxnSpPr>
          <p:cNvPr id="24" name="직선 연결선 23"/>
          <p:cNvCxnSpPr/>
          <p:nvPr/>
        </p:nvCxnSpPr>
        <p:spPr>
          <a:xfrm flipH="1" flipV="1">
            <a:off x="118730" y="1111396"/>
            <a:ext cx="1260000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18730" y="1111396"/>
            <a:ext cx="1259998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1676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35" name="TextBox 34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99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3789"/>
              </p:ext>
            </p:extLst>
          </p:nvPr>
        </p:nvGraphicFramePr>
        <p:xfrm>
          <a:off x="7833320" y="764714"/>
          <a:ext cx="2016224" cy="6048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60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툴팁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비밀번호를 입력하지 않고 진행하려 할 경우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2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/>
              <a:t>회원정보 수정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LMS-D003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44563"/>
              </p:ext>
            </p:extLst>
          </p:nvPr>
        </p:nvGraphicFramePr>
        <p:xfrm>
          <a:off x="2952090" y="3095222"/>
          <a:ext cx="3240000" cy="5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비밀번호를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입력해주세요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097251" y="316950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08090" y="3856483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52090" y="3856483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81251" y="345750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cxnSp>
        <p:nvCxnSpPr>
          <p:cNvPr id="24" name="직선 연결선 23"/>
          <p:cNvCxnSpPr/>
          <p:nvPr/>
        </p:nvCxnSpPr>
        <p:spPr>
          <a:xfrm flipH="1" flipV="1">
            <a:off x="118730" y="1111396"/>
            <a:ext cx="1260000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18730" y="1111396"/>
            <a:ext cx="1259998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1676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37" name="TextBox 36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4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회원정보 수정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LMS-D004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43455"/>
              </p:ext>
            </p:extLst>
          </p:nvPr>
        </p:nvGraphicFramePr>
        <p:xfrm>
          <a:off x="2945601" y="3170877"/>
          <a:ext cx="3240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105489" y="3245156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08090" y="3785913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52090" y="3785913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30256"/>
              </p:ext>
            </p:extLst>
          </p:nvPr>
        </p:nvGraphicFramePr>
        <p:xfrm>
          <a:off x="7833320" y="764714"/>
          <a:ext cx="2016224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595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비밀번호 입력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잘못된 비밀번호일 경우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LMS-D005</a:t>
                      </a:r>
                      <a:r>
                        <a:rPr lang="ko-KR" altLang="en-US" sz="800" baseline="0" dirty="0" smtClean="0"/>
                        <a:t> 페이지로 전환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올바른 비밀번호로 진행할 경우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LMS-D006 </a:t>
                      </a:r>
                      <a:r>
                        <a:rPr lang="ko-KR" altLang="en-US" sz="800" dirty="0" smtClean="0"/>
                        <a:t>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5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cxnSp>
        <p:nvCxnSpPr>
          <p:cNvPr id="24" name="직선 연결선 23"/>
          <p:cNvCxnSpPr/>
          <p:nvPr/>
        </p:nvCxnSpPr>
        <p:spPr>
          <a:xfrm flipH="1" flipV="1">
            <a:off x="118730" y="1111396"/>
            <a:ext cx="1260000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18730" y="1111396"/>
            <a:ext cx="1259998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1676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34" name="TextBox 3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9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/>
              <a:t>회원정보 수정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LMS-D005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49989"/>
              </p:ext>
            </p:extLst>
          </p:nvPr>
        </p:nvGraphicFramePr>
        <p:xfrm>
          <a:off x="2949493" y="3095222"/>
          <a:ext cx="3240000" cy="5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비밀번호가 일치하지 않습니다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094654" y="3169501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05493" y="3856483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49493" y="3856483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cxnSp>
        <p:nvCxnSpPr>
          <p:cNvPr id="24" name="직선 연결선 23"/>
          <p:cNvCxnSpPr/>
          <p:nvPr/>
        </p:nvCxnSpPr>
        <p:spPr>
          <a:xfrm flipH="1" flipV="1">
            <a:off x="118730" y="1111396"/>
            <a:ext cx="1260000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18730" y="1111396"/>
            <a:ext cx="1259998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1676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50620"/>
              </p:ext>
            </p:extLst>
          </p:nvPr>
        </p:nvGraphicFramePr>
        <p:xfrm>
          <a:off x="7833320" y="764714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33" name="TextBox 32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5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78729" y="1111395"/>
            <a:ext cx="6372848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56613"/>
              </p:ext>
            </p:extLst>
          </p:nvPr>
        </p:nvGraphicFramePr>
        <p:xfrm>
          <a:off x="7833320" y="764707"/>
          <a:ext cx="2016224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074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회원정보 수정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초기 접근 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기존에 저장된 입력 값 표시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 아이디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dirty="0" smtClean="0"/>
                        <a:t>수정 </a:t>
                      </a:r>
                      <a:r>
                        <a:rPr lang="ko-KR" altLang="en-US" sz="800" dirty="0" smtClean="0"/>
                        <a:t>불가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 비밀번호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ko-KR" altLang="en-US" sz="800" dirty="0" smtClean="0"/>
                        <a:t>기존 값을 불러오지 않고 회원정보 수정 시 항상 입력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 이름 </a:t>
                      </a:r>
                      <a:r>
                        <a:rPr lang="ko-KR" altLang="en-US" sz="800" dirty="0" smtClean="0"/>
                        <a:t>수정 </a:t>
                      </a:r>
                      <a:r>
                        <a:rPr lang="ko-KR" altLang="en-US" sz="800" dirty="0" smtClean="0"/>
                        <a:t>불가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/>
              <a:t>회원정보 수정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LMS-D006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42087"/>
              </p:ext>
            </p:extLst>
          </p:nvPr>
        </p:nvGraphicFramePr>
        <p:xfrm>
          <a:off x="2945153" y="1880282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user01@email.com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4090316" y="238188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이상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영문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숫자 조합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90314" y="28051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92960" y="454425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90314" y="36816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090314" y="4105134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945153" y="5088327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01153" y="508421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cxnSp>
        <p:nvCxnSpPr>
          <p:cNvPr id="47" name="직선 연결선 46"/>
          <p:cNvCxnSpPr/>
          <p:nvPr/>
        </p:nvCxnSpPr>
        <p:spPr>
          <a:xfrm flipH="1" flipV="1">
            <a:off x="118730" y="1111396"/>
            <a:ext cx="1260000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118730" y="1111396"/>
            <a:ext cx="1259998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1676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64" name="TextBox 6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/>
          <p:cNvSpPr/>
          <p:nvPr/>
        </p:nvSpPr>
        <p:spPr>
          <a:xfrm>
            <a:off x="3919850" y="177281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19850" y="3093107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19850" y="220365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281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33900"/>
              </p:ext>
            </p:extLst>
          </p:nvPr>
        </p:nvGraphicFramePr>
        <p:xfrm>
          <a:off x="7833320" y="764707"/>
          <a:ext cx="2016224" cy="569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회원정보 수정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모든 항목에 대해 유효한 입력 값으로 진행할 경우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LMS-D008</a:t>
                      </a:r>
                      <a:r>
                        <a:rPr lang="ko-KR" altLang="en-US" sz="800" baseline="0" dirty="0" smtClean="0"/>
                        <a:t> 페이지로 전환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가입 때와 동일한 유효성 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/>
              <a:t>회원정보 수정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LMS-D007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08007"/>
              </p:ext>
            </p:extLst>
          </p:nvPr>
        </p:nvGraphicFramePr>
        <p:xfrm>
          <a:off x="2945153" y="1880282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user01@email.com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4090316" y="238188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90314" y="28051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92960" y="454425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90314" y="36816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090314" y="4105134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945153" y="5088327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01153" y="5084216"/>
            <a:ext cx="1584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cxnSp>
        <p:nvCxnSpPr>
          <p:cNvPr id="47" name="직선 연결선 46"/>
          <p:cNvCxnSpPr/>
          <p:nvPr/>
        </p:nvCxnSpPr>
        <p:spPr>
          <a:xfrm flipH="1" flipV="1">
            <a:off x="118730" y="1111396"/>
            <a:ext cx="1260000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118730" y="1111396"/>
            <a:ext cx="1259998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1676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64" name="TextBox 6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2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79454"/>
              </p:ext>
            </p:extLst>
          </p:nvPr>
        </p:nvGraphicFramePr>
        <p:xfrm>
          <a:off x="7833320" y="764705"/>
          <a:ext cx="2016224" cy="6048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5923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회원정보 수정 완료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확인버튼 클릭 시 사용자의 수강상태 또는 권한에 따른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/>
              <a:t>LMS</a:t>
            </a:r>
            <a:r>
              <a:rPr lang="ko-KR" altLang="en-US" sz="850" dirty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/>
              <a:t>회원정보 수정</a:t>
            </a:r>
            <a:endParaRPr lang="ko-KR" altLang="en-US" sz="8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LMS-D008</a:t>
            </a:r>
            <a:endParaRPr lang="ko-KR" altLang="en-US" sz="85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2974"/>
              </p:ext>
            </p:extLst>
          </p:nvPr>
        </p:nvGraphicFramePr>
        <p:xfrm>
          <a:off x="2945153" y="1880282"/>
          <a:ext cx="32400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6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이메일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user01@email.com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 확인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질문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확인 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4090316" y="2381882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90314" y="2805107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••••••••••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92960" y="4544254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아기공룡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90314" y="3681629"/>
            <a:ext cx="1800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010-0000-0000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090314" y="4105134"/>
            <a:ext cx="1800000" cy="288000"/>
            <a:chOff x="1826513" y="2235353"/>
            <a:chExt cx="1800000" cy="288000"/>
          </a:xfrm>
        </p:grpSpPr>
        <p:sp>
          <p:nvSpPr>
            <p:cNvPr id="45" name="직사각형 44"/>
            <p:cNvSpPr/>
            <p:nvPr/>
          </p:nvSpPr>
          <p:spPr>
            <a:xfrm>
              <a:off x="1826513" y="223535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내가 좋아하는 캐릭터는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3438708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945153" y="5088327"/>
            <a:ext cx="158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01153" y="5084216"/>
            <a:ext cx="1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cxnSp>
        <p:nvCxnSpPr>
          <p:cNvPr id="47" name="직선 연결선 46"/>
          <p:cNvCxnSpPr/>
          <p:nvPr/>
        </p:nvCxnSpPr>
        <p:spPr>
          <a:xfrm flipH="1" flipV="1">
            <a:off x="118730" y="1111396"/>
            <a:ext cx="1260000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118730" y="1111396"/>
            <a:ext cx="1259998" cy="5022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1676" y="119675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메인메뉴영역</a:t>
            </a:r>
            <a:endParaRPr lang="ko-KR" altLang="en-US" sz="10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64" name="TextBox 6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회원정보 수정</a:t>
              </a:r>
              <a:endParaRPr lang="ko-KR" altLang="en-US" sz="1050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118728" y="620686"/>
            <a:ext cx="7632849" cy="611141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765151" y="2946275"/>
            <a:ext cx="3600000" cy="1352240"/>
            <a:chOff x="2135152" y="3001054"/>
            <a:chExt cx="3600000" cy="1352240"/>
          </a:xfrm>
        </p:grpSpPr>
        <p:sp>
          <p:nvSpPr>
            <p:cNvPr id="43" name="직사각형 42"/>
            <p:cNvSpPr/>
            <p:nvPr/>
          </p:nvSpPr>
          <p:spPr>
            <a:xfrm>
              <a:off x="2135152" y="3288631"/>
              <a:ext cx="3600000" cy="106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회원정보 수정이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완료되었습니다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잠시 후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메인 화면으로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이동합니다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35152" y="3001054"/>
              <a:ext cx="36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 rot="2700000">
              <a:off x="5499170" y="3054843"/>
              <a:ext cx="180000" cy="180000"/>
              <a:chOff x="-663624" y="2503129"/>
              <a:chExt cx="180000" cy="180000"/>
            </a:xfrm>
          </p:grpSpPr>
          <p:cxnSp>
            <p:nvCxnSpPr>
              <p:cNvPr id="55" name="직선 연결선 54"/>
              <p:cNvCxnSpPr/>
              <p:nvPr/>
            </p:nvCxnSpPr>
            <p:spPr>
              <a:xfrm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5400000">
                <a:off x="-663624" y="2593129"/>
                <a:ext cx="18000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직사각형 52"/>
            <p:cNvSpPr/>
            <p:nvPr/>
          </p:nvSpPr>
          <p:spPr>
            <a:xfrm>
              <a:off x="3575152" y="3950405"/>
              <a:ext cx="72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9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Copyright </a:t>
            </a:r>
            <a:r>
              <a:rPr lang="en-US" altLang="ko-KR" sz="1000" dirty="0">
                <a:solidFill>
                  <a:schemeClr val="tx1"/>
                </a:solidFill>
              </a:rPr>
              <a:t>(c) </a:t>
            </a:r>
            <a:r>
              <a:rPr lang="ko-KR" altLang="en-US" sz="1000" dirty="0">
                <a:solidFill>
                  <a:schemeClr val="tx1"/>
                </a:solidFill>
              </a:rPr>
              <a:t>비트캠프 </a:t>
            </a:r>
            <a:r>
              <a:rPr lang="en-US" altLang="ko-KR" sz="1000" dirty="0">
                <a:solidFill>
                  <a:schemeClr val="tx1"/>
                </a:solidFill>
              </a:rPr>
              <a:t>All rights reserved.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14644"/>
              </p:ext>
            </p:extLst>
          </p:nvPr>
        </p:nvGraphicFramePr>
        <p:xfrm>
          <a:off x="7833320" y="764704"/>
          <a:ext cx="2016224" cy="618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406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로고 이미지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사용자의 수강상태 또는 권한에 따른 </a:t>
                      </a:r>
                      <a:r>
                        <a:rPr lang="ko-KR" altLang="en-US" sz="800" b="0" dirty="0" err="1" smtClean="0"/>
                        <a:t>메인페이지로</a:t>
                      </a:r>
                      <a:r>
                        <a:rPr lang="ko-KR" altLang="en-US" sz="800" b="0" dirty="0" smtClean="0"/>
                        <a:t> 이동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회원정보수정 </a:t>
                      </a:r>
                      <a:r>
                        <a:rPr lang="ko-KR" altLang="en-US" sz="800" b="1" dirty="0" err="1" smtClean="0"/>
                        <a:t>퀵메뉴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 시 </a:t>
                      </a:r>
                      <a:r>
                        <a:rPr lang="en-US" altLang="ko-KR" sz="800" dirty="0" smtClean="0"/>
                        <a:t>LMS-D001</a:t>
                      </a:r>
                      <a:r>
                        <a:rPr lang="ko-KR" altLang="en-US" sz="800" b="0" dirty="0" smtClean="0"/>
                        <a:t>페이지로 이동</a:t>
                      </a:r>
                      <a:endParaRPr lang="en-US" altLang="ko-KR" sz="8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6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로그아웃 </a:t>
                      </a:r>
                      <a:r>
                        <a:rPr lang="ko-KR" altLang="en-US" sz="800" b="1" dirty="0" err="1" smtClean="0"/>
                        <a:t>퀵메뉴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로그아웃 처리 후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LMS-A001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메인메뉴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해당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나의 프로필 영역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회원 이름과 환영 메시지 표시</a:t>
                      </a:r>
                      <a:endParaRPr lang="en-US" altLang="ko-KR" sz="800" b="0" baseline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회원 </a:t>
                      </a:r>
                      <a:r>
                        <a:rPr lang="ko-KR" altLang="en-US" sz="800" b="0" dirty="0" err="1" smtClean="0"/>
                        <a:t>이메일</a:t>
                      </a:r>
                      <a:r>
                        <a:rPr lang="ko-KR" altLang="en-US" sz="800" b="0" dirty="0" smtClean="0"/>
                        <a:t> 정보 표시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회원 연락처 정보 표시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내 정보 수정 버튼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LMS-D001</a:t>
                      </a:r>
                      <a:r>
                        <a:rPr lang="ko-KR" altLang="en-US" sz="800" dirty="0" smtClean="0"/>
                        <a:t>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6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나의 교육과정 영역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아직 수강신청 하지 않았을 경우 수강신청 유도 메시지 표시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클릭 시 </a:t>
                      </a:r>
                      <a:r>
                        <a:rPr lang="en-US" altLang="ko-KR" sz="800" dirty="0" smtClean="0"/>
                        <a:t>LMS-EA02</a:t>
                      </a:r>
                      <a:r>
                        <a:rPr lang="ko-KR" altLang="en-US" sz="800" baseline="0" dirty="0" smtClean="0"/>
                        <a:t>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저작권 정보 표시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93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일반회원</a:t>
            </a:r>
            <a:r>
              <a:rPr lang="en-US" altLang="ko-KR" sz="850" dirty="0" smtClean="0"/>
              <a:t>/</a:t>
            </a:r>
            <a:r>
              <a:rPr lang="ko-KR" altLang="en-US" sz="850" dirty="0" smtClean="0"/>
              <a:t>수강신청 전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LMS-EA01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모집공</a:t>
            </a:r>
            <a:r>
              <a:rPr lang="ko-KR" altLang="en-US" sz="1000">
                <a:solidFill>
                  <a:schemeClr val="tx1"/>
                </a:solidFill>
              </a:rPr>
              <a:t>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85150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홍길동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010-0000-0000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1152" y="2902395"/>
            <a:ext cx="2844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신청하거나 참여 중인 교육과정이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수강신청을 먼저 진행해주세요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915945" y="51787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249688" y="51787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42702" y="1219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50702" y="72868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30331" y="2794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493152" y="276823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7</a:t>
            </a:r>
            <a:endParaRPr lang="ko-KR" altLang="en-US" sz="10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440832" y="412351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33120" y="412639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8</a:t>
            </a:r>
            <a:endParaRPr lang="ko-KR" altLang="en-US" sz="1000" b="1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432720" y="635410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9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379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97439"/>
              </p:ext>
            </p:extLst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모집공고</a:t>
            </a:r>
            <a:r>
              <a:rPr lang="en-US" altLang="ko-KR" sz="850" dirty="0"/>
              <a:t> (</a:t>
            </a:r>
            <a:r>
              <a:rPr lang="ko-KR" altLang="en-US" sz="850" dirty="0"/>
              <a:t>일반회원</a:t>
            </a:r>
            <a:r>
              <a:rPr lang="en-US" altLang="ko-KR" sz="850" dirty="0"/>
              <a:t>/</a:t>
            </a:r>
            <a:r>
              <a:rPr lang="ko-KR" altLang="en-US" sz="850" dirty="0"/>
              <a:t>수강신청 전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LMS-EA02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816387" y="4941168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게시판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2698"/>
              </p:ext>
            </p:extLst>
          </p:nvPr>
        </p:nvGraphicFramePr>
        <p:xfrm>
          <a:off x="1685149" y="2076230"/>
          <a:ext cx="5760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Framework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UI/UX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61151" y="2340954"/>
            <a:ext cx="64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접수마감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61151" y="2884265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758075" y="3426326"/>
            <a:ext cx="64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접수마감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61151" y="3975321"/>
            <a:ext cx="648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접수마감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58075" y="4509144"/>
            <a:ext cx="648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수강신청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7634" y="2094733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(30/30)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6818252" y="2632129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(0/30)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6787633" y="319170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(30/30)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782985" y="3729100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(30/30)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6828503" y="4262923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(0/30)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965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38547"/>
              </p:ext>
            </p:extLst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모집공고</a:t>
            </a:r>
            <a:r>
              <a:rPr lang="en-US" altLang="ko-KR" sz="850" dirty="0"/>
              <a:t> (</a:t>
            </a:r>
            <a:r>
              <a:rPr lang="ko-KR" altLang="en-US" sz="850" dirty="0"/>
              <a:t>일반회원</a:t>
            </a:r>
            <a:r>
              <a:rPr lang="en-US" altLang="ko-KR" sz="850" dirty="0"/>
              <a:t>/</a:t>
            </a:r>
            <a:r>
              <a:rPr lang="ko-KR" altLang="en-US" sz="850" dirty="0"/>
              <a:t>수강신청 전</a:t>
            </a:r>
            <a:r>
              <a:rPr lang="en-US" altLang="ko-KR" sz="850" dirty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LMS-EA02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816387" y="4941168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게시판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36296"/>
              </p:ext>
            </p:extLst>
          </p:nvPr>
        </p:nvGraphicFramePr>
        <p:xfrm>
          <a:off x="1685149" y="2076230"/>
          <a:ext cx="5760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Framework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UI/UX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56385" y="6628320"/>
            <a:ext cx="12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9308"/>
              </p:ext>
            </p:extLst>
          </p:nvPr>
        </p:nvGraphicFramePr>
        <p:xfrm>
          <a:off x="-2031776" y="3806455"/>
          <a:ext cx="7636322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-2029943" y="7072435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-1764659" y="4423329"/>
            <a:ext cx="7102088" cy="2129101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 flipV="1">
            <a:off x="-1764658" y="4423329"/>
            <a:ext cx="7102087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-1764659" y="4423329"/>
            <a:ext cx="7102088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73452" y="515969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-2068435" y="440454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10385" y="5174806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-2068435" y="710843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-2068435" y="385161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037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833320" y="764699"/>
          <a:ext cx="2016224" cy="605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60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인트로</a:t>
                      </a:r>
                      <a:r>
                        <a:rPr lang="ko-KR" altLang="en-US" sz="800" b="1" dirty="0" smtClean="0"/>
                        <a:t> 배너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배너 이미지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</a:t>
                      </a:r>
                      <a:r>
                        <a:rPr lang="ko-KR" altLang="en-US" sz="800" b="0" dirty="0" err="1" smtClean="0"/>
                        <a:t>카테고리명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페이지 제목</a:t>
                      </a:r>
                      <a:endParaRPr lang="en-US" altLang="ko-KR" sz="8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교육센터 소개</a:t>
                      </a:r>
                      <a:r>
                        <a:rPr lang="ko-KR" altLang="en-US" sz="800" b="1" dirty="0" smtClean="0"/>
                        <a:t> 이미지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1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6338" y="15640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1054013" y="2508892"/>
            <a:ext cx="5760002" cy="36242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교육센터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79637" y="418862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BIT-B001</a:t>
            </a:r>
            <a:endParaRPr lang="ko-KR" altLang="en-US" sz="850" dirty="0"/>
          </a:p>
        </p:txBody>
      </p:sp>
      <p:sp>
        <p:nvSpPr>
          <p:cNvPr id="28" name="TextBox 27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/>
              <a:t>교육센터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교육센터 소개</a:t>
            </a:r>
            <a:endParaRPr lang="ko-KR" altLang="en-US" sz="8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4363" y="2208695"/>
            <a:ext cx="5809652" cy="252429"/>
            <a:chOff x="1004363" y="2208695"/>
            <a:chExt cx="5809652" cy="25242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054013" y="2461124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4363" y="2208695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교육과정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모집공고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4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378729" y="1111395"/>
            <a:ext cx="6372848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LMS-EA01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30" name="직사각형 29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685150" y="1542406"/>
            <a:ext cx="57600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080362" y="2564904"/>
            <a:ext cx="1260000" cy="180000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16441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수강 신청한 회원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비활성화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</a:t>
            </a:r>
            <a:r>
              <a:rPr lang="ko-KR" altLang="en-US" sz="1000" dirty="0" smtClean="0">
                <a:solidFill>
                  <a:schemeClr val="tx1"/>
                </a:solidFill>
              </a:rPr>
              <a:t>및 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게시물이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참여 기간이 아닙니다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52665" y="415177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152665" y="462276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010-0000-0000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수강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36" name="직사각형 35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6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/>
                        <a:t>수강 등록 후 개강 전인 회원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비활성화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58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6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14888" y="620686"/>
            <a:ext cx="1278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시험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성적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25940" y="58079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등록된 게시물이 없습니다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참여 기간이 아닙니다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52665" y="415177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152665" y="4622763"/>
                <a:ext cx="2160000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010-0000-0000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수강 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 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36" name="직사각형 35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9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18728" y="1219395"/>
            <a:ext cx="7632849" cy="480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smtClean="0"/>
              <a:t>회원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LMS-AA01</a:t>
            </a:r>
            <a:endParaRPr lang="ko-KR" altLang="en-US" sz="850" dirty="0"/>
          </a:p>
        </p:txBody>
      </p:sp>
      <p:sp>
        <p:nvSpPr>
          <p:cNvPr id="19" name="직사각형 18"/>
          <p:cNvSpPr/>
          <p:nvPr/>
        </p:nvSpPr>
        <p:spPr>
          <a:xfrm>
            <a:off x="397402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시험 및 성적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12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출결관리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211839" y="1772904"/>
            <a:ext cx="2042563" cy="792000"/>
            <a:chOff x="984766" y="2423041"/>
            <a:chExt cx="2042563" cy="792000"/>
          </a:xfrm>
        </p:grpSpPr>
        <p:sp>
          <p:nvSpPr>
            <p:cNvPr id="6" name="타원 5"/>
            <p:cNvSpPr/>
            <p:nvPr/>
          </p:nvSpPr>
          <p:spPr>
            <a:xfrm>
              <a:off x="2235329" y="2423041"/>
              <a:ext cx="792000" cy="79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입실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4766" y="2588209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2020</a:t>
              </a:r>
              <a:r>
                <a:rPr lang="ko-KR" altLang="en-US" sz="1000" dirty="0" smtClean="0"/>
                <a:t>년 </a:t>
              </a:r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월 </a:t>
              </a:r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일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오전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시 </a:t>
              </a:r>
              <a:r>
                <a:rPr lang="en-US" altLang="ko-KR" sz="1000" dirty="0" smtClean="0"/>
                <a:t>00</a:t>
              </a:r>
              <a:r>
                <a:rPr lang="ko-KR" altLang="en-US" sz="1000" dirty="0" smtClean="0"/>
                <a:t>분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376730" y="4425577"/>
            <a:ext cx="2520000" cy="1440000"/>
            <a:chOff x="1377179" y="4425577"/>
            <a:chExt cx="2520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1377179" y="4425577"/>
              <a:ext cx="252000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출결현황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35126" y="4679092"/>
              <a:ext cx="2260209" cy="880564"/>
              <a:chOff x="4052456" y="3922199"/>
              <a:chExt cx="2260209" cy="88056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52456" y="392219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나의 출석률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4152665" y="4151773"/>
                <a:ext cx="2160000" cy="180000"/>
                <a:chOff x="4332665" y="4151773"/>
                <a:chExt cx="2160000" cy="180000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4332665" y="4151773"/>
                  <a:ext cx="216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4332665" y="4151773"/>
                  <a:ext cx="900000" cy="18000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083672" y="4393189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과정 진행률 </a:t>
                </a:r>
                <a:r>
                  <a:rPr lang="en-US" altLang="ko-KR" sz="1000" dirty="0" smtClean="0"/>
                  <a:t>(0.00%)</a:t>
                </a:r>
                <a:endParaRPr lang="ko-KR" altLang="en-US" sz="1000" dirty="0"/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4152665" y="4622763"/>
                <a:ext cx="2160000" cy="180000"/>
                <a:chOff x="4332665" y="4622763"/>
                <a:chExt cx="2160000" cy="180000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4332665" y="4622763"/>
                  <a:ext cx="216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332665" y="4622763"/>
                  <a:ext cx="1260000" cy="18000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8" name="직사각형 27"/>
          <p:cNvSpPr/>
          <p:nvPr/>
        </p:nvSpPr>
        <p:spPr>
          <a:xfrm>
            <a:off x="1376730" y="1386463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수강생 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77639" y="2905007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진행 </a:t>
            </a:r>
            <a:r>
              <a:rPr lang="ko-KR" altLang="en-US" sz="1000" dirty="0" smtClean="0">
                <a:solidFill>
                  <a:schemeClr val="tx1"/>
                </a:solidFill>
              </a:rPr>
              <a:t>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기반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000" dirty="0" smtClean="0">
                <a:solidFill>
                  <a:schemeClr val="tx1"/>
                </a:solidFill>
              </a:rPr>
              <a:t>중심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73120" y="442557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나의 출결통계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06841" y="4883967"/>
            <a:ext cx="2052558" cy="523220"/>
            <a:chOff x="4254958" y="4888424"/>
            <a:chExt cx="2052558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4254958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출석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92095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지각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9232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조퇴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66370" y="4888424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0</a:t>
              </a:r>
            </a:p>
            <a:p>
              <a:pPr algn="ctr"/>
              <a:r>
                <a:rPr lang="ko-KR" altLang="en-US" sz="1000" dirty="0" smtClean="0"/>
                <a:t>결석</a:t>
              </a:r>
              <a:endParaRPr lang="ko-KR" altLang="en-US" sz="1000" dirty="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42332"/>
              </p:ext>
            </p:extLst>
          </p:nvPr>
        </p:nvGraphicFramePr>
        <p:xfrm>
          <a:off x="7833320" y="764707"/>
          <a:ext cx="2016224" cy="59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+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err="1" smtClean="0"/>
                        <a:t>입퇴실</a:t>
                      </a:r>
                      <a:r>
                        <a:rPr lang="ko-KR" altLang="en-US" sz="800" b="0" baseline="0" dirty="0" smtClean="0"/>
                        <a:t> 버튼 기능</a:t>
                      </a:r>
                      <a:r>
                        <a:rPr lang="en-US" altLang="ko-KR" sz="800" b="0" baseline="0" dirty="0" smtClean="0"/>
                        <a:t>/</a:t>
                      </a:r>
                      <a:r>
                        <a:rPr lang="ko-KR" altLang="en-US" sz="800" b="0" baseline="0" dirty="0" smtClean="0"/>
                        <a:t>상태</a:t>
                      </a:r>
                      <a:endParaRPr lang="en-US" altLang="ko-KR" sz="800" b="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43" name="직사각형 42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899152" y="1219395"/>
            <a:ext cx="72000" cy="553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084104"/>
            <a:ext cx="7632849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9393"/>
              </p:ext>
            </p:extLst>
          </p:nvPr>
        </p:nvGraphicFramePr>
        <p:xfrm>
          <a:off x="7833320" y="764707"/>
          <a:ext cx="2016224" cy="606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? </a:t>
                      </a:r>
                      <a:r>
                        <a:rPr lang="ko-KR" altLang="en-US" sz="800" b="0" dirty="0" smtClean="0"/>
                        <a:t>교육과정 정보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학원과 사전 협의된 내용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영업팀이</a:t>
                      </a:r>
                      <a:r>
                        <a:rPr lang="ko-KR" altLang="en-US" sz="800" b="0" dirty="0" smtClean="0"/>
                        <a:t> 모집공고에 </a:t>
                      </a:r>
                      <a:r>
                        <a:rPr lang="ko-KR" altLang="en-US" sz="800" b="0" dirty="0" err="1" smtClean="0"/>
                        <a:t>업로드한</a:t>
                      </a:r>
                      <a:r>
                        <a:rPr lang="ko-KR" altLang="en-US" sz="800" b="0" dirty="0" smtClean="0"/>
                        <a:t> 내용과 동일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관리권한 없음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뷰만</a:t>
                      </a:r>
                      <a:r>
                        <a:rPr lang="ko-KR" altLang="en-US" sz="800" b="0" dirty="0" smtClean="0"/>
                        <a:t> 진행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강사팀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44016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2665" y="2153041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교육과정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진행 중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2020.01.01 ~ </a:t>
            </a:r>
            <a:r>
              <a:rPr lang="en-US" altLang="ko-KR" sz="1000" dirty="0" smtClean="0">
                <a:solidFill>
                  <a:schemeClr val="tx1"/>
                </a:solidFill>
              </a:rPr>
              <a:t>2020.03.31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72665" y="3668684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28" name="직사각형 27"/>
          <p:cNvSpPr/>
          <p:nvPr/>
        </p:nvSpPr>
        <p:spPr>
          <a:xfrm>
            <a:off x="1376730" y="2149127"/>
            <a:ext cx="2520000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관리자 </a:t>
            </a:r>
            <a:r>
              <a:rPr lang="ko-KR" altLang="en-US" sz="1000" dirty="0">
                <a:solidFill>
                  <a:schemeClr val="tx1"/>
                </a:solidFill>
              </a:rPr>
              <a:t>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user01@email.com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010-0000-0000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76730" y="3668684"/>
            <a:ext cx="2519091" cy="14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>
                <a:solidFill>
                  <a:schemeClr val="tx1"/>
                </a:solidFill>
              </a:rPr>
              <a:t>2020-01-01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회 시험 공지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2020-01-01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tx1"/>
                </a:solidFill>
              </a:rPr>
              <a:t>자세히 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609839" y="746686"/>
            <a:ext cx="925390" cy="288000"/>
            <a:chOff x="6697343" y="746686"/>
            <a:chExt cx="925390" cy="28800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33" y="764686"/>
              <a:ext cx="252000" cy="25200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18726" y="1219395"/>
            <a:ext cx="432003" cy="4806000"/>
            <a:chOff x="118726" y="1219395"/>
            <a:chExt cx="432003" cy="4806000"/>
          </a:xfrm>
        </p:grpSpPr>
        <p:sp>
          <p:nvSpPr>
            <p:cNvPr id="29" name="직사각형 28"/>
            <p:cNvSpPr/>
            <p:nvPr/>
          </p:nvSpPr>
          <p:spPr>
            <a:xfrm>
              <a:off x="118729" y="1219395"/>
              <a:ext cx="432000" cy="480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8726" y="1651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8726" y="1219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8726" y="2083395"/>
              <a:ext cx="432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8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나의 출결현황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홍길동님의 출결현황</a:t>
            </a:r>
            <a:endParaRPr lang="ko-KR" altLang="en-US" sz="10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37052"/>
              </p:ext>
            </p:extLst>
          </p:nvPr>
        </p:nvGraphicFramePr>
        <p:xfrm>
          <a:off x="1696772" y="3055712"/>
          <a:ext cx="5760000" cy="23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/>
                <a:gridCol w="1260000"/>
                <a:gridCol w="1260000"/>
                <a:gridCol w="1440000"/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날짜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입실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퇴실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처리 현황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9:10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지각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결석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조퇴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2020-01-01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8:59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18:01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출석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828010" y="554320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685151" y="2080450"/>
            <a:ext cx="5760000" cy="90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교육과정명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양성과정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교육기간 </a:t>
            </a:r>
            <a:r>
              <a:rPr lang="en-US" altLang="ko-KR" sz="1000" dirty="0" smtClean="0">
                <a:solidFill>
                  <a:schemeClr val="tx1"/>
                </a:solidFill>
              </a:rPr>
              <a:t>: 2020. 01. 01. ~ 2020. 03. 31.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출석일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00</a:t>
            </a:r>
            <a:r>
              <a:rPr lang="ko-KR" altLang="en-US" sz="1000" dirty="0" smtClean="0">
                <a:solidFill>
                  <a:schemeClr val="tx1"/>
                </a:solidFill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총 </a:t>
            </a:r>
            <a:r>
              <a:rPr lang="en-US" altLang="ko-KR" sz="1000" dirty="0" smtClean="0">
                <a:solidFill>
                  <a:schemeClr val="tx1"/>
                </a:solidFill>
              </a:rPr>
              <a:t>00</a:t>
            </a:r>
            <a:r>
              <a:rPr lang="ko-KR" altLang="en-US" sz="1000" dirty="0" smtClean="0">
                <a:solidFill>
                  <a:schemeClr val="tx1"/>
                </a:solidFill>
              </a:rPr>
              <a:t>일 </a:t>
            </a:r>
            <a:r>
              <a:rPr lang="en-US" altLang="ko-KR" sz="1000" dirty="0" smtClean="0">
                <a:solidFill>
                  <a:schemeClr val="tx1"/>
                </a:solidFill>
              </a:rPr>
              <a:t>( 0% )</a:t>
            </a:r>
          </a:p>
        </p:txBody>
      </p:sp>
    </p:spTree>
    <p:extLst>
      <p:ext uri="{BB962C8B-B14F-4D97-AF65-F5344CB8AC3E}">
        <p14:creationId xmlns:p14="http://schemas.microsoft.com/office/powerpoint/2010/main" val="13200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나의 성적조회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홍길동님의 성적조회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685151" y="2080450"/>
            <a:ext cx="5760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교육과정명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디지털컨버전스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기반 </a:t>
            </a:r>
            <a:r>
              <a:rPr lang="en-US" altLang="ko-KR" sz="1000" dirty="0" err="1">
                <a:solidFill>
                  <a:schemeClr val="tx1"/>
                </a:solidFill>
              </a:rPr>
              <a:t>BackEnd</a:t>
            </a:r>
            <a:r>
              <a:rPr lang="ko-KR" altLang="en-US" sz="1000" dirty="0">
                <a:solidFill>
                  <a:schemeClr val="tx1"/>
                </a:solidFill>
              </a:rPr>
              <a:t>중심</a:t>
            </a:r>
            <a:r>
              <a:rPr lang="en-US" altLang="ko-KR" sz="1000" dirty="0">
                <a:solidFill>
                  <a:schemeClr val="tx1"/>
                </a:solidFill>
              </a:rPr>
              <a:t>, Framework</a:t>
            </a:r>
            <a:r>
              <a:rPr lang="ko-KR" altLang="en-US" sz="1000" dirty="0">
                <a:solidFill>
                  <a:schemeClr val="tx1"/>
                </a:solidFill>
              </a:rPr>
              <a:t>개발자 </a:t>
            </a:r>
            <a:r>
              <a:rPr lang="ko-KR" altLang="en-US" sz="1000" dirty="0" smtClean="0">
                <a:solidFill>
                  <a:schemeClr val="tx1"/>
                </a:solidFill>
              </a:rPr>
              <a:t>양성과정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685151" y="2512450"/>
            <a:ext cx="1908000" cy="15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88.7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시험과목명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JAVA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 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: 2020-01-01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93151" y="2512450"/>
            <a:ext cx="1944000" cy="15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시험과목명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DATABASE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 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37151" y="2512450"/>
            <a:ext cx="1908000" cy="15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회차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시험과목명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FRAMEWORK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시험 </a:t>
            </a:r>
            <a:r>
              <a:rPr lang="ko-KR" altLang="en-US" sz="1000" dirty="0" smtClean="0">
                <a:solidFill>
                  <a:schemeClr val="tx1"/>
                </a:solidFill>
              </a:rPr>
              <a:t>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공지사항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교육과정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출결현황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나의 성적조회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공지사항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목록</a:t>
            </a:r>
            <a:endParaRPr lang="ko-KR" altLang="en-US" sz="1000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/>
                <a:gridCol w="3528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773169" y="5269478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4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14008"/>
              </p:ext>
            </p:extLst>
          </p:nvPr>
        </p:nvGraphicFramePr>
        <p:xfrm>
          <a:off x="7833320" y="764707"/>
          <a:ext cx="2016224" cy="5819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en-US" altLang="ko-KR" sz="800" b="0" dirty="0" smtClean="0"/>
                    </a:p>
                    <a:p>
                      <a:pPr latinLnBrk="1"/>
                      <a:r>
                        <a:rPr lang="ko-KR" altLang="en-US" sz="800" b="0" dirty="0" smtClean="0"/>
                        <a:t>수강상태가 없는 사람만 관리자로 변경 가능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601658" y="1741278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일반회원 목록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60122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750998" y="2581587"/>
            <a:ext cx="936000" cy="216000"/>
            <a:chOff x="1711610" y="2574063"/>
            <a:chExt cx="1008000" cy="216000"/>
          </a:xfrm>
        </p:grpSpPr>
        <p:sp>
          <p:nvSpPr>
            <p:cNvPr id="82" name="직사각형 8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750998" y="4886112"/>
            <a:ext cx="936000" cy="216000"/>
            <a:chOff x="1711610" y="2574063"/>
            <a:chExt cx="1008000" cy="216000"/>
          </a:xfrm>
        </p:grpSpPr>
        <p:sp>
          <p:nvSpPr>
            <p:cNvPr id="98" name="직사각형 9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이등변 삼각형 9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750998" y="4309980"/>
            <a:ext cx="936000" cy="216000"/>
            <a:chOff x="1711610" y="2574063"/>
            <a:chExt cx="1008000" cy="216000"/>
          </a:xfrm>
        </p:grpSpPr>
        <p:sp>
          <p:nvSpPr>
            <p:cNvPr id="101" name="직사각형 10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2" name="이등변 삼각형 10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750998" y="3733849"/>
            <a:ext cx="936000" cy="216000"/>
            <a:chOff x="1711610" y="2574063"/>
            <a:chExt cx="1008000" cy="216000"/>
          </a:xfrm>
        </p:grpSpPr>
        <p:sp>
          <p:nvSpPr>
            <p:cNvPr id="110" name="직사각형 10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750998" y="3157718"/>
            <a:ext cx="936000" cy="216000"/>
            <a:chOff x="1711610" y="2574063"/>
            <a:chExt cx="1008000" cy="216000"/>
          </a:xfrm>
        </p:grpSpPr>
        <p:sp>
          <p:nvSpPr>
            <p:cNvPr id="113" name="직사각형 112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31" name="직사각형 13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이등변 삼각형 13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34" name="직사각형 133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수료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이등변 삼각형 134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37" name="직사각형 136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참여 중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이등변 삼각형 137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40" name="직사각형 13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수강등록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1" name="이등변 삼각형 14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43" name="직사각형 142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85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0647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1750998" y="2581587"/>
            <a:ext cx="936000" cy="216000"/>
            <a:chOff x="1711610" y="2574063"/>
            <a:chExt cx="1008000" cy="216000"/>
          </a:xfrm>
        </p:grpSpPr>
        <p:sp>
          <p:nvSpPr>
            <p:cNvPr id="133" name="직사각형 132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이등변 삼각형 133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1750998" y="4886112"/>
            <a:ext cx="936000" cy="216000"/>
            <a:chOff x="1711610" y="2574063"/>
            <a:chExt cx="1008000" cy="216000"/>
          </a:xfrm>
        </p:grpSpPr>
        <p:sp>
          <p:nvSpPr>
            <p:cNvPr id="136" name="직사각형 135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이등변 삼각형 136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1750998" y="4309980"/>
            <a:ext cx="936000" cy="216000"/>
            <a:chOff x="1711610" y="2574063"/>
            <a:chExt cx="1008000" cy="216000"/>
          </a:xfrm>
        </p:grpSpPr>
        <p:sp>
          <p:nvSpPr>
            <p:cNvPr id="139" name="직사각형 138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이등변 삼각형 139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1750998" y="3733849"/>
            <a:ext cx="936000" cy="216000"/>
            <a:chOff x="1711610" y="2574063"/>
            <a:chExt cx="1008000" cy="216000"/>
          </a:xfrm>
        </p:grpSpPr>
        <p:sp>
          <p:nvSpPr>
            <p:cNvPr id="142" name="직사각형 14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3" name="이등변 삼각형 14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1750998" y="3157718"/>
            <a:ext cx="936000" cy="216000"/>
            <a:chOff x="1711610" y="2574063"/>
            <a:chExt cx="1008000" cy="216000"/>
          </a:xfrm>
        </p:grpSpPr>
        <p:sp>
          <p:nvSpPr>
            <p:cNvPr id="145" name="직사각형 144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6" name="이등변 삼각형 145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48" name="직사각형 14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이등변 삼각형 14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51" name="직사각형 15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수료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2" name="이등변 삼각형 15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54" name="직사각형 153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교육 참여 중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5" name="이등변 삼각형 154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57" name="직사각형 156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수강등록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60" name="직사각형 15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이등변 삼각형 16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653151" y="2008388"/>
            <a:ext cx="792000" cy="434837"/>
            <a:chOff x="6404427" y="2167073"/>
            <a:chExt cx="792000" cy="434837"/>
          </a:xfrm>
        </p:grpSpPr>
        <p:sp>
          <p:nvSpPr>
            <p:cNvPr id="75" name="직사각형 74"/>
            <p:cNvSpPr/>
            <p:nvPr/>
          </p:nvSpPr>
          <p:spPr>
            <a:xfrm>
              <a:off x="6404427" y="2167073"/>
              <a:ext cx="792000" cy="4348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6404427" y="2169910"/>
              <a:ext cx="792000" cy="432000"/>
              <a:chOff x="6018187" y="2169910"/>
              <a:chExt cx="792000" cy="432000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018187" y="2169910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회원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6018187" y="2385910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관리자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1601658" y="1741278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일반회원 목록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031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7591"/>
              </p:ext>
            </p:extLst>
          </p:nvPr>
        </p:nvGraphicFramePr>
        <p:xfrm>
          <a:off x="7833320" y="764699"/>
          <a:ext cx="2016224" cy="6013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게시판 목록</a:t>
                      </a:r>
                      <a:endParaRPr lang="en-US" altLang="ko-KR" sz="800" b="1" dirty="0" smtClean="0"/>
                    </a:p>
                    <a:p>
                      <a:pPr latinLnBrk="1"/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게시물 </a:t>
                      </a:r>
                      <a:r>
                        <a:rPr lang="en-US" altLang="ko-KR" sz="800" b="0" dirty="0" smtClean="0"/>
                        <a:t>5</a:t>
                      </a:r>
                      <a:r>
                        <a:rPr lang="ko-KR" altLang="en-US" sz="800" b="0" dirty="0" smtClean="0"/>
                        <a:t>개 표시 </a:t>
                      </a: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최신 순</a:t>
                      </a:r>
                      <a:r>
                        <a:rPr lang="en-US" altLang="ko-KR" sz="800" b="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/>
                        <a:t>게시글</a:t>
                      </a:r>
                      <a:r>
                        <a:rPr lang="ko-KR" altLang="en-US" sz="800" b="1" dirty="0" smtClean="0"/>
                        <a:t> 제목</a:t>
                      </a:r>
                      <a:endParaRPr lang="en-US" altLang="ko-KR" sz="800" b="1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교육과정명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최대 두 줄로 표시하고 그 이상은 </a:t>
                      </a:r>
                      <a:r>
                        <a:rPr lang="ko-KR" altLang="en-US" sz="800" dirty="0" err="1" smtClean="0"/>
                        <a:t>말줄임</a:t>
                      </a:r>
                      <a:r>
                        <a:rPr lang="ko-KR" altLang="en-US" sz="800" dirty="0" smtClean="0"/>
                        <a:t> 처리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교육기간 </a:t>
                      </a:r>
                      <a:r>
                        <a:rPr lang="en-US" altLang="ko-KR" sz="800" dirty="0" smtClean="0"/>
                        <a:t>: YYYY.</a:t>
                      </a:r>
                      <a:r>
                        <a:rPr lang="en-US" altLang="ko-KR" sz="800" baseline="0" dirty="0" smtClean="0"/>
                        <a:t> MM. DD </a:t>
                      </a:r>
                      <a:r>
                        <a:rPr lang="ko-KR" altLang="en-US" sz="800" baseline="0" dirty="0" smtClean="0"/>
                        <a:t>양식으로 표시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마우스오버 시 강조 표시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BIT-CB03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페이지</a:t>
                      </a:r>
                      <a:r>
                        <a:rPr lang="ko-KR" altLang="en-US" sz="800" dirty="0" smtClean="0"/>
                        <a:t>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페이지네이션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현재 페이지 넘버에 강조 표시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페이지넘버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개씩 표시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baseline="0" dirty="0" smtClean="0"/>
                        <a:t>이전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dirty="0" smtClean="0"/>
                        <a:t>현재 페이지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다음 페이지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개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- 5</a:t>
                      </a:r>
                      <a:r>
                        <a:rPr lang="ko-KR" altLang="en-US" sz="800" baseline="0" dirty="0" smtClean="0"/>
                        <a:t>개 이상의 이전 또는 다음 페이지는 각 방향 화살표 버튼으로 이동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4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56068" y="576485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4414" y="2933490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모서리가 둥근 직사각형 59"/>
          <p:cNvSpPr/>
          <p:nvPr/>
        </p:nvSpPr>
        <p:spPr>
          <a:xfrm>
            <a:off x="67257" y="3071274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4" name="직사각형 33"/>
          <p:cNvSpPr/>
          <p:nvPr/>
        </p:nvSpPr>
        <p:spPr>
          <a:xfrm>
            <a:off x="6490736" y="2571202"/>
            <a:ext cx="12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58504" y="2450152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BIT-CB01</a:t>
            </a:r>
            <a:endParaRPr lang="ko-KR" altLang="en-US" sz="85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257" y="2677700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959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회원관리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73169" y="5373283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회원관리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79864"/>
              </p:ext>
            </p:extLst>
          </p:nvPr>
        </p:nvGraphicFramePr>
        <p:xfrm>
          <a:off x="1685152" y="2078391"/>
          <a:ext cx="5760000" cy="311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144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이메일</a:t>
                      </a:r>
                      <a:r>
                        <a:rPr lang="en-US" altLang="ko-KR" sz="900" dirty="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6653152" y="1719734"/>
            <a:ext cx="792000" cy="288000"/>
            <a:chOff x="1826513" y="2235353"/>
            <a:chExt cx="792000" cy="288000"/>
          </a:xfrm>
        </p:grpSpPr>
        <p:sp>
          <p:nvSpPr>
            <p:cNvPr id="71" name="직사각형 70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관리자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601658" y="1741278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관리자 목록 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829149" y="2364658"/>
            <a:ext cx="792000" cy="464325"/>
            <a:chOff x="1733835" y="2364204"/>
            <a:chExt cx="792000" cy="464325"/>
          </a:xfrm>
        </p:grpSpPr>
        <p:grpSp>
          <p:nvGrpSpPr>
            <p:cNvPr id="40" name="그룹 39"/>
            <p:cNvGrpSpPr/>
            <p:nvPr/>
          </p:nvGrpSpPr>
          <p:grpSpPr>
            <a:xfrm>
              <a:off x="1733835" y="2364204"/>
              <a:ext cx="792000" cy="216000"/>
              <a:chOff x="1711610" y="2574063"/>
              <a:chExt cx="792000" cy="21600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이등변 삼각형 41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33835" y="2612529"/>
              <a:ext cx="792000" cy="216000"/>
              <a:chOff x="1711610" y="2574063"/>
              <a:chExt cx="792000" cy="216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행정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1829149" y="2944645"/>
            <a:ext cx="792000" cy="457447"/>
            <a:chOff x="1733835" y="2940204"/>
            <a:chExt cx="792000" cy="457447"/>
          </a:xfrm>
        </p:grpSpPr>
        <p:grpSp>
          <p:nvGrpSpPr>
            <p:cNvPr id="44" name="그룹 43"/>
            <p:cNvGrpSpPr/>
            <p:nvPr/>
          </p:nvGrpSpPr>
          <p:grpSpPr>
            <a:xfrm>
              <a:off x="1733835" y="2940204"/>
              <a:ext cx="792000" cy="216000"/>
              <a:chOff x="1711610" y="2574063"/>
              <a:chExt cx="792000" cy="21600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이등변 삼각형 45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33835" y="3181651"/>
              <a:ext cx="792000" cy="216000"/>
              <a:chOff x="1711610" y="2574063"/>
              <a:chExt cx="792000" cy="21600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취업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이등변 삼각형 94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29149" y="3517754"/>
            <a:ext cx="792000" cy="461219"/>
            <a:chOff x="1733835" y="3523824"/>
            <a:chExt cx="792000" cy="461219"/>
          </a:xfrm>
        </p:grpSpPr>
        <p:grpSp>
          <p:nvGrpSpPr>
            <p:cNvPr id="49" name="그룹 48"/>
            <p:cNvGrpSpPr/>
            <p:nvPr/>
          </p:nvGrpSpPr>
          <p:grpSpPr>
            <a:xfrm>
              <a:off x="1733835" y="3523824"/>
              <a:ext cx="792000" cy="216000"/>
              <a:chOff x="1711610" y="2574063"/>
              <a:chExt cx="792000" cy="216000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이등변 삼각형 59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733835" y="3769043"/>
              <a:ext cx="792000" cy="216000"/>
              <a:chOff x="1711610" y="2574063"/>
              <a:chExt cx="792000" cy="216000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회계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이등변 삼각형 97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1829149" y="4094635"/>
            <a:ext cx="792000" cy="461931"/>
            <a:chOff x="1733835" y="4092204"/>
            <a:chExt cx="792000" cy="461931"/>
          </a:xfrm>
        </p:grpSpPr>
        <p:grpSp>
          <p:nvGrpSpPr>
            <p:cNvPr id="62" name="그룹 61"/>
            <p:cNvGrpSpPr/>
            <p:nvPr/>
          </p:nvGrpSpPr>
          <p:grpSpPr>
            <a:xfrm>
              <a:off x="1733835" y="4092204"/>
              <a:ext cx="792000" cy="216000"/>
              <a:chOff x="1711610" y="2574063"/>
              <a:chExt cx="792000" cy="216000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이등변 삼각형 63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733835" y="4338135"/>
              <a:ext cx="792000" cy="216000"/>
              <a:chOff x="1711610" y="2574063"/>
              <a:chExt cx="792000" cy="216000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영업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이등변 삼각형 100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1829149" y="4672229"/>
            <a:ext cx="792000" cy="464325"/>
            <a:chOff x="1733835" y="2364204"/>
            <a:chExt cx="792000" cy="464325"/>
          </a:xfrm>
        </p:grpSpPr>
        <p:grpSp>
          <p:nvGrpSpPr>
            <p:cNvPr id="76" name="그룹 75"/>
            <p:cNvGrpSpPr/>
            <p:nvPr/>
          </p:nvGrpSpPr>
          <p:grpSpPr>
            <a:xfrm>
              <a:off x="1733835" y="2364204"/>
              <a:ext cx="792000" cy="216000"/>
              <a:chOff x="1711610" y="2574063"/>
              <a:chExt cx="792000" cy="21600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관리자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이등변 삼각형 81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33835" y="2612529"/>
              <a:ext cx="792000" cy="216000"/>
              <a:chOff x="1711610" y="2574063"/>
              <a:chExt cx="792000" cy="216000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1711610" y="2574063"/>
                <a:ext cx="792000" cy="21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영업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flipV="1">
                <a:off x="2342206" y="2649554"/>
                <a:ext cx="89484" cy="6501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8" name="직사각형 87"/>
          <p:cNvSpPr/>
          <p:nvPr/>
        </p:nvSpPr>
        <p:spPr>
          <a:xfrm>
            <a:off x="6802755" y="248608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802755" y="306214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802755" y="363820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02755" y="421427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802755" y="479033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교육과정관리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교육과정 목록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725151" y="378551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73169" y="425417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1685149" y="3785510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7402"/>
              </p:ext>
            </p:extLst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35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800000"/>
                <a:gridCol w="1080000"/>
                <a:gridCol w="180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강의코드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LEC1000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교육과정명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강사명</a:t>
                      </a:r>
                      <a:endParaRPr lang="ko-KR" altLang="en-US" sz="1000" dirty="0" smtClean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수강인원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교육과정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교육과정관리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신규 교육과정 등록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53048" y="568179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838230" y="3880705"/>
            <a:ext cx="4436122" cy="1656000"/>
            <a:chOff x="2834635" y="2582023"/>
            <a:chExt cx="4436122" cy="1656000"/>
          </a:xfrm>
        </p:grpSpPr>
        <p:sp>
          <p:nvSpPr>
            <p:cNvPr id="51" name="직사각형 50"/>
            <p:cNvSpPr/>
            <p:nvPr/>
          </p:nvSpPr>
          <p:spPr>
            <a:xfrm>
              <a:off x="2834635" y="2582023"/>
              <a:ext cx="4256120" cy="165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090755" y="2582023"/>
              <a:ext cx="180002" cy="1656000"/>
              <a:chOff x="7293279" y="2193599"/>
              <a:chExt cx="180002" cy="1656000"/>
            </a:xfrm>
          </p:grpSpPr>
          <p:sp>
            <p:nvSpPr>
              <p:cNvPr id="41" name="직사각형 40"/>
              <p:cNvSpPr/>
              <p:nvPr/>
            </p:nvSpPr>
            <p:spPr>
              <a:xfrm rot="5400000">
                <a:off x="6647967" y="2844284"/>
                <a:ext cx="1470627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5400000">
                <a:off x="6763026" y="2906386"/>
                <a:ext cx="1240508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5400000">
                <a:off x="7293281" y="2193599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>
                <a:off x="7355321" y="2259495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 flipV="1">
                <a:off x="7293279" y="3669599"/>
                <a:ext cx="180000" cy="180000"/>
                <a:chOff x="7293281" y="1484343"/>
                <a:chExt cx="180000" cy="180000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 rot="5400000">
                  <a:off x="7293281" y="1484343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>
                  <a:off x="7355321" y="1550239"/>
                  <a:ext cx="55921" cy="48208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2" name="직사각형 51"/>
          <p:cNvSpPr/>
          <p:nvPr/>
        </p:nvSpPr>
        <p:spPr>
          <a:xfrm>
            <a:off x="2837280" y="2592203"/>
            <a:ext cx="4437072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14554" y="3449736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이등변 삼각형 55"/>
          <p:cNvSpPr/>
          <p:nvPr/>
        </p:nvSpPr>
        <p:spPr>
          <a:xfrm flipV="1">
            <a:off x="6972793" y="3561227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837280" y="3024845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77441" y="3061176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4554379" y="3018767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834635" y="3025910"/>
            <a:ext cx="288000" cy="288000"/>
            <a:chOff x="3554904" y="3322710"/>
            <a:chExt cx="288000" cy="288000"/>
          </a:xfrm>
        </p:grpSpPr>
        <p:sp>
          <p:nvSpPr>
            <p:cNvPr id="62" name="직사각형 61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554379" y="3018767"/>
            <a:ext cx="288000" cy="288000"/>
            <a:chOff x="3554904" y="3322710"/>
            <a:chExt cx="288000" cy="288000"/>
          </a:xfrm>
        </p:grpSpPr>
        <p:sp>
          <p:nvSpPr>
            <p:cNvPr id="65" name="직사각형 64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sp>
        <p:nvSpPr>
          <p:cNvPr id="67" name="직사각형 66"/>
          <p:cNvSpPr/>
          <p:nvPr/>
        </p:nvSpPr>
        <p:spPr>
          <a:xfrm>
            <a:off x="2837280" y="34500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이등변 삼각형 67"/>
          <p:cNvSpPr/>
          <p:nvPr/>
        </p:nvSpPr>
        <p:spPr>
          <a:xfrm flipV="1">
            <a:off x="4095519" y="3561542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6725151" y="3785510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425417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게시판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3785510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24982"/>
              </p:ext>
            </p:extLst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36974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모집공고관리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6725151" y="3785510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4254172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1658" y="17412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게시판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3785510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49" y="2076230"/>
          <a:ext cx="576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/>
                <a:gridCol w="5400000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 </a:t>
                      </a:r>
                      <a:r>
                        <a:rPr lang="en-US" altLang="ko-KR" sz="1000" dirty="0" smtClean="0"/>
                        <a:t>Open Source Web application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2020. 01. 01 ~ 2020. 01. 02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 rot="5400000">
            <a:off x="1799080" y="226816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99080" y="2806939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99080" y="3347112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10560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8844"/>
              </p:ext>
            </p:extLst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교육과정을 선택해주세요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3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73673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9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4760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80816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2834141" y="2434911"/>
            <a:ext cx="4439788" cy="913269"/>
            <a:chOff x="2834141" y="2434911"/>
            <a:chExt cx="4439788" cy="913269"/>
          </a:xfrm>
        </p:grpSpPr>
        <p:grpSp>
          <p:nvGrpSpPr>
            <p:cNvPr id="13" name="그룹 12"/>
            <p:cNvGrpSpPr/>
            <p:nvPr/>
          </p:nvGrpSpPr>
          <p:grpSpPr>
            <a:xfrm>
              <a:off x="2835129" y="2434911"/>
              <a:ext cx="4438800" cy="913269"/>
              <a:chOff x="1731732" y="3066702"/>
              <a:chExt cx="4438800" cy="913269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731732" y="3066702"/>
                <a:ext cx="4436120" cy="91326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731732" y="3301387"/>
                <a:ext cx="4438800" cy="230832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err="1">
                    <a:solidFill>
                      <a:schemeClr val="bg1"/>
                    </a:solidFill>
                  </a:rPr>
                  <a:t>프론트엔드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 개발을 위한 </a:t>
                </a:r>
                <a:r>
                  <a:rPr lang="en-US" altLang="ko-KR" sz="900" b="1" dirty="0">
                    <a:solidFill>
                      <a:schemeClr val="bg1"/>
                    </a:solidFill>
                  </a:rPr>
                  <a:t>UI/UX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전문가 과정 </a:t>
                </a:r>
                <a:r>
                  <a:rPr lang="en-US" altLang="ko-KR" sz="900" b="1" dirty="0">
                    <a:solidFill>
                      <a:schemeClr val="bg1"/>
                    </a:solidFill>
                  </a:rPr>
                  <a:t>A - 2</a:t>
                </a:r>
                <a:r>
                  <a:rPr lang="ko-KR" altLang="en-US" sz="900" b="1" dirty="0">
                    <a:solidFill>
                      <a:schemeClr val="bg1"/>
                    </a:solidFill>
                  </a:rPr>
                  <a:t>월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31732" y="3518307"/>
                <a:ext cx="44021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/>
                  <a:t>디지털컨버전스</a:t>
                </a:r>
                <a:r>
                  <a:rPr lang="ko-KR" altLang="en-US" sz="900" dirty="0"/>
                  <a:t> 기반 자바 </a:t>
                </a:r>
                <a:r>
                  <a:rPr lang="en-US" altLang="ko-KR" sz="900" dirty="0"/>
                  <a:t>Open Source Web application </a:t>
                </a:r>
                <a:r>
                  <a:rPr lang="ko-KR" altLang="en-US" sz="900" dirty="0"/>
                  <a:t>전문 개발자 양성과정 </a:t>
                </a:r>
                <a:r>
                  <a:rPr lang="en-US" altLang="ko-KR" sz="900" dirty="0" smtClean="0"/>
                  <a:t>…</a:t>
                </a:r>
                <a:endParaRPr lang="ko-KR" altLang="en-US" sz="9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31732" y="3749139"/>
                <a:ext cx="34628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/>
                  <a:t>디지털컨버전스</a:t>
                </a:r>
                <a:r>
                  <a:rPr lang="ko-KR" altLang="en-US" sz="900" dirty="0"/>
                  <a:t> 기반 </a:t>
                </a:r>
                <a:r>
                  <a:rPr lang="en-US" altLang="ko-KR" sz="900" dirty="0"/>
                  <a:t>UIUX Front </a:t>
                </a:r>
                <a:r>
                  <a:rPr lang="ko-KR" altLang="en-US" sz="900" dirty="0"/>
                  <a:t>전문 개발자 양성과정 </a:t>
                </a:r>
                <a:r>
                  <a:rPr lang="en-US" altLang="ko-KR" sz="900" dirty="0"/>
                  <a:t>A - 3</a:t>
                </a:r>
                <a:r>
                  <a:rPr lang="ko-KR" altLang="en-US" sz="900" dirty="0"/>
                  <a:t>월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834141" y="2435781"/>
              <a:ext cx="15199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교육과정을 </a:t>
              </a:r>
              <a:r>
                <a:rPr lang="ko-KR" altLang="en-US" sz="900" dirty="0"/>
                <a:t>선택해주세요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교육과정을 선택해주세요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2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554379" y="2573672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837280" y="2579751"/>
            <a:ext cx="288000" cy="288000"/>
            <a:chOff x="3664684" y="2580816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664684" y="2580816"/>
              <a:ext cx="288000" cy="2880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684" y="2652816"/>
              <a:ext cx="144000" cy="144000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36" y="2875067"/>
            <a:ext cx="1892957" cy="144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61618" y="3404521"/>
            <a:ext cx="262800" cy="147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2020-01-01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549058" y="2573672"/>
            <a:ext cx="1892957" cy="1735316"/>
            <a:chOff x="4549058" y="2579751"/>
            <a:chExt cx="1892957" cy="1735316"/>
          </a:xfrm>
        </p:grpSpPr>
        <p:sp>
          <p:nvSpPr>
            <p:cNvPr id="47" name="직사각형 46"/>
            <p:cNvSpPr/>
            <p:nvPr/>
          </p:nvSpPr>
          <p:spPr>
            <a:xfrm>
              <a:off x="4549058" y="2579751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49058" y="2579751"/>
              <a:ext cx="288000" cy="288000"/>
              <a:chOff x="3664684" y="2580816"/>
              <a:chExt cx="288000" cy="2880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664684" y="2580816"/>
                <a:ext cx="288000" cy="288000"/>
              </a:xfrm>
              <a:prstGeom prst="rect">
                <a:avLst/>
              </a:prstGeom>
              <a:solidFill>
                <a:srgbClr val="C0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684" y="2652816"/>
                <a:ext cx="144000" cy="144000"/>
              </a:xfrm>
              <a:prstGeom prst="rect">
                <a:avLst/>
              </a:prstGeom>
            </p:spPr>
          </p:pic>
        </p:grp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058" y="2875067"/>
              <a:ext cx="1892957" cy="1440000"/>
            </a:xfrm>
            <a:prstGeom prst="rect">
              <a:avLst/>
            </a:prstGeom>
          </p:spPr>
        </p:pic>
      </p:grpSp>
      <p:sp>
        <p:nvSpPr>
          <p:cNvPr id="53" name="직사각형 52"/>
          <p:cNvSpPr/>
          <p:nvPr/>
        </p:nvSpPr>
        <p:spPr>
          <a:xfrm>
            <a:off x="5914336" y="4100882"/>
            <a:ext cx="226800" cy="147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모집공고관리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모집공고 등록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수강신청 기간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6545151" y="3013975"/>
            <a:ext cx="90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834635" y="2149975"/>
            <a:ext cx="443612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900" dirty="0">
                <a:solidFill>
                  <a:schemeClr val="tx1"/>
                </a:solidFill>
              </a:rPr>
              <a:t> 개발을 위한 </a:t>
            </a:r>
            <a:r>
              <a:rPr lang="en-US" altLang="ko-KR" sz="900" dirty="0">
                <a:solidFill>
                  <a:schemeClr val="tx1"/>
                </a:solidFill>
              </a:rPr>
              <a:t>UI/UX</a:t>
            </a:r>
            <a:r>
              <a:rPr lang="ko-KR" altLang="en-US" sz="900" dirty="0">
                <a:solidFill>
                  <a:schemeClr val="tx1"/>
                </a:solidFill>
              </a:rPr>
              <a:t>전문가 과정 </a:t>
            </a:r>
            <a:r>
              <a:rPr lang="en-US" altLang="ko-KR" sz="900" dirty="0">
                <a:solidFill>
                  <a:schemeClr val="tx1"/>
                </a:solidFill>
              </a:rPr>
              <a:t>A - 2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37280" y="2579751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2020-01-01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7441" y="261608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4554379" y="2573672"/>
            <a:ext cx="144016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2020-01-31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34635" y="2580816"/>
            <a:ext cx="288000" cy="288000"/>
            <a:chOff x="3554904" y="3322710"/>
            <a:chExt cx="288000" cy="288000"/>
          </a:xfrm>
        </p:grpSpPr>
        <p:sp>
          <p:nvSpPr>
            <p:cNvPr id="67" name="직사각형 66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554379" y="2573672"/>
            <a:ext cx="288000" cy="288000"/>
            <a:chOff x="3554904" y="3322710"/>
            <a:chExt cx="288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3554904" y="3322710"/>
              <a:ext cx="288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904" y="3394710"/>
              <a:ext cx="144000" cy="144000"/>
            </a:xfrm>
            <a:prstGeom prst="rect">
              <a:avLst/>
            </a:prstGeom>
          </p:spPr>
        </p:pic>
      </p:grpSp>
      <p:sp>
        <p:nvSpPr>
          <p:cNvPr id="43" name="이등변 삼각형 42"/>
          <p:cNvSpPr/>
          <p:nvPr/>
        </p:nvSpPr>
        <p:spPr>
          <a:xfrm flipV="1">
            <a:off x="7090755" y="2261466"/>
            <a:ext cx="89484" cy="6501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62033"/>
              </p:ext>
            </p:extLst>
          </p:nvPr>
        </p:nvGraphicFramePr>
        <p:xfrm>
          <a:off x="7833320" y="764699"/>
          <a:ext cx="2016224" cy="6048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9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9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19320"/>
              </p:ext>
            </p:extLst>
          </p:nvPr>
        </p:nvGraphicFramePr>
        <p:xfrm>
          <a:off x="114414" y="2933490"/>
          <a:ext cx="7636322" cy="273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b="1" u="sng" dirty="0" err="1" smtClean="0">
                          <a:solidFill>
                            <a:srgbClr val="C00000"/>
                          </a:solidFill>
                        </a:rPr>
                        <a:t>프론트엔드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 개발을 위한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UI/UX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전문가 과정 </a:t>
                      </a:r>
                      <a:r>
                        <a:rPr lang="en-US" altLang="ko-KR" sz="1000" b="1" u="sng" dirty="0" smtClean="0">
                          <a:solidFill>
                            <a:srgbClr val="C00000"/>
                          </a:solidFill>
                        </a:rPr>
                        <a:t>A - 2</a:t>
                      </a:r>
                      <a:r>
                        <a:rPr lang="ko-KR" altLang="en-US" sz="1000" b="1" u="sng" dirty="0" smtClean="0">
                          <a:solidFill>
                            <a:srgbClr val="C00000"/>
                          </a:solidFill>
                        </a:rPr>
                        <a:t>월</a:t>
                      </a:r>
                      <a:endParaRPr lang="en-US" altLang="ko-KR" sz="1000" b="1" u="sng" dirty="0" smtClean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디지털컨버전스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자바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Source Web application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전문 개발자 양성과정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UIUX Front </a:t>
                      </a:r>
                      <a:r>
                        <a:rPr lang="ko-KR" altLang="en-US" sz="1000" dirty="0" smtClean="0"/>
                        <a:t>전문 개발자 양성과정 </a:t>
                      </a:r>
                      <a:r>
                        <a:rPr lang="en-US" altLang="ko-KR" sz="1000" dirty="0" smtClean="0"/>
                        <a:t>A - 3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</a:t>
                      </a:r>
                      <a:r>
                        <a:rPr lang="en-US" altLang="ko-KR" sz="1000" dirty="0" smtClean="0"/>
                        <a:t>Smart Web &amp; Content 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- 4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디지털컨버전스</a:t>
                      </a:r>
                      <a:r>
                        <a:rPr lang="ko-KR" altLang="en-US" sz="1000" dirty="0" smtClean="0"/>
                        <a:t> 기반 자바</a:t>
                      </a:r>
                      <a:r>
                        <a:rPr lang="en-US" altLang="ko-KR" sz="1000" dirty="0" smtClean="0"/>
                        <a:t>(JAVA)</a:t>
                      </a:r>
                      <a:r>
                        <a:rPr lang="ko-KR" altLang="en-US" sz="1000" dirty="0" smtClean="0"/>
                        <a:t>응용</a:t>
                      </a:r>
                      <a:r>
                        <a:rPr lang="en-US" altLang="ko-KR" sz="1000" dirty="0" smtClean="0"/>
                        <a:t>SW</a:t>
                      </a:r>
                      <a:r>
                        <a:rPr lang="ko-KR" altLang="en-US" sz="1000" dirty="0" smtClean="0"/>
                        <a:t>개발자 양성과정 </a:t>
                      </a:r>
                      <a:r>
                        <a:rPr lang="en-US" altLang="ko-KR" sz="1000" dirty="0" smtClean="0"/>
                        <a:t>- 5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5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021493" y="2571202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BIT-CB02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4814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수강등록관리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수강신청한</a:t>
            </a:r>
            <a:r>
              <a:rPr lang="ko-KR" altLang="en-US" sz="1000" dirty="0" smtClean="0"/>
              <a:t> 회원 목록</a:t>
            </a:r>
            <a:endParaRPr lang="ko-KR" altLang="en-US" sz="1000" dirty="0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51189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18" name="직사각형 11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이등변 삼각형 11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21" name="직사각형 120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22" name="이등변 삼각형 121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24" name="직사각형 123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25" name="이등변 삼각형 124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27" name="직사각형 126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30" name="직사각형 129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이등변 삼각형 130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4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수강등록관리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01658" y="1741278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수강신청한</a:t>
            </a:r>
            <a:r>
              <a:rPr lang="ko-KR" altLang="en-US" sz="1000" dirty="0" smtClean="0"/>
              <a:t> 회원 목록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73169" y="56063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97831"/>
              </p:ext>
            </p:extLst>
          </p:nvPr>
        </p:nvGraphicFramePr>
        <p:xfrm>
          <a:off x="1685152" y="2078391"/>
          <a:ext cx="5760000" cy="33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900000"/>
                <a:gridCol w="1620000"/>
                <a:gridCol w="720000"/>
                <a:gridCol w="720000"/>
                <a:gridCol w="720000"/>
              </a:tblGrid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구분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이름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이메일</a:t>
                      </a:r>
                      <a:r>
                        <a:rPr lang="en-US" altLang="ko-KR" sz="900" smtClean="0"/>
                        <a:t>(ID)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연락처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관리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수강상태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강의코드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교육과정명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출석률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성적평균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프론트엔드</a:t>
                      </a:r>
                      <a:r>
                        <a:rPr lang="ko-KR" altLang="en-US" sz="900" dirty="0" smtClean="0"/>
                        <a:t> 개발을 위한</a:t>
                      </a:r>
                      <a:r>
                        <a:rPr lang="en-US" altLang="ko-KR" sz="900" dirty="0" smtClean="0"/>
                        <a:t>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홍길동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user01@email.com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010-0000-0000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LEC1000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프론트엔드 개발을 위한</a:t>
                      </a:r>
                      <a:r>
                        <a:rPr lang="en-US" altLang="ko-KR" sz="900" smtClean="0"/>
                        <a:t>…</a:t>
                      </a:r>
                      <a:endParaRPr lang="en-US" altLang="ko-KR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0%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0.00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</a:pP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6802755" y="2725587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02755" y="3301651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802755" y="3877715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802755" y="4453779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802755" y="5029843"/>
            <a:ext cx="57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적용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750998" y="5170676"/>
            <a:ext cx="936000" cy="216000"/>
            <a:chOff x="1711610" y="2574063"/>
            <a:chExt cx="1008000" cy="216000"/>
          </a:xfrm>
        </p:grpSpPr>
        <p:sp>
          <p:nvSpPr>
            <p:cNvPr id="109" name="직사각형 108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750998" y="4593947"/>
            <a:ext cx="936000" cy="216000"/>
            <a:chOff x="1711610" y="2574063"/>
            <a:chExt cx="1008000" cy="216000"/>
          </a:xfrm>
        </p:grpSpPr>
        <p:sp>
          <p:nvSpPr>
            <p:cNvPr id="112" name="직사각형 111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3" name="이등변 삼각형 112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750998" y="4017219"/>
            <a:ext cx="936000" cy="216000"/>
            <a:chOff x="1711610" y="2574063"/>
            <a:chExt cx="1008000" cy="216000"/>
          </a:xfrm>
        </p:grpSpPr>
        <p:sp>
          <p:nvSpPr>
            <p:cNvPr id="115" name="직사각형 114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16" name="이등변 삼각형 115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750998" y="3440491"/>
            <a:ext cx="936000" cy="216000"/>
            <a:chOff x="1711610" y="2574063"/>
            <a:chExt cx="1008000" cy="216000"/>
          </a:xfrm>
        </p:grpSpPr>
        <p:sp>
          <p:nvSpPr>
            <p:cNvPr id="118" name="직사각형 117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이등변 삼각형 118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753166" y="3082660"/>
            <a:ext cx="933832" cy="648203"/>
            <a:chOff x="6404427" y="2167073"/>
            <a:chExt cx="792000" cy="648203"/>
          </a:xfrm>
        </p:grpSpPr>
        <p:sp>
          <p:nvSpPr>
            <p:cNvPr id="48" name="직사각형 47"/>
            <p:cNvSpPr/>
            <p:nvPr/>
          </p:nvSpPr>
          <p:spPr>
            <a:xfrm>
              <a:off x="6404427" y="2167073"/>
              <a:ext cx="792000" cy="64820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6404427" y="2167073"/>
              <a:ext cx="792000" cy="648203"/>
              <a:chOff x="6018187" y="2167073"/>
              <a:chExt cx="792000" cy="648203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6018187" y="2383276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수강등록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018187" y="2599276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신청취소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018187" y="2167073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수강신청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1750998" y="2863763"/>
            <a:ext cx="936000" cy="216000"/>
            <a:chOff x="1711610" y="2574063"/>
            <a:chExt cx="1008000" cy="216000"/>
          </a:xfrm>
        </p:grpSpPr>
        <p:sp>
          <p:nvSpPr>
            <p:cNvPr id="106" name="직사각형 105"/>
            <p:cNvSpPr/>
            <p:nvPr/>
          </p:nvSpPr>
          <p:spPr>
            <a:xfrm>
              <a:off x="1711610" y="2574063"/>
              <a:ext cx="1008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수강신청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7" name="이등변 삼각형 106"/>
            <p:cNvSpPr/>
            <p:nvPr/>
          </p:nvSpPr>
          <p:spPr>
            <a:xfrm flipV="1">
              <a:off x="2566868" y="2649554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7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게시판관리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685151" y="2086101"/>
          <a:ext cx="57600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3240000"/>
                <a:gridCol w="1080000"/>
                <a:gridCol w="72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제목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등록일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조회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725151" y="5163753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3169" y="5632415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653151" y="1720388"/>
            <a:ext cx="792000" cy="288000"/>
            <a:chOff x="1826513" y="2235353"/>
            <a:chExt cx="792000" cy="288000"/>
          </a:xfrm>
        </p:grpSpPr>
        <p:sp>
          <p:nvSpPr>
            <p:cNvPr id="35" name="직사각형 34"/>
            <p:cNvSpPr/>
            <p:nvPr/>
          </p:nvSpPr>
          <p:spPr>
            <a:xfrm>
              <a:off x="1826513" y="2235353"/>
              <a:ext cx="792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 flipV="1">
              <a:off x="2457109" y="2346844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1658" y="1741278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게시판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685149" y="5163753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653151" y="2008388"/>
            <a:ext cx="792000" cy="648203"/>
            <a:chOff x="6404427" y="2167073"/>
            <a:chExt cx="792000" cy="648203"/>
          </a:xfrm>
        </p:grpSpPr>
        <p:sp>
          <p:nvSpPr>
            <p:cNvPr id="42" name="직사각형 41"/>
            <p:cNvSpPr/>
            <p:nvPr/>
          </p:nvSpPr>
          <p:spPr>
            <a:xfrm>
              <a:off x="6404427" y="2167073"/>
              <a:ext cx="792000" cy="64820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404427" y="2167073"/>
              <a:ext cx="792000" cy="648203"/>
              <a:chOff x="6018187" y="2167073"/>
              <a:chExt cx="792000" cy="648203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6018187" y="2383276"/>
                <a:ext cx="792000" cy="216000"/>
              </a:xfrm>
              <a:prstGeom prst="rect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공지사항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018187" y="2599276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</a:rPr>
                  <a:t>FAQ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018187" y="2167073"/>
                <a:ext cx="792000" cy="216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채용공고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0" name="직사각형 49"/>
          <p:cNvSpPr/>
          <p:nvPr/>
        </p:nvSpPr>
        <p:spPr>
          <a:xfrm rot="5400000">
            <a:off x="1745839" y="242481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5400000">
            <a:off x="1745839" y="269814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 rot="5400000">
            <a:off x="1745839" y="297147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 rot="5400000">
            <a:off x="1745839" y="3244803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 rot="5400000">
            <a:off x="1745839" y="351852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5400000">
            <a:off x="1745839" y="379185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 rot="5400000">
            <a:off x="1745839" y="406518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5400000">
            <a:off x="1745839" y="4338517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5400000">
            <a:off x="1745839" y="460888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5400000">
            <a:off x="1745839" y="488221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5400000">
            <a:off x="1745839" y="215128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5706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게시판관리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작성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26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분류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834635" y="2575988"/>
            <a:ext cx="443347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34635" y="3008036"/>
            <a:ext cx="4256120" cy="16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45151" y="4820836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090755" y="3008036"/>
            <a:ext cx="180002" cy="1656000"/>
            <a:chOff x="7293279" y="2193599"/>
            <a:chExt cx="180002" cy="1656000"/>
          </a:xfrm>
        </p:grpSpPr>
        <p:sp>
          <p:nvSpPr>
            <p:cNvPr id="41" name="직사각형 40"/>
            <p:cNvSpPr/>
            <p:nvPr/>
          </p:nvSpPr>
          <p:spPr>
            <a:xfrm rot="5400000">
              <a:off x="6647967" y="2844284"/>
              <a:ext cx="147062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5400000">
              <a:off x="6763026" y="2906386"/>
              <a:ext cx="1240508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7293281" y="2193599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7355321" y="2259495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 flipV="1">
              <a:off x="7293279" y="3669599"/>
              <a:ext cx="180000" cy="180000"/>
              <a:chOff x="7293281" y="1484343"/>
              <a:chExt cx="180000" cy="180000"/>
            </a:xfrm>
          </p:grpSpPr>
          <p:sp>
            <p:nvSpPr>
              <p:cNvPr id="46" name="직사각형 45"/>
              <p:cNvSpPr/>
              <p:nvPr/>
            </p:nvSpPr>
            <p:spPr>
              <a:xfrm rot="5400000">
                <a:off x="7293281" y="1484343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>
                <a:off x="7355321" y="1550239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2834635" y="2149975"/>
            <a:ext cx="1080000" cy="288000"/>
            <a:chOff x="2834635" y="2149975"/>
            <a:chExt cx="1080000" cy="288000"/>
          </a:xfrm>
        </p:grpSpPr>
        <p:sp>
          <p:nvSpPr>
            <p:cNvPr id="62" name="직사각형 61"/>
            <p:cNvSpPr/>
            <p:nvPr/>
          </p:nvSpPr>
          <p:spPr>
            <a:xfrm>
              <a:off x="2834635" y="2149975"/>
              <a:ext cx="108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flipV="1">
              <a:off x="3728864" y="2261466"/>
              <a:ext cx="89484" cy="6501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4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게시판관리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작성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16814"/>
              </p:ext>
            </p:extLst>
          </p:nvPr>
        </p:nvGraphicFramePr>
        <p:xfrm>
          <a:off x="1685151" y="2080423"/>
          <a:ext cx="5760000" cy="26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분류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834635" y="2575988"/>
            <a:ext cx="4433475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34635" y="3008036"/>
            <a:ext cx="4256120" cy="16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45151" y="4820836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학원정보관리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090755" y="3008036"/>
            <a:ext cx="180002" cy="1656000"/>
            <a:chOff x="7293279" y="2193599"/>
            <a:chExt cx="180002" cy="1656000"/>
          </a:xfrm>
        </p:grpSpPr>
        <p:sp>
          <p:nvSpPr>
            <p:cNvPr id="41" name="직사각형 40"/>
            <p:cNvSpPr/>
            <p:nvPr/>
          </p:nvSpPr>
          <p:spPr>
            <a:xfrm rot="5400000">
              <a:off x="6647967" y="2844284"/>
              <a:ext cx="1470627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5400000">
              <a:off x="6763026" y="2906386"/>
              <a:ext cx="1240508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7293281" y="2193599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7355321" y="2259495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 flipV="1">
              <a:off x="7293279" y="3669599"/>
              <a:ext cx="180000" cy="180000"/>
              <a:chOff x="7293281" y="1484343"/>
              <a:chExt cx="180000" cy="180000"/>
            </a:xfrm>
          </p:grpSpPr>
          <p:sp>
            <p:nvSpPr>
              <p:cNvPr id="46" name="직사각형 45"/>
              <p:cNvSpPr/>
              <p:nvPr/>
            </p:nvSpPr>
            <p:spPr>
              <a:xfrm rot="5400000">
                <a:off x="7293281" y="1484343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>
                <a:off x="7355321" y="1550239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2834139" y="2434911"/>
            <a:ext cx="1080495" cy="689761"/>
            <a:chOff x="2834141" y="2434911"/>
            <a:chExt cx="4439788" cy="689761"/>
          </a:xfrm>
        </p:grpSpPr>
        <p:grpSp>
          <p:nvGrpSpPr>
            <p:cNvPr id="54" name="그룹 53"/>
            <p:cNvGrpSpPr/>
            <p:nvPr/>
          </p:nvGrpSpPr>
          <p:grpSpPr>
            <a:xfrm>
              <a:off x="2835129" y="2434911"/>
              <a:ext cx="4438800" cy="689761"/>
              <a:chOff x="1731732" y="3066702"/>
              <a:chExt cx="4438800" cy="689761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731732" y="3066702"/>
                <a:ext cx="4436120" cy="68976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31732" y="3301387"/>
                <a:ext cx="4438800" cy="230832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공지사항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731732" y="3518307"/>
                <a:ext cx="40748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FAQ</a:t>
                </a:r>
                <a:endParaRPr lang="ko-KR" altLang="en-US" sz="900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834141" y="243578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채용공고</a:t>
              </a:r>
              <a:endParaRPr lang="ko-KR" altLang="en-US" sz="9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34635" y="2149975"/>
            <a:ext cx="1080000" cy="288000"/>
            <a:chOff x="2834635" y="2149975"/>
            <a:chExt cx="1080000" cy="288000"/>
          </a:xfrm>
        </p:grpSpPr>
        <p:sp>
          <p:nvSpPr>
            <p:cNvPr id="49" name="직사각형 48"/>
            <p:cNvSpPr/>
            <p:nvPr/>
          </p:nvSpPr>
          <p:spPr>
            <a:xfrm>
              <a:off x="2834635" y="2149975"/>
              <a:ext cx="108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이등변 삼각형 51"/>
            <p:cNvSpPr/>
            <p:nvPr/>
          </p:nvSpPr>
          <p:spPr>
            <a:xfrm flipV="1">
              <a:off x="3728864" y="2261466"/>
              <a:ext cx="89484" cy="650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6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598711" y="1282840"/>
            <a:ext cx="5846441" cy="259566"/>
            <a:chOff x="1626201" y="1282840"/>
            <a:chExt cx="5846441" cy="259566"/>
          </a:xfrm>
        </p:grpSpPr>
        <p:sp>
          <p:nvSpPr>
            <p:cNvPr id="24" name="TextBox 23"/>
            <p:cNvSpPr txBox="1"/>
            <p:nvPr/>
          </p:nvSpPr>
          <p:spPr>
            <a:xfrm>
              <a:off x="1626201" y="1282840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학원정보관리</a:t>
              </a:r>
              <a:endParaRPr lang="ko-KR" altLang="en-US" sz="105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12640" y="1542406"/>
              <a:ext cx="576000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01658" y="17412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기본정보 관리</a:t>
            </a:r>
            <a:endParaRPr lang="ko-KR" altLang="en-US" sz="1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685151" y="2080423"/>
          <a:ext cx="5760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800000"/>
                <a:gridCol w="1080000"/>
                <a:gridCol w="1800000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학원명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학원주소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전화번호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팩스번호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사업자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등록번호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dirty="0" smtClean="0"/>
                        <a:t>개인정보</a:t>
                      </a:r>
                      <a:endParaRPr lang="en-US" altLang="ko-KR" sz="1000" b="0" baseline="0" dirty="0" smtClean="0"/>
                    </a:p>
                    <a:p>
                      <a:pPr algn="ctr" latinLnBrk="1"/>
                      <a:r>
                        <a:rPr lang="ko-KR" altLang="en-US" sz="1000" b="0" baseline="0" dirty="0" smtClean="0"/>
                        <a:t>책임자명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834634" y="2149975"/>
            <a:ext cx="4610517" cy="2015335"/>
            <a:chOff x="2924713" y="2830853"/>
            <a:chExt cx="4610517" cy="2015335"/>
          </a:xfrm>
        </p:grpSpPr>
        <p:sp>
          <p:nvSpPr>
            <p:cNvPr id="50" name="직사각형 49"/>
            <p:cNvSpPr/>
            <p:nvPr/>
          </p:nvSpPr>
          <p:spPr>
            <a:xfrm>
              <a:off x="2927359" y="2830853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비트캠프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24714" y="3262901"/>
              <a:ext cx="36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비트캠프 서울시 서초구 강남대로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459 (</a:t>
              </a:r>
              <a:r>
                <a:rPr lang="ko-KR" altLang="en-US" sz="900" dirty="0">
                  <a:solidFill>
                    <a:schemeClr val="tx1"/>
                  </a:solidFill>
                </a:rPr>
                <a:t>서초동</a:t>
              </a:r>
              <a:r>
                <a:rPr lang="en-US" altLang="ko-KR" sz="900" dirty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백암빌딩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92471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02-3486-9600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2471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214-85-24928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04633" y="4126789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최종진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04633" y="3694845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02-6007-1245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804633" y="2832832"/>
              <a:ext cx="1440161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smtClean="0">
                  <a:solidFill>
                    <a:schemeClr val="tx1"/>
                  </a:solidFill>
                </a:rPr>
                <a:t>조현정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635230" y="4558188"/>
              <a:ext cx="90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28617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54018"/>
              </p:ext>
            </p:extLst>
          </p:nvPr>
        </p:nvGraphicFramePr>
        <p:xfrm>
          <a:off x="1685150" y="1624348"/>
          <a:ext cx="57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680000"/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이용약관</a:t>
                      </a:r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개인정보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취급방침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2834634" y="1696348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장 총칙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제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조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목적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이 약관은 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"</a:t>
            </a:r>
            <a:r>
              <a:rPr lang="ko-KR" altLang="en-US" sz="900" dirty="0">
                <a:solidFill>
                  <a:schemeClr val="tx1"/>
                </a:solidFill>
              </a:rPr>
              <a:t>라고 한다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가 온라인으로 제공하는 </a:t>
            </a:r>
            <a:r>
              <a:rPr lang="ko-KR" altLang="en-US" sz="900" dirty="0" err="1">
                <a:solidFill>
                  <a:schemeClr val="tx1"/>
                </a:solidFill>
              </a:rPr>
              <a:t>디지털콘텐츠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이하 “</a:t>
            </a:r>
            <a:r>
              <a:rPr lang="ko-KR" altLang="en-US" sz="900" dirty="0" err="1">
                <a:solidFill>
                  <a:schemeClr val="tx1"/>
                </a:solidFill>
              </a:rPr>
              <a:t>콘텐츠</a:t>
            </a:r>
            <a:r>
              <a:rPr lang="ko-KR" altLang="en-US" sz="900" dirty="0">
                <a:solidFill>
                  <a:schemeClr val="tx1"/>
                </a:solidFill>
              </a:rPr>
              <a:t>”라고 한다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및 </a:t>
            </a:r>
            <a:r>
              <a:rPr lang="ko-KR" altLang="en-US" sz="900" dirty="0" err="1">
                <a:solidFill>
                  <a:schemeClr val="tx1"/>
                </a:solidFill>
              </a:rPr>
              <a:t>제반서비스의</a:t>
            </a:r>
            <a:r>
              <a:rPr lang="ko-KR" altLang="en-US" sz="900" dirty="0">
                <a:solidFill>
                  <a:schemeClr val="tx1"/>
                </a:solidFill>
              </a:rPr>
              <a:t> 이용과 관련하여 비트캠프와 이용자와의 권리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의무 및 책임사항 등을 규정함을 목적으로 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제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조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정의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34634" y="2762605"/>
            <a:ext cx="4368567" cy="93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tx1"/>
                </a:solidFill>
              </a:rPr>
              <a:t>수집하는 개인정보 항목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비트교육센터별관학원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비트캠프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는 회원가입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상담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서비스 신청 등을 위해 아래와 같은 개인정보를 수집하고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필수항목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패스워드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이메일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자동수집항목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서비스 이용기록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로그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쿠키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접속 </a:t>
            </a:r>
            <a:r>
              <a:rPr lang="en-US" altLang="ko-KR" sz="900" dirty="0">
                <a:solidFill>
                  <a:schemeClr val="tx1"/>
                </a:solidFill>
              </a:rPr>
              <a:t>IP </a:t>
            </a:r>
            <a:r>
              <a:rPr lang="ko-KR" altLang="en-US" sz="900" dirty="0" smtClean="0">
                <a:solidFill>
                  <a:schemeClr val="tx1"/>
                </a:solidFill>
              </a:rPr>
              <a:t>정보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개인정보의 수집 및 </a:t>
            </a:r>
            <a:r>
              <a:rPr lang="ko-KR" altLang="en-US" sz="900" dirty="0" smtClean="0">
                <a:solidFill>
                  <a:schemeClr val="tx1"/>
                </a:solidFill>
              </a:rPr>
              <a:t>이용목적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203201" y="1696348"/>
            <a:ext cx="180002" cy="936000"/>
            <a:chOff x="7293279" y="2198971"/>
            <a:chExt cx="180002" cy="936000"/>
          </a:xfrm>
        </p:grpSpPr>
        <p:sp>
          <p:nvSpPr>
            <p:cNvPr id="63" name="직사각형 62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68" name="직사각형 67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7203199" y="2762605"/>
            <a:ext cx="180002" cy="936000"/>
            <a:chOff x="7293279" y="2198971"/>
            <a:chExt cx="180002" cy="936000"/>
          </a:xfrm>
        </p:grpSpPr>
        <p:sp>
          <p:nvSpPr>
            <p:cNvPr id="71" name="직사각형 70"/>
            <p:cNvSpPr/>
            <p:nvPr/>
          </p:nvSpPr>
          <p:spPr>
            <a:xfrm rot="5400000">
              <a:off x="6915281" y="2576971"/>
              <a:ext cx="936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 rot="5400000">
              <a:off x="7329280" y="2340132"/>
              <a:ext cx="108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7293281" y="2198971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7355321" y="2264867"/>
              <a:ext cx="55921" cy="482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 flipV="1">
              <a:off x="7293279" y="2954971"/>
              <a:ext cx="180000" cy="180000"/>
              <a:chOff x="7293281" y="2198971"/>
              <a:chExt cx="180000" cy="180000"/>
            </a:xfrm>
          </p:grpSpPr>
          <p:sp>
            <p:nvSpPr>
              <p:cNvPr id="76" name="직사각형 75"/>
              <p:cNvSpPr/>
              <p:nvPr/>
            </p:nvSpPr>
            <p:spPr>
              <a:xfrm rot="5400000">
                <a:off x="7293281" y="2198971"/>
                <a:ext cx="180000" cy="1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이등변 삼각형 76"/>
              <p:cNvSpPr/>
              <p:nvPr/>
            </p:nvSpPr>
            <p:spPr>
              <a:xfrm>
                <a:off x="7355321" y="2264867"/>
                <a:ext cx="55921" cy="482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모집공고관리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수강등록관리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601658" y="128939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약관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방침 관리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45151" y="3850244"/>
            <a:ext cx="9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18726" y="2839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8726" y="327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tx1"/>
                </a:solidFill>
              </a:rPr>
              <a:t>학원정보관리</a:t>
            </a:r>
          </a:p>
        </p:txBody>
      </p:sp>
    </p:spTree>
    <p:extLst>
      <p:ext uri="{BB962C8B-B14F-4D97-AF65-F5344CB8AC3E}">
        <p14:creationId xmlns:p14="http://schemas.microsoft.com/office/powerpoint/2010/main" val="3623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78729" y="1111395"/>
            <a:ext cx="6372848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833320" y="764707"/>
          <a:ext cx="2016224" cy="55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/>
                        <a:t>// </a:t>
                      </a:r>
                      <a:r>
                        <a:rPr lang="en-US" altLang="ko-KR" sz="800" b="0" dirty="0" err="1" smtClean="0"/>
                        <a:t>todo</a:t>
                      </a:r>
                      <a:endParaRPr lang="ko-KR" altLang="en-US" sz="8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</a:t>
            </a:r>
            <a:r>
              <a:rPr lang="ko-KR" altLang="en-US" sz="850" dirty="0" smtClean="0"/>
              <a:t>시스템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메인</a:t>
            </a:r>
            <a:r>
              <a:rPr lang="en-US" altLang="ko-KR" sz="850" dirty="0" smtClean="0"/>
              <a:t>(</a:t>
            </a:r>
            <a:r>
              <a:rPr lang="ko-KR" altLang="en-US" sz="850" dirty="0" err="1" smtClean="0"/>
              <a:t>행정팀</a:t>
            </a:r>
            <a:r>
              <a:rPr lang="ko-KR" altLang="en-US" sz="850" dirty="0" smtClean="0"/>
              <a:t> 관리자</a:t>
            </a:r>
            <a:r>
              <a:rPr lang="en-US" altLang="ko-KR" sz="850" dirty="0" smtClean="0"/>
              <a:t>)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118728" y="620686"/>
            <a:ext cx="7632849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28" y="620686"/>
            <a:ext cx="12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29" y="1111395"/>
            <a:ext cx="1260000" cy="502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LMS-AB01</a:t>
            </a:r>
            <a:endParaRPr lang="ko-KR" altLang="en-US" sz="850" dirty="0"/>
          </a:p>
        </p:txBody>
      </p:sp>
      <p:sp>
        <p:nvSpPr>
          <p:cNvPr id="15" name="직사각형 14"/>
          <p:cNvSpPr/>
          <p:nvPr/>
        </p:nvSpPr>
        <p:spPr>
          <a:xfrm>
            <a:off x="118726" y="1111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교육과정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26" y="1543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26" y="1975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26" y="2407395"/>
            <a:ext cx="1260000" cy="43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학원정보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90755" y="692686"/>
            <a:ext cx="621743" cy="288000"/>
            <a:chOff x="6697343" y="746686"/>
            <a:chExt cx="621743" cy="28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343" y="764686"/>
              <a:ext cx="252000" cy="25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86" y="746686"/>
              <a:ext cx="288000" cy="288000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4655227" y="5539421"/>
            <a:ext cx="720000" cy="2880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버튼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80362" y="2564904"/>
            <a:ext cx="1260000" cy="180000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302575" y="5401033"/>
            <a:ext cx="12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수강신청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바로가기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3059"/>
              </p:ext>
            </p:extLst>
          </p:nvPr>
        </p:nvGraphicFramePr>
        <p:xfrm>
          <a:off x="114414" y="2579168"/>
          <a:ext cx="7636322" cy="31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22"/>
              </a:tblGrid>
              <a:tr h="540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　</a:t>
                      </a:r>
                      <a:r>
                        <a:rPr lang="ko-KR" altLang="en-US" sz="1000" dirty="0" err="1" smtClean="0"/>
                        <a:t>프론트엔드</a:t>
                      </a:r>
                      <a:r>
                        <a:rPr lang="ko-KR" altLang="en-US" sz="1000" dirty="0" smtClean="0"/>
                        <a:t> 개발을 위한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전문가 과정 </a:t>
                      </a:r>
                      <a:r>
                        <a:rPr lang="en-US" altLang="ko-KR" sz="1000" dirty="0" smtClean="0"/>
                        <a:t>A - 2</a:t>
                      </a:r>
                      <a:r>
                        <a:rPr lang="ko-KR" altLang="en-US" sz="1000" dirty="0" smtClean="0"/>
                        <a:t>월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2020. 01. 01 ~ 2020. 01. 02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|</a:t>
                      </a:r>
                      <a:r>
                        <a:rPr lang="ko-KR" altLang="en-US" sz="900" dirty="0" smtClean="0"/>
                        <a:t>　</a:t>
                      </a:r>
                      <a:r>
                        <a:rPr lang="en-US" altLang="ko-KR" sz="900" dirty="0" smtClean="0"/>
                        <a:t>000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0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65179"/>
              </p:ext>
            </p:extLst>
          </p:nvPr>
        </p:nvGraphicFramePr>
        <p:xfrm>
          <a:off x="7833320" y="764698"/>
          <a:ext cx="2016224" cy="5253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/>
                        <a:t>현재글</a:t>
                      </a:r>
                      <a:r>
                        <a:rPr lang="ko-KR" altLang="en-US" sz="800" b="1" baseline="0" dirty="0" smtClean="0"/>
                        <a:t> 제목</a:t>
                      </a:r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현재글</a:t>
                      </a:r>
                      <a:r>
                        <a:rPr lang="ko-KR" altLang="en-US" sz="800" b="1" dirty="0" smtClean="0"/>
                        <a:t> 내용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/>
                        <a:t>사용자가</a:t>
                      </a:r>
                      <a:r>
                        <a:rPr lang="ko-KR" altLang="en-US" sz="800" b="0" baseline="0" dirty="0" smtClean="0"/>
                        <a:t> 작성한 글 내용 및 </a:t>
                      </a:r>
                      <a:r>
                        <a:rPr lang="ko-KR" altLang="en-US" sz="800" b="0" baseline="0" dirty="0" err="1" smtClean="0"/>
                        <a:t>컨텐츠</a:t>
                      </a:r>
                      <a:r>
                        <a:rPr lang="ko-KR" altLang="en-US" sz="800" b="0" baseline="0" dirty="0" smtClean="0"/>
                        <a:t> 표시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수강신청 </a:t>
                      </a:r>
                      <a:r>
                        <a:rPr lang="ko-KR" altLang="en-US" sz="800" b="1" dirty="0" err="1" smtClean="0"/>
                        <a:t>바로가기</a:t>
                      </a:r>
                      <a:r>
                        <a:rPr lang="ko-KR" altLang="en-US" sz="800" b="1" dirty="0" smtClean="0"/>
                        <a:t> 버튼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상세내용 </a:t>
                      </a:r>
                      <a:r>
                        <a:rPr lang="ko-KR" altLang="en-US" sz="800" dirty="0" err="1" smtClean="0"/>
                        <a:t>최하단에</a:t>
                      </a:r>
                      <a:r>
                        <a:rPr lang="ko-KR" altLang="en-US" sz="800" dirty="0" smtClean="0"/>
                        <a:t> 고정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LMS-Z001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/>
                        <a:t>목록 버튼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클릭 시 </a:t>
                      </a:r>
                      <a:r>
                        <a:rPr lang="en-US" altLang="ko-KR" sz="800" dirty="0" smtClean="0"/>
                        <a:t>BIT-CB01</a:t>
                      </a:r>
                      <a:r>
                        <a:rPr lang="ko-KR" altLang="en-US" sz="800" b="0" baseline="0" dirty="0" smtClean="0"/>
                        <a:t> 페이지로 이동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60703" y="2101124"/>
            <a:ext cx="2556000" cy="360000"/>
            <a:chOff x="2677602" y="2289698"/>
            <a:chExt cx="2556000" cy="360000"/>
          </a:xfrm>
        </p:grpSpPr>
        <p:sp>
          <p:nvSpPr>
            <p:cNvPr id="37" name="직사각형 36"/>
            <p:cNvSpPr/>
            <p:nvPr/>
          </p:nvSpPr>
          <p:spPr>
            <a:xfrm>
              <a:off x="2677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 소개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602" y="2289698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교육과정 신청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BIT-CB03</a:t>
            </a:r>
            <a:endParaRPr lang="ko-KR" altLang="en-US" sz="850" dirty="0"/>
          </a:p>
        </p:txBody>
      </p:sp>
      <p:sp>
        <p:nvSpPr>
          <p:cNvPr id="41" name="직사각형 40"/>
          <p:cNvSpPr/>
          <p:nvPr/>
        </p:nvSpPr>
        <p:spPr>
          <a:xfrm>
            <a:off x="116247" y="5845148"/>
            <a:ext cx="7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1531" y="3196042"/>
            <a:ext cx="7102088" cy="2129101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 flipV="1">
            <a:off x="381532" y="3196042"/>
            <a:ext cx="7102087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81531" y="3196042"/>
            <a:ext cx="7102088" cy="212910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19642" y="39324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컨텐츠영역</a:t>
            </a:r>
            <a:endParaRPr lang="ko-KR" altLang="en-US" sz="10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755" y="3177261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356575" y="3947519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7755" y="5881148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7755" y="2624325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176246" y="5284133"/>
            <a:ext cx="216000" cy="216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388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88032"/>
              </p:ext>
            </p:extLst>
          </p:nvPr>
        </p:nvGraphicFramePr>
        <p:xfrm>
          <a:off x="114415" y="2579170"/>
          <a:ext cx="7639200" cy="300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/>
                <a:gridCol w="2059200"/>
                <a:gridCol w="1080000"/>
                <a:gridCol w="1080000"/>
                <a:gridCol w="1080000"/>
                <a:gridCol w="1800000"/>
              </a:tblGrid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번호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업체명</a:t>
                      </a:r>
                      <a:endParaRPr lang="ko-KR" altLang="en-US" sz="900" dirty="0" smtClean="0"/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지역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모집인원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고용형태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마감날짜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30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아워콤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29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콜라비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28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보고정보시스템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27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 smtClean="0"/>
                        <a:t>한국알박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경기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정규직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26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현대상선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25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유클릭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수시모집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24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코코링크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23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다인리더스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22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성진하이텍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smtClean="0"/>
                        <a:t>서울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00</a:t>
                      </a:r>
                      <a:r>
                        <a:rPr lang="ko-KR" altLang="en-US" sz="900" smtClean="0"/>
                        <a:t>명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주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err="1" smtClean="0"/>
                        <a:t>써머스플랫폼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서울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smtClean="0"/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 smtClean="0"/>
                        <a:t>2020-01-01</a:t>
                      </a:r>
                      <a:endParaRPr lang="ko-KR" altLang="en-US" sz="900" dirty="0" smtClean="0"/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36576" y="260648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/>
              <a:t>홈페이지</a:t>
            </a:r>
            <a:r>
              <a:rPr lang="en-US" altLang="ko-KR" sz="850" dirty="0"/>
              <a:t>-</a:t>
            </a:r>
            <a:r>
              <a:rPr lang="ko-KR" altLang="en-US" sz="850" dirty="0" smtClean="0"/>
              <a:t>교육과정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교육과정 신청</a:t>
            </a:r>
            <a:r>
              <a:rPr lang="en-US" altLang="ko-KR" sz="850" dirty="0" smtClean="0"/>
              <a:t>-</a:t>
            </a:r>
            <a:r>
              <a:rPr lang="ko-KR" altLang="en-US" sz="850" dirty="0" smtClean="0"/>
              <a:t>상세</a:t>
            </a:r>
            <a:endParaRPr lang="ko-KR" altLang="en-US" sz="850" dirty="0"/>
          </a:p>
        </p:txBody>
      </p:sp>
      <p:sp>
        <p:nvSpPr>
          <p:cNvPr id="8" name="직사각형 7"/>
          <p:cNvSpPr/>
          <p:nvPr/>
        </p:nvSpPr>
        <p:spPr>
          <a:xfrm>
            <a:off x="3976025" y="595138"/>
            <a:ext cx="3775552" cy="31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LMS</a:t>
            </a:r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18728" y="908662"/>
            <a:ext cx="7632008" cy="360000"/>
            <a:chOff x="-644902" y="2348880"/>
            <a:chExt cx="7632008" cy="360000"/>
          </a:xfrm>
        </p:grpSpPr>
        <p:sp>
          <p:nvSpPr>
            <p:cNvPr id="54" name="직사각형 53"/>
            <p:cNvSpPr/>
            <p:nvPr/>
          </p:nvSpPr>
          <p:spPr>
            <a:xfrm>
              <a:off x="-644902" y="2348880"/>
              <a:ext cx="252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77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55007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31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u="sng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09106" y="2348880"/>
              <a:ext cx="1278000" cy="36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8728" y="6192104"/>
            <a:ext cx="7632849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92" y="6246080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0161" y="6338995"/>
            <a:ext cx="5120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 </a:t>
            </a:r>
            <a:r>
              <a:rPr lang="ko-KR" altLang="en-US" sz="1000" dirty="0"/>
              <a:t>비트캠프 </a:t>
            </a:r>
            <a:r>
              <a:rPr lang="en-US" altLang="ko-KR" sz="1000" dirty="0"/>
              <a:t>All rights reserved.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14414" y="1327148"/>
            <a:ext cx="7639200" cy="720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125140" y="1326370"/>
            <a:ext cx="7633955" cy="72077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27354" y="1326374"/>
            <a:ext cx="7631740" cy="7207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6338" y="13905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배너영역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29" y="2101124"/>
            <a:ext cx="7632008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5733" y="2101124"/>
            <a:ext cx="1278000" cy="36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/>
                </a:solidFill>
              </a:rPr>
              <a:t>취업정보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6576" y="37727"/>
            <a:ext cx="468052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dirty="0" smtClean="0"/>
              <a:t>BIT-D001</a:t>
            </a:r>
            <a:endParaRPr lang="ko-KR" altLang="en-US" sz="85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016" y="5732491"/>
            <a:ext cx="14975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　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2</a:t>
            </a:r>
            <a:r>
              <a:rPr lang="ko-KR" altLang="en-US" sz="1000" dirty="0"/>
              <a:t>　</a:t>
            </a:r>
            <a:r>
              <a:rPr lang="en-US" altLang="ko-KR" sz="1050" u="sng" dirty="0" smtClean="0"/>
              <a:t>3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4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5</a:t>
            </a:r>
            <a:r>
              <a:rPr lang="ko-KR" altLang="en-US" sz="1000" dirty="0"/>
              <a:t>　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70668"/>
              </p:ext>
            </p:extLst>
          </p:nvPr>
        </p:nvGraphicFramePr>
        <p:xfrm>
          <a:off x="7833320" y="764698"/>
          <a:ext cx="2016224" cy="604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/>
                <a:gridCol w="180020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5502</TotalTime>
  <Words>4677</Words>
  <Application>Microsoft Office PowerPoint</Application>
  <PresentationFormat>A4 용지(210x297mm)</PresentationFormat>
  <Paragraphs>2198</Paragraphs>
  <Slides>77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7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</dc:creator>
  <cp:lastModifiedBy>user</cp:lastModifiedBy>
  <cp:revision>714</cp:revision>
  <dcterms:created xsi:type="dcterms:W3CDTF">2020-01-16T05:14:20Z</dcterms:created>
  <dcterms:modified xsi:type="dcterms:W3CDTF">2020-01-28T09:50:40Z</dcterms:modified>
</cp:coreProperties>
</file>