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8" r:id="rId2"/>
    <p:sldId id="374" r:id="rId3"/>
    <p:sldId id="389" r:id="rId4"/>
    <p:sldId id="395" r:id="rId5"/>
    <p:sldId id="445" r:id="rId6"/>
    <p:sldId id="424" r:id="rId7"/>
    <p:sldId id="414" r:id="rId8"/>
    <p:sldId id="415" r:id="rId9"/>
    <p:sldId id="416" r:id="rId10"/>
    <p:sldId id="417" r:id="rId11"/>
    <p:sldId id="418" r:id="rId12"/>
    <p:sldId id="404" r:id="rId13"/>
    <p:sldId id="406" r:id="rId14"/>
    <p:sldId id="407" r:id="rId15"/>
    <p:sldId id="477" r:id="rId16"/>
    <p:sldId id="472" r:id="rId17"/>
    <p:sldId id="473" r:id="rId18"/>
    <p:sldId id="474" r:id="rId19"/>
    <p:sldId id="475" r:id="rId20"/>
    <p:sldId id="476" r:id="rId21"/>
    <p:sldId id="480" r:id="rId22"/>
    <p:sldId id="408" r:id="rId23"/>
    <p:sldId id="444" r:id="rId24"/>
    <p:sldId id="439" r:id="rId25"/>
    <p:sldId id="437" r:id="rId26"/>
    <p:sldId id="405" r:id="rId27"/>
    <p:sldId id="420" r:id="rId28"/>
    <p:sldId id="471" r:id="rId29"/>
    <p:sldId id="462" r:id="rId30"/>
    <p:sldId id="470" r:id="rId31"/>
    <p:sldId id="466" r:id="rId32"/>
    <p:sldId id="465" r:id="rId33"/>
    <p:sldId id="464" r:id="rId34"/>
    <p:sldId id="463" r:id="rId35"/>
    <p:sldId id="453" r:id="rId36"/>
    <p:sldId id="461" r:id="rId37"/>
    <p:sldId id="447" r:id="rId38"/>
    <p:sldId id="452" r:id="rId39"/>
    <p:sldId id="451" r:id="rId40"/>
    <p:sldId id="454" r:id="rId41"/>
    <p:sldId id="456" r:id="rId42"/>
    <p:sldId id="459" r:id="rId43"/>
    <p:sldId id="458" r:id="rId44"/>
    <p:sldId id="467" r:id="rId45"/>
    <p:sldId id="468" r:id="rId46"/>
    <p:sldId id="448" r:id="rId47"/>
    <p:sldId id="469" r:id="rId48"/>
    <p:sldId id="460" r:id="rId49"/>
    <p:sldId id="450" r:id="rId50"/>
    <p:sldId id="449" r:id="rId51"/>
    <p:sldId id="446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6429" autoAdjust="0"/>
  </p:normalViewPr>
  <p:slideViewPr>
    <p:cSldViewPr>
      <p:cViewPr>
        <p:scale>
          <a:sx n="100" d="100"/>
          <a:sy n="100" d="100"/>
        </p:scale>
        <p:origin x="666" y="4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60219"/>
              </p:ext>
            </p:extLst>
          </p:nvPr>
        </p:nvGraphicFramePr>
        <p:xfrm>
          <a:off x="91896" y="66675"/>
          <a:ext cx="9706987" cy="32373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64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1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42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  <a:ea typeface="나눔고딕" pitchFamily="50" charset="-127"/>
                        </a:rPr>
                        <a:t>version control</a:t>
                      </a:r>
                      <a:endParaRPr lang="ko-KR" altLang="en-US" sz="10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작성일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 내용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변경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페이지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0.0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2020.01.19.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  <a:ea typeface="+mj-ea"/>
                        </a:rPr>
                        <a:t>조혜진</a:t>
                      </a:r>
                      <a:endParaRPr lang="en-US" altLang="ko-KR" sz="800" dirty="0" smtClean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교육센터 서브페이지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2020.1.20.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페이지코드 작성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교육과정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취업지원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학생지원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2020.1.22.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메뉴설계 변경에 따른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2020.1.26.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최고관리자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행정팀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2020.1.27.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완료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영업팀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수강등록관리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1316" y="346551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10757"/>
              </p:ext>
            </p:extLst>
          </p:nvPr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87525"/>
              </p:ext>
            </p:extLst>
          </p:nvPr>
        </p:nvGraphicFramePr>
        <p:xfrm>
          <a:off x="7833320" y="764698"/>
          <a:ext cx="2016224" cy="605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53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</a:t>
                      </a:r>
                      <a:r>
                        <a:rPr lang="ko-KR" altLang="en-US" sz="800" b="1" baseline="0" dirty="0" smtClean="0"/>
                        <a:t> 카테고리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</a:t>
                      </a:r>
                      <a:r>
                        <a:rPr lang="ko-KR" altLang="en-US" sz="800" b="0" baseline="0" dirty="0" smtClean="0"/>
                        <a:t> 시 해당 페이지로 이동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현재페이지에 강조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BIT-EA01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608521" y="207778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588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u="sng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23582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-FAQ</a:t>
            </a:r>
            <a:endParaRPr lang="ko-KR" altLang="en-US" sz="850" dirty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837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91487"/>
              </p:ext>
            </p:extLst>
          </p:nvPr>
        </p:nvGraphicFramePr>
        <p:xfrm>
          <a:off x="7833320" y="764698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시 메인 페이지로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오류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아이디 또는 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회원가입 버튼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회원가입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주소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51212" y="24424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8487" y="310958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38487" y="3601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8487" y="409652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80792" y="4977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98483" y="5193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53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2967"/>
              </p:ext>
            </p:extLst>
          </p:nvPr>
        </p:nvGraphicFramePr>
        <p:xfrm>
          <a:off x="7833320" y="764707"/>
          <a:ext cx="2016224" cy="6048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47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LMS-A002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로그인 오류 시 에러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152" y="4653160"/>
            <a:ext cx="288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아이디 또는 비밀번호가 일치하지 않습니다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76736" y="46484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LMS-A003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64131"/>
              </p:ext>
            </p:extLst>
          </p:nvPr>
        </p:nvGraphicFramePr>
        <p:xfrm>
          <a:off x="7833320" y="764707"/>
          <a:ext cx="2016224" cy="813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기억에 남는 추억의 장소는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자신의 인생 좌우명은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자신의 보물 제</a:t>
                      </a:r>
                      <a:r>
                        <a:rPr lang="en-US" altLang="ko-KR" sz="800" b="0" dirty="0" smtClean="0"/>
                        <a:t>1</a:t>
                      </a:r>
                      <a:r>
                        <a:rPr lang="ko-KR" altLang="en-US" sz="800" b="0" dirty="0" smtClean="0"/>
                        <a:t>호는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가장 기억에 남는 선생님 성함은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타인이 모르는 자신만의 신체비밀이 있다면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추억하고 싶은 날짜가 있다면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받았던 선물 중 기억에 남는 독특한 선물은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유년시절 가장 생각나는 친구 이름은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인상 깊게 읽은 책 이름은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읽은 책 중에서 좋아하는 구절이 있다면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자신이 </a:t>
                      </a:r>
                      <a:r>
                        <a:rPr lang="ko-KR" altLang="en-US" sz="800" b="0" dirty="0" err="1" smtClean="0"/>
                        <a:t>두번째로</a:t>
                      </a:r>
                      <a:r>
                        <a:rPr lang="ko-KR" altLang="en-US" sz="800" b="0" dirty="0" smtClean="0"/>
                        <a:t> 존경하는 인물은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친구들에게 공개하지 않은 어릴 적 별명이 있다면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초등학교 때 기억에 남는 짝꿍 이름은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다시 태어나면 되고 싶은 것은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내가 좋아하는 캐릭터는</a:t>
                      </a:r>
                      <a:r>
                        <a:rPr lang="en-US" altLang="ko-KR" sz="800" b="0" dirty="0" smtClean="0"/>
                        <a:t>?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21600"/>
              </p:ext>
            </p:extLst>
          </p:nvPr>
        </p:nvGraphicFramePr>
        <p:xfrm>
          <a:off x="2329029" y="1524304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15938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02590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4491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18827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32565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288653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3749156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985029" y="525485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525485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4611501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315152" y="800686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216696" y="4832193"/>
            <a:ext cx="3478309" cy="293414"/>
            <a:chOff x="2216696" y="4910562"/>
            <a:chExt cx="3478309" cy="293414"/>
          </a:xfrm>
        </p:grpSpPr>
        <p:sp>
          <p:nvSpPr>
            <p:cNvPr id="79" name="TextBox 78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81" name="직사각형 8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33745"/>
              </p:ext>
            </p:extLst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86693"/>
              </p:ext>
            </p:extLst>
          </p:nvPr>
        </p:nvGraphicFramePr>
        <p:xfrm>
          <a:off x="2329029" y="1524304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15938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02590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4491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18827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32565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288653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3749156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15152" y="800686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85029" y="525485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29029" y="525485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16696" y="4611501"/>
            <a:ext cx="3478309" cy="323165"/>
            <a:chOff x="2216696" y="4910562"/>
            <a:chExt cx="3478309" cy="323165"/>
          </a:xfrm>
        </p:grpSpPr>
        <p:sp>
          <p:nvSpPr>
            <p:cNvPr id="37" name="TextBox 36"/>
            <p:cNvSpPr txBox="1"/>
            <p:nvPr/>
          </p:nvSpPr>
          <p:spPr>
            <a:xfrm>
              <a:off x="2216696" y="4910562"/>
              <a:ext cx="9989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이용약관 보기</a:t>
              </a:r>
              <a:endParaRPr lang="en-US" altLang="ko-KR" sz="1000" b="1" u="sng" dirty="0" smtClean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216696" y="4832193"/>
            <a:ext cx="3478309" cy="293414"/>
            <a:chOff x="2216696" y="4910562"/>
            <a:chExt cx="3478309" cy="293414"/>
          </a:xfrm>
        </p:grpSpPr>
        <p:sp>
          <p:nvSpPr>
            <p:cNvPr id="47" name="TextBox 46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05594" y="4892925"/>
            <a:ext cx="3240002" cy="936000"/>
            <a:chOff x="2305594" y="5011819"/>
            <a:chExt cx="3240002" cy="936000"/>
          </a:xfrm>
        </p:grpSpPr>
        <p:sp>
          <p:nvSpPr>
            <p:cNvPr id="31" name="직사각형 30"/>
            <p:cNvSpPr/>
            <p:nvPr/>
          </p:nvSpPr>
          <p:spPr>
            <a:xfrm>
              <a:off x="2305594" y="5011819"/>
              <a:ext cx="3060000" cy="93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제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장 총칙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제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조 </a:t>
              </a:r>
              <a:r>
                <a:rPr lang="en-US" altLang="ko-KR" sz="900" dirty="0">
                  <a:solidFill>
                    <a:schemeClr val="tx1"/>
                  </a:solidFill>
                </a:rPr>
                <a:t>[</a:t>
              </a:r>
              <a:r>
                <a:rPr lang="ko-KR" altLang="en-US" sz="900" dirty="0">
                  <a:solidFill>
                    <a:schemeClr val="tx1"/>
                  </a:solidFill>
                </a:rPr>
                <a:t>목적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이 약관은 비트교육센터별관학원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비트캠프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라고 한다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</a:rPr>
                <a:t>가 온라인으로 제공하는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디지털콘텐츠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“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콘텐츠</a:t>
              </a:r>
              <a:r>
                <a:rPr lang="ko-KR" altLang="en-US" sz="900" dirty="0">
                  <a:solidFill>
                    <a:schemeClr val="tx1"/>
                  </a:solidFill>
                </a:rPr>
                <a:t>”라고 한다</a:t>
              </a:r>
              <a:r>
                <a:rPr lang="en-US" altLang="ko-KR" sz="900" dirty="0">
                  <a:solidFill>
                    <a:schemeClr val="tx1"/>
                  </a:solidFill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</a:rPr>
                <a:t>및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제반서비스의</a:t>
              </a:r>
              <a:r>
                <a:rPr lang="ko-KR" altLang="en-US" sz="900" dirty="0">
                  <a:solidFill>
                    <a:schemeClr val="tx1"/>
                  </a:solidFill>
                </a:rPr>
                <a:t> 이용과 관련하여 비트캠프와 이용자와의 권리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의무 및 책임사항 등을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규정함을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365594" y="5011819"/>
              <a:ext cx="180002" cy="936000"/>
              <a:chOff x="7293279" y="2198971"/>
              <a:chExt cx="180002" cy="936000"/>
            </a:xfrm>
          </p:grpSpPr>
          <p:sp>
            <p:nvSpPr>
              <p:cNvPr id="33" name="직사각형 32"/>
              <p:cNvSpPr/>
              <p:nvPr/>
            </p:nvSpPr>
            <p:spPr>
              <a:xfrm rot="5400000">
                <a:off x="6915281" y="2576971"/>
                <a:ext cx="936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5400000">
                <a:off x="7329280" y="2340132"/>
                <a:ext cx="108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 flipV="1">
                <a:off x="7293279" y="2954971"/>
                <a:ext cx="180000" cy="180000"/>
                <a:chOff x="7293281" y="2198971"/>
                <a:chExt cx="180000" cy="180000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 rot="5400000">
                  <a:off x="7293281" y="2198971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7355321" y="2264867"/>
                  <a:ext cx="55921" cy="4820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50367"/>
              </p:ext>
            </p:extLst>
          </p:nvPr>
        </p:nvGraphicFramePr>
        <p:xfrm>
          <a:off x="2329029" y="1524304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15938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02590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4491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18827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32565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288653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3749156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16696" y="4611501"/>
            <a:ext cx="3478309" cy="323165"/>
            <a:chOff x="2216696" y="4910562"/>
            <a:chExt cx="3478309" cy="323165"/>
          </a:xfrm>
        </p:grpSpPr>
        <p:sp>
          <p:nvSpPr>
            <p:cNvPr id="3" name="TextBox 2"/>
            <p:cNvSpPr txBox="1"/>
            <p:nvPr/>
          </p:nvSpPr>
          <p:spPr>
            <a:xfrm>
              <a:off x="2216696" y="4910562"/>
              <a:ext cx="9989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이용약관 </a:t>
              </a:r>
              <a:r>
                <a:rPr lang="ko-KR" altLang="en-US" sz="1000" b="1" u="sng" dirty="0">
                  <a:solidFill>
                    <a:srgbClr val="C00000"/>
                  </a:solidFill>
                </a:rPr>
                <a:t>닫</a:t>
              </a: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기</a:t>
              </a:r>
              <a:endParaRPr lang="en-US" altLang="ko-KR" sz="1000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800686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85029" y="623355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623355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5810893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6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92098"/>
              </p:ext>
            </p:extLst>
          </p:nvPr>
        </p:nvGraphicFramePr>
        <p:xfrm>
          <a:off x="2329029" y="1524304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15938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02590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4491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18827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32565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288653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3749156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800686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85029" y="5254856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29029" y="525485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16696" y="4611501"/>
            <a:ext cx="3478309" cy="293414"/>
            <a:chOff x="2216696" y="4910562"/>
            <a:chExt cx="3478309" cy="293414"/>
          </a:xfrm>
        </p:grpSpPr>
        <p:sp>
          <p:nvSpPr>
            <p:cNvPr id="56" name="TextBox 55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6696" y="4832193"/>
            <a:ext cx="3478309" cy="293414"/>
            <a:chOff x="2216696" y="4910562"/>
            <a:chExt cx="3478309" cy="293414"/>
          </a:xfrm>
        </p:grpSpPr>
        <p:sp>
          <p:nvSpPr>
            <p:cNvPr id="65" name="TextBox 64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8900000">
            <a:off x="4790788" y="4714734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8900000">
            <a:off x="4790787" y="4937383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6668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518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04543"/>
              </p:ext>
            </p:extLst>
          </p:nvPr>
        </p:nvGraphicFramePr>
        <p:xfrm>
          <a:off x="2329029" y="1524304"/>
          <a:ext cx="3240000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비밀번호가 일치하지 않습니다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15938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user01@</a:t>
            </a:r>
            <a:r>
              <a:rPr lang="en-US" altLang="ko-KR" sz="900" dirty="0" smtClean="0">
                <a:solidFill>
                  <a:schemeClr val="tx1"/>
                </a:solidFill>
              </a:rPr>
              <a:t>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02828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45150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33199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46937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03025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3892877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315152" y="800686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405479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40547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216696" y="4762124"/>
            <a:ext cx="3478309" cy="293414"/>
            <a:chOff x="2216696" y="4910562"/>
            <a:chExt cx="3478309" cy="293414"/>
          </a:xfrm>
        </p:grpSpPr>
        <p:sp>
          <p:nvSpPr>
            <p:cNvPr id="69" name="TextBox 68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16696" y="4982816"/>
            <a:ext cx="3478309" cy="293414"/>
            <a:chOff x="2216696" y="4910562"/>
            <a:chExt cx="3478309" cy="293414"/>
          </a:xfrm>
        </p:grpSpPr>
        <p:sp>
          <p:nvSpPr>
            <p:cNvPr id="73" name="TextBox 72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5" name="직사각형 74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L 도형 76"/>
          <p:cNvSpPr/>
          <p:nvPr/>
        </p:nvSpPr>
        <p:spPr>
          <a:xfrm rot="18900000">
            <a:off x="4790788" y="4864093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L 도형 77"/>
          <p:cNvSpPr/>
          <p:nvPr/>
        </p:nvSpPr>
        <p:spPr>
          <a:xfrm rot="18900000">
            <a:off x="4790787" y="5086742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2329029" y="1524304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15938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02590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4491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18827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32565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288653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3749156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800686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85029" y="5254856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29029" y="525485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16696" y="4611501"/>
            <a:ext cx="3478309" cy="293414"/>
            <a:chOff x="2216696" y="4910562"/>
            <a:chExt cx="3478309" cy="293414"/>
          </a:xfrm>
        </p:grpSpPr>
        <p:sp>
          <p:nvSpPr>
            <p:cNvPr id="56" name="TextBox 55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6696" y="4832193"/>
            <a:ext cx="3478309" cy="293414"/>
            <a:chOff x="2216696" y="4910562"/>
            <a:chExt cx="3478309" cy="293414"/>
          </a:xfrm>
        </p:grpSpPr>
        <p:sp>
          <p:nvSpPr>
            <p:cNvPr id="65" name="TextBox 64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8900000">
            <a:off x="4790788" y="4714734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8900000">
            <a:off x="4790787" y="4937383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35152" y="3001054"/>
            <a:ext cx="3600000" cy="1352240"/>
            <a:chOff x="2135152" y="3001054"/>
            <a:chExt cx="3600000" cy="1352240"/>
          </a:xfrm>
        </p:grpSpPr>
        <p:sp>
          <p:nvSpPr>
            <p:cNvPr id="29" name="직사각형 28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홍길동 님의 회원가입이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잠시 후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4" name="직선 연결선 3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직사각형 35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2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Copyright 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76821"/>
              </p:ext>
            </p:extLst>
          </p:nvPr>
        </p:nvGraphicFramePr>
        <p:xfrm>
          <a:off x="7833320" y="764707"/>
          <a:ext cx="2016224" cy="60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4080362" y="2564904"/>
            <a:ext cx="1260000" cy="180000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19" name="직사각형 18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16441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신청한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6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등록 후 개강 전인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211839" y="1772904"/>
            <a:ext cx="2042563" cy="792000"/>
            <a:chOff x="984766" y="2423041"/>
            <a:chExt cx="2042563" cy="792000"/>
          </a:xfrm>
        </p:grpSpPr>
        <p:sp>
          <p:nvSpPr>
            <p:cNvPr id="6" name="타원 5"/>
            <p:cNvSpPr/>
            <p:nvPr/>
          </p:nvSpPr>
          <p:spPr>
            <a:xfrm>
              <a:off x="2235329" y="2423041"/>
              <a:ext cx="792000" cy="79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4766" y="2588209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오전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시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분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4152665" y="4151773"/>
                <a:ext cx="2160000" cy="180000"/>
                <a:chOff x="4332665" y="4151773"/>
                <a:chExt cx="2160000" cy="180000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332665" y="415177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332665" y="4151773"/>
                  <a:ext cx="90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4152665" y="4622763"/>
                <a:ext cx="2160000" cy="180000"/>
                <a:chOff x="4332665" y="4622763"/>
                <a:chExt cx="2160000" cy="18000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332665" y="462276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332665" y="4622763"/>
                  <a:ext cx="126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진행 </a:t>
            </a:r>
            <a:r>
              <a:rPr lang="ko-KR" altLang="en-US" sz="1000" dirty="0" smtClean="0">
                <a:solidFill>
                  <a:schemeClr val="tx1"/>
                </a:solidFill>
              </a:rPr>
              <a:t>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42332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기능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상태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43" name="직사각형 42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899152" y="1219395"/>
            <a:ext cx="72000" cy="553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9393"/>
              </p:ext>
            </p:extLst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29" name="직사각형 28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8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6387" y="3873394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71661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61151" y="2226681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61151" y="2778230"/>
            <a:ext cx="64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접수마감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758075" y="3312053"/>
            <a:ext cx="64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접수마감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</a:t>
              </a:r>
              <a:r>
                <a:rPr lang="ko-KR" altLang="en-US" sz="1050" dirty="0" smtClean="0"/>
                <a:t>출결현황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홍길동님의 출결현황</a:t>
            </a:r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37052"/>
              </p:ext>
            </p:extLst>
          </p:nvPr>
        </p:nvGraphicFramePr>
        <p:xfrm>
          <a:off x="1696772" y="3055712"/>
          <a:ext cx="5760000" cy="23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/>
                <a:gridCol w="1260000"/>
                <a:gridCol w="1260000"/>
                <a:gridCol w="1440000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입실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퇴실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처리 현황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9:10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지각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조퇴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828010" y="554320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685151" y="2080450"/>
            <a:ext cx="5760000" cy="90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교육기간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2020. 01. 01. ~ 2020. 03. 31.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출석일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dirty="0" smtClean="0">
                <a:solidFill>
                  <a:schemeClr val="tx1"/>
                </a:solidFill>
              </a:rPr>
              <a:t>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( 0% )</a:t>
            </a:r>
          </a:p>
        </p:txBody>
      </p:sp>
    </p:spTree>
    <p:extLst>
      <p:ext uri="{BB962C8B-B14F-4D97-AF65-F5344CB8AC3E}">
        <p14:creationId xmlns:p14="http://schemas.microsoft.com/office/powerpoint/2010/main" val="1320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20"/>
              </p:ext>
            </p:extLst>
          </p:nvPr>
        </p:nvGraphicFramePr>
        <p:xfrm>
          <a:off x="7833320" y="764703"/>
          <a:ext cx="2016224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dirty="0" smtClean="0"/>
                        <a:t>서비스 </a:t>
                      </a:r>
                      <a:r>
                        <a:rPr lang="ko-KR" altLang="en-US" sz="800" b="1" dirty="0" err="1" smtClean="0"/>
                        <a:t>퀵버튼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BIT-A002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해당 메뉴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err="1" smtClean="0"/>
                        <a:t>뎁스</a:t>
                      </a:r>
                      <a:r>
                        <a:rPr lang="ko-KR" altLang="en-US" sz="800" dirty="0" smtClean="0"/>
                        <a:t> 서브메뉴 활성화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하위 </a:t>
                      </a:r>
                      <a:r>
                        <a:rPr lang="ko-KR" altLang="en-US" sz="800" dirty="0" err="1" smtClean="0"/>
                        <a:t>뎁스의</a:t>
                      </a:r>
                      <a:r>
                        <a:rPr lang="ko-KR" altLang="en-US" sz="800" dirty="0" smtClean="0"/>
                        <a:t> 첫 번째 서브페이지로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서브페이지로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슬라이드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최대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개 노출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페이지네이션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화살표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모집공고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글 상세 페이지로 이동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// </a:t>
                      </a:r>
                      <a:r>
                        <a:rPr lang="en-US" altLang="ko-KR" sz="800" b="0" dirty="0" err="1" smtClean="0">
                          <a:solidFill>
                            <a:schemeClr val="bg1"/>
                          </a:solidFill>
                        </a:rPr>
                        <a:t>todo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모집공고 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달에 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건만 있어서 수정 필요</a:t>
                      </a:r>
                      <a:endParaRPr lang="en-US" altLang="ko-KR" sz="800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baseline="0" dirty="0" smtClean="0"/>
                        <a:t>시스템 버튼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고객센터 정보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고객센터 전화번호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업무시간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02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정보 및 저작권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ko-KR" altLang="en-US" sz="800" b="1" baseline="0" dirty="0" smtClean="0"/>
                        <a:t>표시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학원명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학원주소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팩스번호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사업자등록번호</a:t>
                      </a:r>
                      <a:endParaRPr lang="en-US" altLang="ko-KR" sz="800" b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통신판매업신고번호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개인정보책임자명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저작권 정보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6439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85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9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grpSp>
          <p:nvGrpSpPr>
            <p:cNvPr id="2" name="그룹 1"/>
            <p:cNvGrpSpPr/>
            <p:nvPr/>
          </p:nvGrpSpPr>
          <p:grpSpPr>
            <a:xfrm>
              <a:off x="-644902" y="2348880"/>
              <a:ext cx="2520000" cy="360000"/>
              <a:chOff x="344488" y="2064616"/>
              <a:chExt cx="252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44488" y="2064616"/>
                <a:ext cx="2520000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26232" y="2136616"/>
                <a:ext cx="216000" cy="216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2</a:t>
                </a:r>
                <a:endParaRPr lang="ko-KR" altLang="en-US" sz="1000" b="1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2576736" y="85655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19837" y="1329152"/>
            <a:ext cx="7632849" cy="3188627"/>
            <a:chOff x="128462" y="1196751"/>
            <a:chExt cx="7632849" cy="3096787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44" name="직사각형 43"/>
            <p:cNvSpPr/>
            <p:nvPr/>
          </p:nvSpPr>
          <p:spPr>
            <a:xfrm>
              <a:off x="128462" y="1196751"/>
              <a:ext cx="7632849" cy="309678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00488" y="2649794"/>
              <a:ext cx="288000" cy="341308"/>
              <a:chOff x="2631670" y="2780242"/>
              <a:chExt cx="288000" cy="341308"/>
            </a:xfrm>
            <a:grpFill/>
          </p:grpSpPr>
          <p:cxnSp>
            <p:nvCxnSpPr>
              <p:cNvPr id="42" name="직선 연결선 41"/>
              <p:cNvCxnSpPr/>
              <p:nvPr/>
            </p:nvCxnSpPr>
            <p:spPr>
              <a:xfrm rot="2700000">
                <a:off x="2775670" y="2636242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8900000">
                <a:off x="2775671" y="283355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 rot="10800000">
              <a:off x="7412929" y="2505090"/>
              <a:ext cx="288000" cy="341308"/>
              <a:chOff x="2631670" y="2771010"/>
              <a:chExt cx="288000" cy="341308"/>
            </a:xfrm>
            <a:grpFill/>
          </p:grpSpPr>
          <p:cxnSp>
            <p:nvCxnSpPr>
              <p:cNvPr id="40" name="직선 연결선 39"/>
              <p:cNvCxnSpPr/>
              <p:nvPr/>
            </p:nvCxnSpPr>
            <p:spPr>
              <a:xfrm rot="2700000">
                <a:off x="2775670" y="262701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18900000">
                <a:off x="2775671" y="2824318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직사각형 46"/>
          <p:cNvSpPr/>
          <p:nvPr/>
        </p:nvSpPr>
        <p:spPr>
          <a:xfrm>
            <a:off x="118728" y="4579410"/>
            <a:ext cx="3857297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　　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교육과정 모집공고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자바 </a:t>
            </a:r>
            <a:r>
              <a:rPr lang="en-US" altLang="ko-KR" sz="900" dirty="0" smtClean="0">
                <a:solidFill>
                  <a:schemeClr val="tx1"/>
                </a:solidFill>
              </a:rPr>
              <a:t>Open Source Web...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900" dirty="0" smtClean="0">
                <a:solidFill>
                  <a:schemeClr val="tx1"/>
                </a:solidFill>
              </a:rPr>
              <a:t>UIUX Front </a:t>
            </a:r>
            <a:r>
              <a:rPr lang="ko-KR" altLang="en-US" sz="900" dirty="0" smtClean="0">
                <a:solidFill>
                  <a:schemeClr val="tx1"/>
                </a:solidFill>
              </a:rPr>
              <a:t>전문 개발자 양성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84869" y="4579410"/>
            <a:ext cx="1966709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02) 3486-9600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평일 </a:t>
            </a:r>
            <a:r>
              <a:rPr lang="en-US" altLang="ko-KR" sz="1000" dirty="0" smtClean="0">
                <a:solidFill>
                  <a:schemeClr val="tx1"/>
                </a:solidFill>
              </a:rPr>
              <a:t>09:00 ~ 22:00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공휴일</a:t>
            </a:r>
            <a:r>
              <a:rPr lang="en-US" altLang="ko-KR" sz="1000" dirty="0" smtClean="0">
                <a:solidFill>
                  <a:schemeClr val="tx1"/>
                </a:solidFill>
              </a:rPr>
              <a:t> 10:00 ~ 18:00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053251" y="4579410"/>
            <a:ext cx="1642685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LMS 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7448" y="28003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37012" y="281546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25603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1871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60516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177702" y="5135974"/>
            <a:ext cx="79380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  <a:endParaRPr lang="en-US" altLang="ko-KR" sz="9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642546" y="1268662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1656" y="12384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682117" y="6338995"/>
            <a:ext cx="332142" cy="246221"/>
            <a:chOff x="3605340" y="6338995"/>
            <a:chExt cx="332142" cy="24622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663411" y="6354105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5340" y="6338995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93184" y="5430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9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성적조회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홍길동님의 성적조회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685151" y="2080450"/>
            <a:ext cx="5760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85151" y="2512450"/>
            <a:ext cx="1908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88.7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JAVA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2020-01-01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93151" y="2512450"/>
            <a:ext cx="1944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DATABASE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37151" y="2512450"/>
            <a:ext cx="1908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FRAMEWORK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공지사항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공지사항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</a:t>
            </a:r>
            <a:r>
              <a:rPr lang="ko-KR" altLang="en-US" sz="1000" dirty="0" smtClean="0"/>
              <a:t>목록</a:t>
            </a:r>
            <a:endParaRPr lang="ko-KR" altLang="en-US" sz="10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/>
                <a:gridCol w="3528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773169" y="526947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4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 </a:t>
            </a:r>
            <a:r>
              <a:rPr lang="ko-KR" altLang="en-US" sz="1000" dirty="0" smtClean="0"/>
              <a:t>목록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60122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750998" y="2581587"/>
            <a:ext cx="936000" cy="216000"/>
            <a:chOff x="1711610" y="2574063"/>
            <a:chExt cx="1008000" cy="216000"/>
          </a:xfrm>
        </p:grpSpPr>
        <p:sp>
          <p:nvSpPr>
            <p:cNvPr id="82" name="직사각형 8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750998" y="4886112"/>
            <a:ext cx="936000" cy="216000"/>
            <a:chOff x="1711610" y="2574063"/>
            <a:chExt cx="1008000" cy="216000"/>
          </a:xfrm>
        </p:grpSpPr>
        <p:sp>
          <p:nvSpPr>
            <p:cNvPr id="98" name="직사각형 9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이등변 삼각형 9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750998" y="4309980"/>
            <a:ext cx="936000" cy="216000"/>
            <a:chOff x="1711610" y="2574063"/>
            <a:chExt cx="1008000" cy="216000"/>
          </a:xfrm>
        </p:grpSpPr>
        <p:sp>
          <p:nvSpPr>
            <p:cNvPr id="101" name="직사각형 10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750998" y="3733849"/>
            <a:ext cx="936000" cy="216000"/>
            <a:chOff x="1711610" y="2574063"/>
            <a:chExt cx="1008000" cy="216000"/>
          </a:xfrm>
        </p:grpSpPr>
        <p:sp>
          <p:nvSpPr>
            <p:cNvPr id="110" name="직사각형 10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750998" y="3157718"/>
            <a:ext cx="936000" cy="216000"/>
            <a:chOff x="1711610" y="2574063"/>
            <a:chExt cx="1008000" cy="216000"/>
          </a:xfrm>
        </p:grpSpPr>
        <p:sp>
          <p:nvSpPr>
            <p:cNvPr id="113" name="직사각형 11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31" name="직사각형 13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이등변 삼각형 13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34" name="직사각형 13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수료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37" name="직사각형 13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참여 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40" name="직사각형 13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이등변 삼각형 14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43" name="직사각형 14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5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0647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750998" y="2581587"/>
            <a:ext cx="936000" cy="216000"/>
            <a:chOff x="1711610" y="2574063"/>
            <a:chExt cx="1008000" cy="216000"/>
          </a:xfrm>
        </p:grpSpPr>
        <p:sp>
          <p:nvSpPr>
            <p:cNvPr id="133" name="직사각형 13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이등변 삼각형 13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750998" y="4886112"/>
            <a:ext cx="936000" cy="216000"/>
            <a:chOff x="1711610" y="2574063"/>
            <a:chExt cx="1008000" cy="216000"/>
          </a:xfrm>
        </p:grpSpPr>
        <p:sp>
          <p:nvSpPr>
            <p:cNvPr id="136" name="직사각형 13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이등변 삼각형 13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1750998" y="4309980"/>
            <a:ext cx="936000" cy="216000"/>
            <a:chOff x="1711610" y="2574063"/>
            <a:chExt cx="1008000" cy="216000"/>
          </a:xfrm>
        </p:grpSpPr>
        <p:sp>
          <p:nvSpPr>
            <p:cNvPr id="139" name="직사각형 13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이등변 삼각형 13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750998" y="3733849"/>
            <a:ext cx="936000" cy="216000"/>
            <a:chOff x="1711610" y="2574063"/>
            <a:chExt cx="1008000" cy="216000"/>
          </a:xfrm>
        </p:grpSpPr>
        <p:sp>
          <p:nvSpPr>
            <p:cNvPr id="142" name="직사각형 14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이등변 삼각형 14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1750998" y="3157718"/>
            <a:ext cx="936000" cy="216000"/>
            <a:chOff x="1711610" y="2574063"/>
            <a:chExt cx="1008000" cy="216000"/>
          </a:xfrm>
        </p:grpSpPr>
        <p:sp>
          <p:nvSpPr>
            <p:cNvPr id="145" name="직사각형 14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이등변 삼각형 14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48" name="직사각형 14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이등변 삼각형 14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51" name="직사각형 15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수료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2" name="이등변 삼각형 15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54" name="직사각형 15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참여 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이등변 삼각형 15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57" name="직사각형 15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60" name="직사각형 15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이등변 삼각형 16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653151" y="2008388"/>
            <a:ext cx="792000" cy="434837"/>
            <a:chOff x="6404427" y="2167073"/>
            <a:chExt cx="792000" cy="434837"/>
          </a:xfrm>
        </p:grpSpPr>
        <p:sp>
          <p:nvSpPr>
            <p:cNvPr id="75" name="직사각형 74"/>
            <p:cNvSpPr/>
            <p:nvPr/>
          </p:nvSpPr>
          <p:spPr>
            <a:xfrm>
              <a:off x="6404427" y="2167073"/>
              <a:ext cx="792000" cy="4348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6404427" y="2169910"/>
              <a:ext cx="792000" cy="432000"/>
              <a:chOff x="6018187" y="2169910"/>
              <a:chExt cx="792000" cy="432000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018187" y="2169910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018187" y="2385910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관리자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1601658" y="174127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 </a:t>
            </a:r>
            <a:r>
              <a:rPr lang="ko-KR" altLang="en-US" sz="1000" dirty="0" smtClean="0"/>
              <a:t>목록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031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373283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79864"/>
              </p:ext>
            </p:extLst>
          </p:nvPr>
        </p:nvGraphicFramePr>
        <p:xfrm>
          <a:off x="1685152" y="2078391"/>
          <a:ext cx="5760000" cy="31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144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이메일</a:t>
                      </a:r>
                      <a:r>
                        <a:rPr lang="en-US" altLang="ko-KR" sz="900" dirty="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</a:t>
            </a:r>
            <a:r>
              <a:rPr lang="ko-KR" altLang="en-US" sz="1000" dirty="0" smtClean="0"/>
              <a:t>목록 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829149" y="2364658"/>
            <a:ext cx="792000" cy="464325"/>
            <a:chOff x="1733835" y="2364204"/>
            <a:chExt cx="792000" cy="464325"/>
          </a:xfrm>
        </p:grpSpPr>
        <p:grpSp>
          <p:nvGrpSpPr>
            <p:cNvPr id="40" name="그룹 39"/>
            <p:cNvGrpSpPr/>
            <p:nvPr/>
          </p:nvGrpSpPr>
          <p:grpSpPr>
            <a:xfrm>
              <a:off x="1733835" y="2364204"/>
              <a:ext cx="792000" cy="216000"/>
              <a:chOff x="1711610" y="2574063"/>
              <a:chExt cx="792000" cy="2160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이등변 삼각형 4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3835" y="2612529"/>
              <a:ext cx="792000" cy="216000"/>
              <a:chOff x="1711610" y="2574063"/>
              <a:chExt cx="792000" cy="216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행정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1829149" y="2944645"/>
            <a:ext cx="792000" cy="457447"/>
            <a:chOff x="1733835" y="2940204"/>
            <a:chExt cx="792000" cy="457447"/>
          </a:xfrm>
        </p:grpSpPr>
        <p:grpSp>
          <p:nvGrpSpPr>
            <p:cNvPr id="44" name="그룹 43"/>
            <p:cNvGrpSpPr/>
            <p:nvPr/>
          </p:nvGrpSpPr>
          <p:grpSpPr>
            <a:xfrm>
              <a:off x="1733835" y="2940204"/>
              <a:ext cx="792000" cy="216000"/>
              <a:chOff x="1711610" y="2574063"/>
              <a:chExt cx="792000" cy="21600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이등변 삼각형 45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33835" y="3181651"/>
              <a:ext cx="792000" cy="216000"/>
              <a:chOff x="1711610" y="2574063"/>
              <a:chExt cx="792000" cy="2160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취업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29149" y="3517754"/>
            <a:ext cx="792000" cy="461219"/>
            <a:chOff x="1733835" y="3523824"/>
            <a:chExt cx="792000" cy="461219"/>
          </a:xfrm>
        </p:grpSpPr>
        <p:grpSp>
          <p:nvGrpSpPr>
            <p:cNvPr id="49" name="그룹 48"/>
            <p:cNvGrpSpPr/>
            <p:nvPr/>
          </p:nvGrpSpPr>
          <p:grpSpPr>
            <a:xfrm>
              <a:off x="1733835" y="3523824"/>
              <a:ext cx="792000" cy="216000"/>
              <a:chOff x="1711610" y="2574063"/>
              <a:chExt cx="792000" cy="21600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이등변 삼각형 59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33835" y="3769043"/>
              <a:ext cx="792000" cy="216000"/>
              <a:chOff x="1711610" y="2574063"/>
              <a:chExt cx="792000" cy="216000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회계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이등변 삼각형 97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829149" y="4094635"/>
            <a:ext cx="792000" cy="461931"/>
            <a:chOff x="1733835" y="4092204"/>
            <a:chExt cx="792000" cy="461931"/>
          </a:xfrm>
        </p:grpSpPr>
        <p:grpSp>
          <p:nvGrpSpPr>
            <p:cNvPr id="62" name="그룹 61"/>
            <p:cNvGrpSpPr/>
            <p:nvPr/>
          </p:nvGrpSpPr>
          <p:grpSpPr>
            <a:xfrm>
              <a:off x="1733835" y="4092204"/>
              <a:ext cx="792000" cy="216000"/>
              <a:chOff x="1711610" y="2574063"/>
              <a:chExt cx="792000" cy="21600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733835" y="4338135"/>
              <a:ext cx="792000" cy="216000"/>
              <a:chOff x="1711610" y="2574063"/>
              <a:chExt cx="792000" cy="2160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영업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이등변 삼각형 100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829149" y="4672229"/>
            <a:ext cx="792000" cy="464325"/>
            <a:chOff x="1733835" y="2364204"/>
            <a:chExt cx="792000" cy="464325"/>
          </a:xfrm>
        </p:grpSpPr>
        <p:grpSp>
          <p:nvGrpSpPr>
            <p:cNvPr id="76" name="그룹 75"/>
            <p:cNvGrpSpPr/>
            <p:nvPr/>
          </p:nvGrpSpPr>
          <p:grpSpPr>
            <a:xfrm>
              <a:off x="1733835" y="2364204"/>
              <a:ext cx="792000" cy="216000"/>
              <a:chOff x="1711610" y="2574063"/>
              <a:chExt cx="792000" cy="2160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33835" y="2612529"/>
              <a:ext cx="792000" cy="216000"/>
              <a:chOff x="1711610" y="2574063"/>
              <a:chExt cx="792000" cy="21600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영업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6802755" y="248608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802755" y="306214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02755" y="363820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02755" y="421427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802755" y="479033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교육과정 목록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7402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35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강의코드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LEC1000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강사명</a:t>
                      </a:r>
                      <a:endParaRPr lang="ko-KR" altLang="en-US" sz="1000" dirty="0" smtClean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수강인원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신규 교육과정 등록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53048" y="568179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838230" y="3880705"/>
            <a:ext cx="4436122" cy="1656000"/>
            <a:chOff x="2834635" y="2582023"/>
            <a:chExt cx="4436122" cy="1656000"/>
          </a:xfrm>
        </p:grpSpPr>
        <p:sp>
          <p:nvSpPr>
            <p:cNvPr id="51" name="직사각형 50"/>
            <p:cNvSpPr/>
            <p:nvPr/>
          </p:nvSpPr>
          <p:spPr>
            <a:xfrm>
              <a:off x="2834635" y="2582023"/>
              <a:ext cx="4256120" cy="165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090755" y="2582023"/>
              <a:ext cx="180002" cy="1656000"/>
              <a:chOff x="7293279" y="2193599"/>
              <a:chExt cx="180002" cy="1656000"/>
            </a:xfrm>
          </p:grpSpPr>
          <p:sp>
            <p:nvSpPr>
              <p:cNvPr id="41" name="직사각형 40"/>
              <p:cNvSpPr/>
              <p:nvPr/>
            </p:nvSpPr>
            <p:spPr>
              <a:xfrm rot="5400000">
                <a:off x="6647967" y="2844284"/>
                <a:ext cx="1470627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5400000">
                <a:off x="6763026" y="2906386"/>
                <a:ext cx="1240508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5400000">
                <a:off x="7293281" y="2193599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>
                <a:off x="7355321" y="2259495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 flipV="1">
                <a:off x="7293279" y="3669599"/>
                <a:ext cx="180000" cy="180000"/>
                <a:chOff x="7293281" y="1484343"/>
                <a:chExt cx="180000" cy="18000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 rot="5400000">
                  <a:off x="7293281" y="1484343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7355321" y="1550239"/>
                  <a:ext cx="55921" cy="4820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2" name="직사각형 51"/>
          <p:cNvSpPr/>
          <p:nvPr/>
        </p:nvSpPr>
        <p:spPr>
          <a:xfrm>
            <a:off x="2837280" y="2592203"/>
            <a:ext cx="4437072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14554" y="3449736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이등변 삼각형 55"/>
          <p:cNvSpPr/>
          <p:nvPr/>
        </p:nvSpPr>
        <p:spPr>
          <a:xfrm flipV="1">
            <a:off x="6972793" y="3561227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37280" y="3024845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7441" y="3061176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4554379" y="3018767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834635" y="3025910"/>
            <a:ext cx="288000" cy="288000"/>
            <a:chOff x="3554904" y="3322710"/>
            <a:chExt cx="288000" cy="288000"/>
          </a:xfrm>
        </p:grpSpPr>
        <p:sp>
          <p:nvSpPr>
            <p:cNvPr id="62" name="직사각형 61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554379" y="3018767"/>
            <a:ext cx="288000" cy="288000"/>
            <a:chOff x="3554904" y="3322710"/>
            <a:chExt cx="288000" cy="288000"/>
          </a:xfrm>
        </p:grpSpPr>
        <p:sp>
          <p:nvSpPr>
            <p:cNvPr id="65" name="직사각형 64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2837280" y="34500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이등변 삼각형 67"/>
          <p:cNvSpPr/>
          <p:nvPr/>
        </p:nvSpPr>
        <p:spPr>
          <a:xfrm flipV="1">
            <a:off x="4095519" y="3561542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24982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36974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10560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8844"/>
              </p:ext>
            </p:extLst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3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3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9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50236"/>
              </p:ext>
            </p:extLst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1846" y="1579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054013" y="2508892"/>
            <a:ext cx="5760002" cy="3624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79637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BIT-B001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교육센터 소개</a:t>
              </a:r>
              <a:endParaRPr lang="ko-KR" altLang="en-US" sz="1000" dirty="0"/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896363" y="207070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74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4760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80816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834141" y="2434911"/>
            <a:ext cx="4439788" cy="913269"/>
            <a:chOff x="2834141" y="2434911"/>
            <a:chExt cx="4439788" cy="913269"/>
          </a:xfrm>
        </p:grpSpPr>
        <p:grpSp>
          <p:nvGrpSpPr>
            <p:cNvPr id="13" name="그룹 12"/>
            <p:cNvGrpSpPr/>
            <p:nvPr/>
          </p:nvGrpSpPr>
          <p:grpSpPr>
            <a:xfrm>
              <a:off x="2835129" y="2434911"/>
              <a:ext cx="4438800" cy="913269"/>
              <a:chOff x="1731732" y="3066702"/>
              <a:chExt cx="4438800" cy="913269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31732" y="3066702"/>
                <a:ext cx="4436120" cy="91326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731732" y="3301387"/>
                <a:ext cx="4438800" cy="2308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err="1">
                    <a:solidFill>
                      <a:schemeClr val="bg1"/>
                    </a:solidFill>
                  </a:rPr>
                  <a:t>프론트엔드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 개발을 위한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UI/UX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전문가 과정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A - 2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월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31732" y="3518307"/>
                <a:ext cx="44021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/>
                  <a:t>디지털컨버전스</a:t>
                </a:r>
                <a:r>
                  <a:rPr lang="ko-KR" altLang="en-US" sz="900" dirty="0"/>
                  <a:t> 기반 자바 </a:t>
                </a:r>
                <a:r>
                  <a:rPr lang="en-US" altLang="ko-KR" sz="900" dirty="0"/>
                  <a:t>Open Source Web application </a:t>
                </a:r>
                <a:r>
                  <a:rPr lang="ko-KR" altLang="en-US" sz="900" dirty="0"/>
                  <a:t>전문 개발자 양성과정 </a:t>
                </a:r>
                <a:r>
                  <a:rPr lang="en-US" altLang="ko-KR" sz="900" dirty="0" smtClean="0"/>
                  <a:t>…</a:t>
                </a:r>
                <a:endParaRPr lang="ko-KR" altLang="en-US" sz="9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31732" y="3749139"/>
                <a:ext cx="34628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/>
                  <a:t>디지털컨버전스</a:t>
                </a:r>
                <a:r>
                  <a:rPr lang="ko-KR" altLang="en-US" sz="900" dirty="0"/>
                  <a:t> 기반 </a:t>
                </a:r>
                <a:r>
                  <a:rPr lang="en-US" altLang="ko-KR" sz="900" dirty="0"/>
                  <a:t>UIUX Front </a:t>
                </a:r>
                <a:r>
                  <a:rPr lang="ko-KR" altLang="en-US" sz="900" dirty="0"/>
                  <a:t>전문 개발자 양성과정 </a:t>
                </a:r>
                <a:r>
                  <a:rPr lang="en-US" altLang="ko-KR" sz="900" dirty="0"/>
                  <a:t>A - 3</a:t>
                </a:r>
                <a:r>
                  <a:rPr lang="ko-KR" altLang="en-US" sz="900" dirty="0"/>
                  <a:t>월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834141" y="2435781"/>
              <a:ext cx="15199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교육과정을 </a:t>
              </a:r>
              <a:r>
                <a:rPr lang="ko-KR" altLang="en-US" sz="900" dirty="0"/>
                <a:t>선택해주세요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837280" y="2579751"/>
            <a:ext cx="288000" cy="288000"/>
            <a:chOff x="3664684" y="2580816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664684" y="2580816"/>
              <a:ext cx="288000" cy="2880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684" y="2652816"/>
              <a:ext cx="144000" cy="14400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6" y="2875067"/>
            <a:ext cx="1892957" cy="144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61618" y="3404521"/>
            <a:ext cx="262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49058" y="2573672"/>
            <a:ext cx="1892957" cy="1735316"/>
            <a:chOff x="4549058" y="2579751"/>
            <a:chExt cx="1892957" cy="1735316"/>
          </a:xfrm>
        </p:grpSpPr>
        <p:sp>
          <p:nvSpPr>
            <p:cNvPr id="47" name="직사각형 46"/>
            <p:cNvSpPr/>
            <p:nvPr/>
          </p:nvSpPr>
          <p:spPr>
            <a:xfrm>
              <a:off x="4549058" y="2579751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49058" y="2579751"/>
              <a:ext cx="288000" cy="288000"/>
              <a:chOff x="3664684" y="2580816"/>
              <a:chExt cx="288000" cy="2880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664684" y="2580816"/>
                <a:ext cx="288000" cy="288000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684" y="2652816"/>
                <a:ext cx="144000" cy="144000"/>
              </a:xfrm>
              <a:prstGeom prst="rect">
                <a:avLst/>
              </a:prstGeom>
            </p:spPr>
          </p:pic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058" y="2875067"/>
              <a:ext cx="1892957" cy="1440000"/>
            </a:xfrm>
            <a:prstGeom prst="rect">
              <a:avLst/>
            </a:prstGeom>
          </p:spPr>
        </p:pic>
      </p:grpSp>
      <p:sp>
        <p:nvSpPr>
          <p:cNvPr id="53" name="직사각형 52"/>
          <p:cNvSpPr/>
          <p:nvPr/>
        </p:nvSpPr>
        <p:spPr>
          <a:xfrm>
            <a:off x="5914336" y="4100882"/>
            <a:ext cx="226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2020-01-31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</a:t>
              </a:r>
              <a:r>
                <a:rPr lang="ko-KR" altLang="en-US" sz="1050" dirty="0" smtClean="0"/>
                <a:t>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</a:t>
            </a:r>
            <a:r>
              <a:rPr lang="ko-KR" altLang="en-US" sz="1000" dirty="0" smtClean="0"/>
              <a:t>목록</a:t>
            </a:r>
            <a:endParaRPr lang="ko-KR" altLang="en-US" sz="1000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51189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21" name="직사각형 12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이등변 삼각형 12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24" name="직사각형 12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이등변 삼각형 12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27" name="직사각형 12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30" name="직사각형 12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이등변 삼각형 13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4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</a:t>
              </a:r>
              <a:r>
                <a:rPr lang="ko-KR" altLang="en-US" sz="1050" dirty="0" smtClean="0"/>
                <a:t>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</a:t>
            </a:r>
            <a:r>
              <a:rPr lang="ko-KR" altLang="en-US" sz="1000" dirty="0" smtClean="0"/>
              <a:t>목록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97831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09" name="직사각형 10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이등변 삼각형 10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12" name="직사각형 11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이등변 삼각형 11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15" name="직사각형 11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753166" y="3082660"/>
            <a:ext cx="933832" cy="648203"/>
            <a:chOff x="6404427" y="2167073"/>
            <a:chExt cx="792000" cy="648203"/>
          </a:xfrm>
        </p:grpSpPr>
        <p:sp>
          <p:nvSpPr>
            <p:cNvPr id="48" name="직사각형 47"/>
            <p:cNvSpPr/>
            <p:nvPr/>
          </p:nvSpPr>
          <p:spPr>
            <a:xfrm>
              <a:off x="6404427" y="2167073"/>
              <a:ext cx="792000" cy="6482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6404427" y="2167073"/>
              <a:ext cx="792000" cy="648203"/>
              <a:chOff x="6018187" y="2167073"/>
              <a:chExt cx="792000" cy="648203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18187" y="2383276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수강등록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018187" y="2599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신청취소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018187" y="2167073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수강신청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06" name="직사각형 10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이등변 삼각형 10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7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324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725151" y="516375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653151" y="1720388"/>
            <a:ext cx="792000" cy="288000"/>
            <a:chOff x="1826513" y="2235353"/>
            <a:chExt cx="792000" cy="288000"/>
          </a:xfrm>
        </p:grpSpPr>
        <p:sp>
          <p:nvSpPr>
            <p:cNvPr id="35" name="직사각형 34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1658" y="174127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516375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653151" y="2008388"/>
            <a:ext cx="792000" cy="648203"/>
            <a:chOff x="6404427" y="2167073"/>
            <a:chExt cx="792000" cy="648203"/>
          </a:xfrm>
        </p:grpSpPr>
        <p:sp>
          <p:nvSpPr>
            <p:cNvPr id="42" name="직사각형 41"/>
            <p:cNvSpPr/>
            <p:nvPr/>
          </p:nvSpPr>
          <p:spPr>
            <a:xfrm>
              <a:off x="6404427" y="2167073"/>
              <a:ext cx="792000" cy="6482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404427" y="2167073"/>
              <a:ext cx="792000" cy="648203"/>
              <a:chOff x="6018187" y="2167073"/>
              <a:chExt cx="792000" cy="64820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6018187" y="2383276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공지사항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18187" y="2599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FAQ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018187" y="2167073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채용공고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직사각형 49"/>
          <p:cNvSpPr/>
          <p:nvPr/>
        </p:nvSpPr>
        <p:spPr>
          <a:xfrm rot="5400000">
            <a:off x="1745839" y="242481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45839" y="269814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45839" y="297147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5400000">
            <a:off x="1745839" y="324480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5400000">
            <a:off x="1745839" y="351852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5400000">
            <a:off x="1745839" y="379185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1745839" y="406518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5400000">
            <a:off x="1745839" y="433851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5400000">
            <a:off x="1745839" y="46088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745839" y="488221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1745839" y="215128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5706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26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분류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34635" y="2575988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34635" y="3008036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5151" y="482083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090755" y="3008036"/>
            <a:ext cx="180002" cy="1656000"/>
            <a:chOff x="7293279" y="2193599"/>
            <a:chExt cx="180002" cy="1656000"/>
          </a:xfrm>
        </p:grpSpPr>
        <p:sp>
          <p:nvSpPr>
            <p:cNvPr id="41" name="직사각형 40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46" name="직사각형 45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2834635" y="2149975"/>
            <a:ext cx="1080000" cy="288000"/>
            <a:chOff x="2834635" y="2149975"/>
            <a:chExt cx="1080000" cy="288000"/>
          </a:xfrm>
        </p:grpSpPr>
        <p:sp>
          <p:nvSpPr>
            <p:cNvPr id="62" name="직사각형 61"/>
            <p:cNvSpPr/>
            <p:nvPr/>
          </p:nvSpPr>
          <p:spPr>
            <a:xfrm>
              <a:off x="2834635" y="2149975"/>
              <a:ext cx="108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flipV="1">
              <a:off x="3728864" y="2261466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4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16814"/>
              </p:ext>
            </p:extLst>
          </p:nvPr>
        </p:nvGraphicFramePr>
        <p:xfrm>
          <a:off x="1685151" y="2080423"/>
          <a:ext cx="5760000" cy="26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분류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34635" y="2575988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34635" y="3008036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5151" y="482083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090755" y="3008036"/>
            <a:ext cx="180002" cy="1656000"/>
            <a:chOff x="7293279" y="2193599"/>
            <a:chExt cx="180002" cy="1656000"/>
          </a:xfrm>
        </p:grpSpPr>
        <p:sp>
          <p:nvSpPr>
            <p:cNvPr id="41" name="직사각형 40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46" name="직사각형 45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2834139" y="2434911"/>
            <a:ext cx="1080495" cy="689761"/>
            <a:chOff x="2834141" y="2434911"/>
            <a:chExt cx="4439788" cy="689761"/>
          </a:xfrm>
        </p:grpSpPr>
        <p:grpSp>
          <p:nvGrpSpPr>
            <p:cNvPr id="54" name="그룹 53"/>
            <p:cNvGrpSpPr/>
            <p:nvPr/>
          </p:nvGrpSpPr>
          <p:grpSpPr>
            <a:xfrm>
              <a:off x="2835129" y="2434911"/>
              <a:ext cx="4438800" cy="689761"/>
              <a:chOff x="1731732" y="3066702"/>
              <a:chExt cx="4438800" cy="68976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731732" y="3066702"/>
                <a:ext cx="4436120" cy="6897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31732" y="3301387"/>
                <a:ext cx="4438800" cy="2308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공지사항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731732" y="3518307"/>
                <a:ext cx="4074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FAQ</a:t>
                </a:r>
                <a:endParaRPr lang="ko-KR" altLang="en-US" sz="900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834141" y="243578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채용공고</a:t>
              </a:r>
              <a:endParaRPr lang="ko-KR" altLang="en-US" sz="9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34635" y="2149975"/>
            <a:ext cx="1080000" cy="288000"/>
            <a:chOff x="2834635" y="2149975"/>
            <a:chExt cx="1080000" cy="288000"/>
          </a:xfrm>
        </p:grpSpPr>
        <p:sp>
          <p:nvSpPr>
            <p:cNvPr id="49" name="직사각형 48"/>
            <p:cNvSpPr/>
            <p:nvPr/>
          </p:nvSpPr>
          <p:spPr>
            <a:xfrm>
              <a:off x="2834635" y="2149975"/>
              <a:ext cx="108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flipV="1">
              <a:off x="3728864" y="2261466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6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학원정보관리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기본정보 관리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학원명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학원주소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사업자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등록번호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/>
                        <a:t>개인정보</a:t>
                      </a:r>
                      <a:endParaRPr lang="en-US" altLang="ko-KR" sz="1000" b="0" baseline="0" dirty="0" smtClean="0"/>
                    </a:p>
                    <a:p>
                      <a:pPr algn="ctr" latinLnBrk="1"/>
                      <a:r>
                        <a:rPr lang="ko-KR" altLang="en-US" sz="1000" b="0" baseline="0" dirty="0" smtClean="0"/>
                        <a:t>책임자명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834634" y="2149975"/>
            <a:ext cx="4610517" cy="2015335"/>
            <a:chOff x="2924713" y="2830853"/>
            <a:chExt cx="4610517" cy="2015335"/>
          </a:xfrm>
        </p:grpSpPr>
        <p:sp>
          <p:nvSpPr>
            <p:cNvPr id="50" name="직사각형 49"/>
            <p:cNvSpPr/>
            <p:nvPr/>
          </p:nvSpPr>
          <p:spPr>
            <a:xfrm>
              <a:off x="2927359" y="2830853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비트캠프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24714" y="3262901"/>
              <a:ext cx="36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비트캠프 서울시 서초구 강남대로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459 (</a:t>
              </a:r>
              <a:r>
                <a:rPr lang="ko-KR" altLang="en-US" sz="900" dirty="0">
                  <a:solidFill>
                    <a:schemeClr val="tx1"/>
                  </a:solidFill>
                </a:rPr>
                <a:t>서초동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백암빌딩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92471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02-3486-9600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2471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214-85-24928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0463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최종진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0463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02-6007-1245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804633" y="2832832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mtClean="0">
                  <a:solidFill>
                    <a:schemeClr val="tx1"/>
                  </a:solidFill>
                </a:rPr>
                <a:t>조현정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35230" y="4558188"/>
              <a:ext cx="9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28617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1054013" y="2508892"/>
            <a:ext cx="5760002" cy="3624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79637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BIT-B001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교육과정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모집공고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4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54018"/>
              </p:ext>
            </p:extLst>
          </p:nvPr>
        </p:nvGraphicFramePr>
        <p:xfrm>
          <a:off x="1685150" y="1624348"/>
          <a:ext cx="57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이용약관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개인정보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취급방침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2834634" y="1696348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장 총칙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조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목적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이 약관은 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라고 한다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가 온라인으로 제공하는 </a:t>
            </a:r>
            <a:r>
              <a:rPr lang="ko-KR" altLang="en-US" sz="900" dirty="0" err="1">
                <a:solidFill>
                  <a:schemeClr val="tx1"/>
                </a:solidFill>
              </a:rPr>
              <a:t>디지털콘텐츠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“</a:t>
            </a:r>
            <a:r>
              <a:rPr lang="ko-KR" altLang="en-US" sz="900" dirty="0" err="1">
                <a:solidFill>
                  <a:schemeClr val="tx1"/>
                </a:solidFill>
              </a:rPr>
              <a:t>콘텐츠</a:t>
            </a:r>
            <a:r>
              <a:rPr lang="ko-KR" altLang="en-US" sz="900" dirty="0">
                <a:solidFill>
                  <a:schemeClr val="tx1"/>
                </a:solidFill>
              </a:rPr>
              <a:t>”라고 한다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및 </a:t>
            </a:r>
            <a:r>
              <a:rPr lang="ko-KR" altLang="en-US" sz="900" dirty="0" err="1">
                <a:solidFill>
                  <a:schemeClr val="tx1"/>
                </a:solidFill>
              </a:rPr>
              <a:t>제반서비스의</a:t>
            </a:r>
            <a:r>
              <a:rPr lang="ko-KR" altLang="en-US" sz="900" dirty="0">
                <a:solidFill>
                  <a:schemeClr val="tx1"/>
                </a:solidFill>
              </a:rPr>
              <a:t> 이용과 관련하여 비트캠프와 이용자와의 권리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의무 및 책임사항 등을 규정함을 목적으로 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조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정의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34634" y="2762605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수집하는 개인정보 항목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는 회원가입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상담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서비스 신청 등을 위해 아래와 같은 개인정보를 수집하고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필수항목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패스워드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이메일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자동수집항목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서비스 이용기록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로그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쿠키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</a:t>
            </a:r>
            <a:r>
              <a:rPr lang="en-US" altLang="ko-KR" sz="900" dirty="0">
                <a:solidFill>
                  <a:schemeClr val="tx1"/>
                </a:solidFill>
              </a:rPr>
              <a:t>IP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개인정보의 수집 및 </a:t>
            </a:r>
            <a:r>
              <a:rPr lang="ko-KR" altLang="en-US" sz="900" dirty="0" smtClean="0">
                <a:solidFill>
                  <a:schemeClr val="tx1"/>
                </a:solidFill>
              </a:rPr>
              <a:t>이용목적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203201" y="1696348"/>
            <a:ext cx="180002" cy="936000"/>
            <a:chOff x="7293279" y="2198971"/>
            <a:chExt cx="180002" cy="936000"/>
          </a:xfrm>
        </p:grpSpPr>
        <p:sp>
          <p:nvSpPr>
            <p:cNvPr id="63" name="직사각형 62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68" name="직사각형 67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7203199" y="2762605"/>
            <a:ext cx="180002" cy="936000"/>
            <a:chOff x="7293279" y="2198971"/>
            <a:chExt cx="180002" cy="936000"/>
          </a:xfrm>
        </p:grpSpPr>
        <p:sp>
          <p:nvSpPr>
            <p:cNvPr id="71" name="직사각형 70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76" name="직사각형 75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601658" y="128939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약관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방침 관리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45151" y="3850244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3623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111395"/>
            <a:ext cx="7632849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4655227" y="5539421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버튼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80362" y="2564904"/>
            <a:ext cx="1260000" cy="180000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7591"/>
              </p:ext>
            </p:extLst>
          </p:nvPr>
        </p:nvGraphicFramePr>
        <p:xfrm>
          <a:off x="7833320" y="764699"/>
          <a:ext cx="2016224" cy="601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제목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최대 두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교육기간 </a:t>
                      </a:r>
                      <a:r>
                        <a:rPr lang="en-US" altLang="ko-KR" sz="800" dirty="0" smtClean="0"/>
                        <a:t>: YYYY.</a:t>
                      </a:r>
                      <a:r>
                        <a:rPr lang="en-US" altLang="ko-KR" sz="800" baseline="0" dirty="0" smtClean="0"/>
                        <a:t> MM. DD </a:t>
                      </a:r>
                      <a:r>
                        <a:rPr lang="ko-KR" altLang="en-US" sz="800" baseline="0" dirty="0" smtClean="0"/>
                        <a:t>양식으로 표시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BIT-CB03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페이지네이션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현재 페이지 넘버에 강조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페이지넘버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개씩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aseline="0" dirty="0" smtClean="0"/>
                        <a:t>이전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dirty="0" smtClean="0"/>
                        <a:t>현재 페이지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- 5</a:t>
                      </a:r>
                      <a:r>
                        <a:rPr lang="ko-KR" altLang="en-US" sz="800" baseline="0" dirty="0" smtClean="0"/>
                        <a:t>개 이상의 이전 또는 다음 페이지는 각 방향 화살표 버튼으로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6068" y="576485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67257" y="30712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6490736" y="2571202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58504" y="245015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BIT-CB01</a:t>
            </a:r>
            <a:endParaRPr lang="ko-KR" altLang="en-US" sz="85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257" y="26777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959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62033"/>
              </p:ext>
            </p:extLst>
          </p:nvPr>
        </p:nvGraphicFramePr>
        <p:xfrm>
          <a:off x="7833320" y="764699"/>
          <a:ext cx="2016224" cy="604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9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19320"/>
              </p:ext>
            </p:extLst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b="1" u="sng" dirty="0" err="1" smtClean="0">
                          <a:solidFill>
                            <a:srgbClr val="C00000"/>
                          </a:solidFill>
                        </a:rPr>
                        <a:t>프론트엔드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 개발을 위한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UI/UX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전문가 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A - 2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월</a:t>
                      </a:r>
                      <a:endParaRPr lang="en-US" altLang="ko-KR" sz="1000" b="1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자바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Source Web application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전문 개발자 양성과정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21493" y="25712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814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302575" y="5401033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3059"/>
              </p:ext>
            </p:extLst>
          </p:nvPr>
        </p:nvGraphicFramePr>
        <p:xfrm>
          <a:off x="114414" y="2579168"/>
          <a:ext cx="7636322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65179"/>
              </p:ext>
            </p:extLst>
          </p:nvPr>
        </p:nvGraphicFramePr>
        <p:xfrm>
          <a:off x="7833320" y="764698"/>
          <a:ext cx="2016224" cy="525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/>
                        <a:t>현재글</a:t>
                      </a:r>
                      <a:r>
                        <a:rPr lang="ko-KR" altLang="en-US" sz="800" b="1" baseline="0" dirty="0" smtClean="0"/>
                        <a:t> 제목</a:t>
                      </a:r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현재글</a:t>
                      </a:r>
                      <a:r>
                        <a:rPr lang="ko-KR" altLang="en-US" sz="800" b="1" dirty="0" smtClean="0"/>
                        <a:t> 내용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사용자가</a:t>
                      </a:r>
                      <a:r>
                        <a:rPr lang="ko-KR" altLang="en-US" sz="800" b="0" baseline="0" dirty="0" smtClean="0"/>
                        <a:t> 작성한 글 내용 및 </a:t>
                      </a:r>
                      <a:r>
                        <a:rPr lang="ko-KR" altLang="en-US" sz="800" b="0" baseline="0" dirty="0" err="1" smtClean="0"/>
                        <a:t>컨텐츠</a:t>
                      </a:r>
                      <a:r>
                        <a:rPr lang="ko-KR" altLang="en-US" sz="800" b="0" baseline="0" dirty="0" smtClean="0"/>
                        <a:t> 표시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상세내용 </a:t>
                      </a:r>
                      <a:r>
                        <a:rPr lang="ko-KR" altLang="en-US" sz="800" dirty="0" err="1" smtClean="0"/>
                        <a:t>최하단에</a:t>
                      </a:r>
                      <a:r>
                        <a:rPr lang="ko-KR" altLang="en-US" sz="800" dirty="0" smtClean="0"/>
                        <a:t> 고정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/>
                        <a:t>목록 버튼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클릭 시 </a:t>
                      </a:r>
                      <a:r>
                        <a:rPr lang="en-US" altLang="ko-KR" sz="800" dirty="0" smtClean="0"/>
                        <a:t>BIT-CB01</a:t>
                      </a:r>
                      <a:r>
                        <a:rPr lang="ko-KR" altLang="en-US" sz="800" b="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BIT-CB03</a:t>
            </a:r>
            <a:endParaRPr lang="ko-KR" altLang="en-US" sz="850" dirty="0"/>
          </a:p>
        </p:txBody>
      </p:sp>
      <p:sp>
        <p:nvSpPr>
          <p:cNvPr id="41" name="직사각형 40"/>
          <p:cNvSpPr/>
          <p:nvPr/>
        </p:nvSpPr>
        <p:spPr>
          <a:xfrm>
            <a:off x="116247" y="584514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531" y="3196042"/>
            <a:ext cx="7102088" cy="212910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 flipV="1">
            <a:off x="381532" y="3196042"/>
            <a:ext cx="7102087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81531" y="3196042"/>
            <a:ext cx="7102088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19642" y="39324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55" y="317726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356575" y="39475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7755" y="5881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755" y="262432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176246" y="528413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38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88032"/>
              </p:ext>
            </p:extLst>
          </p:nvPr>
        </p:nvGraphicFramePr>
        <p:xfrm>
          <a:off x="114415" y="2579170"/>
          <a:ext cx="76392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2059200"/>
                <a:gridCol w="1080000"/>
                <a:gridCol w="1080000"/>
                <a:gridCol w="1080000"/>
                <a:gridCol w="180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지역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모집인원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고용형태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마감날짜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아워콤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콜라비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보고정보시스템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한국알박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현대상선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유클릭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코코링크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다인리더스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성진하이텍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써머스플랫폼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5733" y="2101124"/>
            <a:ext cx="1278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취업정보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BIT-D001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70668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3594</Words>
  <Application>Microsoft Office PowerPoint</Application>
  <PresentationFormat>A4 용지(210x297mm)</PresentationFormat>
  <Paragraphs>1786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Rix고딕 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HYEJIN</cp:lastModifiedBy>
  <cp:revision>673</cp:revision>
  <dcterms:created xsi:type="dcterms:W3CDTF">2020-01-16T05:14:20Z</dcterms:created>
  <dcterms:modified xsi:type="dcterms:W3CDTF">2020-01-27T10:39:52Z</dcterms:modified>
</cp:coreProperties>
</file>