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589" r:id="rId2"/>
    <p:sldId id="258" r:id="rId3"/>
    <p:sldId id="389" r:id="rId4"/>
    <p:sldId id="395" r:id="rId5"/>
    <p:sldId id="445" r:id="rId6"/>
    <p:sldId id="591" r:id="rId7"/>
    <p:sldId id="590" r:id="rId8"/>
    <p:sldId id="592" r:id="rId9"/>
    <p:sldId id="593" r:id="rId10"/>
    <p:sldId id="594" r:id="rId11"/>
    <p:sldId id="595" r:id="rId12"/>
    <p:sldId id="596" r:id="rId13"/>
    <p:sldId id="597" r:id="rId14"/>
    <p:sldId id="406" r:id="rId15"/>
    <p:sldId id="407" r:id="rId16"/>
    <p:sldId id="477" r:id="rId17"/>
    <p:sldId id="481" r:id="rId18"/>
    <p:sldId id="472" r:id="rId19"/>
    <p:sldId id="500" r:id="rId20"/>
    <p:sldId id="474" r:id="rId21"/>
    <p:sldId id="554" r:id="rId22"/>
    <p:sldId id="475" r:id="rId23"/>
    <p:sldId id="476" r:id="rId24"/>
    <p:sldId id="480" r:id="rId25"/>
    <p:sldId id="482" r:id="rId26"/>
    <p:sldId id="485" r:id="rId27"/>
    <p:sldId id="484" r:id="rId28"/>
    <p:sldId id="486" r:id="rId29"/>
    <p:sldId id="494" r:id="rId30"/>
    <p:sldId id="487" r:id="rId31"/>
    <p:sldId id="488" r:id="rId32"/>
    <p:sldId id="490" r:id="rId33"/>
    <p:sldId id="492" r:id="rId34"/>
    <p:sldId id="493" r:id="rId35"/>
    <p:sldId id="495" r:id="rId36"/>
    <p:sldId id="496" r:id="rId37"/>
    <p:sldId id="497" r:id="rId38"/>
    <p:sldId id="498" r:id="rId39"/>
    <p:sldId id="499" r:id="rId40"/>
    <p:sldId id="513" r:id="rId41"/>
    <p:sldId id="516" r:id="rId42"/>
    <p:sldId id="515" r:id="rId43"/>
    <p:sldId id="519" r:id="rId44"/>
    <p:sldId id="520" r:id="rId45"/>
    <p:sldId id="518" r:id="rId46"/>
    <p:sldId id="501" r:id="rId47"/>
    <p:sldId id="534" r:id="rId48"/>
    <p:sldId id="528" r:id="rId49"/>
    <p:sldId id="529" r:id="rId50"/>
    <p:sldId id="530" r:id="rId51"/>
    <p:sldId id="531" r:id="rId52"/>
    <p:sldId id="532" r:id="rId53"/>
    <p:sldId id="536" r:id="rId54"/>
    <p:sldId id="545" r:id="rId55"/>
    <p:sldId id="535" r:id="rId56"/>
    <p:sldId id="537" r:id="rId57"/>
    <p:sldId id="538" r:id="rId58"/>
    <p:sldId id="539" r:id="rId59"/>
    <p:sldId id="540" r:id="rId60"/>
    <p:sldId id="543" r:id="rId61"/>
    <p:sldId id="541" r:id="rId62"/>
    <p:sldId id="542" r:id="rId63"/>
    <p:sldId id="547" r:id="rId64"/>
    <p:sldId id="462" r:id="rId65"/>
    <p:sldId id="470" r:id="rId66"/>
    <p:sldId id="466" r:id="rId67"/>
    <p:sldId id="549" r:id="rId68"/>
    <p:sldId id="552" r:id="rId69"/>
    <p:sldId id="553" r:id="rId70"/>
    <p:sldId id="556" r:id="rId71"/>
    <p:sldId id="557" r:id="rId72"/>
    <p:sldId id="558" r:id="rId73"/>
    <p:sldId id="562" r:id="rId74"/>
    <p:sldId id="563" r:id="rId75"/>
    <p:sldId id="559" r:id="rId76"/>
    <p:sldId id="560" r:id="rId77"/>
    <p:sldId id="561" r:id="rId78"/>
    <p:sldId id="564" r:id="rId79"/>
    <p:sldId id="565" r:id="rId80"/>
    <p:sldId id="566" r:id="rId81"/>
    <p:sldId id="568" r:id="rId82"/>
    <p:sldId id="569" r:id="rId83"/>
    <p:sldId id="570" r:id="rId84"/>
    <p:sldId id="571" r:id="rId85"/>
    <p:sldId id="578" r:id="rId86"/>
    <p:sldId id="573" r:id="rId87"/>
    <p:sldId id="574" r:id="rId88"/>
    <p:sldId id="575" r:id="rId89"/>
    <p:sldId id="576" r:id="rId90"/>
    <p:sldId id="577" r:id="rId91"/>
    <p:sldId id="579" r:id="rId92"/>
    <p:sldId id="580" r:id="rId93"/>
    <p:sldId id="581" r:id="rId94"/>
    <p:sldId id="582" r:id="rId95"/>
    <p:sldId id="584" r:id="rId96"/>
    <p:sldId id="465" r:id="rId97"/>
    <p:sldId id="585" r:id="rId98"/>
    <p:sldId id="464" r:id="rId99"/>
    <p:sldId id="463" r:id="rId100"/>
    <p:sldId id="586" r:id="rId101"/>
    <p:sldId id="587" r:id="rId102"/>
    <p:sldId id="588" r:id="rId10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098"/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429" autoAdjust="0"/>
  </p:normalViewPr>
  <p:slideViewPr>
    <p:cSldViewPr>
      <p:cViewPr varScale="1">
        <p:scale>
          <a:sx n="91" d="100"/>
          <a:sy n="91" d="100"/>
        </p:scale>
        <p:origin x="-1236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148010">
            <a:off x="8100618" y="56974"/>
            <a:ext cx="2805213" cy="7467042"/>
          </a:xfrm>
          <a:custGeom>
            <a:avLst/>
            <a:gdLst>
              <a:gd name="connsiteX0" fmla="*/ 0 w 4392488"/>
              <a:gd name="connsiteY0" fmla="*/ 0 h 8148617"/>
              <a:gd name="connsiteX1" fmla="*/ 4392488 w 4392488"/>
              <a:gd name="connsiteY1" fmla="*/ 0 h 8148617"/>
              <a:gd name="connsiteX2" fmla="*/ 4392488 w 4392488"/>
              <a:gd name="connsiteY2" fmla="*/ 8148617 h 8148617"/>
              <a:gd name="connsiteX3" fmla="*/ 0 w 4392488"/>
              <a:gd name="connsiteY3" fmla="*/ 8148617 h 8148617"/>
              <a:gd name="connsiteX4" fmla="*/ 0 w 4392488"/>
              <a:gd name="connsiteY4" fmla="*/ 0 h 8148617"/>
              <a:gd name="connsiteX0" fmla="*/ 5509 w 4392488"/>
              <a:gd name="connsiteY0" fmla="*/ 451777 h 8148617"/>
              <a:gd name="connsiteX1" fmla="*/ 4392488 w 4392488"/>
              <a:gd name="connsiteY1" fmla="*/ 0 h 8148617"/>
              <a:gd name="connsiteX2" fmla="*/ 4392488 w 4392488"/>
              <a:gd name="connsiteY2" fmla="*/ 8148617 h 8148617"/>
              <a:gd name="connsiteX3" fmla="*/ 0 w 4392488"/>
              <a:gd name="connsiteY3" fmla="*/ 8148617 h 8148617"/>
              <a:gd name="connsiteX4" fmla="*/ 5509 w 4392488"/>
              <a:gd name="connsiteY4" fmla="*/ 451777 h 8148617"/>
              <a:gd name="connsiteX0" fmla="*/ 5509 w 4392488"/>
              <a:gd name="connsiteY0" fmla="*/ 451777 h 8148617"/>
              <a:gd name="connsiteX1" fmla="*/ 4392488 w 4392488"/>
              <a:gd name="connsiteY1" fmla="*/ 0 h 8148617"/>
              <a:gd name="connsiteX2" fmla="*/ 4392488 w 4392488"/>
              <a:gd name="connsiteY2" fmla="*/ 8148617 h 8148617"/>
              <a:gd name="connsiteX3" fmla="*/ 0 w 4392488"/>
              <a:gd name="connsiteY3" fmla="*/ 8148617 h 8148617"/>
              <a:gd name="connsiteX4" fmla="*/ 5509 w 4392488"/>
              <a:gd name="connsiteY4" fmla="*/ 451777 h 8148617"/>
              <a:gd name="connsiteX0" fmla="*/ 54910 w 4441889"/>
              <a:gd name="connsiteY0" fmla="*/ 451777 h 8148617"/>
              <a:gd name="connsiteX1" fmla="*/ 4441889 w 4441889"/>
              <a:gd name="connsiteY1" fmla="*/ 0 h 8148617"/>
              <a:gd name="connsiteX2" fmla="*/ 4441889 w 4441889"/>
              <a:gd name="connsiteY2" fmla="*/ 8148617 h 8148617"/>
              <a:gd name="connsiteX3" fmla="*/ 0 w 4441889"/>
              <a:gd name="connsiteY3" fmla="*/ 7802804 h 8148617"/>
              <a:gd name="connsiteX4" fmla="*/ 54910 w 4441889"/>
              <a:gd name="connsiteY4" fmla="*/ 451777 h 8148617"/>
              <a:gd name="connsiteX0" fmla="*/ 54910 w 4441889"/>
              <a:gd name="connsiteY0" fmla="*/ 451777 h 7802804"/>
              <a:gd name="connsiteX1" fmla="*/ 4441889 w 4441889"/>
              <a:gd name="connsiteY1" fmla="*/ 0 h 7802804"/>
              <a:gd name="connsiteX2" fmla="*/ 4025010 w 4441889"/>
              <a:gd name="connsiteY2" fmla="*/ 6569234 h 7802804"/>
              <a:gd name="connsiteX3" fmla="*/ 0 w 4441889"/>
              <a:gd name="connsiteY3" fmla="*/ 7802804 h 7802804"/>
              <a:gd name="connsiteX4" fmla="*/ 54910 w 4441889"/>
              <a:gd name="connsiteY4" fmla="*/ 451777 h 7802804"/>
              <a:gd name="connsiteX0" fmla="*/ 54910 w 4441889"/>
              <a:gd name="connsiteY0" fmla="*/ 451777 h 7802804"/>
              <a:gd name="connsiteX1" fmla="*/ 4441889 w 4441889"/>
              <a:gd name="connsiteY1" fmla="*/ 0 h 7802804"/>
              <a:gd name="connsiteX2" fmla="*/ 3331370 w 4441889"/>
              <a:gd name="connsiteY2" fmla="*/ 5761360 h 7802804"/>
              <a:gd name="connsiteX3" fmla="*/ 0 w 4441889"/>
              <a:gd name="connsiteY3" fmla="*/ 7802804 h 7802804"/>
              <a:gd name="connsiteX4" fmla="*/ 54910 w 4441889"/>
              <a:gd name="connsiteY4" fmla="*/ 451777 h 7802804"/>
              <a:gd name="connsiteX0" fmla="*/ 54910 w 4441889"/>
              <a:gd name="connsiteY0" fmla="*/ 451777 h 7802804"/>
              <a:gd name="connsiteX1" fmla="*/ 4441889 w 4441889"/>
              <a:gd name="connsiteY1" fmla="*/ 0 h 7802804"/>
              <a:gd name="connsiteX2" fmla="*/ 2783725 w 4441889"/>
              <a:gd name="connsiteY2" fmla="*/ 6798241 h 7802804"/>
              <a:gd name="connsiteX3" fmla="*/ 0 w 4441889"/>
              <a:gd name="connsiteY3" fmla="*/ 7802804 h 7802804"/>
              <a:gd name="connsiteX4" fmla="*/ 54910 w 4441889"/>
              <a:gd name="connsiteY4" fmla="*/ 451777 h 7802804"/>
              <a:gd name="connsiteX0" fmla="*/ 210318 w 2939133"/>
              <a:gd name="connsiteY0" fmla="*/ 147848 h 7498875"/>
              <a:gd name="connsiteX1" fmla="*/ 669960 w 2939133"/>
              <a:gd name="connsiteY1" fmla="*/ 0 h 7498875"/>
              <a:gd name="connsiteX2" fmla="*/ 2939133 w 2939133"/>
              <a:gd name="connsiteY2" fmla="*/ 6494312 h 7498875"/>
              <a:gd name="connsiteX3" fmla="*/ 155408 w 2939133"/>
              <a:gd name="connsiteY3" fmla="*/ 7498875 h 7498875"/>
              <a:gd name="connsiteX4" fmla="*/ 210318 w 2939133"/>
              <a:gd name="connsiteY4" fmla="*/ 147848 h 7498875"/>
              <a:gd name="connsiteX0" fmla="*/ 54910 w 2783725"/>
              <a:gd name="connsiteY0" fmla="*/ 147848 h 7498875"/>
              <a:gd name="connsiteX1" fmla="*/ 514552 w 2783725"/>
              <a:gd name="connsiteY1" fmla="*/ 0 h 7498875"/>
              <a:gd name="connsiteX2" fmla="*/ 2783725 w 2783725"/>
              <a:gd name="connsiteY2" fmla="*/ 6494312 h 7498875"/>
              <a:gd name="connsiteX3" fmla="*/ 0 w 2783725"/>
              <a:gd name="connsiteY3" fmla="*/ 7498875 h 7498875"/>
              <a:gd name="connsiteX4" fmla="*/ 54910 w 2783725"/>
              <a:gd name="connsiteY4" fmla="*/ 147848 h 7498875"/>
              <a:gd name="connsiteX0" fmla="*/ 76398 w 2805213"/>
              <a:gd name="connsiteY0" fmla="*/ 147848 h 7466002"/>
              <a:gd name="connsiteX1" fmla="*/ 536040 w 2805213"/>
              <a:gd name="connsiteY1" fmla="*/ 0 h 7466002"/>
              <a:gd name="connsiteX2" fmla="*/ 2805213 w 2805213"/>
              <a:gd name="connsiteY2" fmla="*/ 6494312 h 7466002"/>
              <a:gd name="connsiteX3" fmla="*/ 0 w 2805213"/>
              <a:gd name="connsiteY3" fmla="*/ 7466002 h 7466002"/>
              <a:gd name="connsiteX4" fmla="*/ 76398 w 2805213"/>
              <a:gd name="connsiteY4" fmla="*/ 147848 h 7466002"/>
              <a:gd name="connsiteX0" fmla="*/ 78602 w 2805213"/>
              <a:gd name="connsiteY0" fmla="*/ 163887 h 7466002"/>
              <a:gd name="connsiteX1" fmla="*/ 536040 w 2805213"/>
              <a:gd name="connsiteY1" fmla="*/ 0 h 7466002"/>
              <a:gd name="connsiteX2" fmla="*/ 2805213 w 2805213"/>
              <a:gd name="connsiteY2" fmla="*/ 6494312 h 7466002"/>
              <a:gd name="connsiteX3" fmla="*/ 0 w 2805213"/>
              <a:gd name="connsiteY3" fmla="*/ 7466002 h 7466002"/>
              <a:gd name="connsiteX4" fmla="*/ 78602 w 2805213"/>
              <a:gd name="connsiteY4" fmla="*/ 163887 h 7466002"/>
              <a:gd name="connsiteX0" fmla="*/ 78602 w 2805213"/>
              <a:gd name="connsiteY0" fmla="*/ 164927 h 7467042"/>
              <a:gd name="connsiteX1" fmla="*/ 539041 w 2805213"/>
              <a:gd name="connsiteY1" fmla="*/ 0 h 7467042"/>
              <a:gd name="connsiteX2" fmla="*/ 2805213 w 2805213"/>
              <a:gd name="connsiteY2" fmla="*/ 6495352 h 7467042"/>
              <a:gd name="connsiteX3" fmla="*/ 0 w 2805213"/>
              <a:gd name="connsiteY3" fmla="*/ 7467042 h 7467042"/>
              <a:gd name="connsiteX4" fmla="*/ 78602 w 2805213"/>
              <a:gd name="connsiteY4" fmla="*/ 164927 h 7467042"/>
              <a:gd name="connsiteX0" fmla="*/ 76643 w 2805213"/>
              <a:gd name="connsiteY0" fmla="*/ 168967 h 7467042"/>
              <a:gd name="connsiteX1" fmla="*/ 539041 w 2805213"/>
              <a:gd name="connsiteY1" fmla="*/ 0 h 7467042"/>
              <a:gd name="connsiteX2" fmla="*/ 2805213 w 2805213"/>
              <a:gd name="connsiteY2" fmla="*/ 6495352 h 7467042"/>
              <a:gd name="connsiteX3" fmla="*/ 0 w 2805213"/>
              <a:gd name="connsiteY3" fmla="*/ 7467042 h 7467042"/>
              <a:gd name="connsiteX4" fmla="*/ 76643 w 2805213"/>
              <a:gd name="connsiteY4" fmla="*/ 168967 h 7467042"/>
              <a:gd name="connsiteX0" fmla="*/ 76643 w 2805213"/>
              <a:gd name="connsiteY0" fmla="*/ 168967 h 7467042"/>
              <a:gd name="connsiteX1" fmla="*/ 539041 w 2805213"/>
              <a:gd name="connsiteY1" fmla="*/ 0 h 7467042"/>
              <a:gd name="connsiteX2" fmla="*/ 2805213 w 2805213"/>
              <a:gd name="connsiteY2" fmla="*/ 6495352 h 7467042"/>
              <a:gd name="connsiteX3" fmla="*/ 0 w 2805213"/>
              <a:gd name="connsiteY3" fmla="*/ 7467042 h 7467042"/>
              <a:gd name="connsiteX4" fmla="*/ 76643 w 2805213"/>
              <a:gd name="connsiteY4" fmla="*/ 168967 h 746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213" h="7467042">
                <a:moveTo>
                  <a:pt x="76643" y="168967"/>
                </a:moveTo>
                <a:cubicBezTo>
                  <a:pt x="525777" y="13659"/>
                  <a:pt x="538929" y="6247"/>
                  <a:pt x="539041" y="0"/>
                </a:cubicBezTo>
                <a:lnTo>
                  <a:pt x="2805213" y="6495352"/>
                </a:lnTo>
                <a:lnTo>
                  <a:pt x="0" y="7467042"/>
                </a:lnTo>
                <a:cubicBezTo>
                  <a:pt x="1836" y="4901429"/>
                  <a:pt x="74807" y="2734580"/>
                  <a:pt x="76643" y="168967"/>
                </a:cubicBezTo>
                <a:close/>
              </a:path>
            </a:pathLst>
          </a:custGeom>
          <a:solidFill>
            <a:srgbClr val="0B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6093296"/>
            <a:ext cx="167640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4608" y="3082609"/>
            <a:ext cx="2593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비트캠프 </a:t>
            </a:r>
            <a:r>
              <a:rPr lang="en-US" altLang="ko-KR" sz="2000" b="1" dirty="0" smtClean="0"/>
              <a:t>LMS</a:t>
            </a:r>
            <a:r>
              <a:rPr lang="ko-KR" altLang="en-US" sz="2000" b="1" dirty="0" smtClean="0"/>
              <a:t>시스템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스토리보드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951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86987"/>
              </p:ext>
            </p:extLst>
          </p:nvPr>
        </p:nvGraphicFramePr>
        <p:xfrm>
          <a:off x="1054014" y="2547779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/>
                <a:gridCol w="3528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71615"/>
              </p:ext>
            </p:extLst>
          </p:nvPr>
        </p:nvGraphicFramePr>
        <p:xfrm>
          <a:off x="7833320" y="764694"/>
          <a:ext cx="2016224" cy="6048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964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5201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BIT-DA01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공지사항 목록</a:t>
              </a:r>
              <a:endParaRPr lang="ko-KR" altLang="en-US" sz="1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95016" y="573352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2878599"/>
            <a:ext cx="5339085" cy="14692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3152151"/>
            <a:ext cx="5339085" cy="1469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3425703"/>
            <a:ext cx="5339085" cy="14692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3699255"/>
            <a:ext cx="5339085" cy="14692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3972807"/>
            <a:ext cx="5339085" cy="14692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4246359"/>
            <a:ext cx="5339085" cy="14692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4519911"/>
            <a:ext cx="5339085" cy="14692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4793463"/>
            <a:ext cx="5339085" cy="1469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5067015"/>
            <a:ext cx="5339085" cy="1469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5340566"/>
            <a:ext cx="5339085" cy="1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</a:t>
            </a:r>
            <a:r>
              <a:rPr lang="ko-KR" altLang="en-US" sz="850" dirty="0"/>
              <a:t>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LMS-JBA1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3891"/>
              </p:ext>
            </p:extLst>
          </p:nvPr>
        </p:nvGraphicFramePr>
        <p:xfrm>
          <a:off x="1685149" y="2076230"/>
          <a:ext cx="576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6725151" y="4882826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교육과정 목록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685149" y="488282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16387" y="535939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 rot="5400000">
            <a:off x="1799080" y="3917908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5400000">
            <a:off x="1799080" y="44580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</a:t>
            </a:r>
            <a:r>
              <a:rPr lang="ko-KR" altLang="en-US" sz="850" dirty="0"/>
              <a:t>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LMS-JBA2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6725151" y="4882826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교육과정 목록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685149" y="488282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16387" y="535939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 rot="5400000">
            <a:off x="1799080" y="3917908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5400000">
            <a:off x="1799080" y="44580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5714554" y="3449736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6758"/>
              </p:ext>
            </p:extLst>
          </p:nvPr>
        </p:nvGraphicFramePr>
        <p:xfrm>
          <a:off x="1685151" y="2080423"/>
          <a:ext cx="5760000" cy="35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강의코드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LEC1000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교육강사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수강인원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교육과정 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LMS-JBB1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교육과정 등록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53048" y="568179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38230" y="3880705"/>
            <a:ext cx="4436122" cy="1656000"/>
            <a:chOff x="2834635" y="2582023"/>
            <a:chExt cx="4436122" cy="1656000"/>
          </a:xfrm>
        </p:grpSpPr>
        <p:sp>
          <p:nvSpPr>
            <p:cNvPr id="51" name="직사각형 50"/>
            <p:cNvSpPr/>
            <p:nvPr/>
          </p:nvSpPr>
          <p:spPr>
            <a:xfrm>
              <a:off x="2834635" y="2582023"/>
              <a:ext cx="4256120" cy="165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090755" y="2582023"/>
              <a:ext cx="180002" cy="1656000"/>
              <a:chOff x="7293279" y="2193599"/>
              <a:chExt cx="180002" cy="1656000"/>
            </a:xfrm>
          </p:grpSpPr>
          <p:sp>
            <p:nvSpPr>
              <p:cNvPr id="41" name="직사각형 40"/>
              <p:cNvSpPr/>
              <p:nvPr/>
            </p:nvSpPr>
            <p:spPr>
              <a:xfrm rot="5400000">
                <a:off x="6647967" y="2844284"/>
                <a:ext cx="1470627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5400000">
                <a:off x="6763026" y="2906386"/>
                <a:ext cx="1240508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5400000">
                <a:off x="7293281" y="2193599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>
                <a:off x="7355321" y="2259495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 flipV="1">
                <a:off x="7293279" y="3669599"/>
                <a:ext cx="180000" cy="180000"/>
                <a:chOff x="7293281" y="1484343"/>
                <a:chExt cx="180000" cy="18000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 rot="5400000">
                  <a:off x="7293281" y="1484343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7355321" y="1550239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2" name="직사각형 51"/>
          <p:cNvSpPr/>
          <p:nvPr/>
        </p:nvSpPr>
        <p:spPr>
          <a:xfrm>
            <a:off x="2837280" y="2592203"/>
            <a:ext cx="4437072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Smart Web &amp; Content </a:t>
            </a:r>
            <a:r>
              <a:rPr lang="ko-KR" altLang="en-US" sz="900" dirty="0">
                <a:solidFill>
                  <a:schemeClr val="tx1"/>
                </a:solidFill>
              </a:rPr>
              <a:t>개발자 양성과정 </a:t>
            </a:r>
            <a:r>
              <a:rPr lang="en-US" altLang="ko-KR" sz="900" dirty="0">
                <a:solidFill>
                  <a:schemeClr val="tx1"/>
                </a:solidFill>
              </a:rPr>
              <a:t>- 3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837280" y="3024845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7441" y="3061176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554379" y="3018767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834635" y="3025910"/>
            <a:ext cx="288000" cy="288000"/>
            <a:chOff x="3554904" y="3322710"/>
            <a:chExt cx="288000" cy="288000"/>
          </a:xfrm>
        </p:grpSpPr>
        <p:sp>
          <p:nvSpPr>
            <p:cNvPr id="62" name="직사각형 61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554379" y="3018767"/>
            <a:ext cx="288000" cy="288000"/>
            <a:chOff x="3554904" y="3322710"/>
            <a:chExt cx="288000" cy="288000"/>
          </a:xfrm>
        </p:grpSpPr>
        <p:sp>
          <p:nvSpPr>
            <p:cNvPr id="65" name="직사각형 64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71720"/>
              </p:ext>
            </p:extLst>
          </p:nvPr>
        </p:nvGraphicFramePr>
        <p:xfrm>
          <a:off x="7833320" y="764699"/>
          <a:ext cx="2016224" cy="6048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41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등록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신규 교육과정 개설</a:t>
                      </a:r>
                      <a:r>
                        <a:rPr lang="ko-KR" altLang="en-US" sz="800" b="0" baseline="0" dirty="0" smtClean="0"/>
                        <a:t> 기능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강의코드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자동으로 부여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교육강사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설민석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최진기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최태성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600776" y="2191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37604" y="175515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834635" y="3737736"/>
            <a:ext cx="1442806" cy="876322"/>
            <a:chOff x="6404427" y="2167073"/>
            <a:chExt cx="792000" cy="876322"/>
          </a:xfrm>
        </p:grpSpPr>
        <p:sp>
          <p:nvSpPr>
            <p:cNvPr id="74" name="직사각형 73"/>
            <p:cNvSpPr/>
            <p:nvPr/>
          </p:nvSpPr>
          <p:spPr>
            <a:xfrm>
              <a:off x="6404427" y="2167073"/>
              <a:ext cx="792000" cy="8763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404427" y="2169910"/>
              <a:ext cx="792000" cy="438309"/>
              <a:chOff x="6018187" y="2169910"/>
              <a:chExt cx="792000" cy="43830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선택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018187" y="2392219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설민석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7" name="직사각형 66"/>
          <p:cNvSpPr/>
          <p:nvPr/>
        </p:nvSpPr>
        <p:spPr>
          <a:xfrm>
            <a:off x="2837280" y="34500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이등변 삼각형 67"/>
          <p:cNvSpPr/>
          <p:nvPr/>
        </p:nvSpPr>
        <p:spPr>
          <a:xfrm flipV="1">
            <a:off x="4095519" y="3561542"/>
            <a:ext cx="89484" cy="6501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834635" y="4178882"/>
            <a:ext cx="1442806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최진기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834635" y="4398058"/>
            <a:ext cx="1442806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최태성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580340" y="373642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81" name="직사각형 80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11037"/>
              </p:ext>
            </p:extLst>
          </p:nvPr>
        </p:nvGraphicFramePr>
        <p:xfrm>
          <a:off x="1058326" y="2546298"/>
          <a:ext cx="5760000" cy="286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56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30326" y="3157532"/>
            <a:ext cx="5616000" cy="218236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5393" y="41256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075812" y="5490127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BIT-DB01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공지사항 상세</a:t>
              </a:r>
              <a:endParaRPr lang="ko-KR" altLang="en-US" sz="1000" dirty="0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2699" r="32190" b="-725"/>
          <a:stretch/>
        </p:blipFill>
        <p:spPr>
          <a:xfrm>
            <a:off x="1140829" y="2671547"/>
            <a:ext cx="5130322" cy="1440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19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54735"/>
              </p:ext>
            </p:extLst>
          </p:nvPr>
        </p:nvGraphicFramePr>
        <p:xfrm>
          <a:off x="1054014" y="2547779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/>
                <a:gridCol w="3528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56284"/>
              </p:ext>
            </p:extLst>
          </p:nvPr>
        </p:nvGraphicFramePr>
        <p:xfrm>
          <a:off x="7833320" y="764694"/>
          <a:ext cx="2016224" cy="6048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964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5201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BIT-EA01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FAQ</a:t>
              </a:r>
              <a:r>
                <a:rPr lang="ko-KR" altLang="en-US" sz="1000" dirty="0" smtClean="0"/>
                <a:t> 목록</a:t>
              </a:r>
              <a:endParaRPr lang="ko-KR" altLang="en-US" sz="1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95016" y="573352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2878599"/>
            <a:ext cx="5339085" cy="14692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3152151"/>
            <a:ext cx="5339085" cy="1469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3425703"/>
            <a:ext cx="5339085" cy="14692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3699255"/>
            <a:ext cx="5339085" cy="14692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3972807"/>
            <a:ext cx="5339085" cy="14692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4246359"/>
            <a:ext cx="5339085" cy="14692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4519911"/>
            <a:ext cx="5339085" cy="14692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4793463"/>
            <a:ext cx="5339085" cy="1469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5067015"/>
            <a:ext cx="5339085" cy="1469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5340566"/>
            <a:ext cx="5339085" cy="1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99912"/>
              </p:ext>
            </p:extLst>
          </p:nvPr>
        </p:nvGraphicFramePr>
        <p:xfrm>
          <a:off x="1058326" y="2546298"/>
          <a:ext cx="5760000" cy="286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56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30326" y="3157532"/>
            <a:ext cx="5616000" cy="218236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5393" y="41256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075812" y="5490127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BIT-EB01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FAQ</a:t>
              </a:r>
              <a:r>
                <a:rPr lang="ko-KR" altLang="en-US" sz="1000" dirty="0" smtClean="0"/>
                <a:t> 상세</a:t>
              </a:r>
              <a:endParaRPr lang="ko-KR" altLang="en-US" sz="1000" dirty="0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2699" r="32190" b="-725"/>
          <a:stretch/>
        </p:blipFill>
        <p:spPr>
          <a:xfrm>
            <a:off x="1140829" y="2671547"/>
            <a:ext cx="5130322" cy="1440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08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86225"/>
              </p:ext>
            </p:extLst>
          </p:nvPr>
        </p:nvGraphicFramePr>
        <p:xfrm>
          <a:off x="7833320" y="764699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8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사용자의 수강상태 또는 회원 권한에 따른 각 </a:t>
                      </a:r>
                      <a:r>
                        <a:rPr lang="ko-KR" altLang="en-US" sz="800" dirty="0" err="1" smtClean="0"/>
                        <a:t>메인페이지로</a:t>
                      </a:r>
                      <a:r>
                        <a:rPr lang="ko-KR" altLang="en-US" sz="800" dirty="0" smtClean="0"/>
                        <a:t> 이동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</a:t>
                      </a:r>
                      <a:r>
                        <a:rPr lang="ko-KR" altLang="en-US" sz="800" b="1" baseline="0" dirty="0" smtClean="0"/>
                        <a:t> </a:t>
                      </a:r>
                      <a:r>
                        <a:rPr lang="en-US" altLang="ko-KR" sz="800" b="1" baseline="0" dirty="0" smtClean="0"/>
                        <a:t>/ </a:t>
                      </a:r>
                      <a:r>
                        <a:rPr lang="ko-KR" altLang="en-US" sz="800" b="1" baseline="0" dirty="0" smtClean="0"/>
                        <a:t>비밀번호 찾기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아이디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LMS-CA01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페이지로 이동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비밀번호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LMS-CB01 </a:t>
                      </a:r>
                      <a:r>
                        <a:rPr lang="ko-KR" altLang="en-US" sz="80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회원가입 버튼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LMS-B001 </a:t>
                      </a:r>
                      <a:r>
                        <a:rPr lang="ko-KR" altLang="en-US" sz="80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44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80792" y="4977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98483" y="5193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2241"/>
              </p:ext>
            </p:extLst>
          </p:nvPr>
        </p:nvGraphicFramePr>
        <p:xfrm>
          <a:off x="7833320" y="764697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50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오류 시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LMS-A003</a:t>
                      </a:r>
                      <a:r>
                        <a:rPr lang="ko-KR" altLang="en-US" sz="800" baseline="0" dirty="0" smtClean="0"/>
                        <a:t> 페이지로 화면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LMS-A002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41351"/>
              </p:ext>
            </p:extLst>
          </p:nvPr>
        </p:nvGraphicFramePr>
        <p:xfrm>
          <a:off x="7833320" y="764707"/>
          <a:ext cx="2016224" cy="612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50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1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오류 시 </a:t>
                      </a:r>
                      <a:r>
                        <a:rPr lang="ko-KR" altLang="en-US" sz="800" b="1" dirty="0" err="1" smtClean="0"/>
                        <a:t>메세지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일치하는 회원정보가 없을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LMS-A003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112"/>
              </p:ext>
            </p:extLst>
          </p:nvPr>
        </p:nvGraphicFramePr>
        <p:xfrm>
          <a:off x="7833320" y="764703"/>
          <a:ext cx="2016224" cy="6167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회원가입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LMS-B001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rgbClr val="C00000"/>
                </a:solidFill>
              </a:rPr>
              <a:t>아직 회원이 아니신가요</a:t>
            </a:r>
            <a:r>
              <a:rPr lang="en-US" altLang="ko-KR" sz="900" b="1" u="sng" dirty="0" smtClean="0">
                <a:solidFill>
                  <a:srgbClr val="C00000"/>
                </a:solidFill>
              </a:rPr>
              <a:t>? </a:t>
            </a:r>
            <a:r>
              <a:rPr lang="ko-KR" altLang="en-US" sz="900" b="1" u="sng" dirty="0" smtClean="0">
                <a:solidFill>
                  <a:srgbClr val="C00000"/>
                </a:solidFill>
              </a:rPr>
              <a:t>회원가입</a:t>
            </a:r>
            <a:endParaRPr lang="ko-KR" altLang="en-US" sz="900" b="1" u="sng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LMS-A004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12901"/>
              </p:ext>
            </p:extLst>
          </p:nvPr>
        </p:nvGraphicFramePr>
        <p:xfrm>
          <a:off x="7833320" y="764703"/>
          <a:ext cx="2016224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9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‘@’, ‘.’</a:t>
                      </a:r>
                      <a:r>
                        <a:rPr lang="ko-KR" altLang="en-US" sz="800" b="0" baseline="0" dirty="0" smtClean="0"/>
                        <a:t>이 들어간 </a:t>
                      </a:r>
                      <a:r>
                        <a:rPr lang="ko-KR" altLang="en-US" sz="800" b="0" baseline="0" dirty="0" err="1" smtClean="0"/>
                        <a:t>이메일주소</a:t>
                      </a:r>
                      <a:r>
                        <a:rPr lang="ko-KR" altLang="en-US" sz="800" b="0" baseline="0" dirty="0" smtClean="0"/>
                        <a:t> 입력</a:t>
                      </a:r>
                      <a:endParaRPr lang="en-US" altLang="ko-KR" sz="800" b="0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0" dirty="0" smtClean="0"/>
                        <a:t> </a:t>
                      </a:r>
                      <a:r>
                        <a:rPr lang="ko-KR" altLang="en-US" sz="800" b="0" dirty="0" smtClean="0"/>
                        <a:t>중복확인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- 8</a:t>
                      </a:r>
                      <a:r>
                        <a:rPr lang="ko-KR" altLang="en-US" sz="800" b="0" dirty="0" smtClean="0"/>
                        <a:t>자리 이상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영문</a:t>
                      </a:r>
                      <a:r>
                        <a:rPr lang="en-US" altLang="ko-KR" sz="800" b="0" dirty="0" smtClean="0"/>
                        <a:t>+</a:t>
                      </a:r>
                      <a:r>
                        <a:rPr lang="ko-KR" altLang="en-US" sz="800" b="0" dirty="0" smtClean="0"/>
                        <a:t>숫자 조합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포커스인 시 비밀번호 형식 제거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확인 입</a:t>
                      </a:r>
                      <a:r>
                        <a:rPr lang="ko-KR" altLang="en-US" sz="800" b="0" baseline="0" dirty="0" smtClean="0"/>
                        <a:t>력 값과 일치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연락처 입력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숫자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자리</a:t>
                      </a:r>
                      <a:r>
                        <a:rPr lang="en-US" altLang="ko-KR" sz="800" b="0" dirty="0" smtClean="0"/>
                        <a:t>, 4</a:t>
                      </a:r>
                      <a:r>
                        <a:rPr lang="ko-KR" altLang="en-US" sz="800" b="0" dirty="0" smtClean="0"/>
                        <a:t>자리</a:t>
                      </a:r>
                      <a:r>
                        <a:rPr lang="en-US" altLang="ko-KR" sz="800" b="0" dirty="0" smtClean="0"/>
                        <a:t>, 4</a:t>
                      </a:r>
                      <a:r>
                        <a:rPr lang="ko-KR" altLang="en-US" sz="800" b="0" dirty="0" smtClean="0"/>
                        <a:t>자리마다 </a:t>
                      </a:r>
                      <a:r>
                        <a:rPr lang="en-US" altLang="ko-KR" sz="800" b="0" dirty="0" smtClean="0"/>
                        <a:t>‘-’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포커스인 시 연락처</a:t>
                      </a:r>
                      <a:r>
                        <a:rPr lang="ko-KR" altLang="en-US" sz="800" b="0" baseline="0" dirty="0" smtClean="0"/>
                        <a:t> 형식 제거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확인 질문 선택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자신의 인생 좌우명은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자신이 </a:t>
                      </a:r>
                      <a:r>
                        <a:rPr lang="ko-KR" altLang="en-US" sz="800" b="0" dirty="0" err="1" smtClean="0"/>
                        <a:t>두번째로</a:t>
                      </a:r>
                      <a:r>
                        <a:rPr lang="ko-KR" altLang="en-US" sz="800" b="0" dirty="0" smtClean="0"/>
                        <a:t> 존경하는 인물은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인상 깊게 읽은 책 이름은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내가 좋아하는 캐릭터는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다시 태어나면 되고 싶은 것은</a:t>
                      </a:r>
                      <a:r>
                        <a:rPr lang="en-US" altLang="ko-KR" sz="800" b="0" dirty="0" smtClean="0"/>
                        <a:t>?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확인 답변 입력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자유 형식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약관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방침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동의 확인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39832"/>
              </p:ext>
            </p:extLst>
          </p:nvPr>
        </p:nvGraphicFramePr>
        <p:xfrm>
          <a:off x="2329029" y="2175346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489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7694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10017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3931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7669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3757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00198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985029" y="5905898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5905898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262543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315152" y="115889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16696" y="5483235"/>
            <a:ext cx="3478309" cy="293414"/>
            <a:chOff x="2216696" y="4910562"/>
            <a:chExt cx="3478309" cy="293414"/>
          </a:xfrm>
        </p:grpSpPr>
        <p:sp>
          <p:nvSpPr>
            <p:cNvPr id="79" name="TextBox 78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81" name="직사각형 8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16696" y="180928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66190" y="21326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66190" y="25617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66190" y="384933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366190" y="427851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66190" y="47070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23719" y="521303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00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74351"/>
              </p:ext>
            </p:extLst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96332"/>
              </p:ext>
            </p:extLst>
          </p:nvPr>
        </p:nvGraphicFramePr>
        <p:xfrm>
          <a:off x="2329029" y="2175346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489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7694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10017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3931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7669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3757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00198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985029" y="5905898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5905898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262543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이용약관 보기</a:t>
              </a:r>
              <a:endParaRPr lang="en-US" altLang="ko-KR" sz="1000" b="1" u="sng" dirty="0" smtClean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315152" y="115889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16696" y="5483235"/>
            <a:ext cx="3478309" cy="293414"/>
            <a:chOff x="2216696" y="4910562"/>
            <a:chExt cx="3478309" cy="293414"/>
          </a:xfrm>
        </p:grpSpPr>
        <p:sp>
          <p:nvSpPr>
            <p:cNvPr id="79" name="TextBox 78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81" name="직사각형 8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16696" y="180928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216696" y="180928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6530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50191"/>
              </p:ext>
            </p:extLst>
          </p:nvPr>
        </p:nvGraphicFramePr>
        <p:xfrm>
          <a:off x="91896" y="66675"/>
          <a:ext cx="9706987" cy="5128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0.0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2020.01.19.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  <a:ea typeface="+mj-ea"/>
                        </a:rPr>
                        <a:t>조혜진</a:t>
                      </a:r>
                      <a:endParaRPr lang="en-US" altLang="ko-KR" sz="800" dirty="0" smtClean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교육센터 서브페이지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2020.1.20.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페이지코드 작성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교육과정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취업지원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학생지원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2020.1.22.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메뉴설계 변경에 따른 수정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2020.1.26.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최고관리자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2020.1.27.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완료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교육과정 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영업팀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수강등록 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영업팀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게시판 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영업팀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2020.01.28.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 수정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일반회원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수강신청 전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메인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모집공고 게시판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강사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강사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성적 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2020.01.29.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일부 수정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05594" y="5144226"/>
            <a:ext cx="3240002" cy="792000"/>
            <a:chOff x="2305594" y="5011819"/>
            <a:chExt cx="3240002" cy="792000"/>
          </a:xfrm>
        </p:grpSpPr>
        <p:sp>
          <p:nvSpPr>
            <p:cNvPr id="31" name="직사각형 30"/>
            <p:cNvSpPr/>
            <p:nvPr/>
          </p:nvSpPr>
          <p:spPr>
            <a:xfrm>
              <a:off x="2305594" y="5011819"/>
              <a:ext cx="3060000" cy="7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제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장 총칙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제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조 </a:t>
              </a:r>
              <a:r>
                <a:rPr lang="en-US" altLang="ko-KR" sz="900" dirty="0">
                  <a:solidFill>
                    <a:schemeClr val="tx1"/>
                  </a:solidFill>
                </a:rPr>
                <a:t>[</a:t>
              </a:r>
              <a:r>
                <a:rPr lang="ko-KR" altLang="en-US" sz="900" dirty="0">
                  <a:solidFill>
                    <a:schemeClr val="tx1"/>
                  </a:solidFill>
                </a:rPr>
                <a:t>목적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이 약관은 비트교육센터별관학원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비트캠프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라고 한다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</a:rPr>
                <a:t>가 온라인으로 제공하는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디지털콘텐츠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“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콘텐츠</a:t>
              </a:r>
              <a:r>
                <a:rPr lang="ko-KR" altLang="en-US" sz="900" dirty="0">
                  <a:solidFill>
                    <a:schemeClr val="tx1"/>
                  </a:solidFill>
                </a:rPr>
                <a:t>”라고 한다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</a:rPr>
                <a:t>및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제반서비스의</a:t>
              </a:r>
              <a:r>
                <a:rPr lang="ko-KR" altLang="en-US" sz="900" dirty="0">
                  <a:solidFill>
                    <a:schemeClr val="tx1"/>
                  </a:solidFill>
                </a:rPr>
                <a:t> 이용과 관련하여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비트캠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365594" y="5011819"/>
              <a:ext cx="180002" cy="792000"/>
              <a:chOff x="7293279" y="2198971"/>
              <a:chExt cx="180002" cy="792000"/>
            </a:xfrm>
          </p:grpSpPr>
          <p:sp>
            <p:nvSpPr>
              <p:cNvPr id="33" name="직사각형 32"/>
              <p:cNvSpPr/>
              <p:nvPr/>
            </p:nvSpPr>
            <p:spPr>
              <a:xfrm rot="5400000">
                <a:off x="6987281" y="2504971"/>
                <a:ext cx="792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5400000">
                <a:off x="7329280" y="2340132"/>
                <a:ext cx="108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 flipV="1">
                <a:off x="7293279" y="2810971"/>
                <a:ext cx="180000" cy="180000"/>
                <a:chOff x="7293281" y="2342971"/>
                <a:chExt cx="180000" cy="180000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 rot="5400000">
                  <a:off x="7293281" y="2342971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7355321" y="2408867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45"/>
              </p:ext>
            </p:extLst>
          </p:nvPr>
        </p:nvGraphicFramePr>
        <p:xfrm>
          <a:off x="7833320" y="764707"/>
          <a:ext cx="2016224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이용약관 보기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버튼 텍스트가 </a:t>
                      </a:r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이용약관 닫기</a:t>
                      </a:r>
                      <a:r>
                        <a:rPr lang="en-US" altLang="ko-KR" sz="800" b="0" dirty="0" smtClean="0"/>
                        <a:t>]</a:t>
                      </a:r>
                      <a:r>
                        <a:rPr lang="ko-KR" altLang="en-US" sz="800" b="0" dirty="0" smtClean="0"/>
                        <a:t>로 변경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하단에 이용약관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개인정보처리방침 보기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이용약관 보기 버튼과 동일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12704"/>
              </p:ext>
            </p:extLst>
          </p:nvPr>
        </p:nvGraphicFramePr>
        <p:xfrm>
          <a:off x="2329029" y="1739605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80915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24120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66443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40357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54095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10183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964457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16696" y="4826802"/>
            <a:ext cx="3478309" cy="323165"/>
            <a:chOff x="2216696" y="4910562"/>
            <a:chExt cx="3478309" cy="323165"/>
          </a:xfrm>
        </p:grpSpPr>
        <p:sp>
          <p:nvSpPr>
            <p:cNvPr id="3" name="TextBox 2"/>
            <p:cNvSpPr txBox="1"/>
            <p:nvPr/>
          </p:nvSpPr>
          <p:spPr>
            <a:xfrm>
              <a:off x="2216696" y="4910562"/>
              <a:ext cx="9989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이용약관 </a:t>
              </a:r>
              <a:r>
                <a:rPr lang="ko-KR" altLang="en-US" sz="1000" b="1" u="sng" dirty="0">
                  <a:solidFill>
                    <a:srgbClr val="C00000"/>
                  </a:solidFill>
                </a:rPr>
                <a:t>닫</a:t>
              </a: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기</a:t>
              </a:r>
              <a:endParaRPr lang="en-US" altLang="ko-KR" sz="1000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72393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85029" y="6340857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6340857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918194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216696" y="1370396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26953" y="488225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26953" y="595690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156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2329029" y="2179457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900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8105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1042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434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808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4168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15152" y="115478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85029" y="591000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91000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5266654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5487346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5369887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5592536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216696" y="180124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3474190" y="4693146"/>
            <a:ext cx="1800000" cy="1087614"/>
            <a:chOff x="6404427" y="2167073"/>
            <a:chExt cx="792000" cy="1087614"/>
          </a:xfrm>
        </p:grpSpPr>
        <p:sp>
          <p:nvSpPr>
            <p:cNvPr id="32" name="직사각형 31"/>
            <p:cNvSpPr/>
            <p:nvPr/>
          </p:nvSpPr>
          <p:spPr>
            <a:xfrm>
              <a:off x="6404427" y="2167073"/>
              <a:ext cx="792000" cy="10876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6404427" y="2169910"/>
              <a:ext cx="792000" cy="433012"/>
              <a:chOff x="6018187" y="2169910"/>
              <a:chExt cx="792000" cy="43301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자신의 인생 좌우명은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?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018187" y="2386922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자신이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두번째로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존경하는 인물</a:t>
                </a:r>
              </a:p>
            </p:txBody>
          </p:sp>
        </p:grpSp>
      </p:grpSp>
      <p:sp>
        <p:nvSpPr>
          <p:cNvPr id="37" name="직사각형 36"/>
          <p:cNvSpPr/>
          <p:nvPr/>
        </p:nvSpPr>
        <p:spPr>
          <a:xfrm>
            <a:off x="3474190" y="5560406"/>
            <a:ext cx="1800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다시 태어나면 되고 싶은 것은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74190" y="5123376"/>
            <a:ext cx="1800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인상 깊게 읽은 책 이름은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74190" y="5344068"/>
            <a:ext cx="1800000" cy="216000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내가 좋아하는 캐릭터는</a:t>
            </a:r>
            <a:r>
              <a:rPr lang="en-US" altLang="ko-KR" sz="900" b="1" dirty="0">
                <a:solidFill>
                  <a:schemeClr val="bg1"/>
                </a:solidFill>
              </a:rPr>
              <a:t>?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04309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7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7673"/>
              </p:ext>
            </p:extLst>
          </p:nvPr>
        </p:nvGraphicFramePr>
        <p:xfrm>
          <a:off x="7833320" y="764699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5782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회원가입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LMS-B006 </a:t>
                      </a:r>
                      <a:r>
                        <a:rPr lang="ko-KR" altLang="en-US" sz="800" dirty="0" smtClean="0"/>
                        <a:t>페이지로 화면 전환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올바르게 진행했을 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LMS-B007</a:t>
                      </a:r>
                      <a:r>
                        <a:rPr lang="ko-KR" altLang="en-US" sz="800" baseline="0" dirty="0" smtClean="0"/>
                        <a:t> 페이지로 화면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9554"/>
              </p:ext>
            </p:extLst>
          </p:nvPr>
        </p:nvGraphicFramePr>
        <p:xfrm>
          <a:off x="2329029" y="2179457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900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8105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1042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434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808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4168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04309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115478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85029" y="591000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91000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5266654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5487346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5369887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5592536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216696" y="180124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848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34126"/>
              </p:ext>
            </p:extLst>
          </p:nvPr>
        </p:nvGraphicFramePr>
        <p:xfrm>
          <a:off x="7833320" y="764704"/>
          <a:ext cx="2016224" cy="612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76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 각 영역 하단에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오류 시 </a:t>
                      </a:r>
                      <a:r>
                        <a:rPr lang="ko-KR" altLang="en-US" sz="800" b="1" dirty="0" err="1" smtClean="0"/>
                        <a:t>메세지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아이디가 유효하지 않을 시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err="1" smtClean="0"/>
                        <a:t>이메일주소</a:t>
                      </a:r>
                      <a:r>
                        <a:rPr lang="ko-KR" altLang="en-US" sz="800" b="0" dirty="0" smtClean="0"/>
                        <a:t> 형식이 올바르지 않습니다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확인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비밀번호와 비밀번호 확인 값이 일치하지 않을 시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이름 </a:t>
                      </a:r>
                      <a:r>
                        <a:rPr lang="ko-KR" altLang="en-US" sz="800" dirty="0" err="1" smtClean="0"/>
                        <a:t>미입력</a:t>
                      </a:r>
                      <a:r>
                        <a:rPr lang="ko-KR" altLang="en-US" sz="800" dirty="0" smtClean="0"/>
                        <a:t>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이름을 입력해주세요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연락처 </a:t>
                      </a:r>
                      <a:r>
                        <a:rPr lang="ko-KR" altLang="en-US" sz="800" dirty="0" err="1" smtClean="0"/>
                        <a:t>미입력</a:t>
                      </a:r>
                      <a:r>
                        <a:rPr lang="ko-KR" altLang="en-US" sz="800" dirty="0" smtClean="0"/>
                        <a:t> 시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연락처를 입력해주세요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연락처가 유효하지 않을 시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연락처 형식이 유효하지 않습니다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baseline="0" dirty="0" smtClean="0"/>
                        <a:t> 비밀번호 확인 답변 </a:t>
                      </a:r>
                      <a:r>
                        <a:rPr lang="ko-KR" altLang="en-US" sz="800" baseline="0" dirty="0" err="1" smtClean="0"/>
                        <a:t>미입력</a:t>
                      </a:r>
                      <a:r>
                        <a:rPr lang="ko-KR" altLang="en-US" sz="800" baseline="0" dirty="0" smtClean="0"/>
                        <a:t> 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비밀번호 확인 답변을 입력해주세요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약관 또는 방침에 동의하지 않았을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이용약관과 개인정보처리방침에 동의해주세요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03897"/>
              </p:ext>
            </p:extLst>
          </p:nvPr>
        </p:nvGraphicFramePr>
        <p:xfrm>
          <a:off x="2329029" y="2108085"/>
          <a:ext cx="3240000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17763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1206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0352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91577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405315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61403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76658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315152" y="1075531"/>
            <a:ext cx="3240000" cy="5571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989260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98926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216696" y="5345905"/>
            <a:ext cx="3478309" cy="293414"/>
            <a:chOff x="2216696" y="4910562"/>
            <a:chExt cx="3478309" cy="293414"/>
          </a:xfrm>
        </p:grpSpPr>
        <p:sp>
          <p:nvSpPr>
            <p:cNvPr id="69" name="TextBox 68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16696" y="5566597"/>
            <a:ext cx="3478309" cy="293414"/>
            <a:chOff x="2216696" y="4910562"/>
            <a:chExt cx="3478309" cy="293414"/>
          </a:xfrm>
        </p:grpSpPr>
        <p:sp>
          <p:nvSpPr>
            <p:cNvPr id="73" name="TextBox 72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5" name="직사각형 74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L 도형 76"/>
          <p:cNvSpPr/>
          <p:nvPr/>
        </p:nvSpPr>
        <p:spPr>
          <a:xfrm rot="18900000">
            <a:off x="4790788" y="5447874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L 도형 77"/>
          <p:cNvSpPr/>
          <p:nvPr/>
        </p:nvSpPr>
        <p:spPr>
          <a:xfrm rot="18900000">
            <a:off x="4790787" y="567052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216696" y="173670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35370" y="333369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547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85029" y="590280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LMS-B007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49158"/>
              </p:ext>
            </p:extLst>
          </p:nvPr>
        </p:nvGraphicFramePr>
        <p:xfrm>
          <a:off x="2329029" y="2172254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180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7385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09707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3622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7360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3448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397106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1161985"/>
            <a:ext cx="3240000" cy="5233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90280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5259451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5480143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5362684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558533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216696" y="1805741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29" name="직사각형 28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홍길동 님의 회원가입이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잠시 후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직사각형 35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2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4956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5230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3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73036"/>
              </p:ext>
            </p:extLst>
          </p:nvPr>
        </p:nvGraphicFramePr>
        <p:xfrm>
          <a:off x="7833320" y="764707"/>
          <a:ext cx="2016224" cy="612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 각 영역 하단에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오류 시 메시지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LMS-B006 </a:t>
                      </a:r>
                      <a:r>
                        <a:rPr lang="ko-KR" altLang="en-US" sz="800" dirty="0" smtClean="0"/>
                        <a:t>페이지와 동일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64372"/>
              </p:ext>
            </p:extLst>
          </p:nvPr>
        </p:nvGraphicFramePr>
        <p:xfrm>
          <a:off x="2329029" y="3483906"/>
          <a:ext cx="3240000" cy="115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이름을 입력하세요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연락처를 입력하세요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2814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4994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236245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2854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2854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87435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370" y="383794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831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61487"/>
              </p:ext>
            </p:extLst>
          </p:nvPr>
        </p:nvGraphicFramePr>
        <p:xfrm>
          <a:off x="7833320" y="764707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61061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찾기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LMS-CA05 </a:t>
                      </a:r>
                      <a:r>
                        <a:rPr lang="ko-KR" altLang="en-US" sz="800" dirty="0" smtClean="0"/>
                        <a:t>페이지로 화면 전환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올바르게 진행했을 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LMS-CA06</a:t>
                      </a:r>
                      <a:r>
                        <a:rPr lang="ko-KR" altLang="en-US" sz="800" baseline="0" dirty="0" smtClean="0"/>
                        <a:t> 페이지로 화면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847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98153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0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일치하는 정보가 없을 시 </a:t>
                      </a:r>
                      <a:r>
                        <a:rPr lang="ko-KR" altLang="en-US" sz="800" b="0" dirty="0" err="1" smtClean="0"/>
                        <a:t>최하단에</a:t>
                      </a:r>
                      <a:r>
                        <a:rPr lang="ko-KR" altLang="en-US" sz="800" b="0" dirty="0" smtClean="0"/>
                        <a:t> 오류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LMS-CA05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90591"/>
              </p:ext>
            </p:extLst>
          </p:nvPr>
        </p:nvGraphicFramePr>
        <p:xfrm>
          <a:off x="2329029" y="3395051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390845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46933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15152" y="21473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917400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91740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798580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6696" y="4337290"/>
            <a:ext cx="322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일치하는 회원정보가 없습니다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입력하신 정보를 다시 한 번 확인해주세요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67825" y="433729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228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3041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76839"/>
              </p:ext>
            </p:extLst>
          </p:nvPr>
        </p:nvGraphicFramePr>
        <p:xfrm>
          <a:off x="7833320" y="764702"/>
          <a:ext cx="2016224" cy="6048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4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BIT-A002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해당 메뉴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모집공고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제목을 한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모집기간에 따라 수강신청 가능 여부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고객센터 전화번호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업무시간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6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정보 및 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저작권 정보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6439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9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26232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2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19837" y="1329152"/>
            <a:ext cx="7632849" cy="3188627"/>
            <a:chOff x="128462" y="1196751"/>
            <a:chExt cx="7632849" cy="3096787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44" name="직사각형 43"/>
            <p:cNvSpPr/>
            <p:nvPr/>
          </p:nvSpPr>
          <p:spPr>
            <a:xfrm>
              <a:off x="128462" y="1196751"/>
              <a:ext cx="7632849" cy="309678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2" name="직선 연결선 41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0" name="직선 연결선 39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직사각형 46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교육과정 모집공고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 </a:t>
            </a:r>
            <a:r>
              <a:rPr lang="en-US" altLang="ko-KR" sz="900" dirty="0">
                <a:solidFill>
                  <a:schemeClr val="tx1"/>
                </a:solidFill>
              </a:rPr>
              <a:t>Open Source </a:t>
            </a:r>
            <a:r>
              <a:rPr lang="en-US" altLang="ko-KR" sz="900" dirty="0" smtClean="0">
                <a:solidFill>
                  <a:schemeClr val="tx1"/>
                </a:solidFill>
              </a:rPr>
              <a:t>Web…</a:t>
            </a:r>
            <a:endParaRPr lang="ko-KR" altLang="en-US" sz="9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Smart Web &amp; Content 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Framework </a:t>
            </a:r>
            <a:r>
              <a:rPr lang="ko-KR" altLang="en-US" sz="900" dirty="0">
                <a:solidFill>
                  <a:schemeClr val="tx1"/>
                </a:solidFill>
              </a:rPr>
              <a:t>전문 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 </a:t>
            </a:r>
            <a:r>
              <a:rPr lang="en-US" altLang="ko-KR" sz="900" dirty="0">
                <a:solidFill>
                  <a:schemeClr val="tx1"/>
                </a:solidFill>
              </a:rPr>
              <a:t>Open Source </a:t>
            </a:r>
            <a:r>
              <a:rPr lang="en-US" altLang="ko-KR" sz="900" dirty="0" smtClean="0">
                <a:solidFill>
                  <a:schemeClr val="tx1"/>
                </a:solidFill>
              </a:rPr>
              <a:t>Web…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UI/UX Front </a:t>
            </a:r>
            <a:r>
              <a:rPr lang="ko-KR" altLang="en-US" sz="900" dirty="0">
                <a:solidFill>
                  <a:schemeClr val="tx1"/>
                </a:solidFill>
              </a:rPr>
              <a:t>전문 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02) 3486-9600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평일 </a:t>
            </a:r>
            <a:r>
              <a:rPr lang="en-US" altLang="ko-KR" sz="1000" dirty="0" smtClean="0">
                <a:solidFill>
                  <a:schemeClr val="tx1"/>
                </a:solidFill>
              </a:rPr>
              <a:t>09:00 ~ 22:00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공휴일</a:t>
            </a:r>
            <a:r>
              <a:rPr lang="en-US" altLang="ko-KR" sz="1000" dirty="0" smtClean="0">
                <a:solidFill>
                  <a:schemeClr val="tx1"/>
                </a:solidFill>
              </a:rPr>
              <a:t> 10:00 ~ 18:00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LMS 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7448" y="28003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37012" y="281546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329694" y="493704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00" dirty="0" smtClean="0"/>
              <a:t>신청가능</a:t>
            </a:r>
            <a:endParaRPr lang="en-US" altLang="ko-KR" sz="900" dirty="0" smtClean="0"/>
          </a:p>
          <a:p>
            <a:pPr algn="r">
              <a:lnSpc>
                <a:spcPct val="150000"/>
              </a:lnSpc>
            </a:pPr>
            <a:r>
              <a:rPr lang="ko-KR" altLang="en-US" sz="900" dirty="0" smtClean="0"/>
              <a:t>신청가능</a:t>
            </a:r>
            <a:endParaRPr lang="en-US" altLang="ko-KR" sz="9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410665" y="6338995"/>
            <a:ext cx="332142" cy="246221"/>
            <a:chOff x="3605340" y="6338995"/>
            <a:chExt cx="332142" cy="24622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663411" y="6354105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340" y="6338995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93184" y="5430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94361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15" name="직사각형 14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홍길동 님의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는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user01@email.com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입니다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 버튼을 </a:t>
              </a:r>
              <a:r>
                <a:rPr lang="ko-KR" altLang="en-US" sz="1000" dirty="0">
                  <a:solidFill>
                    <a:schemeClr val="tx1"/>
                  </a:solidFill>
                </a:rPr>
                <a:t>누르시면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39673"/>
              </p:ext>
            </p:extLst>
          </p:nvPr>
        </p:nvGraphicFramePr>
        <p:xfrm>
          <a:off x="2329029" y="3848708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9229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601047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46374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46374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252237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2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85387"/>
              </p:ext>
            </p:extLst>
          </p:nvPr>
        </p:nvGraphicFramePr>
        <p:xfrm>
          <a:off x="7833320" y="764707"/>
          <a:ext cx="2016224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찾기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단계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LMS-CB03 </a:t>
                      </a:r>
                      <a:r>
                        <a:rPr lang="ko-KR" altLang="en-US" sz="800" dirty="0" smtClean="0"/>
                        <a:t>페이지로 화면 전환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올바르게 진행했을 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LMS-CB04</a:t>
                      </a:r>
                      <a:r>
                        <a:rPr lang="ko-KR" altLang="en-US" sz="800" baseline="0" dirty="0" smtClean="0"/>
                        <a:t> 페이지로 화면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73982"/>
              </p:ext>
            </p:extLst>
          </p:nvPr>
        </p:nvGraphicFramePr>
        <p:xfrm>
          <a:off x="2329029" y="3848708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9229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601047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463744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46374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252237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64319"/>
              </p:ext>
            </p:extLst>
          </p:nvPr>
        </p:nvGraphicFramePr>
        <p:xfrm>
          <a:off x="7833320" y="764707"/>
          <a:ext cx="2016224" cy="612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581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 각 영역 하단에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오류 시 메시지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LMS-B006 </a:t>
                      </a:r>
                      <a:r>
                        <a:rPr lang="ko-KR" altLang="en-US" sz="800" dirty="0" smtClean="0"/>
                        <a:t>페이지와 동일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88045"/>
              </p:ext>
            </p:extLst>
          </p:nvPr>
        </p:nvGraphicFramePr>
        <p:xfrm>
          <a:off x="2329029" y="3775595"/>
          <a:ext cx="3240000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84987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527934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53685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5368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179124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9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99807"/>
              </p:ext>
            </p:extLst>
          </p:nvPr>
        </p:nvGraphicFramePr>
        <p:xfrm>
          <a:off x="7833320" y="764707"/>
          <a:ext cx="2016224" cy="612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86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이전 단계에서 입력 받은 값 유지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입력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수정 비활성화 처리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확인 답변</a:t>
                      </a:r>
                      <a:endParaRPr lang="en-US" altLang="ko-KR" sz="800" b="1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가입 시 입력한 값 입력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5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88586"/>
              </p:ext>
            </p:extLst>
          </p:nvPr>
        </p:nvGraphicFramePr>
        <p:xfrm>
          <a:off x="2329029" y="3105940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18021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858279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034572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034572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509469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696" y="3630976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96246"/>
              </p:ext>
            </p:extLst>
          </p:nvPr>
        </p:nvGraphicFramePr>
        <p:xfrm>
          <a:off x="2329029" y="3982376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4957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5319" y="322678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47286" y="393105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492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50175"/>
              </p:ext>
            </p:extLst>
          </p:nvPr>
        </p:nvGraphicFramePr>
        <p:xfrm>
          <a:off x="7833320" y="764707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찾기 </a:t>
                      </a:r>
                      <a:r>
                        <a:rPr lang="en-US" altLang="ko-KR" sz="800" b="1" dirty="0" smtClean="0"/>
                        <a:t>2</a:t>
                      </a:r>
                      <a:r>
                        <a:rPr lang="ko-KR" altLang="en-US" sz="800" b="1" dirty="0" smtClean="0"/>
                        <a:t>단계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LMS-CB06 </a:t>
                      </a:r>
                      <a:r>
                        <a:rPr lang="ko-KR" altLang="en-US" sz="800" dirty="0" smtClean="0"/>
                        <a:t>페이지로 화면 전환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올바르게 진행했을 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LMS-CB07</a:t>
                      </a:r>
                      <a:r>
                        <a:rPr lang="ko-KR" altLang="en-US" sz="800" baseline="0" dirty="0" smtClean="0"/>
                        <a:t> 페이지로 화면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56869"/>
              </p:ext>
            </p:extLst>
          </p:nvPr>
        </p:nvGraphicFramePr>
        <p:xfrm>
          <a:off x="2329029" y="3105940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18021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858279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034572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034572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509469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696" y="3630976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9982"/>
              </p:ext>
            </p:extLst>
          </p:nvPr>
        </p:nvGraphicFramePr>
        <p:xfrm>
          <a:off x="2329029" y="3982376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4957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16005"/>
              </p:ext>
            </p:extLst>
          </p:nvPr>
        </p:nvGraphicFramePr>
        <p:xfrm>
          <a:off x="7833320" y="764707"/>
          <a:ext cx="2016224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올바르지 않을 시 </a:t>
                      </a:r>
                      <a:r>
                        <a:rPr lang="ko-KR" altLang="en-US" sz="800" b="0" dirty="0" err="1" smtClean="0"/>
                        <a:t>최하단에</a:t>
                      </a:r>
                      <a:r>
                        <a:rPr lang="ko-KR" altLang="en-US" sz="800" b="0" dirty="0" smtClean="0"/>
                        <a:t> 오류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46293"/>
              </p:ext>
            </p:extLst>
          </p:nvPr>
        </p:nvGraphicFramePr>
        <p:xfrm>
          <a:off x="2329029" y="2955704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029983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70804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356748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359233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696" y="3480740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89125"/>
              </p:ext>
            </p:extLst>
          </p:nvPr>
        </p:nvGraphicFramePr>
        <p:xfrm>
          <a:off x="2329029" y="3832140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34553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5029" y="5356748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6696" y="4776336"/>
            <a:ext cx="322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질문에 대한 답변이 올바르지 않습니다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입력하신 정보를 다시 한 번 확인해주세요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43321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LMS-CB07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42931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54041"/>
              </p:ext>
            </p:extLst>
          </p:nvPr>
        </p:nvGraphicFramePr>
        <p:xfrm>
          <a:off x="7833320" y="764707"/>
          <a:ext cx="2016224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찾기 </a:t>
                      </a:r>
                      <a:r>
                        <a:rPr lang="en-US" altLang="ko-KR" sz="800" b="1" dirty="0" smtClean="0"/>
                        <a:t>3</a:t>
                      </a:r>
                      <a:r>
                        <a:rPr lang="ko-KR" altLang="en-US" sz="800" b="1" dirty="0" smtClean="0"/>
                        <a:t>단계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비밀번호가 정상적으로 변경되었을 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LMS-CB09</a:t>
                      </a:r>
                      <a:r>
                        <a:rPr lang="ko-KR" altLang="en-US" sz="800" b="0" baseline="0" dirty="0" smtClean="0"/>
                        <a:t> 페이지로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오류 시 메시지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LMS-B006 </a:t>
                      </a:r>
                      <a:r>
                        <a:rPr lang="ko-KR" altLang="en-US" sz="800" dirty="0" smtClean="0"/>
                        <a:t>페이지와 동일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LMS-CB08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53602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LMS-CB09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96967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18" name="직사각형 17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비밀번호 변경이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잠시 후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6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50236"/>
              </p:ext>
            </p:extLst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23041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579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437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교육센터 소개</a:t>
              </a:r>
              <a:endParaRPr lang="ko-KR" altLang="en-US" sz="1000" dirty="0"/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896363" y="207070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18805"/>
              </p:ext>
            </p:extLst>
          </p:nvPr>
        </p:nvGraphicFramePr>
        <p:xfrm>
          <a:off x="7833320" y="764714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16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b="1" dirty="0" smtClean="0"/>
                        <a:t>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사용자의 수강상태 또는 회원권한에 따른 메뉴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취소버튼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클릭 시 사용자의 방문기록 목록의 이전 </a:t>
                      </a:r>
                      <a:r>
                        <a:rPr lang="ko-KR" altLang="en-US" sz="800" b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93410"/>
              </p:ext>
            </p:extLst>
          </p:nvPr>
        </p:nvGraphicFramePr>
        <p:xfrm>
          <a:off x="2952092" y="3170877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097253" y="32451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8092" y="3785913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52092" y="3785913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0751" y="121186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88975" y="371391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51" name="TextBox 50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8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43455"/>
              </p:ext>
            </p:extLst>
          </p:nvPr>
        </p:nvGraphicFramePr>
        <p:xfrm>
          <a:off x="2945601" y="3170877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105489" y="32451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8090" y="3785913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52090" y="3785913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30256"/>
              </p:ext>
            </p:extLst>
          </p:nvPr>
        </p:nvGraphicFramePr>
        <p:xfrm>
          <a:off x="7833320" y="764714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595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잘못된 비밀번호일 경우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LMS-D005</a:t>
                      </a:r>
                      <a:r>
                        <a:rPr lang="ko-KR" altLang="en-US" sz="800" baseline="0" dirty="0" smtClean="0"/>
                        <a:t> 페이지로 전환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올바른 비밀번호로 진행할 경우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LMS-D006 </a:t>
                      </a:r>
                      <a:r>
                        <a:rPr lang="ko-KR" altLang="en-US" sz="80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34" name="TextBox 3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9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83382"/>
              </p:ext>
            </p:extLst>
          </p:nvPr>
        </p:nvGraphicFramePr>
        <p:xfrm>
          <a:off x="7833320" y="764714"/>
          <a:ext cx="2016224" cy="6778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0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 각 영역 하단에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오류 메시지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비밀번호를 입력하지 않았을 시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비밀번호를 입력해주세요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비밀번호가 올바르지 않을 시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LMS-D003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44563"/>
              </p:ext>
            </p:extLst>
          </p:nvPr>
        </p:nvGraphicFramePr>
        <p:xfrm>
          <a:off x="2952090" y="3095222"/>
          <a:ext cx="3240000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비밀번호를 입력해주세요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097251" y="316950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8090" y="3856483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52090" y="3856483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81251" y="345750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37" name="TextBox 36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78729" y="1111395"/>
            <a:ext cx="6372848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21466"/>
              </p:ext>
            </p:extLst>
          </p:nvPr>
        </p:nvGraphicFramePr>
        <p:xfrm>
          <a:off x="7833320" y="764707"/>
          <a:ext cx="2016224" cy="627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074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회원정보 수정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초기 접근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기존에 저장된 입력 값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아이디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dirty="0" smtClean="0"/>
                        <a:t>수정 불가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비밀번호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기존 값을 불러오지 않고 회원정보 수정 시 항상 입력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이름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1" dirty="0" smtClean="0"/>
                        <a:t>- </a:t>
                      </a:r>
                      <a:r>
                        <a:rPr lang="ko-KR" altLang="en-US" sz="800" dirty="0" smtClean="0"/>
                        <a:t>수정 불가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42087"/>
              </p:ext>
            </p:extLst>
          </p:nvPr>
        </p:nvGraphicFramePr>
        <p:xfrm>
          <a:off x="2945153" y="1880282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user01@email.com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090316" y="23818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0314" y="28051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2960" y="454425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90314" y="36816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90314" y="4105134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945153" y="5088327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01153" y="508421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64" name="TextBox 6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>
          <a:xfrm>
            <a:off x="3919850" y="17728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19850" y="309310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19850" y="220365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281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30622"/>
              </p:ext>
            </p:extLst>
          </p:nvPr>
        </p:nvGraphicFramePr>
        <p:xfrm>
          <a:off x="7833320" y="764707"/>
          <a:ext cx="2016224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회원정보 수정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모든 항목에 대해 유효한 입력 값으로 진행할 경우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LMS-D006</a:t>
                      </a:r>
                      <a:r>
                        <a:rPr lang="ko-KR" altLang="en-US" sz="800" baseline="0" dirty="0" smtClean="0"/>
                        <a:t> 페이지로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입력값이</a:t>
                      </a:r>
                      <a:r>
                        <a:rPr lang="ko-KR" altLang="en-US" sz="800" b="0" dirty="0" smtClean="0"/>
                        <a:t> 유효하지 않을 시 각 영역 하단에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오류 시 메시지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LMS-B006 </a:t>
                      </a:r>
                      <a:r>
                        <a:rPr lang="ko-KR" altLang="en-US" sz="800" dirty="0" smtClean="0"/>
                        <a:t>페이지와 동일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08007"/>
              </p:ext>
            </p:extLst>
          </p:nvPr>
        </p:nvGraphicFramePr>
        <p:xfrm>
          <a:off x="2945153" y="1880282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user01@email.com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090316" y="23818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0314" y="28051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2960" y="454425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90314" y="36816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90314" y="4105134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945153" y="5088327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01153" y="5084216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64" name="TextBox 6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2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79454"/>
              </p:ext>
            </p:extLst>
          </p:nvPr>
        </p:nvGraphicFramePr>
        <p:xfrm>
          <a:off x="7833320" y="764705"/>
          <a:ext cx="2016224" cy="6048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5923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회원정보 수정 완료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확인버튼 클릭 시 사용자의 수강상태 또는 권한에 따른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2974"/>
              </p:ext>
            </p:extLst>
          </p:nvPr>
        </p:nvGraphicFramePr>
        <p:xfrm>
          <a:off x="2945153" y="1880282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user01@email.com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090316" y="23818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0314" y="28051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2960" y="454425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90314" y="36816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90314" y="4105134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945153" y="5088327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01153" y="508421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64" name="TextBox 6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765151" y="2946275"/>
            <a:ext cx="3600000" cy="1352240"/>
            <a:chOff x="2135152" y="3001054"/>
            <a:chExt cx="3600000" cy="1352240"/>
          </a:xfrm>
        </p:grpSpPr>
        <p:sp>
          <p:nvSpPr>
            <p:cNvPr id="43" name="직사각형 42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회원정보 수정이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확인 버튼을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누르시면 메인 화면으로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직사각형 52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9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77553"/>
              </p:ext>
            </p:extLst>
          </p:nvPr>
        </p:nvGraphicFramePr>
        <p:xfrm>
          <a:off x="7833320" y="764705"/>
          <a:ext cx="2016224" cy="6061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57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일반회원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수강신청 전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대상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회원가입 후 </a:t>
                      </a:r>
                      <a:r>
                        <a:rPr lang="en-US" altLang="ko-KR" sz="800" b="0" dirty="0" smtClean="0"/>
                        <a:t>LMS</a:t>
                      </a:r>
                      <a:r>
                        <a:rPr lang="ko-KR" altLang="en-US" sz="800" b="0" dirty="0" smtClean="0"/>
                        <a:t>서비스를 한</a:t>
                      </a:r>
                      <a:r>
                        <a:rPr lang="ko-KR" altLang="en-US" sz="800" b="0" baseline="0" dirty="0" smtClean="0"/>
                        <a:t> 번도 이용하지 않은 사용자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사용자의 수강상태 또는 권한에 따른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회원정보수정 </a:t>
                      </a:r>
                      <a:r>
                        <a:rPr lang="ko-KR" altLang="en-US" sz="800" b="1" dirty="0" err="1" smtClean="0"/>
                        <a:t>퀵메뉴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LMS-D001</a:t>
                      </a:r>
                      <a:r>
                        <a:rPr lang="ko-KR" altLang="en-US" sz="800" b="0" dirty="0" smtClean="0"/>
                        <a:t>페이지로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로그아웃 </a:t>
                      </a:r>
                      <a:r>
                        <a:rPr lang="ko-KR" altLang="en-US" sz="800" b="1" dirty="0" err="1" smtClean="0"/>
                        <a:t>퀵메뉴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로그아웃 처리 후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LMS-A001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해당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나의 프로필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회원 이름과 환영 메시지 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회원 아이디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err="1" smtClean="0"/>
                        <a:t>이메일</a:t>
                      </a:r>
                      <a:r>
                        <a:rPr lang="en-US" altLang="ko-KR" sz="800" b="0" dirty="0" smtClean="0"/>
                        <a:t>)</a:t>
                      </a:r>
                      <a:r>
                        <a:rPr lang="ko-KR" altLang="en-US" sz="800" b="0" dirty="0" smtClean="0"/>
                        <a:t> 정보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회원 연락처 정보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내 정보 수정 버튼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LMS-D001</a:t>
                      </a:r>
                      <a:r>
                        <a:rPr lang="ko-KR" altLang="en-US" sz="800" dirty="0" smtClean="0"/>
                        <a:t>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나의 교육과정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사용자의 수강 상태 및 그에 따른 교육과정 정보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아직 수강신청 하지 않았을 경우 수강신청 유도 메시지 표시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클릭 시 </a:t>
                      </a:r>
                      <a:r>
                        <a:rPr lang="en-US" altLang="ko-KR" sz="800" dirty="0" smtClean="0"/>
                        <a:t>LMS-EA02</a:t>
                      </a:r>
                      <a:r>
                        <a:rPr lang="ko-KR" altLang="en-US" sz="800" baseline="0" dirty="0" smtClean="0"/>
                        <a:t>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저작권 정보 표시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수강신청 전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모집공</a:t>
            </a:r>
            <a:r>
              <a:rPr lang="ko-KR" altLang="en-US" sz="1000">
                <a:solidFill>
                  <a:schemeClr val="tx1"/>
                </a:solidFill>
              </a:rPr>
              <a:t>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85150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교육과정이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수강신청을 먼저 진행해주세요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915945" y="517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49688" y="517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42702" y="1219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0702" y="728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30331" y="2794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493152" y="276823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40832" y="412351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33120" y="412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432720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79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수강신청 완료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모집공</a:t>
            </a:r>
            <a:r>
              <a:rPr lang="ko-KR" altLang="en-US" sz="1000">
                <a:solidFill>
                  <a:schemeClr val="tx1"/>
                </a:solidFill>
              </a:rPr>
              <a:t>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85150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수강신청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03961"/>
              </p:ext>
            </p:extLst>
          </p:nvPr>
        </p:nvGraphicFramePr>
        <p:xfrm>
          <a:off x="7833320" y="764714"/>
          <a:ext cx="2016224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247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일반회원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수강신청 완료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대상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모집공고 목록에서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개의 교육과정을 </a:t>
                      </a:r>
                      <a:r>
                        <a:rPr lang="ko-KR" altLang="en-US" sz="800" dirty="0" err="1" smtClean="0"/>
                        <a:t>수강신청한</a:t>
                      </a:r>
                      <a:r>
                        <a:rPr lang="ko-KR" altLang="en-US" sz="800" dirty="0" smtClean="0"/>
                        <a:t> 사용자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수강등록 대기상태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나의 교육과정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사용자의 수강상태</a:t>
                      </a:r>
                      <a:r>
                        <a:rPr lang="ko-KR" altLang="en-US" sz="800" baseline="0" dirty="0" smtClean="0"/>
                        <a:t>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</a:t>
                      </a:r>
                      <a:r>
                        <a:rPr lang="ko-KR" altLang="en-US" sz="800" b="1" dirty="0" err="1" smtClean="0"/>
                        <a:t>자세히보기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LMS-GA01</a:t>
                      </a:r>
                      <a:r>
                        <a:rPr lang="ko-KR" altLang="en-US" sz="800" dirty="0" smtClean="0"/>
                        <a:t>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4493152" y="276823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93160" y="412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622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수강신청 </a:t>
            </a:r>
            <a:r>
              <a:rPr lang="ko-KR" altLang="en-US" sz="850" dirty="0" smtClean="0"/>
              <a:t>전</a:t>
            </a:r>
            <a:r>
              <a:rPr lang="en-US" altLang="ko-KR" sz="850" dirty="0" smtClean="0"/>
              <a:t>/</a:t>
            </a:r>
            <a:r>
              <a:rPr lang="ko-KR" altLang="en-US" sz="850" dirty="0"/>
              <a:t>수강신청 완료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LMS-FA01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494116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목록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72989" y="2774800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58075" y="2228897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3999"/>
              </p:ext>
            </p:extLst>
          </p:nvPr>
        </p:nvGraphicFramePr>
        <p:xfrm>
          <a:off x="7833320" y="764703"/>
          <a:ext cx="2016224" cy="605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수강생 모집기간이 남은 모집공고에서만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6611001" y="210151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022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수강신청 </a:t>
            </a:r>
            <a:r>
              <a:rPr lang="ko-KR" altLang="en-US" sz="850" dirty="0" smtClean="0"/>
              <a:t>전</a:t>
            </a:r>
            <a:r>
              <a:rPr lang="en-US" altLang="ko-KR" sz="850" dirty="0" smtClean="0"/>
              <a:t>/</a:t>
            </a:r>
            <a:r>
              <a:rPr lang="ko-KR" altLang="en-US" sz="850" dirty="0"/>
              <a:t>수강신청 완료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LMS-FA02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494116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목록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08757"/>
              </p:ext>
            </p:extLst>
          </p:nvPr>
        </p:nvGraphicFramePr>
        <p:xfrm>
          <a:off x="1685149" y="2076230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72989" y="2774800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58075" y="2228897"/>
            <a:ext cx="648000" cy="216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수강신청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5204"/>
              </p:ext>
            </p:extLst>
          </p:nvPr>
        </p:nvGraphicFramePr>
        <p:xfrm>
          <a:off x="7833320" y="764703"/>
          <a:ext cx="2016224" cy="6054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6949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정상적인 신청일 시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LMS-FA03</a:t>
                      </a:r>
                      <a:r>
                        <a:rPr lang="ko-KR" altLang="en-US" sz="800" b="0" baseline="0" dirty="0" smtClean="0"/>
                        <a:t> 페이지로 전환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이미 신청한 교육과정이 있을 시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LMS-FA04</a:t>
                      </a:r>
                      <a:r>
                        <a:rPr lang="ko-KR" altLang="en-US" sz="800" baseline="0" dirty="0" smtClean="0"/>
                        <a:t> 페이지로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15699"/>
              </p:ext>
            </p:extLst>
          </p:nvPr>
        </p:nvGraphicFramePr>
        <p:xfrm>
          <a:off x="1054013" y="2909692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96069"/>
              </p:ext>
            </p:extLst>
          </p:nvPr>
        </p:nvGraphicFramePr>
        <p:xfrm>
          <a:off x="7833320" y="764699"/>
          <a:ext cx="2016224" cy="6048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9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최대 두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</a:t>
                      </a:r>
                      <a:r>
                        <a:rPr lang="en-US" altLang="ko-KR" sz="800" dirty="0" smtClean="0"/>
                        <a:t>: YYYY.</a:t>
                      </a:r>
                      <a:r>
                        <a:rPr lang="en-US" altLang="ko-KR" sz="800" baseline="0" dirty="0" smtClean="0"/>
                        <a:t> MM. DD </a:t>
                      </a:r>
                      <a:r>
                        <a:rPr lang="ko-KR" altLang="en-US" sz="800" baseline="0" dirty="0" smtClean="0"/>
                        <a:t>양식으로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BIT-CB03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23041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BIT-CA01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모집공고 목록</a:t>
              </a:r>
              <a:endParaRPr lang="ko-KR" altLang="en-US" sz="1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95016" y="5824567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5554013" y="2546298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04721" y="2582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14555" y="587017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0351" y="298867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8013" y="223195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44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수강신청 전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LMS-FA03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494116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목록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72989" y="2774800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58075" y="2228897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39474"/>
              </p:ext>
            </p:extLst>
          </p:nvPr>
        </p:nvGraphicFramePr>
        <p:xfrm>
          <a:off x="7833320" y="764703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1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확인버튼 클릭 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LMS-EBA1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765151" y="2839767"/>
            <a:ext cx="3600000" cy="1547576"/>
            <a:chOff x="2135152" y="3001054"/>
            <a:chExt cx="3600000" cy="1547576"/>
          </a:xfrm>
        </p:grpSpPr>
        <p:sp>
          <p:nvSpPr>
            <p:cNvPr id="31" name="직사각형 30"/>
            <p:cNvSpPr/>
            <p:nvPr/>
          </p:nvSpPr>
          <p:spPr>
            <a:xfrm>
              <a:off x="2135152" y="3288630"/>
              <a:ext cx="3600000" cy="12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수강신청이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개별 연락 및 오프라인 상담 후 수강등록이 완료됩니다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확인 버튼을 누르시면 메인 화면으로 이동합니다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직사각형 35"/>
            <p:cNvSpPr/>
            <p:nvPr/>
          </p:nvSpPr>
          <p:spPr>
            <a:xfrm>
              <a:off x="3575152" y="4152630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4097150" y="38913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889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수강신청 </a:t>
            </a:r>
            <a:r>
              <a:rPr lang="ko-KR" altLang="en-US" sz="850" dirty="0"/>
              <a:t>완료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LMS-FA04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494116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목록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72989" y="2774800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58075" y="2228897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65151" y="2839767"/>
            <a:ext cx="3600000" cy="1547576"/>
            <a:chOff x="2135152" y="3001054"/>
            <a:chExt cx="3600000" cy="1547576"/>
          </a:xfrm>
        </p:grpSpPr>
        <p:sp>
          <p:nvSpPr>
            <p:cNvPr id="43" name="직사각형 42"/>
            <p:cNvSpPr/>
            <p:nvPr/>
          </p:nvSpPr>
          <p:spPr>
            <a:xfrm>
              <a:off x="2135152" y="3288630"/>
              <a:ext cx="3600000" cy="12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수강신청한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교육과정이 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수강신청은 교육과정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개까지 가능합니다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 </a:t>
              </a:r>
              <a:r>
                <a:rPr lang="ko-KR" altLang="en-US" sz="1000" dirty="0">
                  <a:solidFill>
                    <a:schemeClr val="tx1"/>
                  </a:solidFill>
                </a:rPr>
                <a:t>버튼을 누르시면 메인 화면으로 이동합니다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/>
            <p:cNvSpPr/>
            <p:nvPr/>
          </p:nvSpPr>
          <p:spPr>
            <a:xfrm>
              <a:off x="3575152" y="4152630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4097150" y="38913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39624"/>
              </p:ext>
            </p:extLst>
          </p:nvPr>
        </p:nvGraphicFramePr>
        <p:xfrm>
          <a:off x="7833320" y="764703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1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확인버튼 클릭 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LMS-EBA1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수강신청 </a:t>
            </a:r>
            <a:r>
              <a:rPr lang="ko-KR" altLang="en-US" sz="850" dirty="0" smtClean="0"/>
              <a:t>전</a:t>
            </a:r>
            <a:r>
              <a:rPr lang="en-US" altLang="ko-KR" sz="850" dirty="0" smtClean="0"/>
              <a:t>/</a:t>
            </a:r>
            <a:r>
              <a:rPr lang="ko-KR" altLang="en-US" sz="850" dirty="0"/>
              <a:t>수강신청 완료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LMS-FA05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494116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목록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38491"/>
              </p:ext>
            </p:extLst>
          </p:nvPr>
        </p:nvGraphicFramePr>
        <p:xfrm>
          <a:off x="1685149" y="2076230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디지털컨버전스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기반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Smart Web &amp; Content 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개발자 양성과정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- 3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5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72989" y="2774800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58075" y="2228897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02914"/>
              </p:ext>
            </p:extLst>
          </p:nvPr>
        </p:nvGraphicFramePr>
        <p:xfrm>
          <a:off x="7833320" y="764703"/>
          <a:ext cx="2016224" cy="6167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상세보기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LMS-FB01 </a:t>
                      </a:r>
                      <a:r>
                        <a:rPr lang="ko-KR" altLang="en-US" sz="80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42712"/>
              </p:ext>
            </p:extLst>
          </p:nvPr>
        </p:nvGraphicFramePr>
        <p:xfrm>
          <a:off x="1685149" y="2076230"/>
          <a:ext cx="5760000" cy="369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교육기간 </a:t>
                      </a:r>
                      <a:r>
                        <a:rPr lang="en-US" altLang="ko-KR" sz="900" dirty="0" smtClean="0"/>
                        <a:t>: 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모집인원 </a:t>
                      </a:r>
                      <a:r>
                        <a:rPr lang="en-US" altLang="ko-KR" sz="900" dirty="0" smtClean="0"/>
                        <a:t>: 0/30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67577"/>
              </p:ext>
            </p:extLst>
          </p:nvPr>
        </p:nvGraphicFramePr>
        <p:xfrm>
          <a:off x="7833320" y="764707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79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게시글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컨텐츠영역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최상단에</a:t>
                      </a:r>
                      <a:r>
                        <a:rPr lang="ko-KR" altLang="en-US" sz="800" b="0" dirty="0" smtClean="0"/>
                        <a:t> 고정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수강신청 </a:t>
            </a:r>
            <a:r>
              <a:rPr lang="ko-KR" altLang="en-US" sz="850" dirty="0" smtClean="0"/>
              <a:t>전</a:t>
            </a:r>
            <a:r>
              <a:rPr lang="en-US" altLang="ko-KR" sz="850" dirty="0" smtClean="0"/>
              <a:t>/</a:t>
            </a:r>
            <a:r>
              <a:rPr lang="ko-KR" altLang="en-US" sz="850" dirty="0"/>
              <a:t>수강신청 완료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상세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57149" y="2971066"/>
            <a:ext cx="5616000" cy="2716219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52216" y="42060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241149" y="2685062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97150" y="2558385"/>
            <a:ext cx="216000" cy="216000"/>
          </a:xfrm>
          <a:prstGeom prst="roundRect">
            <a:avLst>
              <a:gd name="adj" fmla="val 12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57149" y="5845395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LMS-FB01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7694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369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교육기간 </a:t>
                      </a:r>
                      <a:r>
                        <a:rPr lang="en-US" altLang="ko-KR" sz="900" dirty="0" smtClean="0"/>
                        <a:t>: 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모집인원 </a:t>
                      </a:r>
                      <a:r>
                        <a:rPr lang="en-US" altLang="ko-KR" sz="900" dirty="0" smtClean="0"/>
                        <a:t>: 0/30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19148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05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LMS-EAB2 </a:t>
                      </a:r>
                      <a:r>
                        <a:rPr lang="ko-KR" altLang="en-US" sz="800" b="0" dirty="0" smtClean="0"/>
                        <a:t>페이지와 동일한 화면 전환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수강신청 </a:t>
            </a:r>
            <a:r>
              <a:rPr lang="ko-KR" altLang="en-US" sz="850" dirty="0" smtClean="0"/>
              <a:t>전</a:t>
            </a:r>
            <a:r>
              <a:rPr lang="en-US" altLang="ko-KR" sz="850" dirty="0" smtClean="0"/>
              <a:t>/</a:t>
            </a:r>
            <a:r>
              <a:rPr lang="ko-KR" altLang="en-US" sz="850" dirty="0"/>
              <a:t>수강신청 완료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LMS-FB02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상세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57149" y="2971066"/>
            <a:ext cx="5616000" cy="2716219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52216" y="42060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241149" y="2685062"/>
            <a:ext cx="648000" cy="216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수강신청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57149" y="5845395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4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수강등록 완료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LMS-EC01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93856"/>
              </p:ext>
            </p:extLst>
          </p:nvPr>
        </p:nvGraphicFramePr>
        <p:xfrm>
          <a:off x="7833320" y="764716"/>
          <a:ext cx="2016224" cy="604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580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일반회원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수강등록 완료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대상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수강신청</a:t>
                      </a:r>
                      <a:r>
                        <a:rPr lang="ko-KR" altLang="en-US" sz="800" baseline="0" dirty="0" smtClean="0"/>
                        <a:t> 후</a:t>
                      </a:r>
                      <a:r>
                        <a:rPr lang="ko-KR" altLang="en-US" sz="800" dirty="0" smtClean="0"/>
                        <a:t> 관리자에 의해 수강등록이 확정된 사용자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교육과정 개강 대기상태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오늘의 출결관리</a:t>
                      </a:r>
                      <a:r>
                        <a:rPr lang="ko-KR" altLang="en-US" sz="800" b="1" dirty="0" smtClean="0"/>
                        <a:t>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교육과정이 시작하기 전까지 비활성화 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출결관리 </a:t>
                      </a:r>
                      <a:r>
                        <a:rPr lang="ko-KR" altLang="en-US" sz="800" b="1" dirty="0" err="1" smtClean="0"/>
                        <a:t>자세히보기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LMS-GB01</a:t>
                      </a:r>
                      <a:r>
                        <a:rPr lang="ko-KR" altLang="en-US" sz="800" dirty="0" smtClean="0"/>
                        <a:t>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4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강의실 공지사항 영역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제목을 한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작성일자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LMS-GDB1</a:t>
                      </a:r>
                      <a:r>
                        <a:rPr lang="ko-KR" altLang="en-US" sz="800" b="0" dirty="0" smtClean="0"/>
                        <a:t>페이지로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공지사항 </a:t>
                      </a:r>
                      <a:r>
                        <a:rPr lang="ko-KR" altLang="en-US" sz="800" b="1" dirty="0" err="1" smtClean="0"/>
                        <a:t>자세히</a:t>
                      </a:r>
                      <a:r>
                        <a:rPr lang="ko-KR" altLang="en-US" sz="800" b="1" baseline="0" dirty="0" err="1" smtClean="0"/>
                        <a:t>보기</a:t>
                      </a:r>
                      <a:r>
                        <a:rPr lang="ko-KR" altLang="en-US" sz="800" b="1" baseline="0" dirty="0" smtClean="0"/>
                        <a:t> 버튼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클릭 시 </a:t>
                      </a:r>
                      <a:r>
                        <a:rPr lang="en-US" altLang="ko-KR" sz="800" dirty="0" smtClean="0"/>
                        <a:t>LMS-GDA1</a:t>
                      </a:r>
                      <a:r>
                        <a:rPr lang="ko-KR" altLang="en-US" sz="800" baseline="0" dirty="0" smtClean="0"/>
                        <a:t>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나의 출결현황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사용자의 출석률을 바</a:t>
                      </a:r>
                      <a:r>
                        <a:rPr lang="en-US" altLang="ko-KR" sz="800" dirty="0" smtClean="0"/>
                        <a:t>(bar)</a:t>
                      </a:r>
                      <a:r>
                        <a:rPr lang="ko-KR" altLang="en-US" sz="800" dirty="0" smtClean="0"/>
                        <a:t>타입 그래프와 백분율로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교육과정의 진행률을 바</a:t>
                      </a:r>
                      <a:r>
                        <a:rPr lang="en-US" altLang="ko-KR" sz="800" dirty="0" smtClean="0"/>
                        <a:t>(bar)</a:t>
                      </a:r>
                      <a:r>
                        <a:rPr lang="ko-KR" altLang="en-US" sz="800" dirty="0" smtClean="0"/>
                        <a:t>타입 그래프와 백분율로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나의 출결통계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사용자의 출결관리에 따른 출석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지각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조퇴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결석 횟수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85152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수강등록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1154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5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오늘의 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5152" y="4414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601154" y="4414395"/>
            <a:ext cx="2844000" cy="1440000"/>
            <a:chOff x="3973120" y="4425577"/>
            <a:chExt cx="2520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3973120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나의 출결통계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206841" y="4883967"/>
              <a:ext cx="2052558" cy="523220"/>
              <a:chOff x="4254958" y="4888424"/>
              <a:chExt cx="2052558" cy="5232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54958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출석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92095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지각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9232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조퇴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66370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결석</a:t>
                </a:r>
                <a:endParaRPr lang="ko-KR" altLang="en-US" sz="1000" dirty="0"/>
              </a:p>
            </p:txBody>
          </p:sp>
        </p:grpSp>
      </p:grpSp>
      <p:sp>
        <p:nvSpPr>
          <p:cNvPr id="47" name="모서리가 둥근 직사각형 46"/>
          <p:cNvSpPr/>
          <p:nvPr/>
        </p:nvSpPr>
        <p:spPr>
          <a:xfrm>
            <a:off x="4476676" y="276823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76684" y="412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3722" y="276823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63730" y="412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76676" y="429975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563722" y="429975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807863" y="4775909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(0.0%)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07863" y="5261152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(0.0%)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1888295" y="5005483"/>
            <a:ext cx="2437714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88295" y="5490726"/>
            <a:ext cx="2437714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교육과정 진행 중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LMS-ED01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40657"/>
              </p:ext>
            </p:extLst>
          </p:nvPr>
        </p:nvGraphicFramePr>
        <p:xfrm>
          <a:off x="7833320" y="764708"/>
          <a:ext cx="2016224" cy="604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76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일반회원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교육과정 진행 중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대상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교육과정이 시작되어 수강 중인 사용자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오늘의 출결관리</a:t>
                      </a:r>
                      <a:r>
                        <a:rPr lang="ko-KR" altLang="en-US" sz="800" b="1" dirty="0" smtClean="0"/>
                        <a:t>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정규 교육일자</a:t>
                      </a:r>
                      <a:r>
                        <a:rPr lang="ko-KR" altLang="en-US" sz="800" baseline="0" dirty="0" smtClean="0"/>
                        <a:t> 및 시간에 따라 활성화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비활성화되는 버튼을 클릭하여 일일 출결기록 체크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출결기록에 따른 출석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지각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조퇴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결석 인정은 다음 날 확인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당일 날짜 표시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비활성화 상태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출결기록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입실기록 없음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퇴실기록 없음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85152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 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1154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r>
              <a:rPr lang="ko-KR" altLang="en-US" sz="1000" dirty="0" smtClean="0">
                <a:solidFill>
                  <a:schemeClr val="tx1"/>
                </a:solidFill>
              </a:rPr>
              <a:t> 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</a:rPr>
              <a:t>회차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재시험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Oracle database </a:t>
            </a:r>
            <a:r>
              <a:rPr lang="ko-KR" altLang="en-US" sz="1000" dirty="0" smtClean="0">
                <a:solidFill>
                  <a:schemeClr val="tx1"/>
                </a:solidFill>
              </a:rPr>
              <a:t>설치방법 및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개강 일정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OT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5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오늘의 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5152" y="4414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7863" y="477590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(45.2%)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7863" y="5261152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(51.4%)</a:t>
            </a:r>
            <a:endParaRPr lang="ko-KR" altLang="en-US" sz="1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601154" y="4414395"/>
            <a:ext cx="2844000" cy="1440000"/>
            <a:chOff x="3973120" y="4425577"/>
            <a:chExt cx="2520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3973120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나의 출결통계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231969" y="4883967"/>
              <a:ext cx="2002301" cy="523220"/>
              <a:chOff x="4280086" y="4888424"/>
              <a:chExt cx="2002301" cy="5232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80086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38</a:t>
                </a:r>
              </a:p>
              <a:p>
                <a:pPr algn="ctr"/>
                <a:r>
                  <a:rPr lang="ko-KR" altLang="en-US" sz="1000" dirty="0" smtClean="0"/>
                  <a:t>출석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17223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7</a:t>
                </a:r>
              </a:p>
              <a:p>
                <a:pPr algn="ctr"/>
                <a:r>
                  <a:rPr lang="ko-KR" altLang="en-US" sz="1000" dirty="0" smtClean="0"/>
                  <a:t>지각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9232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조퇴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91498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</a:p>
              <a:p>
                <a:pPr algn="ctr"/>
                <a:r>
                  <a:rPr lang="ko-KR" altLang="en-US" sz="1000" dirty="0" smtClean="0"/>
                  <a:t>결석</a:t>
                </a:r>
                <a:endParaRPr lang="ko-KR" altLang="en-US" sz="1000" dirty="0"/>
              </a:p>
            </p:txBody>
          </p:sp>
        </p:grpSp>
      </p:grpSp>
      <p:sp>
        <p:nvSpPr>
          <p:cNvPr id="49" name="모서리가 둥근 직사각형 48"/>
          <p:cNvSpPr/>
          <p:nvPr/>
        </p:nvSpPr>
        <p:spPr>
          <a:xfrm>
            <a:off x="1563722" y="276823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086606" y="3262395"/>
            <a:ext cx="2041092" cy="720000"/>
            <a:chOff x="914237" y="2499568"/>
            <a:chExt cx="2041092" cy="720000"/>
          </a:xfrm>
        </p:grpSpPr>
        <p:sp>
          <p:nvSpPr>
            <p:cNvPr id="57" name="타원 56"/>
            <p:cNvSpPr/>
            <p:nvPr/>
          </p:nvSpPr>
          <p:spPr>
            <a:xfrm>
              <a:off x="2235329" y="2499568"/>
              <a:ext cx="720000" cy="72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4237" y="2505625"/>
              <a:ext cx="1223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</a:p>
            <a:p>
              <a:pPr algn="ctr"/>
              <a:r>
                <a:rPr lang="ko-KR" altLang="en-US" sz="1000" dirty="0" smtClean="0"/>
                <a:t>퇴실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94700" y="3212639"/>
            <a:ext cx="854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8295" y="5005483"/>
            <a:ext cx="2437714" cy="180000"/>
            <a:chOff x="1909941" y="4908666"/>
            <a:chExt cx="2160000" cy="180000"/>
          </a:xfrm>
        </p:grpSpPr>
        <p:sp>
          <p:nvSpPr>
            <p:cNvPr id="61" name="직사각형 60"/>
            <p:cNvSpPr/>
            <p:nvPr/>
          </p:nvSpPr>
          <p:spPr>
            <a:xfrm>
              <a:off x="1909941" y="4908666"/>
              <a:ext cx="216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09941" y="4908666"/>
              <a:ext cx="90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88295" y="5490726"/>
            <a:ext cx="2437714" cy="180000"/>
            <a:chOff x="1863642" y="5490726"/>
            <a:chExt cx="2437714" cy="180000"/>
          </a:xfrm>
        </p:grpSpPr>
        <p:sp>
          <p:nvSpPr>
            <p:cNvPr id="63" name="직사각형 62"/>
            <p:cNvSpPr/>
            <p:nvPr/>
          </p:nvSpPr>
          <p:spPr>
            <a:xfrm>
              <a:off x="1863642" y="5490726"/>
              <a:ext cx="2437714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63642" y="5490726"/>
              <a:ext cx="126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659698" y="304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37735" y="327605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090135" y="364970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145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교육과정 진행 중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LMS-ED02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68977"/>
              </p:ext>
            </p:extLst>
          </p:nvPr>
        </p:nvGraphicFramePr>
        <p:xfrm>
          <a:off x="7833320" y="764706"/>
          <a:ext cx="2016224" cy="6048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4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입실체크 기능 활성화 상태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출결기록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입실기록 없음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퇴실기록 없음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85152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 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1154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r>
              <a:rPr lang="ko-KR" altLang="en-US" sz="1000" dirty="0" smtClean="0">
                <a:solidFill>
                  <a:schemeClr val="tx1"/>
                </a:solidFill>
              </a:rPr>
              <a:t> 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</a:rPr>
              <a:t>회차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재시험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Oracle database </a:t>
            </a:r>
            <a:r>
              <a:rPr lang="ko-KR" altLang="en-US" sz="1000" dirty="0" smtClean="0">
                <a:solidFill>
                  <a:schemeClr val="tx1"/>
                </a:solidFill>
              </a:rPr>
              <a:t>설치방법 및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개강 일정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OT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5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오늘의 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5152" y="4414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7863" y="477590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(45.2%)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7863" y="5261152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(51.4%)</a:t>
            </a:r>
            <a:endParaRPr lang="ko-KR" altLang="en-US" sz="1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601154" y="4414395"/>
            <a:ext cx="2844000" cy="1440000"/>
            <a:chOff x="3973120" y="4425577"/>
            <a:chExt cx="2520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3973120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나의 출결통계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231969" y="4883967"/>
              <a:ext cx="2002301" cy="523220"/>
              <a:chOff x="4280086" y="4888424"/>
              <a:chExt cx="2002301" cy="5232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80086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38</a:t>
                </a:r>
              </a:p>
              <a:p>
                <a:pPr algn="ctr"/>
                <a:r>
                  <a:rPr lang="ko-KR" altLang="en-US" sz="1000" dirty="0" smtClean="0"/>
                  <a:t>출석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17223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7</a:t>
                </a:r>
              </a:p>
              <a:p>
                <a:pPr algn="ctr"/>
                <a:r>
                  <a:rPr lang="ko-KR" altLang="en-US" sz="1000" dirty="0" smtClean="0"/>
                  <a:t>지각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9232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조퇴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91498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</a:p>
              <a:p>
                <a:pPr algn="ctr"/>
                <a:r>
                  <a:rPr lang="ko-KR" altLang="en-US" sz="1000" dirty="0" smtClean="0"/>
                  <a:t>결석</a:t>
                </a:r>
                <a:endParaRPr lang="ko-KR" altLang="en-US" sz="1000" dirty="0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086606" y="3262395"/>
            <a:ext cx="2041092" cy="720000"/>
            <a:chOff x="914237" y="2499568"/>
            <a:chExt cx="2041092" cy="720000"/>
          </a:xfrm>
        </p:grpSpPr>
        <p:sp>
          <p:nvSpPr>
            <p:cNvPr id="57" name="타원 56"/>
            <p:cNvSpPr/>
            <p:nvPr/>
          </p:nvSpPr>
          <p:spPr>
            <a:xfrm>
              <a:off x="2235329" y="249956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4237" y="2505625"/>
              <a:ext cx="1223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</a:p>
            <a:p>
              <a:pPr algn="ctr"/>
              <a:r>
                <a:rPr lang="ko-KR" altLang="en-US" sz="1000" dirty="0" smtClean="0"/>
                <a:t>퇴실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94700" y="3212639"/>
            <a:ext cx="854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8295" y="5005483"/>
            <a:ext cx="2437714" cy="180000"/>
            <a:chOff x="1909941" y="4908666"/>
            <a:chExt cx="2160000" cy="180000"/>
          </a:xfrm>
        </p:grpSpPr>
        <p:sp>
          <p:nvSpPr>
            <p:cNvPr id="61" name="직사각형 60"/>
            <p:cNvSpPr/>
            <p:nvPr/>
          </p:nvSpPr>
          <p:spPr>
            <a:xfrm>
              <a:off x="1909941" y="4908666"/>
              <a:ext cx="216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09941" y="4908666"/>
              <a:ext cx="90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88295" y="5490726"/>
            <a:ext cx="2437714" cy="180000"/>
            <a:chOff x="1863642" y="5490726"/>
            <a:chExt cx="2437714" cy="180000"/>
          </a:xfrm>
        </p:grpSpPr>
        <p:sp>
          <p:nvSpPr>
            <p:cNvPr id="63" name="직사각형 62"/>
            <p:cNvSpPr/>
            <p:nvPr/>
          </p:nvSpPr>
          <p:spPr>
            <a:xfrm>
              <a:off x="1863642" y="5490726"/>
              <a:ext cx="2437714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63642" y="5490726"/>
              <a:ext cx="126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659698" y="304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090135" y="364970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570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교육과정 진행 중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LMS-ED03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51719"/>
              </p:ext>
            </p:extLst>
          </p:nvPr>
        </p:nvGraphicFramePr>
        <p:xfrm>
          <a:off x="7833320" y="764703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944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입실 체크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LMS-ED04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페이지로 화면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85152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 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1154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r>
              <a:rPr lang="ko-KR" altLang="en-US" sz="1000" dirty="0" smtClean="0">
                <a:solidFill>
                  <a:schemeClr val="tx1"/>
                </a:solidFill>
              </a:rPr>
              <a:t> 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</a:rPr>
              <a:t>회차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재시험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Oracle database </a:t>
            </a:r>
            <a:r>
              <a:rPr lang="ko-KR" altLang="en-US" sz="1000" dirty="0" smtClean="0">
                <a:solidFill>
                  <a:schemeClr val="tx1"/>
                </a:solidFill>
              </a:rPr>
              <a:t>설치방법 및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개강 일정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OT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5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오늘의 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5152" y="4414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7863" y="477590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(45.2%)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7863" y="5261152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(51.4%)</a:t>
            </a:r>
            <a:endParaRPr lang="ko-KR" altLang="en-US" sz="1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601154" y="4414395"/>
            <a:ext cx="2844000" cy="1440000"/>
            <a:chOff x="3973120" y="4425577"/>
            <a:chExt cx="2520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3973120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나의 출결통계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231969" y="4883967"/>
              <a:ext cx="2002301" cy="523220"/>
              <a:chOff x="4280086" y="4888424"/>
              <a:chExt cx="2002301" cy="5232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80086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38</a:t>
                </a:r>
              </a:p>
              <a:p>
                <a:pPr algn="ctr"/>
                <a:r>
                  <a:rPr lang="ko-KR" altLang="en-US" sz="1000" dirty="0" smtClean="0"/>
                  <a:t>출석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17223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7</a:t>
                </a:r>
              </a:p>
              <a:p>
                <a:pPr algn="ctr"/>
                <a:r>
                  <a:rPr lang="ko-KR" altLang="en-US" sz="1000" dirty="0" smtClean="0"/>
                  <a:t>지각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9232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조퇴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91498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</a:p>
              <a:p>
                <a:pPr algn="ctr"/>
                <a:r>
                  <a:rPr lang="ko-KR" altLang="en-US" sz="1000" dirty="0" smtClean="0"/>
                  <a:t>결석</a:t>
                </a:r>
                <a:endParaRPr lang="ko-KR" altLang="en-US" sz="1000" dirty="0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086606" y="3262395"/>
            <a:ext cx="2041092" cy="720000"/>
            <a:chOff x="914237" y="2499568"/>
            <a:chExt cx="2041092" cy="720000"/>
          </a:xfrm>
        </p:grpSpPr>
        <p:sp>
          <p:nvSpPr>
            <p:cNvPr id="57" name="타원 56"/>
            <p:cNvSpPr/>
            <p:nvPr/>
          </p:nvSpPr>
          <p:spPr>
            <a:xfrm>
              <a:off x="2235329" y="2499568"/>
              <a:ext cx="720000" cy="720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입실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4237" y="2505625"/>
              <a:ext cx="1223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</a:p>
            <a:p>
              <a:pPr algn="ctr"/>
              <a:r>
                <a:rPr lang="ko-KR" altLang="en-US" sz="1000" dirty="0" smtClean="0"/>
                <a:t>퇴실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94700" y="3212639"/>
            <a:ext cx="854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8295" y="5005483"/>
            <a:ext cx="2437714" cy="180000"/>
            <a:chOff x="1909941" y="4908666"/>
            <a:chExt cx="2160000" cy="180000"/>
          </a:xfrm>
        </p:grpSpPr>
        <p:sp>
          <p:nvSpPr>
            <p:cNvPr id="61" name="직사각형 60"/>
            <p:cNvSpPr/>
            <p:nvPr/>
          </p:nvSpPr>
          <p:spPr>
            <a:xfrm>
              <a:off x="1909941" y="4908666"/>
              <a:ext cx="216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09941" y="4908666"/>
              <a:ext cx="90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88295" y="5490726"/>
            <a:ext cx="2437714" cy="180000"/>
            <a:chOff x="1863642" y="5490726"/>
            <a:chExt cx="2437714" cy="180000"/>
          </a:xfrm>
        </p:grpSpPr>
        <p:sp>
          <p:nvSpPr>
            <p:cNvPr id="63" name="직사각형 62"/>
            <p:cNvSpPr/>
            <p:nvPr/>
          </p:nvSpPr>
          <p:spPr>
            <a:xfrm>
              <a:off x="1863642" y="5490726"/>
              <a:ext cx="2437714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63642" y="5490726"/>
              <a:ext cx="126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6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교육과정 진행 중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LMS-ED04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5261"/>
              </p:ext>
            </p:extLst>
          </p:nvPr>
        </p:nvGraphicFramePr>
        <p:xfrm>
          <a:off x="7833320" y="764706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05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입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퇴실체크 재확인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확인 클릭 시 </a:t>
                      </a:r>
                      <a:r>
                        <a:rPr lang="en-US" altLang="ko-KR" sz="800" dirty="0" smtClean="0"/>
                        <a:t>LMS-ED05</a:t>
                      </a:r>
                      <a:r>
                        <a:rPr lang="ko-KR" altLang="en-US" sz="800" baseline="0" dirty="0" smtClean="0"/>
                        <a:t>페이지로 화면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85152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 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1154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r>
              <a:rPr lang="ko-KR" altLang="en-US" sz="1000" dirty="0" smtClean="0">
                <a:solidFill>
                  <a:schemeClr val="tx1"/>
                </a:solidFill>
              </a:rPr>
              <a:t> 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</a:rPr>
              <a:t>회차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재시험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Oracle database </a:t>
            </a:r>
            <a:r>
              <a:rPr lang="ko-KR" altLang="en-US" sz="1000" dirty="0" smtClean="0">
                <a:solidFill>
                  <a:schemeClr val="tx1"/>
                </a:solidFill>
              </a:rPr>
              <a:t>설치방법 및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개강 일정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OT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5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오늘의 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5152" y="4414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7863" y="477590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(45.2%)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7863" y="5261152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(51.4%)</a:t>
            </a:r>
            <a:endParaRPr lang="ko-KR" altLang="en-US" sz="1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601154" y="4414395"/>
            <a:ext cx="2844000" cy="1440000"/>
            <a:chOff x="3973120" y="4425577"/>
            <a:chExt cx="2520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3973120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나의 출결통계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231969" y="4883967"/>
              <a:ext cx="2002301" cy="523220"/>
              <a:chOff x="4280086" y="4888424"/>
              <a:chExt cx="2002301" cy="5232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80086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38</a:t>
                </a:r>
              </a:p>
              <a:p>
                <a:pPr algn="ctr"/>
                <a:r>
                  <a:rPr lang="ko-KR" altLang="en-US" sz="1000" dirty="0" smtClean="0"/>
                  <a:t>출석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17223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7</a:t>
                </a:r>
              </a:p>
              <a:p>
                <a:pPr algn="ctr"/>
                <a:r>
                  <a:rPr lang="ko-KR" altLang="en-US" sz="1000" dirty="0" smtClean="0"/>
                  <a:t>지각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9232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조퇴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91498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</a:p>
              <a:p>
                <a:pPr algn="ctr"/>
                <a:r>
                  <a:rPr lang="ko-KR" altLang="en-US" sz="1000" dirty="0" smtClean="0"/>
                  <a:t>결석</a:t>
                </a:r>
                <a:endParaRPr lang="ko-KR" altLang="en-US" sz="1000" dirty="0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086606" y="3262395"/>
            <a:ext cx="2041092" cy="720000"/>
            <a:chOff x="914237" y="2499568"/>
            <a:chExt cx="2041092" cy="720000"/>
          </a:xfrm>
        </p:grpSpPr>
        <p:sp>
          <p:nvSpPr>
            <p:cNvPr id="57" name="타원 56"/>
            <p:cNvSpPr/>
            <p:nvPr/>
          </p:nvSpPr>
          <p:spPr>
            <a:xfrm>
              <a:off x="2235329" y="249956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4237" y="2505625"/>
              <a:ext cx="1223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입실 </a:t>
              </a:r>
              <a:r>
                <a:rPr lang="en-US" altLang="ko-KR" sz="1000" dirty="0" smtClean="0"/>
                <a:t>: 08:57</a:t>
              </a:r>
            </a:p>
            <a:p>
              <a:pPr algn="ctr"/>
              <a:r>
                <a:rPr lang="ko-KR" altLang="en-US" sz="1000" dirty="0" smtClean="0"/>
                <a:t>퇴실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94700" y="3212639"/>
            <a:ext cx="854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8295" y="5005483"/>
            <a:ext cx="2437714" cy="180000"/>
            <a:chOff x="1909941" y="4908666"/>
            <a:chExt cx="2160000" cy="180000"/>
          </a:xfrm>
        </p:grpSpPr>
        <p:sp>
          <p:nvSpPr>
            <p:cNvPr id="61" name="직사각형 60"/>
            <p:cNvSpPr/>
            <p:nvPr/>
          </p:nvSpPr>
          <p:spPr>
            <a:xfrm>
              <a:off x="1909941" y="4908666"/>
              <a:ext cx="216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09941" y="4908666"/>
              <a:ext cx="90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88295" y="5490726"/>
            <a:ext cx="2437714" cy="180000"/>
            <a:chOff x="1863642" y="5490726"/>
            <a:chExt cx="2437714" cy="180000"/>
          </a:xfrm>
        </p:grpSpPr>
        <p:sp>
          <p:nvSpPr>
            <p:cNvPr id="63" name="직사각형 62"/>
            <p:cNvSpPr/>
            <p:nvPr/>
          </p:nvSpPr>
          <p:spPr>
            <a:xfrm>
              <a:off x="1863642" y="5490726"/>
              <a:ext cx="2437714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63642" y="5490726"/>
              <a:ext cx="126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5151" y="2839767"/>
            <a:ext cx="3600000" cy="1547576"/>
            <a:chOff x="2765151" y="2839767"/>
            <a:chExt cx="3600000" cy="1547576"/>
          </a:xfrm>
        </p:grpSpPr>
        <p:sp>
          <p:nvSpPr>
            <p:cNvPr id="67" name="직사각형 66"/>
            <p:cNvSpPr/>
            <p:nvPr/>
          </p:nvSpPr>
          <p:spPr>
            <a:xfrm>
              <a:off x="2765151" y="3127343"/>
              <a:ext cx="3600000" cy="12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[2020</a:t>
              </a:r>
              <a:r>
                <a:rPr lang="ko-KR" altLang="en-US" sz="1000" dirty="0">
                  <a:solidFill>
                    <a:schemeClr val="tx1"/>
                  </a:solidFill>
                </a:rPr>
                <a:t>년 </a:t>
              </a:r>
              <a:r>
                <a:rPr lang="en-US" altLang="ko-KR" sz="1000" dirty="0">
                  <a:solidFill>
                    <a:schemeClr val="tx1"/>
                  </a:solidFill>
                </a:rPr>
                <a:t>01</a:t>
              </a:r>
              <a:r>
                <a:rPr lang="ko-KR" altLang="en-US" sz="1000" dirty="0">
                  <a:solidFill>
                    <a:schemeClr val="tx1"/>
                  </a:solidFill>
                </a:rPr>
                <a:t>월 </a:t>
              </a:r>
              <a:r>
                <a:rPr lang="en-US" altLang="ko-KR" sz="1000" dirty="0">
                  <a:solidFill>
                    <a:schemeClr val="tx1"/>
                  </a:solidFill>
                </a:rPr>
                <a:t>01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08:57:01]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퇴실체크 하시겠습니까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한 번 처리된 기록은 수정할 수 없습니다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65151" y="2839767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 rot="2700000">
              <a:off x="6129169" y="2893556"/>
              <a:ext cx="180000" cy="180000"/>
              <a:chOff x="-663624" y="2503129"/>
              <a:chExt cx="180000" cy="18000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3805851" y="3991343"/>
              <a:ext cx="1518600" cy="216000"/>
              <a:chOff x="4205151" y="3991343"/>
              <a:chExt cx="1518600" cy="21600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205151" y="3991343"/>
                <a:ext cx="720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003751" y="3991343"/>
                <a:ext cx="720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취소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054013" y="2909692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디지털컨버전스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기반 자바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Open Source Web application 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전문 개발자 양성과정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- 3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0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23041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BIT-CA02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모집공고 목록</a:t>
              </a:r>
              <a:endParaRPr lang="ko-KR" altLang="en-US" sz="1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95016" y="5824567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5554013" y="2546298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교육과정 진행 중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LMS-ED05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833320" y="764706"/>
          <a:ext cx="2016224" cy="6048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4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퇴실체크 기능 활성화 상태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출결기록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입실기록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퇴실기록 없음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85152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 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1154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r>
              <a:rPr lang="ko-KR" altLang="en-US" sz="1000" dirty="0" smtClean="0">
                <a:solidFill>
                  <a:schemeClr val="tx1"/>
                </a:solidFill>
              </a:rPr>
              <a:t> 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</a:rPr>
              <a:t>회차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재시험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Oracle database </a:t>
            </a:r>
            <a:r>
              <a:rPr lang="ko-KR" altLang="en-US" sz="1000" dirty="0" smtClean="0">
                <a:solidFill>
                  <a:schemeClr val="tx1"/>
                </a:solidFill>
              </a:rPr>
              <a:t>설치방법 및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개강 일정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OT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5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오늘의 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5152" y="4414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7863" y="477590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(45.2%)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7863" y="5261152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(51.4%)</a:t>
            </a:r>
            <a:endParaRPr lang="ko-KR" altLang="en-US" sz="1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601154" y="4414395"/>
            <a:ext cx="2844000" cy="1440000"/>
            <a:chOff x="3973120" y="4425577"/>
            <a:chExt cx="2520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3973120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나의 출결통계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231969" y="4883967"/>
              <a:ext cx="2002301" cy="523220"/>
              <a:chOff x="4280086" y="4888424"/>
              <a:chExt cx="2002301" cy="5232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80086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38</a:t>
                </a:r>
              </a:p>
              <a:p>
                <a:pPr algn="ctr"/>
                <a:r>
                  <a:rPr lang="ko-KR" altLang="en-US" sz="1000" dirty="0" smtClean="0"/>
                  <a:t>출석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17223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7</a:t>
                </a:r>
              </a:p>
              <a:p>
                <a:pPr algn="ctr"/>
                <a:r>
                  <a:rPr lang="ko-KR" altLang="en-US" sz="1000" dirty="0" smtClean="0"/>
                  <a:t>지각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9232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조퇴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91498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</a:p>
              <a:p>
                <a:pPr algn="ctr"/>
                <a:r>
                  <a:rPr lang="ko-KR" altLang="en-US" sz="1000" dirty="0" smtClean="0"/>
                  <a:t>결석</a:t>
                </a:r>
                <a:endParaRPr lang="ko-KR" altLang="en-US" sz="1000" dirty="0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086606" y="3262395"/>
            <a:ext cx="2041092" cy="720000"/>
            <a:chOff x="914237" y="2499568"/>
            <a:chExt cx="2041092" cy="720000"/>
          </a:xfrm>
        </p:grpSpPr>
        <p:sp>
          <p:nvSpPr>
            <p:cNvPr id="57" name="타원 56"/>
            <p:cNvSpPr/>
            <p:nvPr/>
          </p:nvSpPr>
          <p:spPr>
            <a:xfrm>
              <a:off x="2235329" y="249956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퇴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4237" y="2505625"/>
              <a:ext cx="1223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입실 </a:t>
              </a:r>
              <a:r>
                <a:rPr lang="en-US" altLang="ko-KR" sz="1000" dirty="0" smtClean="0"/>
                <a:t>: 08:57</a:t>
              </a:r>
            </a:p>
            <a:p>
              <a:pPr algn="ctr"/>
              <a:r>
                <a:rPr lang="ko-KR" altLang="en-US" sz="1000" dirty="0" smtClean="0"/>
                <a:t>퇴실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94700" y="3212639"/>
            <a:ext cx="854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8295" y="5005483"/>
            <a:ext cx="2437714" cy="180000"/>
            <a:chOff x="1909941" y="4908666"/>
            <a:chExt cx="2160000" cy="180000"/>
          </a:xfrm>
        </p:grpSpPr>
        <p:sp>
          <p:nvSpPr>
            <p:cNvPr id="61" name="직사각형 60"/>
            <p:cNvSpPr/>
            <p:nvPr/>
          </p:nvSpPr>
          <p:spPr>
            <a:xfrm>
              <a:off x="1909941" y="4908666"/>
              <a:ext cx="216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09941" y="4908666"/>
              <a:ext cx="90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88295" y="5490726"/>
            <a:ext cx="2437714" cy="180000"/>
            <a:chOff x="1863642" y="5490726"/>
            <a:chExt cx="2437714" cy="180000"/>
          </a:xfrm>
        </p:grpSpPr>
        <p:sp>
          <p:nvSpPr>
            <p:cNvPr id="63" name="직사각형 62"/>
            <p:cNvSpPr/>
            <p:nvPr/>
          </p:nvSpPr>
          <p:spPr>
            <a:xfrm>
              <a:off x="1863642" y="5490726"/>
              <a:ext cx="2437714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63642" y="5490726"/>
              <a:ext cx="126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659698" y="304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090135" y="364970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40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교육과정 진행 중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LMS-ED06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25540"/>
              </p:ext>
            </p:extLst>
          </p:nvPr>
        </p:nvGraphicFramePr>
        <p:xfrm>
          <a:off x="7833320" y="764701"/>
          <a:ext cx="2016224" cy="6048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7026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퇴실 체크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퇴실버튼 클릭 시 </a:t>
                      </a:r>
                      <a:r>
                        <a:rPr lang="en-US" altLang="ko-KR" sz="800" dirty="0" smtClean="0"/>
                        <a:t>LMS-ED04 </a:t>
                      </a:r>
                      <a:r>
                        <a:rPr lang="ko-KR" altLang="en-US" sz="800" dirty="0" smtClean="0"/>
                        <a:t>페이지와 동일한 경고 창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경고 창 확인 및 진행 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LMS-ED07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페이지로 화면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85152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 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1154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r>
              <a:rPr lang="ko-KR" altLang="en-US" sz="1000" dirty="0" smtClean="0">
                <a:solidFill>
                  <a:schemeClr val="tx1"/>
                </a:solidFill>
              </a:rPr>
              <a:t> 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</a:rPr>
              <a:t>회차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재시험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Oracle database </a:t>
            </a:r>
            <a:r>
              <a:rPr lang="ko-KR" altLang="en-US" sz="1000" dirty="0" smtClean="0">
                <a:solidFill>
                  <a:schemeClr val="tx1"/>
                </a:solidFill>
              </a:rPr>
              <a:t>설치방법 및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개강 일정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OT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5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오늘의 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5152" y="4414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7863" y="477590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(45.2%)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7863" y="5261152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(51.4%)</a:t>
            </a:r>
            <a:endParaRPr lang="ko-KR" altLang="en-US" sz="1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601154" y="4414395"/>
            <a:ext cx="2844000" cy="1440000"/>
            <a:chOff x="3973120" y="4425577"/>
            <a:chExt cx="2520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3973120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나의 출결통계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231969" y="4883967"/>
              <a:ext cx="2002301" cy="523220"/>
              <a:chOff x="4280086" y="4888424"/>
              <a:chExt cx="2002301" cy="5232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80086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38</a:t>
                </a:r>
              </a:p>
              <a:p>
                <a:pPr algn="ctr"/>
                <a:r>
                  <a:rPr lang="ko-KR" altLang="en-US" sz="1000" dirty="0" smtClean="0"/>
                  <a:t>출석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17223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7</a:t>
                </a:r>
              </a:p>
              <a:p>
                <a:pPr algn="ctr"/>
                <a:r>
                  <a:rPr lang="ko-KR" altLang="en-US" sz="1000" dirty="0" smtClean="0"/>
                  <a:t>지각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9232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조퇴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91498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</a:p>
              <a:p>
                <a:pPr algn="ctr"/>
                <a:r>
                  <a:rPr lang="ko-KR" altLang="en-US" sz="1000" dirty="0" smtClean="0"/>
                  <a:t>결석</a:t>
                </a:r>
                <a:endParaRPr lang="ko-KR" altLang="en-US" sz="1000" dirty="0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086606" y="3262395"/>
            <a:ext cx="2041092" cy="720000"/>
            <a:chOff x="914237" y="2499568"/>
            <a:chExt cx="2041092" cy="720000"/>
          </a:xfrm>
        </p:grpSpPr>
        <p:sp>
          <p:nvSpPr>
            <p:cNvPr id="57" name="타원 56"/>
            <p:cNvSpPr/>
            <p:nvPr/>
          </p:nvSpPr>
          <p:spPr>
            <a:xfrm>
              <a:off x="2235329" y="2499568"/>
              <a:ext cx="720000" cy="72000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퇴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실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4237" y="2505625"/>
              <a:ext cx="1223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01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</a:p>
            <a:p>
              <a:pPr algn="ctr"/>
              <a:r>
                <a:rPr lang="ko-KR" altLang="en-US" sz="1000" dirty="0" smtClean="0"/>
                <a:t>퇴실 </a:t>
              </a:r>
              <a:r>
                <a:rPr lang="en-US" altLang="ko-KR" sz="1000" dirty="0" smtClean="0"/>
                <a:t>: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00:00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94700" y="3212639"/>
            <a:ext cx="854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8295" y="5005483"/>
            <a:ext cx="2437714" cy="180000"/>
            <a:chOff x="1909941" y="4908666"/>
            <a:chExt cx="2160000" cy="180000"/>
          </a:xfrm>
        </p:grpSpPr>
        <p:sp>
          <p:nvSpPr>
            <p:cNvPr id="61" name="직사각형 60"/>
            <p:cNvSpPr/>
            <p:nvPr/>
          </p:nvSpPr>
          <p:spPr>
            <a:xfrm>
              <a:off x="1909941" y="4908666"/>
              <a:ext cx="216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09941" y="4908666"/>
              <a:ext cx="90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88295" y="5490726"/>
            <a:ext cx="2437714" cy="180000"/>
            <a:chOff x="1863642" y="5490726"/>
            <a:chExt cx="2437714" cy="180000"/>
          </a:xfrm>
        </p:grpSpPr>
        <p:sp>
          <p:nvSpPr>
            <p:cNvPr id="63" name="직사각형 62"/>
            <p:cNvSpPr/>
            <p:nvPr/>
          </p:nvSpPr>
          <p:spPr>
            <a:xfrm>
              <a:off x="1863642" y="5490726"/>
              <a:ext cx="2437714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63642" y="5490726"/>
              <a:ext cx="126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7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교육과정 진행 중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LMS-ED07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28687"/>
              </p:ext>
            </p:extLst>
          </p:nvPr>
        </p:nvGraphicFramePr>
        <p:xfrm>
          <a:off x="7833320" y="764706"/>
          <a:ext cx="2016224" cy="6048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4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비활성화 상태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출결기록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입실기록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퇴실기록 표시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85152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1390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 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1154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r>
              <a:rPr lang="ko-KR" altLang="en-US" sz="1000" dirty="0" smtClean="0">
                <a:solidFill>
                  <a:schemeClr val="tx1"/>
                </a:solidFill>
              </a:rPr>
              <a:t> 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</a:rPr>
              <a:t>회차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재시험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Oracle database </a:t>
            </a:r>
            <a:r>
              <a:rPr lang="ko-KR" altLang="en-US" sz="1000" dirty="0" smtClean="0">
                <a:solidFill>
                  <a:schemeClr val="tx1"/>
                </a:solidFill>
              </a:rPr>
              <a:t>설치방법 및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개강 일정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OT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5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오늘의 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5152" y="4414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7863" y="477590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(45.2%)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7863" y="5261152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(51.4%)</a:t>
            </a:r>
            <a:endParaRPr lang="ko-KR" altLang="en-US" sz="1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601154" y="4414395"/>
            <a:ext cx="2844000" cy="1440000"/>
            <a:chOff x="3973120" y="4425577"/>
            <a:chExt cx="2520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3973120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나의 출결통계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231969" y="4883967"/>
              <a:ext cx="2002301" cy="523220"/>
              <a:chOff x="4280086" y="4888424"/>
              <a:chExt cx="2002301" cy="5232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80086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38</a:t>
                </a:r>
              </a:p>
              <a:p>
                <a:pPr algn="ctr"/>
                <a:r>
                  <a:rPr lang="ko-KR" altLang="en-US" sz="1000" dirty="0" smtClean="0"/>
                  <a:t>출석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17223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7</a:t>
                </a:r>
              </a:p>
              <a:p>
                <a:pPr algn="ctr"/>
                <a:r>
                  <a:rPr lang="ko-KR" altLang="en-US" sz="1000" dirty="0" smtClean="0"/>
                  <a:t>지각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29232" y="4888424"/>
                <a:ext cx="441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ko-KR" altLang="en-US" sz="1000" dirty="0" smtClean="0"/>
                  <a:t>조퇴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91498" y="4888424"/>
                <a:ext cx="390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</a:p>
              <a:p>
                <a:pPr algn="ctr"/>
                <a:r>
                  <a:rPr lang="ko-KR" altLang="en-US" sz="1000" dirty="0" smtClean="0"/>
                  <a:t>결석</a:t>
                </a:r>
                <a:endParaRPr lang="ko-KR" altLang="en-US" sz="1000" dirty="0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86606" y="3268452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2020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01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01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입실 </a:t>
            </a:r>
            <a:r>
              <a:rPr lang="en-US" altLang="ko-KR" sz="1000" dirty="0" smtClean="0"/>
              <a:t>: 08:57</a:t>
            </a:r>
          </a:p>
          <a:p>
            <a:pPr algn="ctr"/>
            <a:r>
              <a:rPr lang="ko-KR" altLang="en-US" sz="1000" dirty="0" smtClean="0"/>
              <a:t>퇴실 </a:t>
            </a:r>
            <a:r>
              <a:rPr lang="en-US" altLang="ko-KR" sz="1000" dirty="0" smtClean="0"/>
              <a:t>: 06:01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594700" y="3212639"/>
            <a:ext cx="854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8295" y="5005483"/>
            <a:ext cx="2437714" cy="180000"/>
            <a:chOff x="1909941" y="4908666"/>
            <a:chExt cx="2160000" cy="180000"/>
          </a:xfrm>
        </p:grpSpPr>
        <p:sp>
          <p:nvSpPr>
            <p:cNvPr id="61" name="직사각형 60"/>
            <p:cNvSpPr/>
            <p:nvPr/>
          </p:nvSpPr>
          <p:spPr>
            <a:xfrm>
              <a:off x="1909941" y="4908666"/>
              <a:ext cx="216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09941" y="4908666"/>
              <a:ext cx="90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88295" y="5490726"/>
            <a:ext cx="2437714" cy="180000"/>
            <a:chOff x="1863642" y="5490726"/>
            <a:chExt cx="2437714" cy="180000"/>
          </a:xfrm>
        </p:grpSpPr>
        <p:sp>
          <p:nvSpPr>
            <p:cNvPr id="63" name="직사각형 62"/>
            <p:cNvSpPr/>
            <p:nvPr/>
          </p:nvSpPr>
          <p:spPr>
            <a:xfrm>
              <a:off x="1863642" y="5490726"/>
              <a:ext cx="2437714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63642" y="5490726"/>
              <a:ext cx="1260000" cy="180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659698" y="304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090135" y="364970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3407698" y="3262395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0421"/>
              </p:ext>
            </p:extLst>
          </p:nvPr>
        </p:nvGraphicFramePr>
        <p:xfrm>
          <a:off x="1685149" y="1741278"/>
          <a:ext cx="5760000" cy="43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디지털컨버전스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기반 자바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Open Source Web application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전문 개발자 양성과정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0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6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나의 교육과정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교육과정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1757149" y="2354474"/>
            <a:ext cx="5616000" cy="370127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52216" y="40819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33197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3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47332"/>
              </p:ext>
            </p:extLst>
          </p:nvPr>
        </p:nvGraphicFramePr>
        <p:xfrm>
          <a:off x="7833320" y="764707"/>
          <a:ext cx="2016224" cy="6053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출결현황 개요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교육과정명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교육기간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출석일수 및 백분율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일일 출결기록</a:t>
                      </a:r>
                      <a:r>
                        <a:rPr lang="ko-KR" altLang="en-US" sz="800" b="1" baseline="0" dirty="0" smtClean="0"/>
                        <a:t> 목록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페이지당 </a:t>
                      </a:r>
                      <a:r>
                        <a:rPr lang="ko-KR" altLang="en-US" sz="800" b="0" dirty="0" err="1" smtClean="0"/>
                        <a:t>일일기록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10</a:t>
                      </a:r>
                      <a:r>
                        <a:rPr lang="ko-KR" altLang="en-US" sz="800" b="0" dirty="0" smtClean="0"/>
                        <a:t>개</a:t>
                      </a:r>
                      <a:r>
                        <a:rPr lang="ko-KR" altLang="en-US" sz="800" b="0" baseline="0" dirty="0" smtClean="0"/>
                        <a:t> 씩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나의 출결현황</a:t>
            </a:r>
            <a:r>
              <a:rPr lang="en-US" altLang="ko-KR" sz="850" dirty="0" smtClean="0"/>
              <a:t>(</a:t>
            </a:r>
            <a:r>
              <a:rPr lang="ko-KR" altLang="en-US" sz="850" dirty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수강등록 완료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교육과정 </a:t>
            </a:r>
            <a:r>
              <a:rPr lang="ko-KR" altLang="en-US" sz="850" dirty="0"/>
              <a:t>진행 중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출결현황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26713"/>
              </p:ext>
            </p:extLst>
          </p:nvPr>
        </p:nvGraphicFramePr>
        <p:xfrm>
          <a:off x="1696772" y="2711313"/>
          <a:ext cx="5760000" cy="30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/>
                <a:gridCol w="1260000"/>
                <a:gridCol w="1260000"/>
                <a:gridCol w="1440000"/>
              </a:tblGrid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입실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퇴실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처리 현황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9:10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지각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828010" y="5903067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685151" y="1736051"/>
            <a:ext cx="5760000" cy="90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r>
              <a:rPr lang="en-US" altLang="ko-KR" sz="1000" dirty="0" smtClean="0">
                <a:solidFill>
                  <a:schemeClr val="tx1"/>
                </a:solidFill>
              </a:rPr>
              <a:t>-3</a:t>
            </a:r>
            <a:r>
              <a:rPr lang="ko-KR" altLang="en-US" sz="1000" dirty="0">
                <a:solidFill>
                  <a:schemeClr val="tx1"/>
                </a:solidFill>
              </a:rPr>
              <a:t>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교육기간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2020. 01. 01. ~ 2020. 03. 31.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출석일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dirty="0" smtClean="0">
                <a:solidFill>
                  <a:schemeClr val="tx1"/>
                </a:solidFill>
              </a:rPr>
              <a:t>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( 0% 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98711" y="165269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98711" y="26197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20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07732"/>
              </p:ext>
            </p:extLst>
          </p:nvPr>
        </p:nvGraphicFramePr>
        <p:xfrm>
          <a:off x="7833320" y="764707"/>
          <a:ext cx="2016224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649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성적 정보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회차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en-US" altLang="ko-KR" sz="800" b="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점수 표시</a:t>
                      </a:r>
                      <a:endParaRPr lang="en-US" altLang="ko-KR" sz="800" b="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과목명 표시</a:t>
                      </a:r>
                      <a:endParaRPr lang="en-US" altLang="ko-KR" sz="800" b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날짜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성적 입력 전일 경우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점수 </a:t>
                      </a:r>
                      <a:r>
                        <a:rPr lang="en-US" altLang="ko-KR" sz="800" baseline="0" dirty="0" smtClean="0"/>
                        <a:t>0</a:t>
                      </a:r>
                      <a:r>
                        <a:rPr lang="ko-KR" altLang="en-US" sz="800" baseline="0" dirty="0" smtClean="0"/>
                        <a:t>점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날짜 공란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나의 </a:t>
            </a:r>
            <a:r>
              <a:rPr lang="ko-KR" altLang="en-US" sz="850" dirty="0" smtClean="0"/>
              <a:t>성적조회</a:t>
            </a:r>
            <a:r>
              <a:rPr lang="en-US" altLang="ko-KR" sz="850" dirty="0" smtClean="0"/>
              <a:t>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수강등록 완료</a:t>
            </a:r>
            <a:r>
              <a:rPr lang="en-US" altLang="ko-KR" sz="850" dirty="0"/>
              <a:t>/</a:t>
            </a:r>
            <a:r>
              <a:rPr lang="ko-KR" altLang="en-US" sz="850" dirty="0"/>
              <a:t>교육과정 진행 중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LMS-GC01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성적조회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1685151" y="1737405"/>
            <a:ext cx="5760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r>
              <a:rPr lang="en-US" altLang="ko-KR" sz="1000" dirty="0" smtClean="0">
                <a:solidFill>
                  <a:schemeClr val="tx1"/>
                </a:solidFill>
              </a:rPr>
              <a:t>-3</a:t>
            </a:r>
            <a:r>
              <a:rPr lang="ko-KR" altLang="en-US" sz="1000" dirty="0">
                <a:solidFill>
                  <a:schemeClr val="tx1"/>
                </a:solidFill>
              </a:rPr>
              <a:t>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85151" y="2169405"/>
            <a:ext cx="1908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88.7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JAVA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2020-01-01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93151" y="2169405"/>
            <a:ext cx="1944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DATABASE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37151" y="2169405"/>
            <a:ext cx="1908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FRAMEWORK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77148" y="207403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85935" y="207403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509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39533"/>
              </p:ext>
            </p:extLst>
          </p:nvPr>
        </p:nvGraphicFramePr>
        <p:xfrm>
          <a:off x="7833320" y="764707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7327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</a:t>
                      </a:r>
                      <a:r>
                        <a:rPr lang="ko-KR" altLang="en-US" sz="800" b="1" baseline="0" dirty="0" smtClean="0"/>
                        <a:t>목록</a:t>
                      </a:r>
                      <a:endParaRPr lang="en-US" altLang="ko-KR" sz="800" b="1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페이지당 게시물 </a:t>
                      </a:r>
                      <a:r>
                        <a:rPr lang="en-US" altLang="ko-KR" sz="800" b="0" dirty="0" smtClean="0"/>
                        <a:t>10</a:t>
                      </a:r>
                      <a:r>
                        <a:rPr lang="ko-KR" altLang="en-US" sz="800" b="0" dirty="0" smtClean="0"/>
                        <a:t>개</a:t>
                      </a:r>
                      <a:r>
                        <a:rPr lang="ko-KR" altLang="en-US" sz="800" b="0" baseline="0" dirty="0" smtClean="0"/>
                        <a:t> 씩 표시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공지사항</a:t>
            </a:r>
            <a:r>
              <a:rPr lang="en-US" altLang="ko-KR" sz="850" dirty="0" smtClean="0"/>
              <a:t>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수강등록 완료</a:t>
            </a:r>
            <a:r>
              <a:rPr lang="en-US" altLang="ko-KR" sz="850" dirty="0"/>
              <a:t>/</a:t>
            </a:r>
            <a:r>
              <a:rPr lang="ko-KR" altLang="en-US" sz="850" dirty="0"/>
              <a:t>교육과정 진행 중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LMS-GDA1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강의실 공지사항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목록</a:t>
            </a:r>
            <a:endParaRPr lang="ko-KR" altLang="en-US" sz="10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6143"/>
              </p:ext>
            </p:extLst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/>
                <a:gridCol w="3528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773169" y="526947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2416921"/>
            <a:ext cx="5339085" cy="1469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2690473"/>
            <a:ext cx="5339085" cy="14692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2964025"/>
            <a:ext cx="5339085" cy="14692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3237577"/>
            <a:ext cx="5339085" cy="14692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3511129"/>
            <a:ext cx="5339085" cy="14692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3784681"/>
            <a:ext cx="5339085" cy="14692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4058233"/>
            <a:ext cx="5339085" cy="1469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4331785"/>
            <a:ext cx="5339085" cy="1469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4605337"/>
            <a:ext cx="5339085" cy="14692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8" y="4878888"/>
            <a:ext cx="5339085" cy="1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33744"/>
              </p:ext>
            </p:extLst>
          </p:nvPr>
        </p:nvGraphicFramePr>
        <p:xfrm>
          <a:off x="1685149" y="2076230"/>
          <a:ext cx="5760000" cy="369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강의실 </a:t>
            </a:r>
            <a:r>
              <a:rPr lang="ko-KR" altLang="en-US" sz="850" dirty="0" smtClean="0"/>
              <a:t>공지사항</a:t>
            </a:r>
            <a:r>
              <a:rPr lang="en-US" altLang="ko-KR" sz="850" dirty="0" smtClean="0"/>
              <a:t>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수강등록 완료</a:t>
            </a:r>
            <a:r>
              <a:rPr lang="en-US" altLang="ko-KR" sz="850" dirty="0"/>
              <a:t>/</a:t>
            </a:r>
            <a:r>
              <a:rPr lang="ko-KR" altLang="en-US" sz="850" dirty="0"/>
              <a:t>교육과정 진행 중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LMS-GDB1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강의실 공지사항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상세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757149" y="2687464"/>
            <a:ext cx="5616000" cy="301393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52216" y="40713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02635" y="5845395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2699" r="32190" b="-725"/>
          <a:stretch/>
        </p:blipFill>
        <p:spPr>
          <a:xfrm>
            <a:off x="1766894" y="2187181"/>
            <a:ext cx="5130322" cy="144016"/>
          </a:xfrm>
          <a:prstGeom prst="rect">
            <a:avLst/>
          </a:prstGeom>
        </p:spPr>
      </p:pic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69846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관리자</a:t>
            </a:r>
            <a:r>
              <a:rPr lang="en-US" altLang="ko-KR" sz="850" dirty="0" smtClean="0"/>
              <a:t>/</a:t>
            </a:r>
            <a:r>
              <a:rPr lang="ko-KR" altLang="en-US" sz="850" dirty="0" err="1" smtClean="0"/>
              <a:t>강사팀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LMS-EE01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79010"/>
              </p:ext>
            </p:extLst>
          </p:nvPr>
        </p:nvGraphicFramePr>
        <p:xfrm>
          <a:off x="7833320" y="764705"/>
          <a:ext cx="2016224" cy="6048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나의 프로필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사용자의 권한이 관리자일 경우 업무부서 표시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수강생 성적관리 </a:t>
                      </a:r>
                      <a:r>
                        <a:rPr lang="ko-KR" altLang="en-US" sz="800" b="1" dirty="0" err="1" smtClean="0"/>
                        <a:t>바로가기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박스 전체 클릭 시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LMS-HA01 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en-US" altLang="ko-KR" sz="800" b="1" dirty="0" smtClean="0"/>
                        <a:t>-</a:t>
                      </a:r>
                      <a:r>
                        <a:rPr lang="ko-KR" altLang="en-US" sz="800" b="1" dirty="0" smtClean="0"/>
                        <a:t>교육과정 정보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LMS-GA01</a:t>
                      </a:r>
                      <a:r>
                        <a:rPr lang="ko-KR" altLang="en-US" sz="800" b="0" dirty="0" smtClean="0"/>
                        <a:t>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en-US" altLang="ko-KR" sz="800" b="1" dirty="0" smtClean="0"/>
                        <a:t>-</a:t>
                      </a:r>
                      <a:r>
                        <a:rPr lang="ko-KR" altLang="en-US" sz="800" b="1" dirty="0" smtClean="0"/>
                        <a:t>수강생 성적관리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LMS-HA01</a:t>
                      </a:r>
                      <a:r>
                        <a:rPr lang="ko-KR" altLang="en-US" sz="800" b="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en-US" altLang="ko-KR" sz="800" b="1" dirty="0" smtClean="0"/>
                        <a:t>-</a:t>
                      </a:r>
                      <a:r>
                        <a:rPr lang="ko-KR" altLang="en-US" sz="800" b="1" dirty="0" smtClean="0"/>
                        <a:t>강의실 공지사항관리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LMS-GDC1</a:t>
                      </a:r>
                      <a:r>
                        <a:rPr lang="ko-KR" altLang="en-US" sz="800" b="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85152" y="2146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업무부서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강사팀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admin01@email.com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4" y="2146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 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자바 </a:t>
            </a:r>
            <a:r>
              <a:rPr lang="en-US" altLang="ko-KR" sz="10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1000" dirty="0">
                <a:solidFill>
                  <a:schemeClr val="tx1"/>
                </a:solidFill>
              </a:rPr>
              <a:t>전문 개발자 양성과정 </a:t>
            </a:r>
            <a:r>
              <a:rPr lang="en-US" altLang="ko-KR" sz="1000" dirty="0">
                <a:solidFill>
                  <a:schemeClr val="tx1"/>
                </a:solidFill>
              </a:rPr>
              <a:t>- 3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2020.03.31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85152" y="3658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강의실 공지사항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r>
              <a:rPr lang="ko-KR" altLang="en-US" sz="1000" dirty="0" smtClean="0">
                <a:solidFill>
                  <a:schemeClr val="tx1"/>
                </a:solidFill>
              </a:rPr>
              <a:t> 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>
                <a:solidFill>
                  <a:schemeClr val="tx1"/>
                </a:solidFill>
              </a:rPr>
              <a:t>회차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재시험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</a:rPr>
              <a:t>Oracle database </a:t>
            </a:r>
            <a:r>
              <a:rPr lang="ko-KR" altLang="en-US" sz="1000" dirty="0" smtClean="0">
                <a:solidFill>
                  <a:schemeClr val="tx1"/>
                </a:solidFill>
              </a:rPr>
              <a:t>설치방법 및</a:t>
            </a:r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개강 일정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OT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4431" y="3968639"/>
            <a:ext cx="854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/>
              <a:t>2020-01-01</a:t>
            </a:r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  <a:p>
            <a:r>
              <a:rPr lang="en-US" altLang="ko-KR" sz="1000" dirty="0" smtClean="0"/>
              <a:t>2020-01-01</a:t>
            </a:r>
            <a:endParaRPr lang="en-US" altLang="ko-KR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4601154" y="3658395"/>
            <a:ext cx="2844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성적관리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36281" y="2758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667200" y="372020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0304" y="1219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304" y="1651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304" y="207744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81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10378"/>
              </p:ext>
            </p:extLst>
          </p:nvPr>
        </p:nvGraphicFramePr>
        <p:xfrm>
          <a:off x="1685150" y="2041397"/>
          <a:ext cx="5760000" cy="52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000"/>
                <a:gridCol w="1656000"/>
                <a:gridCol w="1692000"/>
                <a:gridCol w="720000"/>
              </a:tblGrid>
              <a:tr h="235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회 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회 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회 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88926"/>
              </p:ext>
            </p:extLst>
          </p:nvPr>
        </p:nvGraphicFramePr>
        <p:xfrm>
          <a:off x="7833320" y="764707"/>
          <a:ext cx="2016224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75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시험 일자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회차별</a:t>
                      </a:r>
                      <a:r>
                        <a:rPr lang="ko-KR" altLang="en-US" sz="800" dirty="0" smtClean="0"/>
                        <a:t> 시험일자 입력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적용버튼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각 정보 입력 후 클릭하여 저장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수강생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페이지당 수강생 </a:t>
                      </a:r>
                      <a:r>
                        <a:rPr lang="en-US" altLang="ko-KR" sz="800" b="0" dirty="0" smtClean="0"/>
                        <a:t>10</a:t>
                      </a:r>
                      <a:r>
                        <a:rPr lang="ko-KR" altLang="en-US" sz="800" b="0" dirty="0" smtClean="0"/>
                        <a:t>명 씩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성적 평균</a:t>
                      </a:r>
                      <a:endParaRPr lang="en-US" altLang="ko-KR" sz="800" b="1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자동계산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수강생 성적관리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LMS-HA01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수강생 성적관리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74247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601658" y="274442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수강생 목록</a:t>
            </a:r>
            <a:endParaRPr lang="ko-KR" altLang="en-US" sz="1000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51615"/>
              </p:ext>
            </p:extLst>
          </p:nvPr>
        </p:nvGraphicFramePr>
        <p:xfrm>
          <a:off x="1685152" y="3024475"/>
          <a:ext cx="5760000" cy="253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1008000"/>
                <a:gridCol w="1008000"/>
                <a:gridCol w="1008000"/>
                <a:gridCol w="1116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회 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회 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회 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평균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800906" y="328825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00906" y="357628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00906" y="387025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800906" y="4158356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0906" y="444645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00906" y="4734562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00906" y="502912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00906" y="531047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96849" y="3288253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796849" y="3576285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96849" y="3864317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796849" y="4152349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796849" y="4441192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796849" y="4730035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96849" y="5018878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796849" y="5307721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796379" y="3288253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796379" y="3576285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796379" y="3864317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796379" y="4152349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796379" y="4441192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796379" y="4730035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796379" y="5018878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796379" y="5307721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811149" y="3288253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811149" y="3576285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811149" y="3864317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811149" y="4152349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811149" y="4441192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811149" y="4730035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811149" y="5018878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811149" y="5307721"/>
            <a:ext cx="57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797014" y="32882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444158" y="277045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601658" y="172233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시험 일자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968850" y="2312328"/>
            <a:ext cx="1115998" cy="216002"/>
            <a:chOff x="1865152" y="2302803"/>
            <a:chExt cx="1115998" cy="216002"/>
          </a:xfrm>
        </p:grpSpPr>
        <p:sp>
          <p:nvSpPr>
            <p:cNvPr id="157" name="직사각형 156"/>
            <p:cNvSpPr/>
            <p:nvPr/>
          </p:nvSpPr>
          <p:spPr>
            <a:xfrm>
              <a:off x="2081150" y="2302803"/>
              <a:ext cx="90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2020-01-01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1865152" y="2302805"/>
              <a:ext cx="216000" cy="216000"/>
              <a:chOff x="3565801" y="3322710"/>
              <a:chExt cx="277103" cy="277103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3565801" y="3322710"/>
                <a:ext cx="277103" cy="277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7" name="그림 16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904" y="3394710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169" name="그룹 168"/>
          <p:cNvGrpSpPr/>
          <p:nvPr/>
        </p:nvGrpSpPr>
        <p:grpSpPr>
          <a:xfrm>
            <a:off x="5315524" y="2312328"/>
            <a:ext cx="1115998" cy="216002"/>
            <a:chOff x="1865152" y="2302803"/>
            <a:chExt cx="1115998" cy="216002"/>
          </a:xfrm>
        </p:grpSpPr>
        <p:sp>
          <p:nvSpPr>
            <p:cNvPr id="170" name="직사각형 169"/>
            <p:cNvSpPr/>
            <p:nvPr/>
          </p:nvSpPr>
          <p:spPr>
            <a:xfrm>
              <a:off x="2081150" y="2302803"/>
              <a:ext cx="90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1865152" y="2302805"/>
              <a:ext cx="216000" cy="216000"/>
              <a:chOff x="3565801" y="3322710"/>
              <a:chExt cx="277103" cy="277103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3565801" y="3322710"/>
                <a:ext cx="277103" cy="277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3" name="그림 17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904" y="3394710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175" name="그룹 174"/>
          <p:cNvGrpSpPr/>
          <p:nvPr/>
        </p:nvGrpSpPr>
        <p:grpSpPr>
          <a:xfrm>
            <a:off x="3642187" y="2312328"/>
            <a:ext cx="1115998" cy="216002"/>
            <a:chOff x="1865152" y="2302803"/>
            <a:chExt cx="1115998" cy="216002"/>
          </a:xfrm>
        </p:grpSpPr>
        <p:sp>
          <p:nvSpPr>
            <p:cNvPr id="176" name="직사각형 175"/>
            <p:cNvSpPr/>
            <p:nvPr/>
          </p:nvSpPr>
          <p:spPr>
            <a:xfrm>
              <a:off x="2081150" y="2302803"/>
              <a:ext cx="90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1865152" y="2302805"/>
              <a:ext cx="216000" cy="216000"/>
              <a:chOff x="3565801" y="3322710"/>
              <a:chExt cx="277103" cy="277103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3565801" y="3322710"/>
                <a:ext cx="277103" cy="277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9" name="그림 17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904" y="3394710"/>
                <a:ext cx="144000" cy="144000"/>
              </a:xfrm>
              <a:prstGeom prst="rect">
                <a:avLst/>
              </a:prstGeom>
            </p:spPr>
          </p:pic>
        </p:grpSp>
      </p:grpSp>
      <p:sp>
        <p:nvSpPr>
          <p:cNvPr id="181" name="직사각형 180"/>
          <p:cNvSpPr/>
          <p:nvPr/>
        </p:nvSpPr>
        <p:spPr>
          <a:xfrm>
            <a:off x="6800906" y="230280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444158" y="173744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692906" y="219905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624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3041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27862"/>
              </p:ext>
            </p:extLst>
          </p:nvPr>
        </p:nvGraphicFramePr>
        <p:xfrm>
          <a:off x="1058326" y="2546298"/>
          <a:ext cx="5760000" cy="286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56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30326" y="3157532"/>
            <a:ext cx="5616000" cy="218236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5393" y="41256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075812" y="5490127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01601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채용공고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모집공고 상세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30701"/>
              </p:ext>
            </p:extLst>
          </p:nvPr>
        </p:nvGraphicFramePr>
        <p:xfrm>
          <a:off x="7833320" y="764707"/>
          <a:ext cx="2016224" cy="580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전체선택 체크박스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 페이지 게시물 전체 선택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선택 체크박스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해당 게시물 선택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</a:t>
            </a:r>
            <a:r>
              <a:rPr lang="ko-KR" altLang="en-US" sz="850" dirty="0"/>
              <a:t>공지사항관리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</a:t>
            </a:r>
            <a:r>
              <a:rPr lang="en-US" altLang="ko-KR" sz="850" dirty="0"/>
              <a:t>C</a:t>
            </a:r>
            <a:r>
              <a:rPr lang="en-US" altLang="ko-KR" sz="850" dirty="0" smtClean="0"/>
              <a:t>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강의실 공지사항관리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14108"/>
              </p:ext>
            </p:extLst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목록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420887"/>
            <a:ext cx="4815011" cy="14295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690473"/>
            <a:ext cx="164033" cy="14692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694440"/>
            <a:ext cx="4815011" cy="142953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420887"/>
            <a:ext cx="164033" cy="14692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967992"/>
            <a:ext cx="4815011" cy="14295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3241544"/>
            <a:ext cx="4815011" cy="14295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1" y="3515096"/>
            <a:ext cx="4815011" cy="14295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6720" y="3786664"/>
            <a:ext cx="4815011" cy="14295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0" y="4059990"/>
            <a:ext cx="4815011" cy="14295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332776"/>
            <a:ext cx="4815011" cy="142953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604934"/>
            <a:ext cx="4815011" cy="14295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878485"/>
            <a:ext cx="4815011" cy="142953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3" y="2958417"/>
            <a:ext cx="164033" cy="14692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2" y="3242625"/>
            <a:ext cx="164033" cy="14692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1" y="3510569"/>
            <a:ext cx="164033" cy="14692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0" y="3782697"/>
            <a:ext cx="164033" cy="14692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9" y="4054263"/>
            <a:ext cx="164033" cy="14692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8" y="4327226"/>
            <a:ext cx="164033" cy="1469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7" y="4602950"/>
            <a:ext cx="164033" cy="14692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6" y="4880565"/>
            <a:ext cx="164033" cy="146920"/>
          </a:xfrm>
          <a:prstGeom prst="rect">
            <a:avLst/>
          </a:prstGeom>
        </p:spPr>
      </p:pic>
      <p:sp>
        <p:nvSpPr>
          <p:cNvPr id="97" name="모서리가 둥근 직사각형 96"/>
          <p:cNvSpPr/>
          <p:nvPr/>
        </p:nvSpPr>
        <p:spPr>
          <a:xfrm>
            <a:off x="1499495" y="21152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95326" y="23899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732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</a:t>
            </a:r>
            <a:r>
              <a:rPr lang="ko-KR" altLang="en-US" sz="850" dirty="0"/>
              <a:t>공지사항관리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LMS-GDC2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강의실 공지사항관리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목록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선택 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420887"/>
            <a:ext cx="4815011" cy="14295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690473"/>
            <a:ext cx="164033" cy="14692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694440"/>
            <a:ext cx="4815011" cy="142953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420887"/>
            <a:ext cx="164033" cy="14692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967992"/>
            <a:ext cx="4815011" cy="14295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3241544"/>
            <a:ext cx="4815011" cy="14295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1" y="3515096"/>
            <a:ext cx="4815011" cy="14295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6720" y="3786664"/>
            <a:ext cx="4815011" cy="14295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0" y="4059990"/>
            <a:ext cx="4815011" cy="14295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332776"/>
            <a:ext cx="4815011" cy="142953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604934"/>
            <a:ext cx="4815011" cy="14295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878485"/>
            <a:ext cx="4815011" cy="142953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3" y="2958417"/>
            <a:ext cx="164033" cy="14692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2" y="3242625"/>
            <a:ext cx="164033" cy="14692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1" y="3510569"/>
            <a:ext cx="164033" cy="14692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0" y="3782697"/>
            <a:ext cx="164033" cy="14692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9" y="4054263"/>
            <a:ext cx="164033" cy="14692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8" y="4327226"/>
            <a:ext cx="164033" cy="1469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7" y="4602950"/>
            <a:ext cx="164033" cy="14692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6" y="4880565"/>
            <a:ext cx="164033" cy="146920"/>
          </a:xfrm>
          <a:prstGeom prst="rect">
            <a:avLst/>
          </a:prstGeom>
        </p:spPr>
      </p:pic>
      <p:sp>
        <p:nvSpPr>
          <p:cNvPr id="61" name="L 도형 60"/>
          <p:cNvSpPr/>
          <p:nvPr/>
        </p:nvSpPr>
        <p:spPr>
          <a:xfrm rot="18900000">
            <a:off x="1758573" y="243797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65075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</a:t>
            </a:r>
            <a:r>
              <a:rPr lang="ko-KR" altLang="en-US" sz="850" dirty="0"/>
              <a:t>공지사항관리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LMS-GDC3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강의실 공지사항관리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목록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선택 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420887"/>
            <a:ext cx="4815011" cy="14295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690473"/>
            <a:ext cx="164033" cy="14692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694440"/>
            <a:ext cx="4815011" cy="142953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420887"/>
            <a:ext cx="164033" cy="14692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967992"/>
            <a:ext cx="4815011" cy="14295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3241544"/>
            <a:ext cx="4815011" cy="14295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1" y="3515096"/>
            <a:ext cx="4815011" cy="14295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6720" y="3786664"/>
            <a:ext cx="4815011" cy="14295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0" y="4059990"/>
            <a:ext cx="4815011" cy="14295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332776"/>
            <a:ext cx="4815011" cy="142953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604934"/>
            <a:ext cx="4815011" cy="14295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878485"/>
            <a:ext cx="4815011" cy="142953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3" y="2958417"/>
            <a:ext cx="164033" cy="14692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2" y="3242625"/>
            <a:ext cx="164033" cy="14692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1" y="3510569"/>
            <a:ext cx="164033" cy="14692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0" y="3782697"/>
            <a:ext cx="164033" cy="14692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9" y="4054263"/>
            <a:ext cx="164033" cy="14692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8" y="4327226"/>
            <a:ext cx="164033" cy="1469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7" y="4602950"/>
            <a:ext cx="164033" cy="14692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6" y="4880565"/>
            <a:ext cx="164033" cy="146920"/>
          </a:xfrm>
          <a:prstGeom prst="rect">
            <a:avLst/>
          </a:prstGeom>
        </p:spPr>
      </p:pic>
      <p:sp>
        <p:nvSpPr>
          <p:cNvPr id="61" name="L 도형 60"/>
          <p:cNvSpPr/>
          <p:nvPr/>
        </p:nvSpPr>
        <p:spPr>
          <a:xfrm rot="18900000">
            <a:off x="1758573" y="243797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765151" y="2946275"/>
            <a:ext cx="3600000" cy="1352240"/>
            <a:chOff x="2135152" y="3001054"/>
            <a:chExt cx="3600000" cy="1352240"/>
          </a:xfrm>
        </p:grpSpPr>
        <p:sp>
          <p:nvSpPr>
            <p:cNvPr id="65" name="직사각형 64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선택한 게시물을 삭제하시겠습니까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삭제한 데이터는 복구될 수 없습니다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직사각형 77"/>
          <p:cNvSpPr/>
          <p:nvPr/>
        </p:nvSpPr>
        <p:spPr>
          <a:xfrm>
            <a:off x="3805851" y="38959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604451" y="38959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80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전체선택 체크박스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 페이지 게시물 전체 선택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선택 체크박스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해당 게시물 선택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</a:t>
            </a:r>
            <a:r>
              <a:rPr lang="ko-KR" altLang="en-US" sz="850" dirty="0"/>
              <a:t>공지사항관리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LMS-GDC4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강의실 공지사항관리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목록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420887"/>
            <a:ext cx="4815011" cy="14295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690473"/>
            <a:ext cx="164033" cy="14692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694440"/>
            <a:ext cx="4815011" cy="142953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420887"/>
            <a:ext cx="164033" cy="14692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967992"/>
            <a:ext cx="4815011" cy="14295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3241544"/>
            <a:ext cx="4815011" cy="14295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1" y="3515096"/>
            <a:ext cx="4815011" cy="14295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6720" y="3786664"/>
            <a:ext cx="4815011" cy="14295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0" y="4059990"/>
            <a:ext cx="4815011" cy="14295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332776"/>
            <a:ext cx="4815011" cy="142953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604934"/>
            <a:ext cx="4815011" cy="14295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878485"/>
            <a:ext cx="4815011" cy="142953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3" y="2958417"/>
            <a:ext cx="164033" cy="14692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2" y="3242625"/>
            <a:ext cx="164033" cy="14692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1" y="3510569"/>
            <a:ext cx="164033" cy="14692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0" y="3782697"/>
            <a:ext cx="164033" cy="14692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9" y="4054263"/>
            <a:ext cx="164033" cy="14692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8" y="4327226"/>
            <a:ext cx="164033" cy="1469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7" y="4602950"/>
            <a:ext cx="164033" cy="14692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6" y="4880565"/>
            <a:ext cx="164033" cy="1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4422"/>
              </p:ext>
            </p:extLst>
          </p:nvPr>
        </p:nvGraphicFramePr>
        <p:xfrm>
          <a:off x="7833320" y="764707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54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작성 완료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en-US" altLang="ko-KR" sz="800" dirty="0" smtClean="0"/>
                        <a:t>LMS-GDD1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공지사항관리</a:t>
            </a:r>
            <a:r>
              <a:rPr lang="en-US" altLang="ko-KR" sz="850" dirty="0" smtClean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LMS-GDE1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강의실 공지사항관리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149975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2582023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381828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2582023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37151" y="441782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207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74449"/>
              </p:ext>
            </p:extLst>
          </p:nvPr>
        </p:nvGraphicFramePr>
        <p:xfrm>
          <a:off x="1685149" y="2076230"/>
          <a:ext cx="5760000" cy="369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</a:t>
            </a:r>
            <a:r>
              <a:rPr lang="ko-KR" altLang="en-US" sz="850" dirty="0"/>
              <a:t>공지사항관리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LMS-GDD1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강의실 공지사항관리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상세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94397" y="5845395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2699" r="32190" b="-725"/>
          <a:stretch/>
        </p:blipFill>
        <p:spPr>
          <a:xfrm>
            <a:off x="1766894" y="2187181"/>
            <a:ext cx="5130322" cy="144016"/>
          </a:xfrm>
          <a:prstGeom prst="rect">
            <a:avLst/>
          </a:prstGeom>
        </p:spPr>
      </p:pic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19272" y="5845395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57149" y="2687464"/>
            <a:ext cx="5616000" cy="301393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216" y="40713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5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369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</a:t>
            </a:r>
            <a:r>
              <a:rPr lang="ko-KR" altLang="en-US" sz="850" dirty="0"/>
              <a:t>공지사항관리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LMS-GDD2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강의실 공지사항관리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상세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94397" y="5845395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2699" r="32190" b="-725"/>
          <a:stretch/>
        </p:blipFill>
        <p:spPr>
          <a:xfrm>
            <a:off x="1766894" y="2187181"/>
            <a:ext cx="5130322" cy="144016"/>
          </a:xfrm>
          <a:prstGeom prst="rect">
            <a:avLst/>
          </a:prstGeom>
        </p:spPr>
      </p:pic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19272" y="5845395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57149" y="2687464"/>
            <a:ext cx="5616000" cy="301393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52216" y="40713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12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강의실 </a:t>
            </a:r>
            <a:r>
              <a:rPr lang="ko-KR" altLang="en-US" sz="850" dirty="0"/>
              <a:t>공지사항관리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강사팀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LMS-GDE2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강의실 공지사항관리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수정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2001"/>
              </p:ext>
            </p:extLst>
          </p:nvPr>
        </p:nvGraphicFramePr>
        <p:xfrm>
          <a:off x="1685151" y="2080423"/>
          <a:ext cx="5760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149975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2582023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381828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2582023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2699" r="32190" b="-725"/>
          <a:stretch/>
        </p:blipFill>
        <p:spPr>
          <a:xfrm>
            <a:off x="2936776" y="2227549"/>
            <a:ext cx="3672408" cy="14401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2699" r="32190" b="-725"/>
          <a:stretch/>
        </p:blipFill>
        <p:spPr>
          <a:xfrm>
            <a:off x="2907452" y="2641118"/>
            <a:ext cx="2477596" cy="144016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수강생 성적관리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강의실 공지사항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관리자</a:t>
            </a:r>
            <a:r>
              <a:rPr lang="en-US" altLang="ko-KR" sz="850" dirty="0" smtClean="0"/>
              <a:t>/</a:t>
            </a:r>
            <a:r>
              <a:rPr lang="ko-KR" altLang="en-US" sz="850" dirty="0" err="1" smtClean="0"/>
              <a:t>취업팀</a:t>
            </a:r>
            <a:r>
              <a:rPr lang="en-US" altLang="ko-KR" sz="850" dirty="0" smtClean="0"/>
              <a:t>/</a:t>
            </a:r>
            <a:r>
              <a:rPr lang="ko-KR" altLang="en-US" sz="850" dirty="0" err="1" smtClean="0"/>
              <a:t>회계팀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LMS-EF01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43153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업무부서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취업팀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admin01@email.com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0304" y="1219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304" y="1651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54319"/>
              </p:ext>
            </p:extLst>
          </p:nvPr>
        </p:nvGraphicFramePr>
        <p:xfrm>
          <a:off x="7833320" y="764703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8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관리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홈페이지 게시판 관리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LMS-HA01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학원정보 관리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푸터정보</a:t>
                      </a:r>
                      <a:r>
                        <a:rPr lang="ko-KR" altLang="en-US" sz="800" b="0" dirty="0" smtClean="0"/>
                        <a:t> 관리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LMS-HB01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677"/>
              </p:ext>
            </p:extLst>
          </p:nvPr>
        </p:nvGraphicFramePr>
        <p:xfrm>
          <a:off x="7833320" y="764707"/>
          <a:ext cx="2016224" cy="5819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선택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옵션 변경 시 해당 게시판 목록으로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취업팀</a:t>
            </a:r>
            <a:r>
              <a:rPr lang="en-US" altLang="ko-KR" sz="850" dirty="0"/>
              <a:t>/</a:t>
            </a:r>
            <a:r>
              <a:rPr lang="ko-KR" altLang="en-US" sz="850" dirty="0" err="1" smtClean="0"/>
              <a:t>회계팀</a:t>
            </a:r>
            <a:r>
              <a:rPr lang="en-US" altLang="ko-KR" sz="850" dirty="0" smtClean="0"/>
              <a:t>/</a:t>
            </a:r>
            <a:r>
              <a:rPr lang="ko-KR" altLang="en-US" sz="850" dirty="0" err="1" smtClean="0"/>
              <a:t>영업팀</a:t>
            </a:r>
            <a:r>
              <a:rPr lang="en-US" altLang="ko-KR" sz="850" dirty="0" smtClean="0"/>
              <a:t>/</a:t>
            </a:r>
            <a:r>
              <a:rPr lang="ko-KR" altLang="en-US" sz="850" dirty="0" err="1" smtClean="0"/>
              <a:t>행정팀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LMS-HA01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76199"/>
              </p:ext>
            </p:extLst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채용공고 목록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420887"/>
            <a:ext cx="4815011" cy="14295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690473"/>
            <a:ext cx="164033" cy="14692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694440"/>
            <a:ext cx="4815011" cy="14295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537" y="2420887"/>
            <a:ext cx="164033" cy="14692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2967992"/>
            <a:ext cx="4815011" cy="142953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2" y="3241544"/>
            <a:ext cx="4815011" cy="142953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1" y="3515096"/>
            <a:ext cx="4815011" cy="142953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6720" y="3786664"/>
            <a:ext cx="4815011" cy="142953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10" y="4059990"/>
            <a:ext cx="4815011" cy="142953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332776"/>
            <a:ext cx="4815011" cy="142953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604934"/>
            <a:ext cx="4815011" cy="142953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699"/>
          <a:stretch/>
        </p:blipFill>
        <p:spPr>
          <a:xfrm>
            <a:off x="2360709" y="4878485"/>
            <a:ext cx="4815011" cy="142953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3" y="2958417"/>
            <a:ext cx="164033" cy="14692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2" y="3242625"/>
            <a:ext cx="164033" cy="14692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1" y="3510569"/>
            <a:ext cx="164033" cy="14692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70" y="3782697"/>
            <a:ext cx="164033" cy="14692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9" y="4054263"/>
            <a:ext cx="164033" cy="14692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8" y="4327226"/>
            <a:ext cx="164033" cy="14692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7" y="4602950"/>
            <a:ext cx="164033" cy="14692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28"/>
          <a:stretch/>
        </p:blipFill>
        <p:spPr>
          <a:xfrm>
            <a:off x="1972266" y="4880565"/>
            <a:ext cx="164033" cy="14692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53151" y="2008388"/>
            <a:ext cx="792000" cy="648203"/>
            <a:chOff x="6404427" y="2167073"/>
            <a:chExt cx="792000" cy="648203"/>
          </a:xfrm>
        </p:grpSpPr>
        <p:sp>
          <p:nvSpPr>
            <p:cNvPr id="42" name="직사각형 41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FAQ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>
                    <a:solidFill>
                      <a:schemeClr val="bg1"/>
                    </a:solidFill>
                  </a:rPr>
                  <a:t>채용공고</a:t>
                </a:r>
              </a:p>
            </p:txBody>
          </p:sp>
        </p:grpSp>
      </p:grpSp>
      <p:sp>
        <p:nvSpPr>
          <p:cNvPr id="86" name="직사각형 85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게시판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653151" y="1720388"/>
            <a:ext cx="792000" cy="288000"/>
            <a:chOff x="1826513" y="2235353"/>
            <a:chExt cx="792000" cy="288000"/>
          </a:xfrm>
        </p:grpSpPr>
        <p:sp>
          <p:nvSpPr>
            <p:cNvPr id="35" name="직사각형 34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채용공고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6502985" y="160564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91" name="직사각형 90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3668"/>
              </p:ext>
            </p:extLst>
          </p:nvPr>
        </p:nvGraphicFramePr>
        <p:xfrm>
          <a:off x="1054015" y="2544836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1260000"/>
                <a:gridCol w="720000"/>
                <a:gridCol w="1080000"/>
                <a:gridCol w="720000"/>
                <a:gridCol w="144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지역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모집인원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고용형태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마감날짜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아워콤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콜라비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보고정보시스템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한국알박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현대상선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유클릭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코코링크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다인리더스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성진하이텍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써머스플랫폼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5201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BIT-CA01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채용공고 목록</a:t>
              </a:r>
              <a:endParaRPr lang="ko-KR" altLang="en-US" sz="1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95016" y="573352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7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6893"/>
              </p:ext>
            </p:extLst>
          </p:nvPr>
        </p:nvGraphicFramePr>
        <p:xfrm>
          <a:off x="1685151" y="2080423"/>
          <a:ext cx="5760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834635" y="2149975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34635" y="2582023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45151" y="4381828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090755" y="2582023"/>
            <a:ext cx="180002" cy="1656000"/>
            <a:chOff x="7293279" y="2193599"/>
            <a:chExt cx="180002" cy="1656000"/>
          </a:xfrm>
        </p:grpSpPr>
        <p:sp>
          <p:nvSpPr>
            <p:cNvPr id="56" name="직사각형 55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65" name="직사각형 64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취업팀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회계팀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LMS-HA02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채용공고 등록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게시판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73096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취업팀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회계팀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LMS-HB01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학원정보관리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기본정보 관리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학원명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학원주소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사업자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등록번호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/>
                        <a:t>개인정보</a:t>
                      </a:r>
                      <a:endParaRPr lang="en-US" altLang="ko-KR" sz="1000" b="0" baseline="0" dirty="0" smtClean="0"/>
                    </a:p>
                    <a:p>
                      <a:pPr algn="ctr" latinLnBrk="1"/>
                      <a:r>
                        <a:rPr lang="ko-KR" altLang="en-US" sz="1000" b="0" baseline="0" dirty="0" smtClean="0"/>
                        <a:t>책임자명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834634" y="2149975"/>
            <a:ext cx="4610517" cy="2015335"/>
            <a:chOff x="2924713" y="2830853"/>
            <a:chExt cx="4610517" cy="2015335"/>
          </a:xfrm>
        </p:grpSpPr>
        <p:sp>
          <p:nvSpPr>
            <p:cNvPr id="50" name="직사각형 49"/>
            <p:cNvSpPr/>
            <p:nvPr/>
          </p:nvSpPr>
          <p:spPr>
            <a:xfrm>
              <a:off x="2927359" y="2830853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비트캠프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24714" y="3262901"/>
              <a:ext cx="36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비트캠프 서울시 서초구 강남대로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459 (</a:t>
              </a:r>
              <a:r>
                <a:rPr lang="ko-KR" altLang="en-US" sz="900" dirty="0">
                  <a:solidFill>
                    <a:schemeClr val="tx1"/>
                  </a:solidFill>
                </a:rPr>
                <a:t>서초동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백암빌딩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92471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02-3486-9600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2471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214-85-24928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0463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최종진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0463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02-6007-1245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804633" y="2832832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mtClean="0">
                  <a:solidFill>
                    <a:schemeClr val="tx1"/>
                  </a:solidFill>
                </a:rPr>
                <a:t>조현정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35230" y="4558188"/>
              <a:ext cx="9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73096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6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685150" y="1624348"/>
          <a:ext cx="57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이용약관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개인정보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취급방침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2834634" y="1696348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장 총칙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조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목적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 약관은 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라고 한다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가 온라인으로 제공하는 </a:t>
            </a:r>
            <a:r>
              <a:rPr lang="ko-KR" altLang="en-US" sz="900" dirty="0" err="1">
                <a:solidFill>
                  <a:schemeClr val="tx1"/>
                </a:solidFill>
              </a:rPr>
              <a:t>디지털콘텐츠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“</a:t>
            </a: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r>
              <a:rPr lang="ko-KR" altLang="en-US" sz="900" dirty="0">
                <a:solidFill>
                  <a:schemeClr val="tx1"/>
                </a:solidFill>
              </a:rPr>
              <a:t>”라고 한다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및 </a:t>
            </a:r>
            <a:r>
              <a:rPr lang="ko-KR" altLang="en-US" sz="900" dirty="0" err="1">
                <a:solidFill>
                  <a:schemeClr val="tx1"/>
                </a:solidFill>
              </a:rPr>
              <a:t>제반서비스의</a:t>
            </a:r>
            <a:r>
              <a:rPr lang="ko-KR" altLang="en-US" sz="900" dirty="0">
                <a:solidFill>
                  <a:schemeClr val="tx1"/>
                </a:solidFill>
              </a:rPr>
              <a:t> 이용과 관련하여 비트캠프와 이용자와의 권리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의무 및 책임사항 등을 규정함을 목적으로 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조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정의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34634" y="2762605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수집하는 개인정보 항목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는 회원가입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상담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서비스 신청 등을 위해 아래와 같은 개인정보를 수집하고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필수항목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패스워드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자동수집항목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서비스 이용기록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로그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쿠키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</a:t>
            </a:r>
            <a:r>
              <a:rPr lang="en-US" altLang="ko-KR" sz="900" dirty="0">
                <a:solidFill>
                  <a:schemeClr val="tx1"/>
                </a:solidFill>
              </a:rPr>
              <a:t>IP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개인정보의 수집 및 </a:t>
            </a:r>
            <a:r>
              <a:rPr lang="ko-KR" altLang="en-US" sz="900" dirty="0" smtClean="0">
                <a:solidFill>
                  <a:schemeClr val="tx1"/>
                </a:solidFill>
              </a:rPr>
              <a:t>이용목적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203201" y="1696348"/>
            <a:ext cx="180002" cy="936000"/>
            <a:chOff x="7293279" y="2198971"/>
            <a:chExt cx="180002" cy="936000"/>
          </a:xfrm>
        </p:grpSpPr>
        <p:sp>
          <p:nvSpPr>
            <p:cNvPr id="63" name="직사각형 62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68" name="직사각형 67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7203199" y="2762605"/>
            <a:ext cx="180002" cy="936000"/>
            <a:chOff x="7293279" y="2198971"/>
            <a:chExt cx="180002" cy="936000"/>
          </a:xfrm>
        </p:grpSpPr>
        <p:sp>
          <p:nvSpPr>
            <p:cNvPr id="71" name="직사각형 70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76" name="직사각형 75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취업팀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회계팀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LMS-HB01/</a:t>
            </a:r>
            <a:r>
              <a:rPr lang="ko-KR" altLang="en-US" sz="850" dirty="0" smtClean="0"/>
              <a:t>계속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601658" y="128939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방침 관리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45151" y="3850244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73096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관리자</a:t>
            </a:r>
            <a:r>
              <a:rPr lang="en-US" altLang="ko-KR" sz="850" dirty="0" smtClean="0"/>
              <a:t>/</a:t>
            </a:r>
            <a:r>
              <a:rPr lang="ko-KR" altLang="en-US" sz="850" dirty="0" err="1" smtClean="0"/>
              <a:t>영업팀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LMS-EG01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모집공고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수강등록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43153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업무부서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영업팀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admin01@email.com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0304" y="1219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304" y="1651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21487"/>
              </p:ext>
            </p:extLst>
          </p:nvPr>
        </p:nvGraphicFramePr>
        <p:xfrm>
          <a:off x="7833320" y="764703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모집공고 관리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홈페이지 모집공고 및 </a:t>
                      </a:r>
                      <a:r>
                        <a:rPr lang="en-US" altLang="ko-KR" sz="800" b="0" dirty="0" smtClean="0"/>
                        <a:t>LMS </a:t>
                      </a:r>
                      <a:r>
                        <a:rPr lang="ko-KR" altLang="en-US" sz="800" b="0" dirty="0" smtClean="0"/>
                        <a:t>모집공고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ko-KR" altLang="en-US" sz="800" b="0" dirty="0" smtClean="0"/>
                        <a:t>관리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LMS-IA01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수강등록 관리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LMS-IB01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</p:spTree>
    <p:extLst>
      <p:ext uri="{BB962C8B-B14F-4D97-AF65-F5344CB8AC3E}">
        <p14:creationId xmlns:p14="http://schemas.microsoft.com/office/powerpoint/2010/main" val="34129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모집공고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수강등록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38668"/>
              </p:ext>
            </p:extLst>
          </p:nvPr>
        </p:nvGraphicFramePr>
        <p:xfrm>
          <a:off x="7833320" y="764703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576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모집공고 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홈페이지 교육과정 메뉴의 모집공고 게시판과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LMS </a:t>
                      </a:r>
                      <a:r>
                        <a:rPr lang="ko-KR" altLang="en-US" sz="800" b="0" dirty="0" smtClean="0"/>
                        <a:t>일반 회원 전용 모집공고 게시판과 동일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1433908" y="17563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79485"/>
              </p:ext>
            </p:extLst>
          </p:nvPr>
        </p:nvGraphicFramePr>
        <p:xfrm>
          <a:off x="1685149" y="2076230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6725151" y="4882826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목록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685149" y="488282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16387" y="535939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 rot="5400000">
            <a:off x="1799080" y="3917908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5400000">
            <a:off x="1799080" y="44580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99510"/>
              </p:ext>
            </p:extLst>
          </p:nvPr>
        </p:nvGraphicFramePr>
        <p:xfrm>
          <a:off x="1685149" y="2076230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0/30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1000" dirty="0" smtClean="0"/>
                        <a:t>30/30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LMS-IA02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4882826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목록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488282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모집공고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수강등록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5049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16387" y="535939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 rot="5400000">
            <a:off x="1799080" y="3917908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 rot="5400000">
            <a:off x="1799080" y="44580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78740"/>
              </p:ext>
            </p:extLst>
          </p:nvPr>
        </p:nvGraphicFramePr>
        <p:xfrm>
          <a:off x="7833320" y="764707"/>
          <a:ext cx="2016224" cy="627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52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모집공고 선택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등록된 교육과정에 대한 모집공고만 등록 가능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기간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모집공고에 대해 회원인 사용자가 수강신청을 할 수 있는 기간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수강신청 기간 입력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err="1" smtClean="0"/>
                        <a:t>데이트피커</a:t>
                      </a:r>
                      <a:r>
                        <a:rPr lang="ko-KR" altLang="en-US" sz="800" dirty="0" smtClean="0"/>
                        <a:t> 라이브러리 사용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모집공고 </a:t>
                      </a:r>
                      <a:r>
                        <a:rPr lang="ko-KR" altLang="en-US" sz="800" b="1" dirty="0" err="1" smtClean="0"/>
                        <a:t>글내용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ko-KR" altLang="en-US" sz="800" dirty="0" smtClean="0"/>
                        <a:t>교육과정의 </a:t>
                      </a:r>
                      <a:r>
                        <a:rPr lang="ko-KR" altLang="en-US" sz="800" dirty="0" err="1" smtClean="0"/>
                        <a:t>글내용과</a:t>
                      </a:r>
                      <a:r>
                        <a:rPr lang="ko-KR" altLang="en-US" sz="800" dirty="0" smtClean="0"/>
                        <a:t> 동일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3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3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모집공고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수강등록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85764" y="21818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55509" y="260967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62705" y="260967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243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LMS-IB02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4760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80816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834141" y="2434911"/>
            <a:ext cx="4439788" cy="682437"/>
            <a:chOff x="2834141" y="2434911"/>
            <a:chExt cx="4439788" cy="682437"/>
          </a:xfrm>
        </p:grpSpPr>
        <p:grpSp>
          <p:nvGrpSpPr>
            <p:cNvPr id="13" name="그룹 12"/>
            <p:cNvGrpSpPr/>
            <p:nvPr/>
          </p:nvGrpSpPr>
          <p:grpSpPr>
            <a:xfrm>
              <a:off x="2835129" y="2434911"/>
              <a:ext cx="4438800" cy="682437"/>
              <a:chOff x="1731732" y="3066702"/>
              <a:chExt cx="4438800" cy="68243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31732" y="3066702"/>
                <a:ext cx="4436120" cy="68243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31732" y="3301387"/>
                <a:ext cx="4438800" cy="2308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err="1">
                    <a:solidFill>
                      <a:schemeClr val="bg1"/>
                    </a:solidFill>
                  </a:rPr>
                  <a:t>디지털컨버전스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 기반 자바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Open Source Web application 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전문 개발자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양성과정</a:t>
                </a:r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...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31732" y="3518307"/>
                <a:ext cx="36792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</a:t>
                </a:r>
                <a:r>
                  <a:rPr lang="en-US" altLang="ko-KR" sz="900" dirty="0"/>
                  <a:t>Smart Web &amp; Content </a:t>
                </a:r>
                <a:r>
                  <a:rPr lang="ko-KR" altLang="en-US" sz="900" dirty="0"/>
                  <a:t>개발자 양성과정 </a:t>
                </a:r>
                <a:r>
                  <a:rPr lang="en-US" altLang="ko-KR" sz="900" dirty="0"/>
                  <a:t>- 3</a:t>
                </a:r>
                <a:r>
                  <a:rPr lang="ko-KR" altLang="en-US" sz="900" dirty="0"/>
                  <a:t>월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834141" y="2435781"/>
              <a:ext cx="15199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교육과정을 </a:t>
              </a:r>
              <a:r>
                <a:rPr lang="ko-KR" altLang="en-US" sz="900" dirty="0"/>
                <a:t>선택해주세요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모집공고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수강등록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86295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9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LMS-IB03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 </a:t>
            </a:r>
            <a:r>
              <a:rPr lang="en-US" altLang="ko-KR" sz="9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900" dirty="0">
                <a:solidFill>
                  <a:schemeClr val="tx1"/>
                </a:solidFill>
              </a:rPr>
              <a:t>전문 개발자 </a:t>
            </a:r>
            <a:r>
              <a:rPr lang="ko-KR" altLang="en-US" sz="900" dirty="0" smtClean="0">
                <a:solidFill>
                  <a:schemeClr val="tx1"/>
                </a:solidFill>
              </a:rPr>
              <a:t>양성과정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837280" y="2579751"/>
            <a:ext cx="288000" cy="288000"/>
            <a:chOff x="3664684" y="2580816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664684" y="2580816"/>
              <a:ext cx="288000" cy="2880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684" y="2652816"/>
              <a:ext cx="144000" cy="14400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6" y="2875067"/>
            <a:ext cx="1892957" cy="144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61618" y="3404521"/>
            <a:ext cx="262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모집공고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수강등록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86295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7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LMS-IB04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 </a:t>
            </a:r>
            <a:r>
              <a:rPr lang="en-US" altLang="ko-KR" sz="9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900" dirty="0">
                <a:solidFill>
                  <a:schemeClr val="tx1"/>
                </a:solidFill>
              </a:rPr>
              <a:t>전문 개발자 </a:t>
            </a:r>
            <a:r>
              <a:rPr lang="ko-KR" altLang="en-US" sz="900" dirty="0" smtClean="0">
                <a:solidFill>
                  <a:schemeClr val="tx1"/>
                </a:solidFill>
              </a:rPr>
              <a:t>양성과정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49058" y="2573672"/>
            <a:ext cx="1892957" cy="1735316"/>
            <a:chOff x="4549058" y="2579751"/>
            <a:chExt cx="1892957" cy="1735316"/>
          </a:xfrm>
        </p:grpSpPr>
        <p:sp>
          <p:nvSpPr>
            <p:cNvPr id="47" name="직사각형 46"/>
            <p:cNvSpPr/>
            <p:nvPr/>
          </p:nvSpPr>
          <p:spPr>
            <a:xfrm>
              <a:off x="4549058" y="2579751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49058" y="2579751"/>
              <a:ext cx="288000" cy="288000"/>
              <a:chOff x="3664684" y="2580816"/>
              <a:chExt cx="288000" cy="2880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664684" y="2580816"/>
                <a:ext cx="288000" cy="288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684" y="2652816"/>
                <a:ext cx="144000" cy="144000"/>
              </a:xfrm>
              <a:prstGeom prst="rect">
                <a:avLst/>
              </a:prstGeom>
            </p:spPr>
          </p:pic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058" y="2875067"/>
              <a:ext cx="1892957" cy="1440000"/>
            </a:xfrm>
            <a:prstGeom prst="rect">
              <a:avLst/>
            </a:prstGeom>
          </p:spPr>
        </p:pic>
      </p:grpSp>
      <p:sp>
        <p:nvSpPr>
          <p:cNvPr id="53" name="직사각형 52"/>
          <p:cNvSpPr/>
          <p:nvPr/>
        </p:nvSpPr>
        <p:spPr>
          <a:xfrm>
            <a:off x="5914336" y="4100882"/>
            <a:ext cx="226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모집공고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수강등록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86295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98421"/>
              </p:ext>
            </p:extLst>
          </p:nvPr>
        </p:nvGraphicFramePr>
        <p:xfrm>
          <a:off x="1058326" y="2546298"/>
          <a:ext cx="5760000" cy="286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56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30326" y="3157532"/>
            <a:ext cx="5616000" cy="218236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5393" y="41256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075812" y="5490127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채용공고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채용공고 상세</a:t>
              </a:r>
              <a:endParaRPr lang="ko-KR" altLang="en-US" sz="1000" dirty="0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2699" r="32190" b="-725"/>
          <a:stretch/>
        </p:blipFill>
        <p:spPr>
          <a:xfrm>
            <a:off x="1140829" y="2671547"/>
            <a:ext cx="5130322" cy="1440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79444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05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영업팀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LMS-IB05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 </a:t>
            </a:r>
            <a:r>
              <a:rPr lang="en-US" altLang="ko-KR" sz="900" dirty="0">
                <a:solidFill>
                  <a:schemeClr val="tx1"/>
                </a:solidFill>
              </a:rPr>
              <a:t>Open Source Web application </a:t>
            </a:r>
            <a:r>
              <a:rPr lang="ko-KR" altLang="en-US" sz="900" dirty="0">
                <a:solidFill>
                  <a:schemeClr val="tx1"/>
                </a:solidFill>
              </a:rPr>
              <a:t>전문 개발자 </a:t>
            </a:r>
            <a:r>
              <a:rPr lang="ko-KR" altLang="en-US" sz="900" dirty="0" smtClean="0">
                <a:solidFill>
                  <a:schemeClr val="tx1"/>
                </a:solidFill>
              </a:rPr>
              <a:t>양성과정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2020-01-31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모집공고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수강등록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6654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05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모집공고 등록 완료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등록 완료 후 </a:t>
                      </a:r>
                      <a:r>
                        <a:rPr lang="en-US" altLang="ko-KR" sz="800" dirty="0" smtClean="0"/>
                        <a:t>LMS-IA01 </a:t>
                      </a:r>
                      <a:r>
                        <a:rPr lang="ko-KR" altLang="en-US" sz="800" dirty="0" smtClean="0"/>
                        <a:t>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LMS-IC01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목록</a:t>
            </a:r>
            <a:endParaRPr lang="ko-KR" altLang="en-US" sz="1000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21" name="직사각형 12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2" name="이등변 삼각형 12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24" name="직사각형 12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5" name="이등변 삼각형 12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27" name="직사각형 12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30" name="직사각형 12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이등변 삼각형 13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모집공고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수강등록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63056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LMS-IC02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목록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09" name="직사각형 10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12" name="직사각형 11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3" name="이등변 삼각형 11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15" name="직사각형 11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6" name="이등변 삼각형 11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753166" y="3082660"/>
            <a:ext cx="933832" cy="648203"/>
            <a:chOff x="6404427" y="2167073"/>
            <a:chExt cx="792000" cy="648203"/>
          </a:xfrm>
        </p:grpSpPr>
        <p:sp>
          <p:nvSpPr>
            <p:cNvPr id="48" name="직사각형 47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수강등록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신청취소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수강신청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06" name="직사각형 10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이등변 삼각형 10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모집공고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수강등록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597"/>
              </p:ext>
            </p:extLst>
          </p:nvPr>
        </p:nvGraphicFramePr>
        <p:xfrm>
          <a:off x="7833320" y="764703"/>
          <a:ext cx="2016224" cy="6777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수강상태 변경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수강등록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err="1" smtClean="0"/>
                        <a:t>수강신청한</a:t>
                      </a:r>
                      <a:r>
                        <a:rPr lang="ko-KR" altLang="en-US" sz="800" b="0" dirty="0" smtClean="0"/>
                        <a:t> 회원의</a:t>
                      </a:r>
                      <a:r>
                        <a:rPr lang="ko-KR" altLang="en-US" sz="800" b="0" baseline="0" dirty="0" smtClean="0"/>
                        <a:t> 상태를 등록으로 변경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신청취소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ko-KR" altLang="en-US" sz="800" b="0" dirty="0" err="1" smtClean="0"/>
                        <a:t>수강신청한</a:t>
                      </a:r>
                      <a:r>
                        <a:rPr lang="ko-KR" altLang="en-US" sz="800" b="0" dirty="0" smtClean="0"/>
                        <a:t> 회원의 상태를 수강신청 전으로 변경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610075" y="272558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044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LMS-IC03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목록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적용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09" name="직사각형 10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12" name="직사각형 11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3" name="이등변 삼각형 11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15" name="직사각형 11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6" name="이등변 삼각형 11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06" name="직사각형 10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이등변 삼각형 10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모집공고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수강등록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63056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0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9187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05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수강등록 완료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확인버튼 클릭 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LMS-IC01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LMS-IC04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목록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적용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09" name="직사각형 10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12" name="직사각형 11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3" name="이등변 삼각형 11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15" name="직사각형 11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6" name="이등변 삼각형 11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06" name="직사각형 10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이등변 삼각형 10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모집공고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수강등록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765151" y="2946275"/>
            <a:ext cx="3600000" cy="1352240"/>
            <a:chOff x="2135152" y="3001054"/>
            <a:chExt cx="3600000" cy="1352240"/>
          </a:xfrm>
        </p:grpSpPr>
        <p:sp>
          <p:nvSpPr>
            <p:cNvPr id="44" name="직사각형 43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수강등록이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관리자</a:t>
            </a:r>
            <a:r>
              <a:rPr lang="en-US" altLang="ko-KR" sz="850" dirty="0" smtClean="0"/>
              <a:t>/</a:t>
            </a:r>
            <a:r>
              <a:rPr lang="ko-KR" altLang="en-US" sz="850" dirty="0" err="1" smtClean="0"/>
              <a:t>행정팀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LMS-EH01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3143153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업무부서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행정팀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admin01@email.com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000" dirty="0" smtClean="0">
                <a:solidFill>
                  <a:schemeClr val="tx1"/>
                </a:solidFill>
              </a:rPr>
              <a:t>: 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833320" y="764703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모집공고 관리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홈페이지 모집공고 및 </a:t>
                      </a:r>
                      <a:r>
                        <a:rPr lang="en-US" altLang="ko-KR" sz="800" b="0" dirty="0" smtClean="0"/>
                        <a:t>LMS </a:t>
                      </a:r>
                      <a:r>
                        <a:rPr lang="ko-KR" altLang="en-US" sz="800" b="0" dirty="0" smtClean="0"/>
                        <a:t>모집공고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ko-KR" altLang="en-US" sz="800" b="0" dirty="0" smtClean="0"/>
                        <a:t>관리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LMS-IA01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수강등록 관리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LMS-IB01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0304" y="1219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304" y="1651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234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 관리</a:t>
            </a:r>
            <a:r>
              <a:rPr lang="en-US" altLang="ko-KR" sz="850" dirty="0" smtClean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LMS-JA01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17410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82" name="직사각형 8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98" name="직사각형 9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이등변 삼각형 9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01" name="직사각형 10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10" name="직사각형 10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13" name="직사각형 11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31" name="직사각형 13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이등변 삼각형 13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34" name="직사각형 13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수료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37" name="직사각형 13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참여 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40" name="직사각형 13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이등변 삼각형 14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43" name="직사각형 14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84908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 관리</a:t>
            </a:r>
            <a:r>
              <a:rPr lang="en-US" altLang="ko-KR" sz="850" dirty="0" smtClean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LMS-JA02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20725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수강신청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수강등록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 참여 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 수료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82" name="직사각형 8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98" name="직사각형 9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이등변 삼각형 9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01" name="직사각형 10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10" name="직사각형 10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13" name="직사각형 11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31" name="직사각형 13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이등변 삼각형 13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1753166" y="2798372"/>
            <a:ext cx="933832" cy="434837"/>
            <a:chOff x="6404427" y="2167073"/>
            <a:chExt cx="792000" cy="434837"/>
          </a:xfrm>
        </p:grpSpPr>
        <p:sp>
          <p:nvSpPr>
            <p:cNvPr id="61" name="직사각형 60"/>
            <p:cNvSpPr/>
            <p:nvPr/>
          </p:nvSpPr>
          <p:spPr>
            <a:xfrm>
              <a:off x="6404427" y="2167073"/>
              <a:ext cx="792000" cy="4348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6404427" y="2169910"/>
              <a:ext cx="792000" cy="432000"/>
              <a:chOff x="6018187" y="2169910"/>
              <a:chExt cx="792000" cy="43200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회원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6018187" y="2385910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</p:grpSp>
      <p:sp>
        <p:nvSpPr>
          <p:cNvPr id="84" name="모서리가 둥근 직사각형 83"/>
          <p:cNvSpPr/>
          <p:nvPr/>
        </p:nvSpPr>
        <p:spPr>
          <a:xfrm>
            <a:off x="1610075" y="245375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64083"/>
              </p:ext>
            </p:extLst>
          </p:nvPr>
        </p:nvGraphicFramePr>
        <p:xfrm>
          <a:off x="7833320" y="764714"/>
          <a:ext cx="2016224" cy="612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76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권한 변경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일반회원에게 관리자 권한</a:t>
                      </a:r>
                      <a:r>
                        <a:rPr lang="ko-KR" altLang="en-US" sz="800" b="0" baseline="0" dirty="0" smtClean="0"/>
                        <a:t> 부여 가능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권한별 조회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일반회원</a:t>
                      </a:r>
                      <a:r>
                        <a:rPr lang="en-US" altLang="ko-KR" sz="800" b="0" dirty="0" smtClean="0"/>
                        <a:t>/</a:t>
                      </a:r>
                      <a:r>
                        <a:rPr lang="ko-KR" altLang="en-US" sz="800" b="0" dirty="0" smtClean="0"/>
                        <a:t>관리자 모아보기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6" name="모서리가 둥근 직사각형 85"/>
          <p:cNvSpPr/>
          <p:nvPr/>
        </p:nvSpPr>
        <p:spPr>
          <a:xfrm>
            <a:off x="6513529" y="158533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87" name="직사각형 86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30965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0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권한별 조회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옵션 변경 시 해당 게시판 목록으로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 관리</a:t>
            </a:r>
            <a:r>
              <a:rPr lang="en-US" altLang="ko-KR" sz="850" dirty="0" smtClean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LMS-JA03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10060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디지털컨버전스</a:t>
                      </a:r>
                      <a:r>
                        <a:rPr lang="ko-KR" altLang="en-US" sz="900" dirty="0" smtClean="0"/>
                        <a:t> 기반 자바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133" name="직사각형 13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이등변 삼각형 13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136" name="직사각형 13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이등변 삼각형 13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39" name="직사각형 13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이등변 삼각형 13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42" name="직사각형 14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이등변 삼각형 14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45" name="직사각형 14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이등변 삼각형 14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48" name="직사각형 14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이등변 삼각형 14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51" name="직사각형 15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수료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2" name="이등변 삼각형 15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54" name="직사각형 15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진행 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이등변 삼각형 15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57" name="직사각형 15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60" name="직사각형 15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이등변 삼각형 16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653151" y="2008388"/>
            <a:ext cx="792000" cy="434837"/>
            <a:chOff x="6404427" y="2167073"/>
            <a:chExt cx="792000" cy="434837"/>
          </a:xfrm>
        </p:grpSpPr>
        <p:sp>
          <p:nvSpPr>
            <p:cNvPr id="75" name="직사각형 74"/>
            <p:cNvSpPr/>
            <p:nvPr/>
          </p:nvSpPr>
          <p:spPr>
            <a:xfrm>
              <a:off x="6404427" y="2167073"/>
              <a:ext cx="792000" cy="434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404427" y="2169910"/>
              <a:ext cx="792000" cy="432000"/>
              <a:chOff x="6018187" y="2169910"/>
              <a:chExt cx="792000" cy="4320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018187" y="2385910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관리자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 관리</a:t>
            </a:r>
            <a:r>
              <a:rPr lang="en-US" altLang="ko-KR" sz="850" dirty="0"/>
              <a:t>(</a:t>
            </a:r>
            <a:r>
              <a:rPr lang="ko-KR" altLang="en-US" sz="850" dirty="0"/>
              <a:t>관리자</a:t>
            </a:r>
            <a:r>
              <a:rPr lang="en-US" altLang="ko-KR" sz="850" dirty="0"/>
              <a:t>/</a:t>
            </a:r>
            <a:r>
              <a:rPr lang="ko-KR" altLang="en-US" sz="850" dirty="0" err="1"/>
              <a:t>행정팀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LMS-JA04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 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373283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79864"/>
              </p:ext>
            </p:extLst>
          </p:nvPr>
        </p:nvGraphicFramePr>
        <p:xfrm>
          <a:off x="1685152" y="2078391"/>
          <a:ext cx="5760000" cy="31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144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이메일</a:t>
                      </a:r>
                      <a:r>
                        <a:rPr lang="en-US" altLang="ko-KR" sz="900" dirty="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목록 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829149" y="2364658"/>
            <a:ext cx="792000" cy="464325"/>
            <a:chOff x="1733835" y="2364204"/>
            <a:chExt cx="792000" cy="464325"/>
          </a:xfrm>
        </p:grpSpPr>
        <p:grpSp>
          <p:nvGrpSpPr>
            <p:cNvPr id="40" name="그룹 39"/>
            <p:cNvGrpSpPr/>
            <p:nvPr/>
          </p:nvGrpSpPr>
          <p:grpSpPr>
            <a:xfrm>
              <a:off x="1733835" y="2364204"/>
              <a:ext cx="792000" cy="216000"/>
              <a:chOff x="1711610" y="2574063"/>
              <a:chExt cx="792000" cy="2160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3835" y="2612529"/>
              <a:ext cx="792000" cy="216000"/>
              <a:chOff x="1711610" y="2574063"/>
              <a:chExt cx="792000" cy="216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행정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829149" y="2944645"/>
            <a:ext cx="792000" cy="457447"/>
            <a:chOff x="1733835" y="2940204"/>
            <a:chExt cx="792000" cy="457447"/>
          </a:xfrm>
        </p:grpSpPr>
        <p:grpSp>
          <p:nvGrpSpPr>
            <p:cNvPr id="44" name="그룹 43"/>
            <p:cNvGrpSpPr/>
            <p:nvPr/>
          </p:nvGrpSpPr>
          <p:grpSpPr>
            <a:xfrm>
              <a:off x="1733835" y="2940204"/>
              <a:ext cx="792000" cy="216000"/>
              <a:chOff x="1711610" y="2574063"/>
              <a:chExt cx="792000" cy="21600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33835" y="3181651"/>
              <a:ext cx="792000" cy="216000"/>
              <a:chOff x="1711610" y="2574063"/>
              <a:chExt cx="792000" cy="2160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취업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29149" y="3517754"/>
            <a:ext cx="792000" cy="461219"/>
            <a:chOff x="1733835" y="3523824"/>
            <a:chExt cx="792000" cy="461219"/>
          </a:xfrm>
        </p:grpSpPr>
        <p:grpSp>
          <p:nvGrpSpPr>
            <p:cNvPr id="49" name="그룹 48"/>
            <p:cNvGrpSpPr/>
            <p:nvPr/>
          </p:nvGrpSpPr>
          <p:grpSpPr>
            <a:xfrm>
              <a:off x="1733835" y="3523824"/>
              <a:ext cx="792000" cy="216000"/>
              <a:chOff x="1711610" y="2574063"/>
              <a:chExt cx="792000" cy="2160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33835" y="3769043"/>
              <a:ext cx="792000" cy="216000"/>
              <a:chOff x="1711610" y="2574063"/>
              <a:chExt cx="792000" cy="216000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회계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이등변 삼각형 97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829149" y="4094635"/>
            <a:ext cx="792000" cy="461931"/>
            <a:chOff x="1733835" y="4092204"/>
            <a:chExt cx="792000" cy="461931"/>
          </a:xfrm>
        </p:grpSpPr>
        <p:grpSp>
          <p:nvGrpSpPr>
            <p:cNvPr id="62" name="그룹 61"/>
            <p:cNvGrpSpPr/>
            <p:nvPr/>
          </p:nvGrpSpPr>
          <p:grpSpPr>
            <a:xfrm>
              <a:off x="1733835" y="4092204"/>
              <a:ext cx="792000" cy="216000"/>
              <a:chOff x="1711610" y="2574063"/>
              <a:chExt cx="792000" cy="21600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733835" y="4338135"/>
              <a:ext cx="792000" cy="216000"/>
              <a:chOff x="1711610" y="2574063"/>
              <a:chExt cx="792000" cy="2160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이등변 삼각형 100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829149" y="4672229"/>
            <a:ext cx="792000" cy="464325"/>
            <a:chOff x="1733835" y="2364204"/>
            <a:chExt cx="792000" cy="464325"/>
          </a:xfrm>
        </p:grpSpPr>
        <p:grpSp>
          <p:nvGrpSpPr>
            <p:cNvPr id="76" name="그룹 75"/>
            <p:cNvGrpSpPr/>
            <p:nvPr/>
          </p:nvGrpSpPr>
          <p:grpSpPr>
            <a:xfrm>
              <a:off x="1733835" y="2364204"/>
              <a:ext cx="792000" cy="216000"/>
              <a:chOff x="1711610" y="2574063"/>
              <a:chExt cx="792000" cy="2160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33835" y="2612529"/>
              <a:ext cx="792000" cy="216000"/>
              <a:chOff x="1711610" y="2574063"/>
              <a:chExt cx="792000" cy="2160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6802755" y="248608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02755" y="306214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02755" y="363820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02755" y="421427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802755" y="479033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91162"/>
              </p:ext>
            </p:extLst>
          </p:nvPr>
        </p:nvGraphicFramePr>
        <p:xfrm>
          <a:off x="7833320" y="764703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8574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업무부서 변경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각 관리자의 업무부서 변경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1829149" y="2832486"/>
            <a:ext cx="792000" cy="1088356"/>
            <a:chOff x="6404427" y="2167074"/>
            <a:chExt cx="792000" cy="1088356"/>
          </a:xfrm>
        </p:grpSpPr>
        <p:sp>
          <p:nvSpPr>
            <p:cNvPr id="69" name="직사각형 68"/>
            <p:cNvSpPr/>
            <p:nvPr/>
          </p:nvSpPr>
          <p:spPr>
            <a:xfrm>
              <a:off x="6404427" y="2167074"/>
              <a:ext cx="792000" cy="10883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404427" y="2169910"/>
              <a:ext cx="792000" cy="434836"/>
              <a:chOff x="6018187" y="2169910"/>
              <a:chExt cx="792000" cy="43483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행정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018187" y="238874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모서리가 둥근 직사각형 85"/>
          <p:cNvSpPr/>
          <p:nvPr/>
        </p:nvSpPr>
        <p:spPr>
          <a:xfrm>
            <a:off x="1680278" y="249226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87" name="직사각형 86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관리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 관리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829149" y="3272861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취업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29149" y="3488040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회계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829149" y="3707136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강사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6297</TotalTime>
  <Words>9115</Words>
  <Application>Microsoft Office PowerPoint</Application>
  <PresentationFormat>A4 용지(210x297mm)</PresentationFormat>
  <Paragraphs>3396</Paragraphs>
  <Slides>102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0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user</cp:lastModifiedBy>
  <cp:revision>797</cp:revision>
  <dcterms:created xsi:type="dcterms:W3CDTF">2020-01-16T05:14:20Z</dcterms:created>
  <dcterms:modified xsi:type="dcterms:W3CDTF">2020-01-29T05:10:09Z</dcterms:modified>
</cp:coreProperties>
</file>