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374" r:id="rId3"/>
    <p:sldId id="389" r:id="rId4"/>
    <p:sldId id="394" r:id="rId5"/>
    <p:sldId id="395" r:id="rId6"/>
    <p:sldId id="396" r:id="rId7"/>
    <p:sldId id="397" r:id="rId8"/>
    <p:sldId id="412" r:id="rId9"/>
    <p:sldId id="414" r:id="rId10"/>
    <p:sldId id="415" r:id="rId11"/>
    <p:sldId id="416" r:id="rId12"/>
    <p:sldId id="417" r:id="rId13"/>
    <p:sldId id="418" r:id="rId14"/>
    <p:sldId id="402" r:id="rId15"/>
    <p:sldId id="404" r:id="rId16"/>
    <p:sldId id="406" r:id="rId17"/>
    <p:sldId id="407" r:id="rId18"/>
    <p:sldId id="408" r:id="rId19"/>
    <p:sldId id="405" r:id="rId20"/>
    <p:sldId id="409" r:id="rId21"/>
    <p:sldId id="410" r:id="rId22"/>
    <p:sldId id="411" r:id="rId2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39" autoAdjust="0"/>
    <p:restoredTop sz="81104" autoAdjust="0"/>
  </p:normalViewPr>
  <p:slideViewPr>
    <p:cSldViewPr>
      <p:cViewPr>
        <p:scale>
          <a:sx n="90" d="100"/>
          <a:sy n="90" d="100"/>
        </p:scale>
        <p:origin x="734" y="3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9F15A-4E75-4381-833A-CE31EF8192AD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379AC-AABD-4A80-9B51-89319FA86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5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5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0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64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61025460"/>
              </p:ext>
            </p:extLst>
          </p:nvPr>
        </p:nvGraphicFramePr>
        <p:xfrm>
          <a:off x="46972" y="548680"/>
          <a:ext cx="9802172" cy="626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6348"/>
                <a:gridCol w="2015824"/>
              </a:tblGrid>
              <a:tr h="144016"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43716"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4192290"/>
              </p:ext>
            </p:extLst>
          </p:nvPr>
        </p:nvGraphicFramePr>
        <p:xfrm>
          <a:off x="47171" y="46574"/>
          <a:ext cx="9802848" cy="4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9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29574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Page Code</a:t>
                      </a:r>
                      <a:endParaRPr lang="ko-KR" altLang="en-US" sz="85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Project</a:t>
                      </a: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비트캠프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NO.</a:t>
                      </a:r>
                      <a:endParaRPr lang="ko-KR" altLang="en-US" sz="85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Page Title</a:t>
                      </a:r>
                      <a:endParaRPr lang="en-US" altLang="ko-KR" sz="85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Author</a:t>
                      </a: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조혜진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Date</a:t>
                      </a:r>
                      <a:endParaRPr lang="ko-KR" altLang="en-US" sz="85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2020-01-18</a:t>
                      </a:r>
                      <a:endParaRPr lang="ko-KR" altLang="en-US" sz="850" b="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직사각형 7"/>
          <p:cNvSpPr>
            <a:spLocks noChangeArrowheads="1"/>
          </p:cNvSpPr>
          <p:nvPr userDrawn="1"/>
        </p:nvSpPr>
        <p:spPr bwMode="auto">
          <a:xfrm>
            <a:off x="8553400" y="41393"/>
            <a:ext cx="12959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fld id="{4A1F9152-5086-42CA-94FE-D3937A3CE110}" type="slidenum">
              <a:rPr kumimoji="0" lang="ko-KR" altLang="en-US" sz="800">
                <a:solidFill>
                  <a:srgbClr val="7F7F7F"/>
                </a:solidFill>
                <a:latin typeface="+mj-ea"/>
                <a:ea typeface="+mj-ea"/>
                <a:cs typeface="Rix고딕 M"/>
              </a:rPr>
              <a:pPr algn="ctr"/>
              <a:t>‹#›</a:t>
            </a:fld>
            <a:endParaRPr lang="ko-KR" altLang="ko-KR" sz="800" dirty="0">
              <a:solidFill>
                <a:srgbClr val="7F7F7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738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6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24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3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3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4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1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3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3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60D2F-AFB3-4C1C-87ED-E12AB76571EE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7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666536"/>
              </p:ext>
            </p:extLst>
          </p:nvPr>
        </p:nvGraphicFramePr>
        <p:xfrm>
          <a:off x="91896" y="66675"/>
          <a:ext cx="9706987" cy="287144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26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41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647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14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0428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latin typeface="+mn-lt"/>
                          <a:ea typeface="나눔고딕" pitchFamily="50" charset="-127"/>
                        </a:rPr>
                        <a:t>version control</a:t>
                      </a:r>
                      <a:endParaRPr lang="ko-KR" altLang="en-US" sz="10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5A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버전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작성일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작성자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작성 내용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변경 내용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페이지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  <a:ea typeface="+mj-ea"/>
                        </a:rPr>
                        <a:t>1.0</a:t>
                      </a:r>
                      <a:endParaRPr lang="ko-KR" altLang="en-US" sz="800" dirty="0">
                        <a:latin typeface="+mn-lt"/>
                        <a:ea typeface="+mj-ea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  <a:ea typeface="+mj-ea"/>
                        </a:rPr>
                        <a:t>2020.01.19.</a:t>
                      </a:r>
                      <a:endParaRPr lang="ko-KR" altLang="en-US" sz="800" dirty="0">
                        <a:latin typeface="+mn-lt"/>
                        <a:ea typeface="+mj-ea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  <a:ea typeface="+mj-ea"/>
                        </a:rPr>
                        <a:t>조혜진</a:t>
                      </a:r>
                      <a:endParaRPr lang="en-US" altLang="ko-KR" sz="800" dirty="0" smtClean="0">
                        <a:latin typeface="+mn-lt"/>
                        <a:ea typeface="+mj-ea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홈페이지 메인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LMS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시스템 메인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홈페이지 교육센터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서브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LMS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시스템 로그인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en-US" altLang="ko-KR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2020.1.20.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조혜진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페이지코드 작성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홈페이지 교육과정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취업지원</a:t>
                      </a:r>
                      <a:r>
                        <a:rPr lang="en-US" altLang="ko-KR" sz="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학생지원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70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1" dirty="0" smtClean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="1" dirty="0" smtClean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="1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1316" y="3465513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77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73059"/>
              </p:ext>
            </p:extLst>
          </p:nvPr>
        </p:nvGraphicFramePr>
        <p:xfrm>
          <a:off x="114414" y="2579168"/>
          <a:ext cx="7636322" cy="316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6322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</a:t>
            </a:r>
            <a:r>
              <a:rPr lang="ko-KR" altLang="en-US" sz="850" dirty="0" smtClean="0"/>
              <a:t>신청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상세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11431"/>
              </p:ext>
            </p:extLst>
          </p:nvPr>
        </p:nvGraphicFramePr>
        <p:xfrm>
          <a:off x="7833320" y="764698"/>
          <a:ext cx="2016224" cy="5253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err="1" smtClean="0"/>
                        <a:t>현재글</a:t>
                      </a:r>
                      <a:r>
                        <a:rPr lang="ko-KR" altLang="en-US" sz="800" b="1" baseline="0" dirty="0" smtClean="0"/>
                        <a:t> 제목</a:t>
                      </a:r>
                      <a:endParaRPr lang="en-US" altLang="ko-KR" sz="800" b="1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현재글</a:t>
                      </a:r>
                      <a:r>
                        <a:rPr lang="ko-KR" altLang="en-US" sz="800" b="1" dirty="0" smtClean="0"/>
                        <a:t> 내용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/>
                        <a:t>사용자가</a:t>
                      </a:r>
                      <a:r>
                        <a:rPr lang="ko-KR" altLang="en-US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작성한 글 내용 및 </a:t>
                      </a:r>
                      <a:r>
                        <a:rPr lang="ko-KR" altLang="en-US" sz="800" b="0" baseline="0" dirty="0" err="1" smtClean="0"/>
                        <a:t>컨텐츠</a:t>
                      </a:r>
                      <a:r>
                        <a:rPr lang="ko-KR" altLang="en-US" sz="800" b="0" baseline="0" dirty="0" smtClean="0"/>
                        <a:t> 표시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수강신청 버튼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상세내용 </a:t>
                      </a:r>
                      <a:r>
                        <a:rPr lang="ko-KR" altLang="en-US" sz="800" dirty="0" err="1" smtClean="0"/>
                        <a:t>최하단에</a:t>
                      </a:r>
                      <a:r>
                        <a:rPr lang="ko-KR" altLang="en-US" sz="800" dirty="0" smtClean="0"/>
                        <a:t> 고정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</a:t>
                      </a:r>
                      <a:r>
                        <a:rPr lang="ko-KR" altLang="en-US" sz="800" baseline="0" dirty="0" smtClean="0"/>
                        <a:t> 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/>
                        <a:t>목록 버튼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클릭 시 </a:t>
                      </a:r>
                      <a:r>
                        <a:rPr lang="en-US" altLang="ko-KR" sz="800" dirty="0" smtClean="0"/>
                        <a:t>BIT-CB01</a:t>
                      </a:r>
                      <a:r>
                        <a:rPr lang="ko-KR" altLang="en-US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페이지로 이동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 소개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 신청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</a:t>
            </a:r>
            <a:r>
              <a:rPr lang="en-US" altLang="ko-KR" sz="850" dirty="0" smtClean="0"/>
              <a:t>-CB03</a:t>
            </a:r>
            <a:endParaRPr lang="ko-KR" altLang="en-US" sz="850" dirty="0"/>
          </a:p>
        </p:txBody>
      </p:sp>
      <p:sp>
        <p:nvSpPr>
          <p:cNvPr id="40" name="직사각형 39"/>
          <p:cNvSpPr/>
          <p:nvPr/>
        </p:nvSpPr>
        <p:spPr>
          <a:xfrm>
            <a:off x="3572575" y="5401033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6247" y="5845148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81531" y="3196042"/>
            <a:ext cx="7102088" cy="21291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 flipV="1">
            <a:off x="381532" y="3196042"/>
            <a:ext cx="7102087" cy="212910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81531" y="3196042"/>
            <a:ext cx="7102088" cy="212910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19642" y="39324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컨텐츠영역</a:t>
            </a:r>
            <a:endParaRPr lang="ko-KR" altLang="en-US" sz="10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7755" y="317726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3356575" y="3947519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7755" y="588114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431363" y="5437033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77755" y="262432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388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88032"/>
              </p:ext>
            </p:extLst>
          </p:nvPr>
        </p:nvGraphicFramePr>
        <p:xfrm>
          <a:off x="114415" y="2579170"/>
          <a:ext cx="7639200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/>
                <a:gridCol w="2059200"/>
                <a:gridCol w="1080000"/>
                <a:gridCol w="1080000"/>
                <a:gridCol w="1080000"/>
                <a:gridCol w="1800000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err="1" smtClean="0"/>
                        <a:t>업체명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지역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모집인원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고용형태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마감날짜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아워콤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</a:t>
                      </a:r>
                      <a:r>
                        <a:rPr lang="ko-KR" altLang="en-US" sz="900" dirty="0" smtClean="0"/>
                        <a:t>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수시모집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콜라비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경기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정규직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smtClean="0"/>
                        <a:t>보고정보시스템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경기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정규직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err="1" smtClean="0"/>
                        <a:t>한국알박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경기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정규직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현대상선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수시모집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유클릭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수시모집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코코링크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다인리더스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성진하이텍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써머스플랫폼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</a:t>
                      </a:r>
                      <a:r>
                        <a:rPr lang="ko-KR" altLang="en-US" sz="900" dirty="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</a:t>
            </a:r>
            <a:r>
              <a:rPr lang="ko-KR" altLang="en-US" sz="850" dirty="0" smtClean="0"/>
              <a:t>신청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상세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95733" y="2101124"/>
            <a:ext cx="127800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취업정보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</a:t>
            </a:r>
            <a:r>
              <a:rPr lang="en-US" altLang="ko-KR" sz="850" dirty="0" smtClean="0"/>
              <a:t>-</a:t>
            </a:r>
            <a:r>
              <a:rPr lang="en-US" altLang="ko-KR" sz="850" dirty="0" smtClean="0"/>
              <a:t>D0</a:t>
            </a:r>
            <a:r>
              <a:rPr lang="en-US" altLang="ko-KR" sz="850" dirty="0" smtClean="0"/>
              <a:t>01</a:t>
            </a:r>
            <a:endParaRPr lang="ko-KR" altLang="en-US" sz="850" dirty="0"/>
          </a:p>
        </p:txBody>
      </p:sp>
      <p:sp>
        <p:nvSpPr>
          <p:cNvPr id="47" name="TextBox 46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570668"/>
              </p:ext>
            </p:extLst>
          </p:nvPr>
        </p:nvGraphicFramePr>
        <p:xfrm>
          <a:off x="7833320" y="764698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2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410757"/>
              </p:ext>
            </p:extLst>
          </p:nvPr>
        </p:nvGraphicFramePr>
        <p:xfrm>
          <a:off x="114415" y="2579168"/>
          <a:ext cx="7639199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456"/>
                <a:gridCol w="5286673"/>
                <a:gridCol w="1080009"/>
                <a:gridCol w="733061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학생지원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공지사항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85940"/>
              </p:ext>
            </p:extLst>
          </p:nvPr>
        </p:nvGraphicFramePr>
        <p:xfrm>
          <a:off x="7833320" y="764698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</a:t>
            </a:r>
            <a:r>
              <a:rPr lang="en-US" altLang="ko-KR" sz="850" dirty="0" smtClean="0"/>
              <a:t>-</a:t>
            </a:r>
            <a:r>
              <a:rPr lang="en-US" altLang="ko-KR" sz="850" dirty="0" smtClean="0"/>
              <a:t>EA</a:t>
            </a:r>
            <a:r>
              <a:rPr lang="en-US" altLang="ko-KR" sz="850" dirty="0" smtClean="0"/>
              <a:t>01</a:t>
            </a:r>
            <a:endParaRPr lang="ko-KR" altLang="en-US" sz="850" dirty="0"/>
          </a:p>
        </p:txBody>
      </p:sp>
      <p:sp>
        <p:nvSpPr>
          <p:cNvPr id="47" name="TextBox 46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27" name="직사각형 2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FAQ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80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14415" y="2579168"/>
          <a:ext cx="7639199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456"/>
                <a:gridCol w="5286673"/>
                <a:gridCol w="1080009"/>
                <a:gridCol w="733061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27" name="직사각형 2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u="sng" dirty="0" smtClean="0">
                  <a:solidFill>
                    <a:schemeClr val="tx1"/>
                  </a:solidFill>
                </a:rPr>
                <a:t>FAQ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23582"/>
              </p:ext>
            </p:extLst>
          </p:nvPr>
        </p:nvGraphicFramePr>
        <p:xfrm>
          <a:off x="7833320" y="764698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학생지원</a:t>
            </a:r>
            <a:r>
              <a:rPr lang="en-US" altLang="ko-KR" sz="850" dirty="0" smtClean="0"/>
              <a:t>-FAQ</a:t>
            </a:r>
            <a:endParaRPr lang="ko-KR" altLang="en-US" sz="850" dirty="0"/>
          </a:p>
        </p:txBody>
      </p:sp>
      <p:sp>
        <p:nvSpPr>
          <p:cNvPr id="33" name="TextBox 32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</a:t>
            </a:r>
            <a:r>
              <a:rPr lang="en-US" altLang="ko-KR" sz="850" dirty="0" smtClean="0"/>
              <a:t>-</a:t>
            </a:r>
            <a:r>
              <a:rPr lang="en-US" altLang="ko-KR" sz="850" dirty="0" smtClean="0"/>
              <a:t>EB</a:t>
            </a:r>
            <a:r>
              <a:rPr lang="en-US" altLang="ko-KR" sz="850" dirty="0" smtClean="0"/>
              <a:t>01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16837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신청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수강신청</a:t>
            </a:r>
            <a:endParaRPr lang="ko-KR" altLang="en-US" sz="850" dirty="0"/>
          </a:p>
          <a:p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26772"/>
              </p:ext>
            </p:extLst>
          </p:nvPr>
        </p:nvGraphicFramePr>
        <p:xfrm>
          <a:off x="7833320" y="764699"/>
          <a:ext cx="2016224" cy="6057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https://bitcamp.co.kr/index.php?main_page=job&amp;action=1&amp;mode=apply&amp;id=584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41475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 소개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 신청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28175"/>
              </p:ext>
            </p:extLst>
          </p:nvPr>
        </p:nvGraphicFramePr>
        <p:xfrm>
          <a:off x="114415" y="2510775"/>
          <a:ext cx="7636321" cy="3141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935"/>
                <a:gridCol w="2594267"/>
                <a:gridCol w="1225071"/>
                <a:gridCol w="2592048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지원과정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BackEnd</a:t>
                      </a:r>
                      <a:r>
                        <a:rPr lang="ko-KR" altLang="en-US" sz="1000" dirty="0" smtClean="0"/>
                        <a:t>중심</a:t>
                      </a:r>
                      <a:r>
                        <a:rPr lang="en-US" altLang="ko-KR" sz="1000" dirty="0" smtClean="0"/>
                        <a:t>, Framework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- 1</a:t>
                      </a:r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교육센터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서초본원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생년월일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성별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이메일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주소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1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지원동기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414592" y="3293444"/>
            <a:ext cx="2340000" cy="230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50" dirty="0" err="1" smtClean="0">
                <a:solidFill>
                  <a:schemeClr val="tx1"/>
                </a:solidFill>
              </a:rPr>
              <a:t>김비트</a:t>
            </a:r>
            <a:endParaRPr lang="ko-KR" altLang="en-US" sz="8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8" y="2510776"/>
            <a:ext cx="7632849" cy="3141393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23448" y="3293443"/>
            <a:ext cx="2340000" cy="230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•••••••</a:t>
            </a:r>
            <a:r>
              <a:rPr lang="en-US" altLang="ko-KR" sz="1000" dirty="0">
                <a:solidFill>
                  <a:schemeClr val="tx1"/>
                </a:solidFill>
              </a:rPr>
              <a:t>•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14592" y="3653506"/>
            <a:ext cx="2340000" cy="230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0" dirty="0" smtClean="0">
                <a:solidFill>
                  <a:schemeClr val="tx1"/>
                </a:solidFill>
              </a:rPr>
              <a:t>20011231</a:t>
            </a:r>
            <a:endParaRPr lang="ko-KR" altLang="en-US" sz="85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14592" y="4013568"/>
            <a:ext cx="2340000" cy="230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0" dirty="0" smtClean="0">
                <a:solidFill>
                  <a:schemeClr val="tx1"/>
                </a:solidFill>
              </a:rPr>
              <a:t>user@email.com</a:t>
            </a:r>
            <a:endParaRPr lang="ko-KR" altLang="en-US" sz="8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23448" y="4013568"/>
            <a:ext cx="2340000" cy="230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0" dirty="0" smtClean="0">
                <a:solidFill>
                  <a:schemeClr val="tx1"/>
                </a:solidFill>
              </a:rPr>
              <a:t>010-1111-1111</a:t>
            </a:r>
            <a:endParaRPr lang="ko-KR" altLang="en-US" sz="8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12940" y="4752160"/>
            <a:ext cx="6150507" cy="8169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8468" y="3232114"/>
            <a:ext cx="239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*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88468" y="3945500"/>
            <a:ext cx="239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*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11568" y="3946876"/>
            <a:ext cx="239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*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14591" y="4373630"/>
            <a:ext cx="6148855" cy="230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50" dirty="0" smtClean="0">
                <a:solidFill>
                  <a:schemeClr val="tx1"/>
                </a:solidFill>
              </a:rPr>
              <a:t>서울특별시 강남구 </a:t>
            </a:r>
            <a:r>
              <a:rPr lang="ko-KR" altLang="en-US" sz="850" dirty="0" err="1" smtClean="0">
                <a:solidFill>
                  <a:schemeClr val="tx1"/>
                </a:solidFill>
              </a:rPr>
              <a:t>테헤란로</a:t>
            </a:r>
            <a:r>
              <a:rPr lang="ko-KR" altLang="en-US" sz="850" dirty="0" smtClean="0">
                <a:solidFill>
                  <a:schemeClr val="tx1"/>
                </a:solidFill>
              </a:rPr>
              <a:t> </a:t>
            </a:r>
            <a:r>
              <a:rPr lang="en-US" altLang="ko-KR" sz="850" dirty="0" smtClean="0">
                <a:solidFill>
                  <a:schemeClr val="tx1"/>
                </a:solidFill>
              </a:rPr>
              <a:t>5</a:t>
            </a:r>
            <a:r>
              <a:rPr lang="ko-KR" altLang="en-US" sz="850" dirty="0" smtClean="0">
                <a:solidFill>
                  <a:schemeClr val="tx1"/>
                </a:solidFill>
              </a:rPr>
              <a:t>길 </a:t>
            </a:r>
            <a:r>
              <a:rPr lang="en-US" altLang="ko-KR" sz="850" dirty="0" smtClean="0">
                <a:solidFill>
                  <a:schemeClr val="tx1"/>
                </a:solidFill>
              </a:rPr>
              <a:t>11 YOO</a:t>
            </a:r>
            <a:r>
              <a:rPr lang="ko-KR" altLang="en-US" sz="850" dirty="0" smtClean="0">
                <a:solidFill>
                  <a:schemeClr val="tx1"/>
                </a:solidFill>
              </a:rPr>
              <a:t>빌딩 </a:t>
            </a:r>
            <a:r>
              <a:rPr lang="en-US" altLang="ko-KR" sz="850" dirty="0" smtClean="0">
                <a:solidFill>
                  <a:schemeClr val="tx1"/>
                </a:solidFill>
              </a:rPr>
              <a:t>2</a:t>
            </a:r>
            <a:r>
              <a:rPr lang="ko-KR" altLang="en-US" sz="850" dirty="0" smtClean="0">
                <a:solidFill>
                  <a:schemeClr val="tx1"/>
                </a:solidFill>
              </a:rPr>
              <a:t>층</a:t>
            </a:r>
            <a:endParaRPr lang="ko-KR" altLang="en-US" sz="85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6703" y="3646175"/>
            <a:ext cx="121058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/>
              <a:t>　남성　</a:t>
            </a:r>
            <a:r>
              <a:rPr lang="ko-KR" altLang="en-US" sz="1000" dirty="0"/>
              <a:t>　　</a:t>
            </a:r>
            <a:r>
              <a:rPr lang="ko-KR" altLang="en-US" sz="1000" dirty="0" smtClean="0"/>
              <a:t>여성</a:t>
            </a:r>
            <a:endParaRPr lang="ko-KR" altLang="en-US" sz="1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102" y="3695573"/>
            <a:ext cx="152400" cy="1524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237" y="3694014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604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7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91487"/>
              </p:ext>
            </p:extLst>
          </p:nvPr>
        </p:nvGraphicFramePr>
        <p:xfrm>
          <a:off x="7833320" y="764698"/>
          <a:ext cx="2016224" cy="604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5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en-US" altLang="ko-KR" sz="8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아이디 입력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비밀번호 입력</a:t>
                      </a:r>
                      <a:endParaRPr lang="en-US" altLang="ko-KR" sz="8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2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로그인 버튼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로그인 시 메인 페이지로 이동</a:t>
                      </a:r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아이디 </a:t>
                      </a:r>
                      <a:r>
                        <a:rPr lang="ko-KR" altLang="en-US" sz="800" b="0" dirty="0" err="1" smtClean="0"/>
                        <a:t>미입력</a:t>
                      </a:r>
                      <a:r>
                        <a:rPr lang="ko-KR" altLang="en-US" sz="800" b="0" dirty="0" smtClean="0"/>
                        <a:t> 시 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[</a:t>
                      </a:r>
                      <a:r>
                        <a:rPr lang="ko-KR" altLang="en-US" sz="800" b="0" dirty="0" smtClean="0"/>
                        <a:t>에러</a:t>
                      </a:r>
                      <a:r>
                        <a:rPr lang="en-US" altLang="ko-KR" sz="800" b="0" dirty="0" smtClean="0"/>
                        <a:t>] </a:t>
                      </a:r>
                      <a:r>
                        <a:rPr lang="ko-KR" altLang="en-US" sz="800" b="0" dirty="0" smtClean="0"/>
                        <a:t>아이디를 입력해주세요</a:t>
                      </a:r>
                      <a:r>
                        <a:rPr lang="en-US" altLang="ko-KR" sz="800" b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비밀번호 </a:t>
                      </a:r>
                      <a:r>
                        <a:rPr lang="ko-KR" altLang="en-US" sz="800" b="0" dirty="0" err="1" smtClean="0"/>
                        <a:t>미입력</a:t>
                      </a:r>
                      <a:r>
                        <a:rPr lang="ko-KR" altLang="en-US" sz="800" b="0" dirty="0" smtClean="0"/>
                        <a:t> 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[</a:t>
                      </a:r>
                      <a:r>
                        <a:rPr lang="ko-KR" altLang="en-US" sz="800" b="0" dirty="0" smtClean="0"/>
                        <a:t>에러</a:t>
                      </a:r>
                      <a:r>
                        <a:rPr lang="en-US" altLang="ko-KR" sz="800" b="0" dirty="0" smtClean="0"/>
                        <a:t>] </a:t>
                      </a:r>
                      <a:r>
                        <a:rPr lang="ko-KR" altLang="en-US" sz="800" b="0" dirty="0" smtClean="0"/>
                        <a:t>비밀번호를 입력해주세요</a:t>
                      </a:r>
                      <a:r>
                        <a:rPr lang="en-US" altLang="ko-KR" sz="800" b="0" dirty="0" smtClean="0"/>
                        <a:t>.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로그인 오류 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[</a:t>
                      </a:r>
                      <a:r>
                        <a:rPr lang="ko-KR" altLang="en-US" sz="800" dirty="0" smtClean="0"/>
                        <a:t>에러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아이디 또는 비밀번호가 일치하지 않습니다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회원가입 버튼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회원가입 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로그인</a:t>
            </a:r>
            <a:endParaRPr lang="ko-KR" altLang="en-US" sz="850" dirty="0"/>
          </a:p>
        </p:txBody>
      </p:sp>
      <p:sp>
        <p:nvSpPr>
          <p:cNvPr id="9" name="직사각형 8"/>
          <p:cNvSpPr/>
          <p:nvPr/>
        </p:nvSpPr>
        <p:spPr>
          <a:xfrm>
            <a:off x="2135152" y="2276872"/>
            <a:ext cx="360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9767" y="3709876"/>
            <a:ext cx="2654603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9767" y="3212976"/>
            <a:ext cx="2654602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아이디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이메일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주소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7068" y="32129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7067" y="37098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551212" y="253247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38487" y="310958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38487" y="360187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22" name="직사각형 21"/>
          <p:cNvSpPr/>
          <p:nvPr/>
        </p:nvSpPr>
        <p:spPr>
          <a:xfrm>
            <a:off x="2619106" y="4206776"/>
            <a:ext cx="2654602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38487" y="409652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25" name="직사각형 24"/>
          <p:cNvSpPr/>
          <p:nvPr/>
        </p:nvSpPr>
        <p:spPr>
          <a:xfrm>
            <a:off x="2906483" y="5013216"/>
            <a:ext cx="2079848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43212" y="508521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LMS-Z001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165392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111148"/>
              </p:ext>
            </p:extLst>
          </p:nvPr>
        </p:nvGraphicFramePr>
        <p:xfrm>
          <a:off x="7833320" y="764707"/>
          <a:ext cx="2016224" cy="6049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34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툴팁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로그인 오류 시 에러 </a:t>
                      </a:r>
                      <a:r>
                        <a:rPr lang="ko-KR" altLang="en-US" sz="800" b="0" dirty="0" err="1" smtClean="0"/>
                        <a:t>메세지</a:t>
                      </a:r>
                      <a:r>
                        <a:rPr lang="ko-KR" altLang="en-US" sz="800" b="0" dirty="0" smtClean="0"/>
                        <a:t> 표시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로그인</a:t>
            </a:r>
            <a:endParaRPr lang="ko-KR" altLang="en-US" sz="850" dirty="0"/>
          </a:p>
        </p:txBody>
      </p:sp>
      <p:sp>
        <p:nvSpPr>
          <p:cNvPr id="9" name="직사각형 8"/>
          <p:cNvSpPr/>
          <p:nvPr/>
        </p:nvSpPr>
        <p:spPr>
          <a:xfrm>
            <a:off x="2135152" y="2276872"/>
            <a:ext cx="360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9767" y="3709876"/>
            <a:ext cx="2654603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•••••••••</a:t>
            </a:r>
            <a:r>
              <a:rPr lang="en-US" altLang="ko-KR" sz="900" dirty="0">
                <a:solidFill>
                  <a:schemeClr val="tx1"/>
                </a:solidFill>
              </a:rPr>
              <a:t>•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9767" y="3212976"/>
            <a:ext cx="2654602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user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7068" y="32129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7067" y="37098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19106" y="4206776"/>
            <a:ext cx="2654602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smtClean="0">
                <a:solidFill>
                  <a:srgbClr val="C00000"/>
                </a:solidFill>
              </a:rPr>
              <a:t>로그인</a:t>
            </a:r>
            <a:endParaRPr lang="ko-KR" altLang="en-US" sz="1000" b="1" u="sng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06483" y="5013216"/>
            <a:ext cx="2079848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95152" y="4653160"/>
            <a:ext cx="2880000" cy="216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i="1" dirty="0">
                <a:solidFill>
                  <a:srgbClr val="FF0000"/>
                </a:solidFill>
              </a:rPr>
              <a:t>아이디 또는 비밀번호가 일치하지 않습니다</a:t>
            </a:r>
            <a:r>
              <a:rPr lang="en-US" altLang="ko-KR" sz="900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76736" y="464848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LMS-Z002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21944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91095"/>
              </p:ext>
            </p:extLst>
          </p:nvPr>
        </p:nvGraphicFramePr>
        <p:xfrm>
          <a:off x="7833320" y="764707"/>
          <a:ext cx="2016224" cy="5921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ko-KR" altLang="en-US" sz="800" b="0" dirty="0" err="1" smtClean="0"/>
                        <a:t>메인페이지로</a:t>
                      </a:r>
                      <a:r>
                        <a:rPr lang="ko-KR" altLang="en-US" sz="800" b="0" dirty="0" smtClean="0"/>
                        <a:t>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8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6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14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78" y="764686"/>
            <a:ext cx="252000" cy="252000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452054" y="78268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25940" y="58079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121" y="746686"/>
            <a:ext cx="288000" cy="28800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LMS-A001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10474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590715"/>
              </p:ext>
            </p:extLst>
          </p:nvPr>
        </p:nvGraphicFramePr>
        <p:xfrm>
          <a:off x="7833320" y="764707"/>
          <a:ext cx="2016224" cy="6144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메인메뉴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해당 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수강생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8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6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14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시험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성적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78" y="764686"/>
            <a:ext cx="252000" cy="2520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96730" y="2153041"/>
            <a:ext cx="360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강의정보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3574" y="2153041"/>
            <a:ext cx="360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출석체크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5821" y="3668684"/>
            <a:ext cx="360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나의 </a:t>
            </a:r>
            <a:r>
              <a:rPr lang="ko-KR" altLang="en-US" sz="1000" dirty="0" smtClean="0">
                <a:solidFill>
                  <a:schemeClr val="tx1"/>
                </a:solidFill>
              </a:rPr>
              <a:t>성적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결과                        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결과                        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결과                        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결과                        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제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회 </a:t>
            </a:r>
            <a:r>
              <a:rPr lang="ko-KR" altLang="en-US" sz="1000" dirty="0">
                <a:solidFill>
                  <a:schemeClr val="tx1"/>
                </a:solidFill>
              </a:rPr>
              <a:t>시험 결과                        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72665" y="3668684"/>
            <a:ext cx="360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출석률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522739" y="2423041"/>
            <a:ext cx="2499852" cy="900000"/>
            <a:chOff x="893395" y="2423041"/>
            <a:chExt cx="2499852" cy="900000"/>
          </a:xfrm>
        </p:grpSpPr>
        <p:sp>
          <p:nvSpPr>
            <p:cNvPr id="6" name="타원 5"/>
            <p:cNvSpPr/>
            <p:nvPr/>
          </p:nvSpPr>
          <p:spPr>
            <a:xfrm>
              <a:off x="2493247" y="2423041"/>
              <a:ext cx="900000" cy="90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입실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3395" y="2642208"/>
              <a:ext cx="12650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2020</a:t>
              </a:r>
              <a:r>
                <a:rPr lang="ko-KR" altLang="en-US" sz="1200" dirty="0" smtClean="0"/>
                <a:t>년 </a:t>
              </a:r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월 </a:t>
              </a:r>
              <a:r>
                <a:rPr lang="en-US" altLang="ko-KR" sz="1200" dirty="0" smtClean="0"/>
                <a:t>2</a:t>
              </a:r>
              <a:r>
                <a:rPr lang="ko-KR" altLang="en-US" sz="1200" dirty="0" smtClean="0"/>
                <a:t>일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오전 </a:t>
              </a:r>
              <a:r>
                <a:rPr lang="en-US" altLang="ko-KR" sz="1200" dirty="0" smtClean="0"/>
                <a:t>00</a:t>
              </a:r>
              <a:r>
                <a:rPr lang="ko-KR" altLang="en-US" sz="1200" dirty="0" smtClean="0"/>
                <a:t>시 </a:t>
              </a:r>
              <a:r>
                <a:rPr lang="en-US" altLang="ko-KR" sz="1200" dirty="0" smtClean="0"/>
                <a:t>00</a:t>
              </a:r>
              <a:r>
                <a:rPr lang="ko-KR" altLang="en-US" sz="1200" dirty="0" smtClean="0"/>
                <a:t>분</a:t>
              </a:r>
              <a:endParaRPr lang="ko-KR" altLang="en-US" sz="12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94640" y="2349821"/>
            <a:ext cx="360118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수강생 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환영합니다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en-US" altLang="ko-KR" sz="1000" dirty="0"/>
              <a:t>2020.01.20 ~ </a:t>
            </a:r>
            <a:r>
              <a:rPr lang="en-US" altLang="ko-KR" sz="1000" dirty="0" smtClean="0"/>
              <a:t>2020.06.30</a:t>
            </a:r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디지털컨버전스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기반 </a:t>
            </a:r>
            <a:r>
              <a:rPr lang="en-US" altLang="ko-KR" sz="1000" dirty="0" err="1"/>
              <a:t>BackEnd</a:t>
            </a:r>
            <a:r>
              <a:rPr lang="ko-KR" altLang="en-US" sz="1000" dirty="0"/>
              <a:t>중심</a:t>
            </a:r>
            <a:r>
              <a:rPr lang="en-US" altLang="ko-KR" sz="1000" dirty="0" smtClean="0"/>
              <a:t>, Framework</a:t>
            </a:r>
            <a:r>
              <a:rPr lang="ko-KR" altLang="en-US" sz="1000" dirty="0" smtClean="0"/>
              <a:t>개발자</a:t>
            </a:r>
            <a:endParaRPr lang="en-US" altLang="ko-KR" sz="1000" dirty="0" smtClean="0"/>
          </a:p>
          <a:p>
            <a:r>
              <a:rPr lang="ko-KR" altLang="en-US" sz="1000" dirty="0" smtClean="0"/>
              <a:t>양성과정</a:t>
            </a:r>
            <a:endParaRPr lang="en-US" altLang="ko-KR" sz="10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4332665" y="4151773"/>
            <a:ext cx="28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55821" y="3922199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나의 출석률 </a:t>
            </a:r>
            <a:r>
              <a:rPr lang="en-US" altLang="ko-KR" sz="1000" dirty="0" smtClean="0"/>
              <a:t>(0.00%)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4332665" y="4151773"/>
            <a:ext cx="90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32665" y="4622763"/>
            <a:ext cx="28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55821" y="4393189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과정 진행률 </a:t>
            </a:r>
            <a:r>
              <a:rPr lang="en-US" altLang="ko-KR" sz="1000" dirty="0" smtClean="0"/>
              <a:t>(0.00%)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4332665" y="4622763"/>
            <a:ext cx="126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121" y="746686"/>
            <a:ext cx="288000" cy="288000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1525940" y="58079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LMS-AA01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2451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20686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8728" y="1327148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396668"/>
              </p:ext>
            </p:extLst>
          </p:nvPr>
        </p:nvGraphicFramePr>
        <p:xfrm>
          <a:off x="7833320" y="764707"/>
          <a:ext cx="2016224" cy="604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 smtClean="0"/>
              <a:t>홈페이지</a:t>
            </a:r>
            <a:r>
              <a:rPr lang="en-US" altLang="ko-KR" sz="850" dirty="0" smtClean="0"/>
              <a:t>-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1518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10552"/>
              </p:ext>
            </p:extLst>
          </p:nvPr>
        </p:nvGraphicFramePr>
        <p:xfrm>
          <a:off x="7833320" y="764707"/>
          <a:ext cx="2016224" cy="604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강사팀</a:t>
            </a:r>
            <a:r>
              <a:rPr lang="ko-KR" altLang="en-US" sz="850" dirty="0" smtClean="0"/>
              <a:t> </a:t>
            </a:r>
            <a:r>
              <a:rPr lang="ko-KR" altLang="en-US" sz="850" dirty="0" smtClean="0"/>
              <a:t>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8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강의정보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6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14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성적조회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78" y="764686"/>
            <a:ext cx="252000" cy="2520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525940" y="58079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6" name="직사각형 15"/>
          <p:cNvSpPr/>
          <p:nvPr/>
        </p:nvSpPr>
        <p:spPr>
          <a:xfrm>
            <a:off x="296730" y="2153041"/>
            <a:ext cx="360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내 </a:t>
            </a:r>
            <a:r>
              <a:rPr lang="ko-KR" altLang="en-US" sz="1000" dirty="0">
                <a:solidFill>
                  <a:schemeClr val="tx1"/>
                </a:solidFill>
              </a:rPr>
              <a:t>정보 수정 ｜ 로그아웃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3574" y="2153041"/>
            <a:ext cx="360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5821" y="3651750"/>
            <a:ext cx="360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72665" y="3651750"/>
            <a:ext cx="360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4640" y="2503709"/>
            <a:ext cx="3601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관리자 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환영합니다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부서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행정팀</a:t>
            </a:r>
            <a:endParaRPr lang="en-US" altLang="ko-KR" sz="1000" dirty="0" smtClean="0"/>
          </a:p>
          <a:p>
            <a:r>
              <a:rPr lang="ko-KR" altLang="en-US" sz="1000" dirty="0" smtClean="0"/>
              <a:t>최근 접속 </a:t>
            </a:r>
            <a:r>
              <a:rPr lang="en-US" altLang="ko-KR" sz="1000" dirty="0" smtClean="0"/>
              <a:t>: 2020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일 오후 </a:t>
            </a:r>
            <a:r>
              <a:rPr lang="en-US" altLang="ko-KR" sz="1000" dirty="0" smtClean="0"/>
              <a:t>6:12</a:t>
            </a:r>
            <a:r>
              <a:rPr lang="ko-KR" altLang="en-US" sz="1000" dirty="0" smtClean="0"/>
              <a:t>분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121" y="746686"/>
            <a:ext cx="288000" cy="28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1296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604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영업팀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8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강의정보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6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배너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14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학원정보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78" y="764686"/>
            <a:ext cx="252000" cy="2520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525940" y="58079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6" name="직사각형 15"/>
          <p:cNvSpPr/>
          <p:nvPr/>
        </p:nvSpPr>
        <p:spPr>
          <a:xfrm>
            <a:off x="296730" y="2153041"/>
            <a:ext cx="360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내 </a:t>
            </a:r>
            <a:r>
              <a:rPr lang="ko-KR" altLang="en-US" sz="1000" dirty="0">
                <a:solidFill>
                  <a:schemeClr val="tx1"/>
                </a:solidFill>
              </a:rPr>
              <a:t>정보 수정 ｜ 로그아웃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3574" y="2153041"/>
            <a:ext cx="360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5821" y="3651750"/>
            <a:ext cx="360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72665" y="3651750"/>
            <a:ext cx="360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4640" y="2503709"/>
            <a:ext cx="3601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관리자 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환영합니다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부서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영업팀</a:t>
            </a:r>
            <a:endParaRPr lang="en-US" altLang="ko-KR" sz="1000" dirty="0" smtClean="0"/>
          </a:p>
          <a:p>
            <a:r>
              <a:rPr lang="ko-KR" altLang="en-US" sz="1000" dirty="0" smtClean="0"/>
              <a:t>최근 접속 </a:t>
            </a:r>
            <a:r>
              <a:rPr lang="en-US" altLang="ko-KR" sz="1000" dirty="0" smtClean="0"/>
              <a:t>: 2020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일 오후 </a:t>
            </a:r>
            <a:r>
              <a:rPr lang="en-US" altLang="ko-KR" sz="1000" dirty="0" smtClean="0"/>
              <a:t>6:12</a:t>
            </a:r>
            <a:r>
              <a:rPr lang="ko-KR" altLang="en-US" sz="1000" dirty="0" smtClean="0"/>
              <a:t>분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121" y="746686"/>
            <a:ext cx="288000" cy="28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LMS-AC01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4636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604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8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강의정보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6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14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성적조회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78" y="764686"/>
            <a:ext cx="252000" cy="2520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525940" y="58079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6" name="직사각형 15"/>
          <p:cNvSpPr/>
          <p:nvPr/>
        </p:nvSpPr>
        <p:spPr>
          <a:xfrm>
            <a:off x="296730" y="2153041"/>
            <a:ext cx="360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내 </a:t>
            </a:r>
            <a:r>
              <a:rPr lang="ko-KR" altLang="en-US" sz="1000" dirty="0">
                <a:solidFill>
                  <a:schemeClr val="tx1"/>
                </a:solidFill>
              </a:rPr>
              <a:t>정보 수정 ｜ 로그아웃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3574" y="2153041"/>
            <a:ext cx="360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5821" y="3651750"/>
            <a:ext cx="360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72665" y="3651750"/>
            <a:ext cx="360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4640" y="2503709"/>
            <a:ext cx="3601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관리자 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환영합니다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부서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행정팀</a:t>
            </a:r>
            <a:endParaRPr lang="en-US" altLang="ko-KR" sz="1000" dirty="0" smtClean="0"/>
          </a:p>
          <a:p>
            <a:r>
              <a:rPr lang="ko-KR" altLang="en-US" sz="1000" dirty="0" smtClean="0"/>
              <a:t>최근 접속 </a:t>
            </a:r>
            <a:r>
              <a:rPr lang="en-US" altLang="ko-KR" sz="1000" dirty="0" smtClean="0"/>
              <a:t>: 2020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일 오후 </a:t>
            </a:r>
            <a:r>
              <a:rPr lang="en-US" altLang="ko-KR" sz="1000" dirty="0" smtClean="0"/>
              <a:t>6:12</a:t>
            </a:r>
            <a:r>
              <a:rPr lang="ko-KR" altLang="en-US" sz="1000" dirty="0" smtClean="0"/>
              <a:t>분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121" y="746686"/>
            <a:ext cx="288000" cy="28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LMS-AD01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18907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18728" y="1327148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236553"/>
              </p:ext>
            </p:extLst>
          </p:nvPr>
        </p:nvGraphicFramePr>
        <p:xfrm>
          <a:off x="7833320" y="764703"/>
          <a:ext cx="2016224" cy="6167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LMS</a:t>
                      </a:r>
                      <a:r>
                        <a:rPr lang="ko-KR" altLang="en-US" sz="800" b="1" dirty="0" smtClean="0"/>
                        <a:t>서비스 </a:t>
                      </a:r>
                      <a:r>
                        <a:rPr lang="ko-KR" altLang="en-US" sz="800" b="1" dirty="0" err="1" smtClean="0"/>
                        <a:t>퀵버튼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 </a:t>
                      </a:r>
                      <a:r>
                        <a:rPr lang="ko-KR" altLang="en-US" sz="800" dirty="0" smtClean="0"/>
                        <a:t>페이지</a:t>
                      </a:r>
                      <a:r>
                        <a:rPr lang="ko-KR" altLang="en-US" sz="800" baseline="0" dirty="0" smtClean="0"/>
                        <a:t>로 </a:t>
                      </a:r>
                      <a:r>
                        <a:rPr lang="ko-KR" altLang="en-US" sz="800" baseline="0" dirty="0" smtClean="0"/>
                        <a:t>이동</a:t>
                      </a:r>
                      <a:endParaRPr lang="ko-KR" altLang="en-US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en-US" altLang="ko-KR" sz="800" dirty="0" smtClean="0"/>
                        <a:t>BIT-A002 </a:t>
                      </a:r>
                      <a:r>
                        <a:rPr lang="ko-KR" altLang="en-US" sz="800" dirty="0" smtClean="0"/>
                        <a:t>페이지</a:t>
                      </a:r>
                      <a:r>
                        <a:rPr lang="ko-KR" altLang="en-US" sz="800" b="0" dirty="0" smtClean="0"/>
                        <a:t>로 </a:t>
                      </a:r>
                      <a:r>
                        <a:rPr lang="ko-KR" altLang="en-US" sz="800" b="0" dirty="0" smtClean="0"/>
                        <a:t>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7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메인메뉴</a:t>
                      </a:r>
                      <a:r>
                        <a:rPr lang="ko-KR" altLang="en-US" sz="800" dirty="0" smtClean="0"/>
                        <a:t> 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해당 메뉴 강조 표시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</a:t>
                      </a:r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err="1" smtClean="0"/>
                        <a:t>뎁스</a:t>
                      </a:r>
                      <a:r>
                        <a:rPr lang="ko-KR" altLang="en-US" sz="800" dirty="0" smtClean="0"/>
                        <a:t> 서브메뉴 활성화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하위 </a:t>
                      </a:r>
                      <a:r>
                        <a:rPr lang="ko-KR" altLang="en-US" sz="800" dirty="0" err="1" smtClean="0"/>
                        <a:t>뎁스의</a:t>
                      </a:r>
                      <a:r>
                        <a:rPr lang="ko-KR" altLang="en-US" sz="800" dirty="0" smtClean="0"/>
                        <a:t> 첫 번째 서브페이지로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서브메뉴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강조 표시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해당 서브페이지로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학원 정보 및 저작권</a:t>
                      </a:r>
                      <a:r>
                        <a:rPr lang="ko-KR" altLang="en-US" sz="800" b="1" baseline="0" dirty="0"/>
                        <a:t> </a:t>
                      </a:r>
                      <a:r>
                        <a:rPr lang="ko-KR" altLang="en-US" sz="800" b="1" baseline="0" dirty="0" smtClean="0"/>
                        <a:t>표시</a:t>
                      </a:r>
                      <a:endParaRPr lang="en-US" altLang="ko-KR" sz="800" b="1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학원주소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err="1" smtClean="0"/>
                        <a:t>학원명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대표자명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대표번호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팩스번호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사업자등록번호</a:t>
                      </a:r>
                      <a:endParaRPr lang="en-US" altLang="ko-KR" sz="800" b="0" dirty="0" smtClean="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통신판매업신고번호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개인정보책임자명</a:t>
                      </a:r>
                      <a:endParaRPr lang="en-US" altLang="ko-KR" sz="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저작권 정보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 smtClean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753200" y="643900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25" name="직사각형 24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51185" y="635410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21482" y="635916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6</a:t>
            </a:r>
            <a:endParaRPr lang="ko-KR" altLang="en-US" sz="10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grpSp>
          <p:nvGrpSpPr>
            <p:cNvPr id="2" name="그룹 1"/>
            <p:cNvGrpSpPr/>
            <p:nvPr/>
          </p:nvGrpSpPr>
          <p:grpSpPr>
            <a:xfrm>
              <a:off x="-644902" y="2348880"/>
              <a:ext cx="2520000" cy="360000"/>
              <a:chOff x="344488" y="2064616"/>
              <a:chExt cx="2520000" cy="360000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344488" y="2064616"/>
                <a:ext cx="2520000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로고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426232" y="2136616"/>
                <a:ext cx="216000" cy="2160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/>
                  <a:t>2</a:t>
                </a:r>
                <a:endParaRPr lang="ko-KR" altLang="en-US" sz="1000" b="1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2576736" y="856557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36" name="직사각형 35"/>
          <p:cNvSpPr/>
          <p:nvPr/>
        </p:nvSpPr>
        <p:spPr>
          <a:xfrm>
            <a:off x="2642546" y="1268662"/>
            <a:ext cx="1278000" cy="72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입학안내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오시는 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571656" y="1238472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</a:t>
            </a:r>
            <a:r>
              <a:rPr lang="en-US" altLang="ko-KR" sz="850" dirty="0" smtClean="0"/>
              <a:t>-A001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6998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844626"/>
              </p:ext>
            </p:extLst>
          </p:nvPr>
        </p:nvGraphicFramePr>
        <p:xfrm>
          <a:off x="7833320" y="764705"/>
          <a:ext cx="2016224" cy="60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453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슬라이드 배너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배너 최대 </a:t>
                      </a:r>
                      <a:r>
                        <a:rPr lang="en-US" altLang="ko-KR" sz="800" b="0" dirty="0" smtClean="0"/>
                        <a:t>3</a:t>
                      </a:r>
                      <a:r>
                        <a:rPr lang="ko-KR" altLang="en-US" sz="800" b="0" dirty="0" smtClean="0"/>
                        <a:t>개 노출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err="1" smtClean="0"/>
                        <a:t>페이지네이션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en-US" altLang="ko-KR" sz="800" b="0" dirty="0" smtClean="0"/>
                        <a:t>: </a:t>
                      </a:r>
                      <a:r>
                        <a:rPr lang="ko-KR" altLang="en-US" sz="800" b="0" dirty="0" smtClean="0"/>
                        <a:t>화살표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교육과정 정보 최신 글</a:t>
                      </a:r>
                      <a:endParaRPr lang="en-US" altLang="ko-KR" sz="800" b="1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게시물 </a:t>
                      </a:r>
                      <a:r>
                        <a:rPr lang="en-US" altLang="ko-KR" sz="800" b="0" dirty="0" smtClean="0"/>
                        <a:t>5</a:t>
                      </a:r>
                      <a:r>
                        <a:rPr lang="ko-KR" altLang="en-US" sz="800" b="0" dirty="0" smtClean="0"/>
                        <a:t>개 표시 </a:t>
                      </a:r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smtClean="0"/>
                        <a:t>최신 순</a:t>
                      </a:r>
                      <a:r>
                        <a:rPr lang="en-US" altLang="ko-KR" sz="800" b="0" dirty="0" smtClean="0"/>
                        <a:t>)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해당 글 상세 페이지로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LMS</a:t>
                      </a:r>
                      <a:r>
                        <a:rPr lang="ko-KR" altLang="en-US" sz="800" b="1" baseline="0" dirty="0" smtClean="0"/>
                        <a:t>시스템 </a:t>
                      </a:r>
                      <a:r>
                        <a:rPr lang="ko-KR" altLang="en-US" sz="800" b="1" baseline="0" dirty="0" smtClean="0"/>
                        <a:t>버튼</a:t>
                      </a:r>
                      <a:endParaRPr lang="en-US" altLang="ko-KR" sz="800" b="1" baseline="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 </a:t>
                      </a:r>
                      <a:r>
                        <a:rPr lang="ko-KR" altLang="en-US" sz="800" dirty="0" smtClean="0"/>
                        <a:t>페이지</a:t>
                      </a:r>
                      <a:r>
                        <a:rPr lang="ko-KR" altLang="en-US" sz="800" baseline="0" dirty="0" smtClean="0"/>
                        <a:t>로 </a:t>
                      </a:r>
                      <a:r>
                        <a:rPr lang="ko-KR" altLang="en-US" sz="800" baseline="0" dirty="0" smtClean="0"/>
                        <a:t>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고객센터 정보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고객센터 전화번호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업무시간</a:t>
                      </a:r>
                      <a:endParaRPr lang="en-US" altLang="ko-KR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 smtClean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31" name="직사각형 30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18728" y="1325723"/>
            <a:ext cx="7633959" cy="3192057"/>
            <a:chOff x="127353" y="1193421"/>
            <a:chExt cx="7633959" cy="3100118"/>
          </a:xfrm>
          <a:solidFill>
            <a:schemeClr val="bg1">
              <a:lumMod val="95000"/>
            </a:schemeClr>
          </a:solidFill>
        </p:grpSpPr>
        <p:grpSp>
          <p:nvGrpSpPr>
            <p:cNvPr id="38" name="그룹 37"/>
            <p:cNvGrpSpPr/>
            <p:nvPr/>
          </p:nvGrpSpPr>
          <p:grpSpPr>
            <a:xfrm>
              <a:off x="127353" y="1193421"/>
              <a:ext cx="7633959" cy="3100118"/>
              <a:chOff x="127353" y="1193421"/>
              <a:chExt cx="7633959" cy="3100118"/>
            </a:xfrm>
            <a:grpFill/>
          </p:grpSpPr>
          <p:sp>
            <p:nvSpPr>
              <p:cNvPr id="45" name="직사각형 44"/>
              <p:cNvSpPr/>
              <p:nvPr/>
            </p:nvSpPr>
            <p:spPr>
              <a:xfrm>
                <a:off x="128462" y="1196751"/>
                <a:ext cx="7632849" cy="309678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 flipV="1">
                <a:off x="127353" y="1196752"/>
                <a:ext cx="7632850" cy="3096786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H="1" flipV="1">
                <a:off x="128464" y="1193421"/>
                <a:ext cx="7632848" cy="3100118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/>
            <p:cNvGrpSpPr/>
            <p:nvPr/>
          </p:nvGrpSpPr>
          <p:grpSpPr>
            <a:xfrm>
              <a:off x="200488" y="2649794"/>
              <a:ext cx="288000" cy="341308"/>
              <a:chOff x="2631670" y="2780242"/>
              <a:chExt cx="288000" cy="341308"/>
            </a:xfrm>
            <a:grpFill/>
          </p:grpSpPr>
          <p:cxnSp>
            <p:nvCxnSpPr>
              <p:cNvPr id="43" name="직선 연결선 42"/>
              <p:cNvCxnSpPr/>
              <p:nvPr/>
            </p:nvCxnSpPr>
            <p:spPr>
              <a:xfrm rot="2700000">
                <a:off x="2775670" y="2636242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 rot="18900000">
                <a:off x="2775671" y="2833550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/>
            <p:cNvGrpSpPr/>
            <p:nvPr/>
          </p:nvGrpSpPr>
          <p:grpSpPr>
            <a:xfrm rot="10800000">
              <a:off x="7412929" y="2505090"/>
              <a:ext cx="288000" cy="341308"/>
              <a:chOff x="2631670" y="2771010"/>
              <a:chExt cx="288000" cy="341308"/>
            </a:xfrm>
            <a:grpFill/>
          </p:grpSpPr>
          <p:cxnSp>
            <p:nvCxnSpPr>
              <p:cNvPr id="41" name="직선 연결선 40"/>
              <p:cNvCxnSpPr/>
              <p:nvPr/>
            </p:nvCxnSpPr>
            <p:spPr>
              <a:xfrm rot="2700000">
                <a:off x="2775670" y="2627010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rot="18900000">
                <a:off x="2775671" y="2824318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직사각형 48"/>
          <p:cNvSpPr/>
          <p:nvPr/>
        </p:nvSpPr>
        <p:spPr>
          <a:xfrm>
            <a:off x="118728" y="4579410"/>
            <a:ext cx="3857297" cy="15469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　　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교육과정 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tx1"/>
                </a:solidFill>
              </a:rPr>
              <a:t>프론트엔드</a:t>
            </a:r>
            <a:r>
              <a:rPr lang="ko-KR" altLang="en-US" sz="900" dirty="0">
                <a:solidFill>
                  <a:schemeClr val="tx1"/>
                </a:solidFill>
              </a:rPr>
              <a:t> 개발을 위한 </a:t>
            </a:r>
            <a:r>
              <a:rPr lang="en-US" altLang="ko-KR" sz="900" dirty="0">
                <a:solidFill>
                  <a:schemeClr val="tx1"/>
                </a:solidFill>
              </a:rPr>
              <a:t>UI/UX</a:t>
            </a:r>
            <a:r>
              <a:rPr lang="ko-KR" altLang="en-US" sz="900" dirty="0">
                <a:solidFill>
                  <a:schemeClr val="tx1"/>
                </a:solidFill>
              </a:rPr>
              <a:t>전문가 과정 </a:t>
            </a:r>
            <a:r>
              <a:rPr lang="en-US" altLang="ko-KR" sz="900" dirty="0">
                <a:solidFill>
                  <a:schemeClr val="tx1"/>
                </a:solidFill>
              </a:rPr>
              <a:t>A - 2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>
                <a:solidFill>
                  <a:schemeClr val="tx1"/>
                </a:solidFill>
              </a:rPr>
              <a:t> 기반 자바 </a:t>
            </a:r>
            <a:r>
              <a:rPr lang="en-US" altLang="ko-KR" sz="900" dirty="0">
                <a:solidFill>
                  <a:schemeClr val="tx1"/>
                </a:solidFill>
              </a:rPr>
              <a:t>Open Source </a:t>
            </a:r>
            <a:r>
              <a:rPr lang="en-US" altLang="ko-KR" sz="900" dirty="0" smtClean="0">
                <a:solidFill>
                  <a:schemeClr val="tx1"/>
                </a:solidFill>
              </a:rPr>
              <a:t>Web...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>
                <a:solidFill>
                  <a:schemeClr val="tx1"/>
                </a:solidFill>
              </a:rPr>
              <a:t> 기반 </a:t>
            </a:r>
            <a:r>
              <a:rPr lang="en-US" altLang="ko-KR" sz="900" dirty="0">
                <a:solidFill>
                  <a:schemeClr val="tx1"/>
                </a:solidFill>
              </a:rPr>
              <a:t>UIUX Front </a:t>
            </a:r>
            <a:r>
              <a:rPr lang="ko-KR" altLang="en-US" sz="900" dirty="0">
                <a:solidFill>
                  <a:schemeClr val="tx1"/>
                </a:solidFill>
              </a:rPr>
              <a:t>전문 개발자 </a:t>
            </a:r>
            <a:r>
              <a:rPr lang="ko-KR" altLang="en-US" sz="900" dirty="0" smtClean="0">
                <a:solidFill>
                  <a:schemeClr val="tx1"/>
                </a:solidFill>
              </a:rPr>
              <a:t>양성</a:t>
            </a:r>
            <a:r>
              <a:rPr lang="en-US" altLang="ko-KR" sz="900" dirty="0" smtClean="0">
                <a:solidFill>
                  <a:schemeClr val="tx1"/>
                </a:solidFill>
              </a:rPr>
              <a:t>…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>
                <a:solidFill>
                  <a:schemeClr val="tx1"/>
                </a:solidFill>
              </a:rPr>
              <a:t> 기반 </a:t>
            </a:r>
            <a:r>
              <a:rPr lang="en-US" altLang="ko-KR" sz="900" dirty="0">
                <a:solidFill>
                  <a:schemeClr val="tx1"/>
                </a:solidFill>
              </a:rPr>
              <a:t>Smart Web &amp; Content </a:t>
            </a:r>
            <a:r>
              <a:rPr lang="ko-KR" altLang="en-US" sz="900" dirty="0" smtClean="0">
                <a:solidFill>
                  <a:schemeClr val="tx1"/>
                </a:solidFill>
              </a:rPr>
              <a:t>개발자</a:t>
            </a:r>
            <a:r>
              <a:rPr lang="en-US" altLang="ko-KR" sz="900" dirty="0" smtClean="0">
                <a:solidFill>
                  <a:schemeClr val="tx1"/>
                </a:solidFill>
              </a:rPr>
              <a:t>…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>
                <a:solidFill>
                  <a:schemeClr val="tx1"/>
                </a:solidFill>
              </a:rPr>
              <a:t> 기반 자바</a:t>
            </a:r>
            <a:r>
              <a:rPr lang="en-US" altLang="ko-KR" sz="900" dirty="0">
                <a:solidFill>
                  <a:schemeClr val="tx1"/>
                </a:solidFill>
              </a:rPr>
              <a:t>(JAVA)</a:t>
            </a:r>
            <a:r>
              <a:rPr lang="ko-KR" altLang="en-US" sz="900" dirty="0">
                <a:solidFill>
                  <a:schemeClr val="tx1"/>
                </a:solidFill>
              </a:rPr>
              <a:t>응용</a:t>
            </a:r>
            <a:r>
              <a:rPr lang="en-US" altLang="ko-KR" sz="900" dirty="0">
                <a:solidFill>
                  <a:schemeClr val="tx1"/>
                </a:solidFill>
              </a:rPr>
              <a:t>SW</a:t>
            </a:r>
            <a:r>
              <a:rPr lang="ko-KR" altLang="en-US" sz="900" dirty="0" smtClean="0">
                <a:solidFill>
                  <a:schemeClr val="tx1"/>
                </a:solidFill>
              </a:rPr>
              <a:t>개발자</a:t>
            </a:r>
            <a:r>
              <a:rPr lang="en-US" altLang="ko-KR" sz="900" dirty="0" smtClean="0">
                <a:solidFill>
                  <a:schemeClr val="tx1"/>
                </a:solidFill>
              </a:rPr>
              <a:t>…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84869" y="4579410"/>
            <a:ext cx="1966709" cy="15469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고객센터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02) 3486-9600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평일 </a:t>
            </a:r>
            <a:r>
              <a:rPr lang="en-US" altLang="ko-KR" sz="1000" dirty="0" smtClean="0">
                <a:solidFill>
                  <a:schemeClr val="tx1"/>
                </a:solidFill>
              </a:rPr>
              <a:t>09:00 ~ 22:00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주말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공휴일</a:t>
            </a:r>
            <a:r>
              <a:rPr lang="en-US" altLang="ko-KR" sz="1000" dirty="0" smtClean="0">
                <a:solidFill>
                  <a:schemeClr val="tx1"/>
                </a:solidFill>
              </a:rPr>
              <a:t> 10:00 ~ 18:00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053251" y="4579410"/>
            <a:ext cx="1642685" cy="15469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LMS </a:t>
            </a:r>
            <a:r>
              <a:rPr lang="ko-KR" altLang="en-US" sz="1200" dirty="0" smtClean="0">
                <a:solidFill>
                  <a:schemeClr val="tx1"/>
                </a:solidFill>
              </a:rPr>
              <a:t>서비스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바로가기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507231" y="2483094"/>
            <a:ext cx="855842" cy="246221"/>
            <a:chOff x="6895736" y="1325723"/>
            <a:chExt cx="855842" cy="246221"/>
          </a:xfrm>
        </p:grpSpPr>
        <p:sp>
          <p:nvSpPr>
            <p:cNvPr id="48" name="TextBox 47"/>
            <p:cNvSpPr txBox="1"/>
            <p:nvPr/>
          </p:nvSpPr>
          <p:spPr>
            <a:xfrm>
              <a:off x="7053951" y="1325723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배너영역</a:t>
              </a:r>
              <a:endParaRPr lang="ko-KR" altLang="en-US" sz="1000" dirty="0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895736" y="1332048"/>
              <a:ext cx="216000" cy="216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1</a:t>
              </a:r>
              <a:endParaRPr lang="ko-KR" altLang="en-US" sz="1000" b="1" dirty="0"/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4125603" y="465429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91871" y="465429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860516" y="465429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</a:t>
            </a:r>
            <a:r>
              <a:rPr lang="en-US" altLang="ko-KR" sz="850" dirty="0" smtClean="0"/>
              <a:t>-A002</a:t>
            </a:r>
            <a:endParaRPr lang="ko-KR" altLang="en-US" sz="850" dirty="0"/>
          </a:p>
        </p:txBody>
      </p:sp>
      <p:sp>
        <p:nvSpPr>
          <p:cNvPr id="2" name="TextBox 1"/>
          <p:cNvSpPr txBox="1"/>
          <p:nvPr/>
        </p:nvSpPr>
        <p:spPr>
          <a:xfrm>
            <a:off x="3124830" y="4925184"/>
            <a:ext cx="793807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2020-01-01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2020-01-01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2020-01-01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2020-01-01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2020-01-01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935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/>
              <a:t>교육센터</a:t>
            </a:r>
            <a:r>
              <a:rPr lang="en-US" altLang="ko-KR" sz="850" dirty="0"/>
              <a:t>-</a:t>
            </a:r>
            <a:r>
              <a:rPr lang="ko-KR" altLang="en-US" sz="850" dirty="0"/>
              <a:t>입학안내</a:t>
            </a:r>
          </a:p>
          <a:p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01706"/>
              </p:ext>
            </p:extLst>
          </p:nvPr>
        </p:nvGraphicFramePr>
        <p:xfrm>
          <a:off x="7833320" y="764698"/>
          <a:ext cx="2016224" cy="6048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466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인트로</a:t>
                      </a:r>
                      <a:r>
                        <a:rPr lang="ko-KR" altLang="en-US" sz="800" b="1" dirty="0" smtClean="0"/>
                        <a:t> 배너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배너 이미지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해당 페이지제목 표시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서브</a:t>
                      </a:r>
                      <a:r>
                        <a:rPr lang="ko-KR" altLang="en-US" sz="800" b="1" baseline="0" dirty="0" smtClean="0"/>
                        <a:t> 카테고리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현재페이지에 강조 표시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/>
                        <a:t>입학안내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1846" y="139691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입학안내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오시는 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118727" y="2461124"/>
            <a:ext cx="7632009" cy="3671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입학안내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424218" y="418862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610604" y="2077782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</a:t>
            </a:r>
            <a:r>
              <a:rPr lang="en-US" altLang="ko-KR" sz="850" dirty="0" smtClean="0"/>
              <a:t>-BA01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19741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/>
              <a:t>교육센터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오시는 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14408"/>
              </p:ext>
            </p:extLst>
          </p:nvPr>
        </p:nvGraphicFramePr>
        <p:xfrm>
          <a:off x="7833320" y="764714"/>
          <a:ext cx="2016224" cy="60486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4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학원 </a:t>
                      </a:r>
                      <a:r>
                        <a:rPr lang="ko-KR" altLang="en-US" sz="800" b="1" dirty="0" smtClean="0"/>
                        <a:t>주소 및 연락처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지도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학원 위치 지도 표시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err="1" smtClean="0"/>
                        <a:t>구글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ko-KR" altLang="en-US" sz="800" b="0" dirty="0" err="1" smtClean="0"/>
                        <a:t>맵</a:t>
                      </a:r>
                      <a:r>
                        <a:rPr lang="ko-KR" altLang="en-US" sz="800" b="0" dirty="0" smtClean="0"/>
                        <a:t> 라이브러리 사용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입학안내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오시는 길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118727" y="2461124"/>
            <a:ext cx="7632849" cy="15411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교육센터 </a:t>
            </a:r>
            <a:r>
              <a:rPr lang="ko-KR" altLang="en-US" sz="1000" dirty="0">
                <a:solidFill>
                  <a:schemeClr val="tx1"/>
                </a:solidFill>
              </a:rPr>
              <a:t>주소 및 연락처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936776" y="312420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45" name="직사각형 44"/>
          <p:cNvSpPr/>
          <p:nvPr/>
        </p:nvSpPr>
        <p:spPr>
          <a:xfrm>
            <a:off x="118727" y="4064701"/>
            <a:ext cx="7632009" cy="20649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 flipH="1" flipV="1">
            <a:off x="122702" y="4073168"/>
            <a:ext cx="7628034" cy="2056493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122702" y="4073166"/>
            <a:ext cx="7628034" cy="205649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3507231" y="4686773"/>
            <a:ext cx="855842" cy="246221"/>
            <a:chOff x="6895736" y="1325723"/>
            <a:chExt cx="855842" cy="246221"/>
          </a:xfrm>
        </p:grpSpPr>
        <p:sp>
          <p:nvSpPr>
            <p:cNvPr id="60" name="TextBox 59"/>
            <p:cNvSpPr txBox="1"/>
            <p:nvPr/>
          </p:nvSpPr>
          <p:spPr>
            <a:xfrm>
              <a:off x="7053951" y="1325723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지도영역</a:t>
              </a:r>
              <a:endParaRPr lang="ko-KR" altLang="en-US" sz="10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6895736" y="1332048"/>
              <a:ext cx="216000" cy="216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</a:t>
            </a:r>
            <a:r>
              <a:rPr lang="en-US" altLang="ko-KR" sz="850" dirty="0" smtClean="0"/>
              <a:t>-BB01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426098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</a:t>
            </a:r>
            <a:r>
              <a:rPr lang="ko-KR" altLang="en-US" sz="850" dirty="0" smtClean="0"/>
              <a:t>소개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570859"/>
              </p:ext>
            </p:extLst>
          </p:nvPr>
        </p:nvGraphicFramePr>
        <p:xfrm>
          <a:off x="7833320" y="764698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/>
                        <a:t>교육과정 소개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 소개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 신청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118727" y="2461124"/>
            <a:ext cx="7632009" cy="3671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교육과정 소개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91231" y="418862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</a:t>
            </a:r>
            <a:r>
              <a:rPr lang="en-US" altLang="ko-KR" sz="850" dirty="0" smtClean="0"/>
              <a:t>-CA01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34166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</a:t>
            </a:r>
            <a:r>
              <a:rPr lang="ko-KR" altLang="en-US" sz="850" dirty="0" smtClean="0"/>
              <a:t>신청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132101"/>
              </p:ext>
            </p:extLst>
          </p:nvPr>
        </p:nvGraphicFramePr>
        <p:xfrm>
          <a:off x="7833320" y="764699"/>
          <a:ext cx="2016224" cy="6013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09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수강신청 버튼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</a:t>
                      </a:r>
                      <a:r>
                        <a:rPr lang="ko-KR" altLang="en-US" sz="800" baseline="0" dirty="0" smtClean="0"/>
                        <a:t> 페이지로 이동</a:t>
                      </a:r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게시판 목록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게시물 </a:t>
                      </a:r>
                      <a:r>
                        <a:rPr lang="en-US" altLang="ko-KR" sz="800" b="0" dirty="0" smtClean="0"/>
                        <a:t>5</a:t>
                      </a:r>
                      <a:r>
                        <a:rPr lang="ko-KR" altLang="en-US" sz="800" b="0" dirty="0" smtClean="0"/>
                        <a:t>개 표시 </a:t>
                      </a:r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smtClean="0"/>
                        <a:t>최신 순</a:t>
                      </a:r>
                      <a:r>
                        <a:rPr lang="en-US" altLang="ko-KR" sz="800" b="0" dirty="0" smtClean="0"/>
                        <a:t>)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4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err="1" smtClean="0"/>
                        <a:t>게시글</a:t>
                      </a:r>
                      <a:r>
                        <a:rPr lang="ko-KR" altLang="en-US" sz="800" b="1" dirty="0" smtClean="0"/>
                        <a:t> 제목</a:t>
                      </a:r>
                      <a:endParaRPr lang="en-US" altLang="ko-KR" sz="800" b="1" dirty="0" smtClean="0"/>
                    </a:p>
                    <a:p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교육과정명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최대 두 줄로 표시하고 그 이상은 </a:t>
                      </a:r>
                      <a:r>
                        <a:rPr lang="ko-KR" altLang="en-US" sz="800" dirty="0" err="1" smtClean="0"/>
                        <a:t>말줄임</a:t>
                      </a:r>
                      <a:r>
                        <a:rPr lang="ko-KR" altLang="en-US" sz="800" dirty="0" smtClean="0"/>
                        <a:t> 처리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교육기간 </a:t>
                      </a:r>
                      <a:r>
                        <a:rPr lang="en-US" altLang="ko-KR" sz="800" dirty="0" smtClean="0"/>
                        <a:t>: YYYY.</a:t>
                      </a:r>
                      <a:r>
                        <a:rPr lang="en-US" altLang="ko-KR" sz="800" baseline="0" dirty="0" smtClean="0"/>
                        <a:t> MM. DD </a:t>
                      </a:r>
                      <a:r>
                        <a:rPr lang="ko-KR" altLang="en-US" sz="800" baseline="0" dirty="0" smtClean="0"/>
                        <a:t>양식으로 표시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강조 표시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BIT-CB03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페이지</a:t>
                      </a:r>
                      <a:r>
                        <a:rPr lang="ko-KR" altLang="en-US" sz="800" dirty="0" smtClean="0"/>
                        <a:t>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1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페이지네이션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현재 페이지 넘버에 강조 표시</a:t>
                      </a:r>
                      <a:endParaRPr lang="en-US" altLang="ko-KR" sz="800" baseline="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페이지넘버 </a:t>
                      </a:r>
                      <a:r>
                        <a:rPr lang="en-US" altLang="ko-KR" sz="800" dirty="0" smtClean="0"/>
                        <a:t>5</a:t>
                      </a:r>
                      <a:r>
                        <a:rPr lang="ko-KR" altLang="en-US" sz="800" dirty="0" smtClean="0"/>
                        <a:t>개씩 표시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baseline="0" dirty="0" smtClean="0"/>
                        <a:t>이전 페이지 </a:t>
                      </a:r>
                      <a:r>
                        <a:rPr lang="en-US" altLang="ko-KR" sz="800" baseline="0" dirty="0" smtClean="0"/>
                        <a:t>2</a:t>
                      </a:r>
                      <a:r>
                        <a:rPr lang="ko-KR" altLang="en-US" sz="800" baseline="0" dirty="0" smtClean="0"/>
                        <a:t>개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dirty="0" smtClean="0"/>
                        <a:t>현재 페이지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다음 페이지 </a:t>
                      </a:r>
                      <a:r>
                        <a:rPr lang="en-US" altLang="ko-KR" sz="800" baseline="0" dirty="0" smtClean="0"/>
                        <a:t>2</a:t>
                      </a:r>
                      <a:r>
                        <a:rPr lang="ko-KR" altLang="en-US" sz="800" baseline="0" dirty="0" smtClean="0"/>
                        <a:t>개</a:t>
                      </a:r>
                      <a:endParaRPr lang="en-US" altLang="ko-KR" sz="8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- 5</a:t>
                      </a:r>
                      <a:r>
                        <a:rPr lang="ko-KR" altLang="en-US" sz="800" baseline="0" dirty="0" smtClean="0"/>
                        <a:t>개 이상의 이전 또는 다음 페이지는 각 방향 화살표 버튼으로 이동</a:t>
                      </a:r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 소개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 신청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056068" y="5764853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691474"/>
              </p:ext>
            </p:extLst>
          </p:nvPr>
        </p:nvGraphicFramePr>
        <p:xfrm>
          <a:off x="114414" y="2933490"/>
          <a:ext cx="7636322" cy="27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6322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- 4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</a:t>
                      </a:r>
                      <a:r>
                        <a:rPr lang="en-US" altLang="ko-KR" sz="1000" dirty="0" smtClean="0"/>
                        <a:t>(JAVA)</a:t>
                      </a:r>
                      <a:r>
                        <a:rPr lang="ko-KR" altLang="en-US" sz="1000" dirty="0" smtClean="0"/>
                        <a:t>응용</a:t>
                      </a:r>
                      <a:r>
                        <a:rPr lang="en-US" altLang="ko-KR" sz="1000" dirty="0" smtClean="0"/>
                        <a:t>SW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- 5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0" name="모서리가 둥근 직사각형 59"/>
          <p:cNvSpPr/>
          <p:nvPr/>
        </p:nvSpPr>
        <p:spPr>
          <a:xfrm>
            <a:off x="67257" y="307127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34" name="직사각형 33"/>
          <p:cNvSpPr/>
          <p:nvPr/>
        </p:nvSpPr>
        <p:spPr>
          <a:xfrm>
            <a:off x="7021493" y="2571202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896438" y="2450152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</a:t>
            </a:r>
            <a:r>
              <a:rPr lang="en-US" altLang="ko-KR" sz="850" dirty="0" smtClean="0"/>
              <a:t>-CB01</a:t>
            </a:r>
            <a:endParaRPr lang="ko-KR" altLang="en-US" sz="85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7257" y="2677700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2409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</a:t>
            </a:r>
            <a:r>
              <a:rPr lang="ko-KR" altLang="en-US" sz="850" dirty="0" smtClean="0"/>
              <a:t>신청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62033"/>
              </p:ext>
            </p:extLst>
          </p:nvPr>
        </p:nvGraphicFramePr>
        <p:xfrm>
          <a:off x="7833320" y="764699"/>
          <a:ext cx="2016224" cy="6048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9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 소개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 신청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019320"/>
              </p:ext>
            </p:extLst>
          </p:nvPr>
        </p:nvGraphicFramePr>
        <p:xfrm>
          <a:off x="114414" y="2933490"/>
          <a:ext cx="7636322" cy="27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6322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b="1" u="sng" dirty="0" err="1" smtClean="0">
                          <a:solidFill>
                            <a:srgbClr val="C00000"/>
                          </a:solidFill>
                        </a:rPr>
                        <a:t>프론트엔드</a:t>
                      </a:r>
                      <a:r>
                        <a:rPr lang="ko-KR" altLang="en-US" sz="1000" b="1" u="sng" dirty="0" smtClean="0">
                          <a:solidFill>
                            <a:srgbClr val="C00000"/>
                          </a:solidFill>
                        </a:rPr>
                        <a:t> 개발을 위한 </a:t>
                      </a:r>
                      <a:r>
                        <a:rPr lang="en-US" altLang="ko-KR" sz="1000" b="1" u="sng" dirty="0" smtClean="0">
                          <a:solidFill>
                            <a:srgbClr val="C00000"/>
                          </a:solidFill>
                        </a:rPr>
                        <a:t>UI/UX</a:t>
                      </a:r>
                      <a:r>
                        <a:rPr lang="ko-KR" altLang="en-US" sz="1000" b="1" u="sng" dirty="0" smtClean="0">
                          <a:solidFill>
                            <a:srgbClr val="C00000"/>
                          </a:solidFill>
                        </a:rPr>
                        <a:t>전문가 과정 </a:t>
                      </a:r>
                      <a:r>
                        <a:rPr lang="en-US" altLang="ko-KR" sz="1000" b="1" u="sng" dirty="0" smtClean="0">
                          <a:solidFill>
                            <a:srgbClr val="C00000"/>
                          </a:solidFill>
                        </a:rPr>
                        <a:t>A - 2</a:t>
                      </a:r>
                      <a:r>
                        <a:rPr lang="ko-KR" altLang="en-US" sz="1000" b="1" u="sng" dirty="0" smtClean="0">
                          <a:solidFill>
                            <a:srgbClr val="C00000"/>
                          </a:solidFill>
                        </a:rPr>
                        <a:t>월</a:t>
                      </a:r>
                      <a:endParaRPr lang="en-US" altLang="ko-KR" sz="1000" b="1" u="sng" dirty="0" smtClean="0">
                        <a:solidFill>
                          <a:srgbClr val="C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디지털컨버전스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자바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 Source Web application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전문 개발자 양성과정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- 4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</a:t>
                      </a:r>
                      <a:r>
                        <a:rPr lang="en-US" altLang="ko-KR" sz="1000" dirty="0" smtClean="0"/>
                        <a:t>(JAVA)</a:t>
                      </a:r>
                      <a:r>
                        <a:rPr lang="ko-KR" altLang="en-US" sz="1000" dirty="0" smtClean="0"/>
                        <a:t>응용</a:t>
                      </a:r>
                      <a:r>
                        <a:rPr lang="en-US" altLang="ko-KR" sz="1000" dirty="0" smtClean="0"/>
                        <a:t>SW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- 5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021493" y="2571202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</a:t>
            </a:r>
            <a:r>
              <a:rPr lang="en-US" altLang="ko-KR" sz="850" dirty="0" smtClean="0"/>
              <a:t>-CB02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4814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1332</Words>
  <Application>Microsoft Office PowerPoint</Application>
  <PresentationFormat>A4 용지(210x297mm)</PresentationFormat>
  <Paragraphs>721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Rix고딕 M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deok</dc:creator>
  <cp:lastModifiedBy>HYEJIN</cp:lastModifiedBy>
  <cp:revision>525</cp:revision>
  <dcterms:created xsi:type="dcterms:W3CDTF">2020-01-16T05:14:20Z</dcterms:created>
  <dcterms:modified xsi:type="dcterms:W3CDTF">2020-01-20T09:27:31Z</dcterms:modified>
</cp:coreProperties>
</file>