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  <p:sldMasterId id="2147483690" r:id="rId6"/>
    <p:sldMasterId id="2147483704" r:id="rId7"/>
    <p:sldMasterId id="2147483720" r:id="rId8"/>
  </p:sldMasterIdLst>
  <p:notesMasterIdLst>
    <p:notesMasterId r:id="rId16"/>
  </p:notesMasterIdLst>
  <p:handoutMasterIdLst>
    <p:handoutMasterId r:id="rId17"/>
  </p:handoutMasterIdLst>
  <p:sldIdLst>
    <p:sldId id="864" r:id="rId9"/>
    <p:sldId id="867" r:id="rId10"/>
    <p:sldId id="880" r:id="rId11"/>
    <p:sldId id="882" r:id="rId12"/>
    <p:sldId id="884" r:id="rId13"/>
    <p:sldId id="881" r:id="rId14"/>
    <p:sldId id="899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9900"/>
    <a:srgbClr val="CC00CC"/>
    <a:srgbClr val="000000"/>
    <a:srgbClr val="CCFF99"/>
    <a:srgbClr val="7847D9"/>
    <a:srgbClr val="501CF6"/>
    <a:srgbClr val="33CC33"/>
    <a:srgbClr val="B34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4580" autoAdjust="0"/>
  </p:normalViewPr>
  <p:slideViewPr>
    <p:cSldViewPr>
      <p:cViewPr varScale="1">
        <p:scale>
          <a:sx n="121" d="100"/>
          <a:sy n="121" d="100"/>
        </p:scale>
        <p:origin x="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4" y="-6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F977-347C-420A-9B83-F6677FDBCADB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CC60-731F-42E7-9FB1-4A47DAFBC5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3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D4DF3-E904-4B5B-B92C-20B077647FD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9FFAE-F902-4DF1-BFF9-4D676DB71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30750" y="1123950"/>
            <a:ext cx="3951288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30750" y="3676650"/>
            <a:ext cx="3951288" cy="240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BA79-2B5E-4035-B209-265AB747CA5D}" type="datetime1">
              <a:rPr lang="ja-JP" altLang="en-US"/>
              <a:pPr>
                <a:defRPr/>
              </a:pPr>
              <a:t>2017/4/10</a:t>
            </a:fld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Copyright © MediaTek Inc. All rights reserved.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37E44-FA85-4357-A9B2-348EA75D50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F14-CC6F-4E73-953C-AA7BF3CE067C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7B1-8D5D-442D-8F5E-80BEB9C5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79FEE988-45E8-4174-9379-CC4DC902053F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9371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5286A9BA-3D3C-42AE-A1FC-BDB019AE0F1E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46521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6521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213678A1-28B6-4529-B8C6-CF516BEE359A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3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9144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3" y="1295400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3" y="1811867"/>
            <a:ext cx="4040188" cy="443653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295400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811867"/>
            <a:ext cx="4041775" cy="443653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ED4D95E-F69E-471C-9C36-ED022B0929D1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E3ADC445-EDDB-45A9-9ACC-8D3EFAC376BF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DB80A076-37F7-4865-B463-2013F822ABD4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421732EC-59BF-43FB-A9B6-A69D2D2E2983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374E786-4912-42F8-B36A-15471F26F189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914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1"/>
            <a:ext cx="8229600" cy="46620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4FA2BEF6-1FEA-4BF5-894B-59A2D244EF9C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6F8C45D4-1E6C-4CB8-B273-43DDE462BF7E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6788" y="6315247"/>
            <a:ext cx="444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53630"/>
                </a:solidFill>
              </a:rPr>
              <a:t>CTO</a:t>
            </a:r>
            <a:endParaRPr lang="en-US" sz="1200" b="1" dirty="0">
              <a:solidFill>
                <a:srgbClr val="353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79FEE988-45E8-4174-9379-CC4DC902053F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9371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5286A9BA-3D3C-42AE-A1FC-BDB019AE0F1E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46521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6521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213678A1-28B6-4529-B8C6-CF516BEE359A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9144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3" y="1295400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3" y="1811867"/>
            <a:ext cx="4040188" cy="443653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295400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811867"/>
            <a:ext cx="4041775" cy="443653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ED4D95E-F69E-471C-9C36-ED022B0929D1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E3ADC445-EDDB-45A9-9ACC-8D3EFAC376BF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DB80A076-37F7-4865-B463-2013F822ABD4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421732EC-59BF-43FB-A9B6-A69D2D2E2983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374E786-4912-42F8-B36A-15471F26F189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914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1"/>
            <a:ext cx="8229600" cy="46620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4FA2BEF6-1FEA-4BF5-894B-59A2D244EF9C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6F8C45D4-1E6C-4CB8-B273-43DDE462BF7E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3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384175"/>
            <a:ext cx="8059738" cy="658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30750" y="1123950"/>
            <a:ext cx="3951288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30750" y="3676650"/>
            <a:ext cx="3951288" cy="2401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BA79-2B5E-4035-B209-265AB747CA5D}" type="datetime1">
              <a:rPr lang="ja-JP" altLang="en-US">
                <a:solidFill>
                  <a:srgbClr val="999A94"/>
                </a:solidFill>
              </a:rPr>
              <a:pPr>
                <a:defRPr/>
              </a:pPr>
              <a:t>2017/4/10</a:t>
            </a:fld>
            <a:endParaRPr lang="en-US" altLang="ja-JP">
              <a:solidFill>
                <a:srgbClr val="999A94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999A94"/>
                </a:solidFill>
              </a:rPr>
              <a:t>Copyright © MediaTek Inc. All rights reserved.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37E44-FA85-4357-A9B2-348EA75D50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1F14-CC6F-4E73-953C-AA7BF3CE067C}" type="datetimeFigureOut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97B1-8D5D-442D-8F5E-80BEB9C5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79FEE988-45E8-4174-9379-CC4DC902053F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9371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5286A9BA-3D3C-42AE-A1FC-BDB019AE0F1E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46521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6521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213678A1-28B6-4529-B8C6-CF516BEE359A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9144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3" y="1295400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3" y="1811867"/>
            <a:ext cx="4040188" cy="443653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295400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811867"/>
            <a:ext cx="4041775" cy="443653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ED4D95E-F69E-471C-9C36-ED022B0929D1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E3ADC445-EDDB-45A9-9ACC-8D3EFAC376BF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DB80A076-37F7-4865-B463-2013F822ABD4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421732EC-59BF-43FB-A9B6-A69D2D2E2983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374E786-4912-42F8-B36A-15471F26F189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914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1"/>
            <a:ext cx="8229600" cy="46620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4FA2BEF6-1FEA-4BF5-894B-59A2D244EF9C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6F8C45D4-1E6C-4CB8-B273-43DDE462BF7E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rgbClr val="999A94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rgbClr val="999A94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rgbClr val="999A94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AAE-D303-1440-B1E5-D1AB6CEFD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theme" Target="../theme/theme3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56.xml"/><Relationship Id="rId16" Type="http://schemas.openxmlformats.org/officeDocument/2006/relationships/theme" Target="../theme/theme4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theme" Target="../theme/theme5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0FE8A5D1-7DD7-4CA5-A4F3-3F054299C942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0FE8A5D1-7DD7-4CA5-A4F3-3F054299C942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32238" y="6315247"/>
            <a:ext cx="444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53630"/>
                </a:solidFill>
              </a:rPr>
              <a:t>CTO</a:t>
            </a:r>
            <a:endParaRPr lang="en-US" sz="1200" b="1" dirty="0">
              <a:solidFill>
                <a:srgbClr val="353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999A9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>
              <a:solidFill>
                <a:srgbClr val="999A9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0FE8A5D1-7DD7-4CA5-A4F3-3F054299C942}" type="datetime1">
              <a:rPr lang="en-US" smtClean="0">
                <a:solidFill>
                  <a:srgbClr val="999A94"/>
                </a:solidFill>
              </a:rPr>
              <a:pPr/>
              <a:t>4/10/17</a:t>
            </a:fld>
            <a:endParaRPr lang="en-US">
              <a:solidFill>
                <a:srgbClr val="999A94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99A9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‹#›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LDPC Encoder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1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generic LDPC code, Low density characteristic only exist in parity check matrix.</a:t>
            </a:r>
          </a:p>
          <a:p>
            <a:pPr marL="742950" lvl="2" indent="-342900"/>
            <a:r>
              <a:rPr lang="en-US" dirty="0"/>
              <a:t>Generator Matrix can </a:t>
            </a:r>
            <a:r>
              <a:rPr lang="en-US" dirty="0" smtClean="0"/>
              <a:t>have high density of ones </a:t>
            </a:r>
            <a:r>
              <a:rPr lang="en-US" dirty="0"/>
              <a:t>and result in high complexity.</a:t>
            </a:r>
          </a:p>
          <a:p>
            <a:r>
              <a:rPr lang="en-US" dirty="0" smtClean="0"/>
              <a:t>Systematic LDPC code with special structure on parity matrix in parity check matrix result </a:t>
            </a:r>
            <a:r>
              <a:rPr lang="en-US" dirty="0"/>
              <a:t>in low complexity encoder.</a:t>
            </a:r>
          </a:p>
          <a:p>
            <a:pPr lvl="1"/>
            <a:r>
              <a:rPr lang="en-US" dirty="0" smtClean="0"/>
              <a:t>Low Triangular</a:t>
            </a:r>
          </a:p>
          <a:p>
            <a:pPr lvl="2"/>
            <a:r>
              <a:rPr lang="en-US" dirty="0" smtClean="0"/>
              <a:t>Generic</a:t>
            </a:r>
          </a:p>
          <a:p>
            <a:pPr lvl="2"/>
            <a:r>
              <a:rPr lang="en-US" dirty="0" smtClean="0"/>
              <a:t>Diagonal Structure</a:t>
            </a:r>
          </a:p>
          <a:p>
            <a:pPr lvl="2"/>
            <a:r>
              <a:rPr lang="en-US" dirty="0" smtClean="0"/>
              <a:t>IRA-Code</a:t>
            </a:r>
          </a:p>
          <a:p>
            <a:pPr lvl="1"/>
            <a:r>
              <a:rPr lang="en-US" dirty="0" smtClean="0"/>
              <a:t>WIFI-Structure</a:t>
            </a:r>
          </a:p>
          <a:p>
            <a:pPr lvl="1"/>
            <a:r>
              <a:rPr lang="en-US" dirty="0" smtClean="0"/>
              <a:t>Hybrid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029388"/>
              </p:ext>
            </p:extLst>
          </p:nvPr>
        </p:nvGraphicFramePr>
        <p:xfrm>
          <a:off x="4283968" y="4077072"/>
          <a:ext cx="3888432" cy="249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658" name="Visio" r:id="rId3" imgW="2368526" imgH="1522649" progId="Visio.Drawing.11">
                  <p:embed/>
                </p:oleObj>
              </mc:Choice>
              <mc:Fallback>
                <p:oleObj name="Visio" r:id="rId3" imgW="2368526" imgH="15226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077072"/>
                        <a:ext cx="3888432" cy="249547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7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LDPC </a:t>
            </a:r>
            <a:r>
              <a:rPr lang="en-US" dirty="0"/>
              <a:t>Encoder</a:t>
            </a:r>
            <a:br>
              <a:rPr lang="en-US" dirty="0"/>
            </a:br>
            <a:r>
              <a:rPr lang="en-US" dirty="0" smtClean="0"/>
              <a:t>Lower Triangular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2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lower triangular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763893"/>
              </p:ext>
            </p:extLst>
          </p:nvPr>
        </p:nvGraphicFramePr>
        <p:xfrm>
          <a:off x="467544" y="3111816"/>
          <a:ext cx="3597227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967" name="Equation" r:id="rId3" imgW="2197080" imgH="1143000" progId="Equation.3">
                  <p:embed/>
                </p:oleObj>
              </mc:Choice>
              <mc:Fallback>
                <p:oleObj name="Equation" r:id="rId3" imgW="21970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11816"/>
                        <a:ext cx="3597227" cy="187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eft Brace 19"/>
          <p:cNvSpPr/>
          <p:nvPr/>
        </p:nvSpPr>
        <p:spPr>
          <a:xfrm rot="5400000">
            <a:off x="1294376" y="2178159"/>
            <a:ext cx="249588" cy="15691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603" y="2574196"/>
            <a:ext cx="12241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Info bits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3037562" y="2202431"/>
            <a:ext cx="249588" cy="15691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8795" y="2564904"/>
            <a:ext cx="12241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parity bits</a:t>
            </a:r>
            <a:endParaRPr lang="en-US" dirty="0"/>
          </a:p>
        </p:txBody>
      </p:sp>
      <p:sp>
        <p:nvSpPr>
          <p:cNvPr id="24" name="Right Triangle 23"/>
          <p:cNvSpPr/>
          <p:nvPr/>
        </p:nvSpPr>
        <p:spPr>
          <a:xfrm rot="10800000">
            <a:off x="2434779" y="3150260"/>
            <a:ext cx="1512168" cy="1440160"/>
          </a:xfrm>
          <a:prstGeom prst="rtTriangle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67744" y="2996952"/>
            <a:ext cx="0" cy="1988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298331"/>
              </p:ext>
            </p:extLst>
          </p:nvPr>
        </p:nvGraphicFramePr>
        <p:xfrm>
          <a:off x="5008860" y="1613984"/>
          <a:ext cx="3528392" cy="462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968" name="Visio" r:id="rId5" imgW="2368296" imgH="3102769" progId="Visio.Drawing.11">
                  <p:embed/>
                </p:oleObj>
              </mc:Choice>
              <mc:Fallback>
                <p:oleObj name="Visio" r:id="rId5" imgW="2368296" imgH="31027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860" y="1613984"/>
                        <a:ext cx="3528392" cy="46233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1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48934"/>
              </p:ext>
            </p:extLst>
          </p:nvPr>
        </p:nvGraphicFramePr>
        <p:xfrm>
          <a:off x="5004048" y="1614192"/>
          <a:ext cx="3528392" cy="462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969" name="Visio" r:id="rId7" imgW="2368296" imgH="3102769" progId="Visio.Drawing.11">
                  <p:embed/>
                </p:oleObj>
              </mc:Choice>
              <mc:Fallback>
                <p:oleObj name="Visio" r:id="rId7" imgW="2368296" imgH="31027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614192"/>
                        <a:ext cx="3528392" cy="46209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1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17013"/>
              </p:ext>
            </p:extLst>
          </p:nvPr>
        </p:nvGraphicFramePr>
        <p:xfrm>
          <a:off x="5004048" y="1616325"/>
          <a:ext cx="3528392" cy="462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970" name="Visio" r:id="rId9" imgW="2368296" imgH="3102769" progId="Visio.Drawing.11">
                  <p:embed/>
                </p:oleObj>
              </mc:Choice>
              <mc:Fallback>
                <p:oleObj name="Visio" r:id="rId9" imgW="2368296" imgH="31027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616325"/>
                        <a:ext cx="3528392" cy="46209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8662" y="1772816"/>
            <a:ext cx="26817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Parity Bit Nodes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92080" y="5795972"/>
            <a:ext cx="30963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Information Bit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82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LDPC Encoder</a:t>
            </a:r>
            <a:br>
              <a:rPr lang="en-US" dirty="0"/>
            </a:br>
            <a:r>
              <a:rPr lang="en-US" dirty="0"/>
              <a:t>Lower Triangular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3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Diagonal Structure in parity matrix</a:t>
            </a:r>
          </a:p>
          <a:p>
            <a:pPr lvl="1"/>
            <a:r>
              <a:rPr lang="en-US" dirty="0" smtClean="0"/>
              <a:t>It is very like raptor-code. (raptor-like)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142813"/>
              </p:ext>
            </p:extLst>
          </p:nvPr>
        </p:nvGraphicFramePr>
        <p:xfrm>
          <a:off x="2773386" y="3255832"/>
          <a:ext cx="3597227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632" name="Equation" r:id="rId3" imgW="2197080" imgH="1143000" progId="Equation.3">
                  <p:embed/>
                </p:oleObj>
              </mc:Choice>
              <mc:Fallback>
                <p:oleObj name="Equation" r:id="rId3" imgW="21970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86" y="3255832"/>
                        <a:ext cx="3597227" cy="187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Brace 19"/>
          <p:cNvSpPr/>
          <p:nvPr/>
        </p:nvSpPr>
        <p:spPr>
          <a:xfrm rot="5400000">
            <a:off x="3600218" y="2322175"/>
            <a:ext cx="249588" cy="15691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0"/>
          <p:cNvSpPr txBox="1"/>
          <p:nvPr/>
        </p:nvSpPr>
        <p:spPr>
          <a:xfrm>
            <a:off x="3156445" y="2718212"/>
            <a:ext cx="12241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Info bits</a:t>
            </a:r>
            <a:endParaRPr lang="en-US" dirty="0"/>
          </a:p>
        </p:txBody>
      </p:sp>
      <p:sp>
        <p:nvSpPr>
          <p:cNvPr id="8" name="Left Brace 21"/>
          <p:cNvSpPr/>
          <p:nvPr/>
        </p:nvSpPr>
        <p:spPr>
          <a:xfrm rot="5400000">
            <a:off x="5343404" y="2346447"/>
            <a:ext cx="249588" cy="15691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2"/>
          <p:cNvSpPr txBox="1"/>
          <p:nvPr/>
        </p:nvSpPr>
        <p:spPr>
          <a:xfrm>
            <a:off x="4884637" y="2708920"/>
            <a:ext cx="12241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parity bits</a:t>
            </a:r>
            <a:endParaRPr lang="en-US" dirty="0"/>
          </a:p>
        </p:txBody>
      </p:sp>
      <p:cxnSp>
        <p:nvCxnSpPr>
          <p:cNvPr id="11" name="Straight Connector 25"/>
          <p:cNvCxnSpPr/>
          <p:nvPr/>
        </p:nvCxnSpPr>
        <p:spPr>
          <a:xfrm>
            <a:off x="4573586" y="3140968"/>
            <a:ext cx="0" cy="1988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LDPC </a:t>
            </a:r>
            <a:r>
              <a:rPr lang="en-US" dirty="0" smtClean="0"/>
              <a:t>Encoder</a:t>
            </a:r>
            <a:br>
              <a:rPr lang="en-US" dirty="0" smtClean="0"/>
            </a:br>
            <a:r>
              <a:rPr lang="en-US" dirty="0"/>
              <a:t>Lower Triangular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4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271232"/>
            <a:ext cx="8229600" cy="4937126"/>
          </a:xfrm>
        </p:spPr>
        <p:txBody>
          <a:bodyPr>
            <a:normAutofit/>
          </a:bodyPr>
          <a:lstStyle/>
          <a:p>
            <a:r>
              <a:rPr lang="en-US" sz="2400" dirty="0"/>
              <a:t>Irregular Repeat Accumulator </a:t>
            </a:r>
            <a:r>
              <a:rPr lang="en-US" sz="2400" dirty="0" smtClean="0"/>
              <a:t>Code Structure</a:t>
            </a:r>
          </a:p>
          <a:p>
            <a:pPr lvl="1"/>
            <a:r>
              <a:rPr lang="en-US" sz="2000" dirty="0"/>
              <a:t>It is special case of lower </a:t>
            </a:r>
            <a:r>
              <a:rPr lang="en-US" sz="2000" dirty="0" smtClean="0"/>
              <a:t>triangular</a:t>
            </a:r>
          </a:p>
          <a:p>
            <a:pPr lvl="1"/>
            <a:r>
              <a:rPr lang="en-US" sz="2000" dirty="0"/>
              <a:t>Encoder is easy by an accumulator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184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822" y="2492896"/>
            <a:ext cx="2829959" cy="430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4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72920"/>
            <a:ext cx="3811595" cy="300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131840" y="3337016"/>
            <a:ext cx="237626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31840" y="3704823"/>
            <a:ext cx="2448272" cy="25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31840" y="5137216"/>
            <a:ext cx="2520280" cy="1071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80112" y="2976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sz="1200" dirty="0" smtClean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24328" y="29769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sz="1200" dirty="0" err="1" smtClean="0">
                <a:solidFill>
                  <a:srgbClr val="FF0000"/>
                </a:solidFill>
              </a:rPr>
              <a:t>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8144" y="29676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sz="1200" dirty="0" smtClean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LDPC Encoder</a:t>
            </a:r>
            <a:br>
              <a:rPr lang="en-US" dirty="0"/>
            </a:br>
            <a:r>
              <a:rPr lang="en-US" dirty="0" smtClean="0"/>
              <a:t>WIFI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5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802.11n LDPC Code book wit CR=2/3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71600" y="2430180"/>
            <a:ext cx="7128793" cy="2476872"/>
            <a:chOff x="1259632" y="2608312"/>
            <a:chExt cx="6553201" cy="1828800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1259632" y="2608312"/>
            <a:ext cx="6553200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653" name="Equation" r:id="rId3" imgW="6553080" imgH="1828800" progId="Equation.3">
                    <p:embed/>
                  </p:oleObj>
                </mc:Choice>
                <mc:Fallback>
                  <p:oleObj name="Equation" r:id="rId3" imgW="6553080" imgH="182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2608312"/>
                          <a:ext cx="6553200" cy="182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6291330" y="2608312"/>
              <a:ext cx="1521503" cy="1800200"/>
            </a:xfrm>
            <a:prstGeom prst="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15616" y="2070140"/>
            <a:ext cx="23466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Shift Coefficient Matrix</a:t>
            </a:r>
            <a:endParaRPr lang="en-US" dirty="0"/>
          </a:p>
        </p:txBody>
      </p:sp>
      <p:sp>
        <p:nvSpPr>
          <p:cNvPr id="11" name="Rectangle 13"/>
          <p:cNvSpPr/>
          <p:nvPr/>
        </p:nvSpPr>
        <p:spPr>
          <a:xfrm>
            <a:off x="6156176" y="2430180"/>
            <a:ext cx="243637" cy="24381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5"/>
          <p:cNvSpPr txBox="1"/>
          <p:nvPr/>
        </p:nvSpPr>
        <p:spPr>
          <a:xfrm>
            <a:off x="4598550" y="1988840"/>
            <a:ext cx="2205698" cy="36933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Three weight column</a:t>
            </a:r>
            <a:endParaRPr lang="en-US" dirty="0"/>
          </a:p>
        </p:txBody>
      </p:sp>
      <p:sp>
        <p:nvSpPr>
          <p:cNvPr id="19" name="TextBox 15"/>
          <p:cNvSpPr txBox="1"/>
          <p:nvPr/>
        </p:nvSpPr>
        <p:spPr>
          <a:xfrm>
            <a:off x="6471821" y="4998810"/>
            <a:ext cx="2205698" cy="369332"/>
          </a:xfrm>
          <a:prstGeom prst="rect">
            <a:avLst/>
          </a:prstGeom>
          <a:ln>
            <a:solidFill>
              <a:srgbClr val="FF99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Dual Diagonal</a:t>
            </a:r>
            <a:endParaRPr lang="en-US" dirty="0"/>
          </a:p>
        </p:txBody>
      </p:sp>
      <p:sp>
        <p:nvSpPr>
          <p:cNvPr id="20" name="Rectangle 13"/>
          <p:cNvSpPr/>
          <p:nvPr/>
        </p:nvSpPr>
        <p:spPr>
          <a:xfrm>
            <a:off x="6483851" y="2471225"/>
            <a:ext cx="1549725" cy="2056364"/>
          </a:xfrm>
          <a:prstGeom prst="rect">
            <a:avLst/>
          </a:prstGeom>
          <a:noFill/>
          <a:ln w="38100">
            <a:solidFill>
              <a:srgbClr val="CC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15"/>
          <p:cNvSpPr txBox="1"/>
          <p:nvPr/>
        </p:nvSpPr>
        <p:spPr>
          <a:xfrm>
            <a:off x="6948264" y="1702549"/>
            <a:ext cx="1605141" cy="646331"/>
          </a:xfrm>
          <a:prstGeom prst="rect">
            <a:avLst/>
          </a:prstGeom>
          <a:ln>
            <a:solidFill>
              <a:srgbClr val="CC00C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Accumulator structure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5368142"/>
            <a:ext cx="4572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Apple/Broadcom are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sued by Caltech for allegedly infringing Wi-Fi patents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LDPC Encoder</a:t>
            </a:r>
            <a:br>
              <a:rPr lang="en-US" dirty="0"/>
            </a:br>
            <a:r>
              <a:rPr lang="en-US" dirty="0" smtClean="0"/>
              <a:t>WIFI Structure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6</a:t>
            </a:fld>
            <a:endParaRPr lang="en-US">
              <a:solidFill>
                <a:srgbClr val="F39A1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9512" y="1648146"/>
                <a:ext cx="4428585" cy="196868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/>
                                          <m:e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/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/>
                                          <m:e/>
                                        </m:m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/>
                                          <m:e/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/>
                                        </m:mr>
                                        <m:mr>
                                          <m:e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/>
                                          <m:e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00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48146"/>
                <a:ext cx="4428585" cy="19686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95536" y="3844623"/>
                <a:ext cx="4136773" cy="1968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rgbClr val="FF99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smtClean="0">
                                                  <a:solidFill>
                                                    <a:srgbClr val="FF9900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FF99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FF99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844623"/>
                <a:ext cx="4136773" cy="1968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4048" y="4221088"/>
                <a:ext cx="4015888" cy="2154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221088"/>
                <a:ext cx="4015888" cy="215444"/>
              </a:xfrm>
              <a:prstGeom prst="rect">
                <a:avLst/>
              </a:prstGeom>
              <a:blipFill rotWithShape="0">
                <a:blip r:embed="rId4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790909" y="3409255"/>
                <a:ext cx="1808572" cy="3006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909" y="3409255"/>
                <a:ext cx="1808572" cy="300660"/>
              </a:xfrm>
              <a:prstGeom prst="rect">
                <a:avLst/>
              </a:prstGeom>
              <a:blipFill rotWithShape="0">
                <a:blip r:embed="rId5"/>
                <a:stretch>
                  <a:fillRect l="-336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11696" y="2564904"/>
                <a:ext cx="234468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96" y="2564904"/>
                <a:ext cx="2344680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344" r="-78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16546" y="1196752"/>
                <a:ext cx="3143886" cy="92333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acquired, it is trivial to acquire following parity bits with the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accumulator</a:t>
                </a:r>
                <a:r>
                  <a:rPr lang="en-US" dirty="0" smtClean="0"/>
                  <a:t> structure.</a:t>
                </a:r>
                <a:endParaRPr 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46" y="1196752"/>
                <a:ext cx="3143886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154" t="-1923" r="-13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38"/>
          <p:cNvSpPr/>
          <p:nvPr/>
        </p:nvSpPr>
        <p:spPr>
          <a:xfrm rot="5400000">
            <a:off x="1753430" y="3546334"/>
            <a:ext cx="380555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38"/>
          <p:cNvSpPr/>
          <p:nvPr/>
        </p:nvSpPr>
        <p:spPr>
          <a:xfrm rot="1493958">
            <a:off x="4052537" y="5666840"/>
            <a:ext cx="694199" cy="202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38"/>
          <p:cNvSpPr/>
          <p:nvPr/>
        </p:nvSpPr>
        <p:spPr>
          <a:xfrm rot="16200000">
            <a:off x="6637223" y="3799298"/>
            <a:ext cx="380555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38"/>
          <p:cNvSpPr/>
          <p:nvPr/>
        </p:nvSpPr>
        <p:spPr>
          <a:xfrm rot="16200000">
            <a:off x="6635041" y="3007210"/>
            <a:ext cx="380555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38"/>
          <p:cNvSpPr/>
          <p:nvPr/>
        </p:nvSpPr>
        <p:spPr>
          <a:xfrm rot="16200000">
            <a:off x="6609597" y="2215122"/>
            <a:ext cx="380555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88024" y="4941168"/>
                <a:ext cx="4235381" cy="18216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/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  <m:e/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9900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99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99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/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9900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99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FF99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600" i="1">
                                                  <a:latin typeface="Cambria Math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i="1">
                                                        <a:solidFill>
                                                          <a:srgbClr val="FF9900"/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i="1">
                                                        <a:solidFill>
                                                          <a:srgbClr val="FF99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solidFill>
                                                          <a:srgbClr val="FF99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5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941168"/>
                <a:ext cx="4235381" cy="1821653"/>
              </a:xfrm>
              <a:prstGeom prst="rect">
                <a:avLst/>
              </a:prstGeom>
              <a:blipFill rotWithShape="0">
                <a:blip r:embed="rId8"/>
                <a:stretch>
                  <a:fillRect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38"/>
          <p:cNvSpPr/>
          <p:nvPr/>
        </p:nvSpPr>
        <p:spPr>
          <a:xfrm rot="16200000">
            <a:off x="6637223" y="4566678"/>
            <a:ext cx="380555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LDPC Encoder</a:t>
            </a:r>
            <a:br>
              <a:rPr lang="en-US" dirty="0"/>
            </a:br>
            <a:r>
              <a:rPr lang="en-US" dirty="0" smtClean="0"/>
              <a:t>Hybrid Structure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7</a:t>
            </a:fld>
            <a:endParaRPr lang="en-US">
              <a:solidFill>
                <a:srgbClr val="F39A1E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Agreed NR eMBB LDPC Code example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730274"/>
            <a:ext cx="7848872" cy="49135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8428" y="1865868"/>
            <a:ext cx="482972" cy="41100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552824" y="2279646"/>
            <a:ext cx="4547567" cy="4364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07904" y="1865868"/>
            <a:ext cx="1656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structure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436096" y="3415680"/>
            <a:ext cx="2088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Diagonal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diaTek-Confidential_A">
  <a:themeElements>
    <a:clrScheme name="Custom 5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diaTek-Internal_Use_CTO_Light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ediaTek-Internal_Use_CTO_Light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MediaTek-Confidential_A">
  <a:themeElements>
    <a:clrScheme name="Custom 5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MediaTek-Internal_Use_CTO_Light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B44C2C713484E80F4D83525D26271" ma:contentTypeVersion="0" ma:contentTypeDescription="Create a new document." ma:contentTypeScope="" ma:versionID="cd76495f92d50a8ea1d372753cbfc5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A5D4CF0-62B2-4467-9C32-D3E521B78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751AD-C2CE-4879-AD27-1CAB4B392923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C6CFB11-17A9-477F-B901-F21F44BBE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37942</TotalTime>
  <Words>168</Words>
  <Application>Microsoft Macintosh PowerPoint</Application>
  <PresentationFormat>如螢幕大小 (4:3)</PresentationFormat>
  <Paragraphs>54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5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24" baseType="lpstr">
      <vt:lpstr>Arial</vt:lpstr>
      <vt:lpstr>Arial</vt:lpstr>
      <vt:lpstr>Calibri</vt:lpstr>
      <vt:lpstr>Calibri Bold</vt:lpstr>
      <vt:lpstr>Cambria Math</vt:lpstr>
      <vt:lpstr>Lucida Grande</vt:lpstr>
      <vt:lpstr>ＭＳ Ｐゴシック</vt:lpstr>
      <vt:lpstr>SimHei</vt:lpstr>
      <vt:lpstr>Wingdings</vt:lpstr>
      <vt:lpstr>新細明體</vt:lpstr>
      <vt:lpstr>1_MediaTek-Confidential_A</vt:lpstr>
      <vt:lpstr>MediaTek-Internal_Use_CTO_Light</vt:lpstr>
      <vt:lpstr>1_MediaTek-Internal_Use_CTO_Light</vt:lpstr>
      <vt:lpstr>2_MediaTek-Confidential_A</vt:lpstr>
      <vt:lpstr>2_MediaTek-Internal_Use_CTO_Light</vt:lpstr>
      <vt:lpstr>Visio</vt:lpstr>
      <vt:lpstr>Equation</vt:lpstr>
      <vt:lpstr>LDPC Encoder</vt:lpstr>
      <vt:lpstr>LDPC Encoder Lower Triangular</vt:lpstr>
      <vt:lpstr>LDPC Encoder Lower Triangular</vt:lpstr>
      <vt:lpstr>LDPC Encoder Lower Triangular</vt:lpstr>
      <vt:lpstr>LDPC Encoder WIFI Structure</vt:lpstr>
      <vt:lpstr>LDPC Encoder WIFI Structure</vt:lpstr>
      <vt:lpstr>LDPC Encoder Hybrid Structure</vt:lpstr>
    </vt:vector>
  </TitlesOfParts>
  <Company>MediaTek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 Shen (沈瑞欽)</dc:creator>
  <cp:lastModifiedBy>tomho</cp:lastModifiedBy>
  <cp:revision>3077</cp:revision>
  <dcterms:created xsi:type="dcterms:W3CDTF">2015-09-16T08:35:55Z</dcterms:created>
  <dcterms:modified xsi:type="dcterms:W3CDTF">2017-04-11T02:36:55Z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0x010100417B44C2C713484E80F4D83525D26271</vt:lpwstr>
  </property>
</Properties>
</file>