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30" r:id="rId4"/>
    <p:sldId id="329" r:id="rId5"/>
    <p:sldId id="331" r:id="rId6"/>
    <p:sldId id="332" r:id="rId7"/>
    <p:sldId id="333" r:id="rId8"/>
    <p:sldId id="334" r:id="rId9"/>
    <p:sldId id="335" r:id="rId10"/>
    <p:sldId id="337" r:id="rId11"/>
    <p:sldId id="263" r:id="rId12"/>
    <p:sldId id="338" r:id="rId13"/>
    <p:sldId id="270" r:id="rId14"/>
    <p:sldId id="273" r:id="rId15"/>
    <p:sldId id="272" r:id="rId16"/>
    <p:sldId id="262" r:id="rId17"/>
    <p:sldId id="275" r:id="rId18"/>
    <p:sldId id="339" r:id="rId19"/>
    <p:sldId id="340" r:id="rId20"/>
    <p:sldId id="32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F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37" autoAdjust="0"/>
  </p:normalViewPr>
  <p:slideViewPr>
    <p:cSldViewPr>
      <p:cViewPr>
        <p:scale>
          <a:sx n="80" d="100"/>
          <a:sy n="80" d="100"/>
        </p:scale>
        <p:origin x="-7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08E555-2F65-4E14-BF62-9AF57DAE3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7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AE4D8-97C3-43E5-B93C-180A7BA34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AF4D-6A7D-413A-B333-2E3F6E50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E2E3-E8B4-4599-B8DB-CBC045C3B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E49CE-CE51-4BD9-958F-2A8F25656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8A9C-F2CA-48EF-AE7F-2A638303E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85D4-2BA8-4E38-8260-942B0178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3ABF-D5CC-4C19-BA1B-0515D273D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81FC-0CA5-4940-8F58-03E29B503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3DACA-0BA3-44C9-80DA-FBD993F25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3D90A-C6CC-48F1-8E55-A2ED54D15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B13FF-F4C5-45A1-8426-52B451C89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forUC08_96_bt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35163"/>
            <a:ext cx="7848600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2935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626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12657D-07EA-41D5-935F-08E35FD7D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7" descr="forUC08_96_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ROC Curves &amp; Confusion Matrix</a:t>
            </a:r>
            <a:br>
              <a:rPr lang="en-US" sz="3200" dirty="0" smtClean="0"/>
            </a:br>
            <a:r>
              <a:rPr lang="en-US" sz="1200" b="1" dirty="0" smtClean="0"/>
              <a:t>Based on: “Model </a:t>
            </a:r>
            <a:r>
              <a:rPr lang="en-US" sz="1200" b="1" dirty="0"/>
              <a:t>Assessment with ROC </a:t>
            </a:r>
            <a:r>
              <a:rPr lang="en-US" sz="1200" b="1" dirty="0" smtClean="0"/>
              <a:t>Curves” by </a:t>
            </a:r>
            <a:r>
              <a:rPr lang="en-US" sz="1200" dirty="0" smtClean="0"/>
              <a:t>Lutz Hamel,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Department of Computer Science and Statistics</a:t>
            </a:r>
            <a:br>
              <a:rPr lang="en-US" sz="1200" dirty="0"/>
            </a:br>
            <a:r>
              <a:rPr lang="en-US" sz="1200" dirty="0"/>
              <a:t>University of Rhode Island</a:t>
            </a:r>
            <a:br>
              <a:rPr lang="en-US" sz="1200" dirty="0"/>
            </a:br>
            <a:r>
              <a:rPr lang="en-US" sz="1200" dirty="0"/>
              <a:t>USA</a:t>
            </a:r>
            <a:endParaRPr lang="en-US" sz="12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Prepared &amp; presented by: Mohammad </a:t>
            </a:r>
            <a:r>
              <a:rPr lang="en-US" sz="2000" dirty="0" err="1" smtClean="0"/>
              <a:t>Rawashdeh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Advisor: Prof. </a:t>
            </a:r>
            <a:r>
              <a:rPr lang="en-US" sz="2000" dirty="0" err="1" smtClean="0"/>
              <a:t>Anca</a:t>
            </a:r>
            <a:r>
              <a:rPr lang="en-US" sz="2000" dirty="0" smtClean="0"/>
              <a:t> </a:t>
            </a:r>
            <a:r>
              <a:rPr lang="en-US" sz="2000" dirty="0" err="1" smtClean="0"/>
              <a:t>Ralescu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i="1" dirty="0" smtClean="0"/>
              <a:t>Machine </a:t>
            </a:r>
            <a:r>
              <a:rPr lang="en-US" sz="2000" i="1" dirty="0"/>
              <a:t>Learning and Computational Intelligence </a:t>
            </a:r>
            <a:r>
              <a:rPr lang="en-US" sz="2000" i="1" dirty="0" smtClean="0"/>
              <a:t>Laboratory.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ROC Curves: FPR/TPR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0" dirty="0" smtClean="0"/>
                  <a:t>False positive rate:</a:t>
                </a:r>
              </a:p>
              <a:p>
                <a:pPr marL="0" indent="0" algn="ctr">
                  <a:buNone/>
                </a:pPr>
                <a:r>
                  <a:rPr lang="en-US" sz="1800" b="0" dirty="0" smtClean="0"/>
                  <a:t>(how many negatives perceived positive; minimize)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false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b="0" dirty="0" smtClean="0"/>
                  <a:t>True positive rate (recall):</a:t>
                </a:r>
              </a:p>
              <a:p>
                <a:pPr marL="0" indent="0" algn="ctr">
                  <a:buNone/>
                </a:pPr>
                <a:r>
                  <a:rPr lang="en-US" sz="1800" b="0" dirty="0" smtClean="0"/>
                  <a:t>(how many positives perceived positive; maximize)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true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88" t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848600" cy="68579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ROC Graph: Regions</a:t>
            </a:r>
            <a:endParaRPr lang="en-US" sz="2800" dirty="0" smtClean="0"/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67CE56-9ABA-4076-BDB6-4070E85F1AAC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0" y="1256670"/>
            <a:ext cx="6834420" cy="503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848600" cy="68579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ROC Curves: Examples</a:t>
            </a:r>
            <a:endParaRPr lang="en-US" sz="2800" dirty="0" smtClean="0"/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67CE56-9ABA-4076-BDB6-4070E85F1AAC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35512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4709061"/>
            <a:ext cx="271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Almost perfect classifier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4709061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Reasonable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4686300"/>
            <a:ext cx="193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Given confidence in positive predictions: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Normalize, so all confidence values are between 0,1.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Enumerate different decision thresholds and find ROC points in the process.</a:t>
            </a:r>
            <a:endParaRPr lang="en-US" sz="2000" dirty="0" smtClean="0"/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ROC Curves: Construction</a:t>
            </a:r>
            <a:endParaRPr lang="en-US" sz="2800" dirty="0" smtClean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3A3319-6533-46AD-9BEB-25E0CCBE748D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3038475" cy="1143000"/>
          </a:xfrm>
        </p:spPr>
        <p:txBody>
          <a:bodyPr/>
          <a:lstStyle/>
          <a:p>
            <a:r>
              <a:rPr lang="en-US" sz="2800" dirty="0" smtClean="0"/>
              <a:t>ROC </a:t>
            </a:r>
            <a:r>
              <a:rPr lang="en-US" sz="2800" dirty="0"/>
              <a:t>Curves: Construction</a:t>
            </a:r>
            <a:endParaRPr lang="en-US" sz="2800" dirty="0" smtClean="0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842B-0A45-4DE1-9B5F-B33CAFE3D243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533400"/>
            <a:ext cx="54197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57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dirty="0" smtClean="0"/>
              <a:t>(150 flower samples, </a:t>
            </a:r>
            <a:r>
              <a:rPr lang="en-US" sz="2400" dirty="0" smtClean="0"/>
              <a:t>3 species, </a:t>
            </a:r>
            <a:r>
              <a:rPr lang="en-US" sz="2400" dirty="0" smtClean="0"/>
              <a:t>4 features)</a:t>
            </a:r>
            <a:endParaRPr lang="en-US" sz="2400" dirty="0" smtClean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Case Study: Iris Dataset</a:t>
            </a:r>
            <a:endParaRPr lang="en-US" sz="2800" dirty="0" smtClean="0"/>
          </a:p>
        </p:txBody>
      </p:sp>
      <p:sp>
        <p:nvSpPr>
          <p:cNvPr id="163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D55084-928D-410F-8C3E-7D13024B4417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3436"/>
            <a:ext cx="7105650" cy="436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34666-6BB8-4C07-926A-5D0DE40E522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22" y="990600"/>
            <a:ext cx="5134556" cy="468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Iris Dataset: Naïve Bayes classification</a:t>
            </a:r>
            <a:endParaRPr lang="en-US" sz="2800" dirty="0" smtClean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F7DFD6-7129-4255-90D0-4FE5B8EEC75F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24000" y="3275610"/>
                <a:ext cx="6107708" cy="1027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</a:rPr>
                        <m:t>posterior</m:t>
                      </m:r>
                      <m:r>
                        <m:rPr>
                          <m:nor/>
                        </m:rPr>
                        <a:rPr lang="en-US" sz="320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prior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likelihood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evidence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75610"/>
                <a:ext cx="6107708" cy="1027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02823" y="1991096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Problem1: </a:t>
            </a:r>
            <a:r>
              <a:rPr lang="en-US" sz="2000" dirty="0" err="1" smtClean="0"/>
              <a:t>Versicolor</a:t>
            </a:r>
            <a:r>
              <a:rPr lang="en-US" sz="2000" dirty="0" smtClean="0"/>
              <a:t> (+1) vs. </a:t>
            </a:r>
            <a:r>
              <a:rPr lang="en-US" sz="2000" dirty="0" err="1" smtClean="0"/>
              <a:t>Setosa</a:t>
            </a:r>
            <a:r>
              <a:rPr lang="en-US" sz="2000" dirty="0" smtClean="0"/>
              <a:t> (-1)</a:t>
            </a:r>
          </a:p>
          <a:p>
            <a:r>
              <a:rPr lang="en-US" sz="2000" dirty="0" smtClean="0"/>
              <a:t>Problem2: </a:t>
            </a:r>
            <a:r>
              <a:rPr lang="en-US" sz="2000" dirty="0" err="1" smtClean="0"/>
              <a:t>Versicolor</a:t>
            </a:r>
            <a:r>
              <a:rPr lang="en-US" sz="2000" dirty="0" smtClean="0"/>
              <a:t> (+1) vs.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 (-1)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33" y="609600"/>
            <a:ext cx="6849534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96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34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Task</a:t>
            </a:r>
            <a:endParaRPr lang="en-US" sz="28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US" sz="2400" dirty="0" smtClean="0"/>
          </a:p>
          <a:p>
            <a:pPr marL="0" indent="0" algn="ctr" eaLnBrk="1" hangingPunct="1">
              <a:buNone/>
            </a:pPr>
            <a:endParaRPr lang="en-US" sz="2400" dirty="0"/>
          </a:p>
          <a:p>
            <a:pPr marL="0" indent="0" algn="ctr" eaLnBrk="1" hangingPunct="1">
              <a:buNone/>
            </a:pPr>
            <a:r>
              <a:rPr lang="en-US" sz="2400" dirty="0" smtClean="0"/>
              <a:t>Classification model assessment</a:t>
            </a:r>
            <a:endParaRPr lang="en-US" sz="2400" dirty="0" smtClean="0"/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C021F9-94A7-40E7-8CD0-5FE510C39ECF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r>
              <a:rPr lang="en-US" smtClean="0"/>
              <a:t>Thank You!</a:t>
            </a:r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r>
              <a:rPr lang="en-US" dirty="0" smtClean="0"/>
              <a:t>Questions?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5CC65C-4FF1-4103-A5E5-2A6CC89D7F8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Binary Classification: +1/-1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Four possible situations with respect to observed-known and predicted: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T</a:t>
            </a:r>
            <a:r>
              <a:rPr lang="en-US" sz="2000" dirty="0" smtClean="0"/>
              <a:t>rue </a:t>
            </a:r>
            <a:r>
              <a:rPr lang="en-US" sz="2000" b="1" dirty="0" smtClean="0"/>
              <a:t>P</a:t>
            </a:r>
            <a:r>
              <a:rPr lang="en-US" sz="2000" dirty="0" smtClean="0"/>
              <a:t>ositive. (</a:t>
            </a:r>
            <a:r>
              <a:rPr lang="en-US" sz="2000" b="1" dirty="0" smtClean="0"/>
              <a:t>hit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T</a:t>
            </a:r>
            <a:r>
              <a:rPr lang="en-US" sz="2000" dirty="0" smtClean="0"/>
              <a:t>rue </a:t>
            </a:r>
            <a:r>
              <a:rPr lang="en-US" sz="2000" b="1" dirty="0" smtClean="0"/>
              <a:t>N</a:t>
            </a:r>
            <a:r>
              <a:rPr lang="en-US" sz="2000" dirty="0" smtClean="0"/>
              <a:t>egative. (</a:t>
            </a:r>
            <a:r>
              <a:rPr lang="en-US" sz="2000" b="1" dirty="0" smtClean="0"/>
              <a:t>correct reject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F</a:t>
            </a:r>
            <a:r>
              <a:rPr lang="en-US" sz="2000" dirty="0" smtClean="0"/>
              <a:t>alse </a:t>
            </a:r>
            <a:r>
              <a:rPr lang="en-US" sz="2000" b="1" dirty="0" smtClean="0"/>
              <a:t>P</a:t>
            </a:r>
            <a:r>
              <a:rPr lang="en-US" sz="2000" dirty="0" smtClean="0"/>
              <a:t>ositive. (</a:t>
            </a:r>
            <a:r>
              <a:rPr lang="en-US" sz="2000" b="1" dirty="0" smtClean="0"/>
              <a:t>false alarm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F</a:t>
            </a:r>
            <a:r>
              <a:rPr lang="en-US" sz="2000" dirty="0" smtClean="0"/>
              <a:t>alse </a:t>
            </a:r>
            <a:r>
              <a:rPr lang="en-US" sz="2000" b="1" dirty="0" smtClean="0"/>
              <a:t>N</a:t>
            </a:r>
            <a:r>
              <a:rPr lang="en-US" sz="2000" dirty="0" smtClean="0"/>
              <a:t>egative. (</a:t>
            </a:r>
            <a:r>
              <a:rPr lang="en-US" sz="2000" b="1" dirty="0" smtClean="0"/>
              <a:t>miss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Confusion Matrix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90" y="1600200"/>
            <a:ext cx="45529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44590" y="2359806"/>
            <a:ext cx="2514600" cy="369332"/>
          </a:xfrm>
          <a:prstGeom prst="rect">
            <a:avLst/>
          </a:prstGeom>
          <a:solidFill>
            <a:srgbClr val="7DF62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Correct classifications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4590" y="2729138"/>
            <a:ext cx="1752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2629" y="4714875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</a:t>
            </a:r>
          </a:p>
          <a:p>
            <a:r>
              <a:rPr lang="en-US" dirty="0" smtClean="0"/>
              <a:t>(TP + TN) + (FP + FN) = </a:t>
            </a:r>
            <a:r>
              <a:rPr lang="en-US" dirty="0"/>
              <a:t>Correct classifications + Errors </a:t>
            </a:r>
            <a:r>
              <a:rPr lang="en-US" dirty="0" smtClean="0"/>
              <a:t>= # instances.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29544" y="18736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70417" y="18736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690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Measures Based on Confusion Matrix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Accuracy: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Ratio of instances correctly classified.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accuracy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correct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classifications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instances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FP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Measures Based on Confusion Matrix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Precision: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Accuracy with respect to instances predicted as positives.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precision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Measures Based on Confusion Matrix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Recall: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Ratio of positive instances that are correctly predicted.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recall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Disadvantages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9" y="1573481"/>
            <a:ext cx="86072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4648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Accuracy-precision-recall: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Depend on the choice of test 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Sensitive to class skew.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only produce a scalar as an assessment of the model.</a:t>
            </a:r>
          </a:p>
          <a:p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358744" y="2362200"/>
            <a:ext cx="228600" cy="956953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>
            <a:off x="8587344" y="2840677"/>
            <a:ext cx="0" cy="1629892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447056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resampled: smaller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0122" y="2438400"/>
            <a:ext cx="236220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213765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precision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2438400"/>
            <a:ext cx="0" cy="1217223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3358235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6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ROC Curves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They are independent of the test data, at least with respect to class skew.</a:t>
            </a:r>
          </a:p>
          <a:p>
            <a:r>
              <a:rPr lang="en-US" sz="2400" dirty="0" smtClean="0"/>
              <a:t>Requires instance prediction-confidence for its construction:</a:t>
            </a:r>
          </a:p>
          <a:p>
            <a:pPr lvl="1"/>
            <a:r>
              <a:rPr lang="en-US" sz="2000" dirty="0" smtClean="0"/>
              <a:t>Naïve Bayes, ANN, SVM and many others, establish some ranking about assigning instance to each class, then form a decision-prediction.</a:t>
            </a:r>
          </a:p>
          <a:p>
            <a:r>
              <a:rPr lang="en-US" sz="2400" dirty="0" smtClean="0"/>
              <a:t>Each ROC point is given by</a:t>
            </a:r>
          </a:p>
          <a:p>
            <a:pPr marL="457200" lvl="1" indent="0">
              <a:buNone/>
            </a:pPr>
            <a:r>
              <a:rPr lang="en-US" sz="2000" dirty="0" smtClean="0"/>
              <a:t>(false positive rate, true positive rate)</a:t>
            </a:r>
          </a:p>
          <a:p>
            <a:endParaRPr lang="en-US" sz="2400" b="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49CE-CE51-4BD9-958F-2A8F25656B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08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467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ROC Curves &amp; Confusion Matrix Based on: “Model Assessment with ROC Curves” by Lutz Hamel, Department of Computer Science and Statistics University of Rhode Island USA</vt:lpstr>
      <vt:lpstr>Task</vt:lpstr>
      <vt:lpstr>Binary Classification: +1/-1</vt:lpstr>
      <vt:lpstr>Confusion Matrix</vt:lpstr>
      <vt:lpstr>Measures Based on Confusion Matrix</vt:lpstr>
      <vt:lpstr>Measures Based on Confusion Matrix</vt:lpstr>
      <vt:lpstr>Measures Based on Confusion Matrix</vt:lpstr>
      <vt:lpstr>Disadvantages</vt:lpstr>
      <vt:lpstr>ROC Curves</vt:lpstr>
      <vt:lpstr>ROC Curves: FPR/TPR</vt:lpstr>
      <vt:lpstr>ROC Graph: Regions</vt:lpstr>
      <vt:lpstr>ROC Curves: Examples</vt:lpstr>
      <vt:lpstr>ROC Curves: Construction</vt:lpstr>
      <vt:lpstr>ROC Curves: Construction</vt:lpstr>
      <vt:lpstr>Case Study: Iris Dataset</vt:lpstr>
      <vt:lpstr>PowerPoint Presentation</vt:lpstr>
      <vt:lpstr>Iris Dataset: Naïve Bayes classification</vt:lpstr>
      <vt:lpstr>PowerPoint Presentation</vt:lpstr>
      <vt:lpstr>PowerPoint Presentation</vt:lpstr>
      <vt:lpstr>PowerPoint Presentation</vt:lpstr>
    </vt:vector>
  </TitlesOfParts>
  <Company>University of Cincinnati, uc.edu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</dc:creator>
  <cp:lastModifiedBy>Mohammad Rawashdeh</cp:lastModifiedBy>
  <cp:revision>374</cp:revision>
  <dcterms:created xsi:type="dcterms:W3CDTF">2007-07-19T21:04:34Z</dcterms:created>
  <dcterms:modified xsi:type="dcterms:W3CDTF">2012-03-01T18:48:16Z</dcterms:modified>
</cp:coreProperties>
</file>