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99" r:id="rId18"/>
    <p:sldId id="30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07" d="100"/>
          <a:sy n="107" d="100"/>
        </p:scale>
        <p:origin x="200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0" dirty="0"/>
              <a:t>COMP-652 </a:t>
            </a:r>
            <a:r>
              <a:rPr spc="-55" dirty="0"/>
              <a:t>and </a:t>
            </a:r>
            <a:r>
              <a:rPr spc="-15" dirty="0"/>
              <a:t>ECSE-608, </a:t>
            </a:r>
            <a:r>
              <a:rPr spc="-35" dirty="0"/>
              <a:t>Lecture </a:t>
            </a:r>
            <a:r>
              <a:rPr spc="-60" dirty="0"/>
              <a:t>2 </a:t>
            </a:r>
            <a:r>
              <a:rPr spc="-40" dirty="0"/>
              <a:t>- January </a:t>
            </a:r>
            <a:r>
              <a:rPr spc="-50" dirty="0"/>
              <a:t>10,</a:t>
            </a:r>
            <a:r>
              <a:rPr spc="75" dirty="0"/>
              <a:t> </a:t>
            </a:r>
            <a:r>
              <a:rPr spc="-60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39CB-BA4E-4B82-A195-215DC43CDFD4}" type="datetimeFigureOut">
              <a:rPr lang="en-US" smtClean="0"/>
              <a:t>8/30/21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7559-94AB-4683-B9C1-65288A58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5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39CB-BA4E-4B82-A195-215DC43CDFD4}" type="datetimeFigureOut">
              <a:rPr lang="en-US" smtClean="0"/>
              <a:t>8/30/21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7559-94AB-4683-B9C1-65288A58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95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39CB-BA4E-4B82-A195-215DC43CDFD4}" type="datetimeFigureOut">
              <a:rPr lang="en-US" smtClean="0"/>
              <a:t>8/30/21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7559-94AB-4683-B9C1-65288A58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40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39CB-BA4E-4B82-A195-215DC43CDFD4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7559-94AB-4683-B9C1-65288A58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10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39CB-BA4E-4B82-A195-215DC43CDFD4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7559-94AB-4683-B9C1-65288A58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9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39CB-BA4E-4B82-A195-215DC43CDFD4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7559-94AB-4683-B9C1-65288A58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95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311150"/>
            <a:ext cx="2262188" cy="6632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11150"/>
            <a:ext cx="6637337" cy="6632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39CB-BA4E-4B82-A195-215DC43CDFD4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7559-94AB-4683-B9C1-65288A58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8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0000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0000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0" dirty="0"/>
              <a:t>COMP-652 </a:t>
            </a:r>
            <a:r>
              <a:rPr spc="-55" dirty="0"/>
              <a:t>and </a:t>
            </a:r>
            <a:r>
              <a:rPr spc="-15" dirty="0"/>
              <a:t>ECSE-608, </a:t>
            </a:r>
            <a:r>
              <a:rPr spc="-35" dirty="0"/>
              <a:t>Lecture </a:t>
            </a:r>
            <a:r>
              <a:rPr spc="-60" dirty="0"/>
              <a:t>2 </a:t>
            </a:r>
            <a:r>
              <a:rPr spc="-40" dirty="0"/>
              <a:t>- January </a:t>
            </a:r>
            <a:r>
              <a:rPr spc="-50" dirty="0"/>
              <a:t>10,</a:t>
            </a:r>
            <a:r>
              <a:rPr spc="75" dirty="0"/>
              <a:t> </a:t>
            </a:r>
            <a:r>
              <a:rPr spc="-60"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0000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0" dirty="0"/>
              <a:t>COMP-652 </a:t>
            </a:r>
            <a:r>
              <a:rPr spc="-55" dirty="0"/>
              <a:t>and </a:t>
            </a:r>
            <a:r>
              <a:rPr spc="-15" dirty="0"/>
              <a:t>ECSE-608, </a:t>
            </a:r>
            <a:r>
              <a:rPr spc="-35" dirty="0"/>
              <a:t>Lecture </a:t>
            </a:r>
            <a:r>
              <a:rPr spc="-60" dirty="0"/>
              <a:t>2 </a:t>
            </a:r>
            <a:r>
              <a:rPr spc="-40" dirty="0"/>
              <a:t>- January </a:t>
            </a:r>
            <a:r>
              <a:rPr spc="-50" dirty="0"/>
              <a:t>10,</a:t>
            </a:r>
            <a:r>
              <a:rPr spc="75" dirty="0"/>
              <a:t> </a:t>
            </a:r>
            <a:r>
              <a:rPr spc="-60" dirty="0"/>
              <a:t>2017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0" dirty="0"/>
              <a:t>COMP-652 </a:t>
            </a:r>
            <a:r>
              <a:rPr spc="-55" dirty="0"/>
              <a:t>and </a:t>
            </a:r>
            <a:r>
              <a:rPr spc="-15" dirty="0"/>
              <a:t>ECSE-608, </a:t>
            </a:r>
            <a:r>
              <a:rPr spc="-35" dirty="0"/>
              <a:t>Lecture </a:t>
            </a:r>
            <a:r>
              <a:rPr spc="-60" dirty="0"/>
              <a:t>2 </a:t>
            </a:r>
            <a:r>
              <a:rPr spc="-40" dirty="0"/>
              <a:t>- January </a:t>
            </a:r>
            <a:r>
              <a:rPr spc="-50" dirty="0"/>
              <a:t>10,</a:t>
            </a:r>
            <a:r>
              <a:rPr spc="75" dirty="0"/>
              <a:t> </a:t>
            </a:r>
            <a:r>
              <a:rPr spc="-60" dirty="0"/>
              <a:t>2017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39CB-BA4E-4B82-A195-215DC43CDFD4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7559-94AB-4683-B9C1-65288A58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4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39CB-BA4E-4B82-A195-215DC43CDFD4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7559-94AB-4683-B9C1-65288A58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0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39CB-BA4E-4B82-A195-215DC43CDFD4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7559-94AB-4683-B9C1-65288A58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4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812925"/>
            <a:ext cx="4449762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812925"/>
            <a:ext cx="4449763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39CB-BA4E-4B82-A195-215DC43CDFD4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7559-94AB-4683-B9C1-65288A58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1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49169" y="715237"/>
            <a:ext cx="5560060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rgbClr val="0000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0285" y="3294094"/>
            <a:ext cx="8197215" cy="2889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1700" y="6730060"/>
            <a:ext cx="3646804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0" dirty="0"/>
              <a:t>COMP-652 </a:t>
            </a:r>
            <a:r>
              <a:rPr spc="-55" dirty="0"/>
              <a:t>and </a:t>
            </a:r>
            <a:r>
              <a:rPr spc="-15" dirty="0"/>
              <a:t>ECSE-608, </a:t>
            </a:r>
            <a:r>
              <a:rPr spc="-35" dirty="0"/>
              <a:t>Lecture </a:t>
            </a:r>
            <a:r>
              <a:rPr spc="-60" dirty="0"/>
              <a:t>2 </a:t>
            </a:r>
            <a:r>
              <a:rPr spc="-40" dirty="0"/>
              <a:t>- January </a:t>
            </a:r>
            <a:r>
              <a:rPr spc="-50" dirty="0"/>
              <a:t>10,</a:t>
            </a:r>
            <a:r>
              <a:rPr spc="75" dirty="0"/>
              <a:t> </a:t>
            </a:r>
            <a:r>
              <a:rPr spc="-60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66320" y="6730060"/>
            <a:ext cx="203200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812925"/>
            <a:ext cx="9051925" cy="513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204075"/>
            <a:ext cx="23463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139CB-BA4E-4B82-A195-215DC43CDFD4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7204075"/>
            <a:ext cx="31845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7204075"/>
            <a:ext cx="23463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B7559-94AB-4683-B9C1-65288A58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1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asso_(statistics)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l.nist.gov/div898/handbook/eda/section3/eda366c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5847" y="715237"/>
            <a:ext cx="548894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631314" algn="l"/>
                <a:tab pos="3435985" algn="l"/>
              </a:tabLst>
            </a:pPr>
            <a:r>
              <a:rPr spc="-55" dirty="0"/>
              <a:t>Lecture</a:t>
            </a:r>
            <a:r>
              <a:rPr spc="225" dirty="0"/>
              <a:t> </a:t>
            </a:r>
            <a:r>
              <a:rPr spc="-30" dirty="0"/>
              <a:t>2:</a:t>
            </a:r>
            <a:r>
              <a:rPr dirty="0"/>
              <a:t>	</a:t>
            </a:r>
            <a:r>
              <a:rPr spc="-10" dirty="0"/>
              <a:t>Overfitting.</a:t>
            </a:r>
            <a:r>
              <a:rPr dirty="0"/>
              <a:t>	</a:t>
            </a:r>
            <a:r>
              <a:rPr spc="-80" dirty="0"/>
              <a:t>Regul</a:t>
            </a:r>
            <a:r>
              <a:rPr spc="-155" dirty="0"/>
              <a:t>a</a:t>
            </a:r>
            <a:r>
              <a:rPr spc="-40" dirty="0"/>
              <a:t>rization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0285" y="1384458"/>
            <a:ext cx="5222240" cy="3250698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69875" indent="-257175">
              <a:lnSpc>
                <a:spcPct val="150000"/>
              </a:lnSpc>
              <a:spcBef>
                <a:spcPts val="7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60" dirty="0">
                <a:latin typeface="Tahoma"/>
                <a:cs typeface="Tahoma"/>
              </a:rPr>
              <a:t>Generalizing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regression</a:t>
            </a:r>
            <a:endParaRPr sz="2050" dirty="0">
              <a:latin typeface="Tahoma"/>
              <a:cs typeface="Tahoma"/>
            </a:endParaRPr>
          </a:p>
          <a:p>
            <a:pPr marL="269875" indent="-257175">
              <a:lnSpc>
                <a:spcPct val="150000"/>
              </a:lnSpc>
              <a:spcBef>
                <a:spcPts val="6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25" dirty="0">
                <a:latin typeface="Tahoma"/>
                <a:cs typeface="Tahoma"/>
              </a:rPr>
              <a:t>Overfitting</a:t>
            </a:r>
            <a:endParaRPr sz="2050" dirty="0">
              <a:latin typeface="Tahoma"/>
              <a:cs typeface="Tahoma"/>
            </a:endParaRPr>
          </a:p>
          <a:p>
            <a:pPr marL="269875" indent="-257175">
              <a:lnSpc>
                <a:spcPct val="150000"/>
              </a:lnSpc>
              <a:spcBef>
                <a:spcPts val="6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50" dirty="0">
                <a:latin typeface="Tahoma"/>
                <a:cs typeface="Tahoma"/>
              </a:rPr>
              <a:t>Cross-validation</a:t>
            </a:r>
            <a:endParaRPr sz="2050" dirty="0">
              <a:latin typeface="Tahoma"/>
              <a:cs typeface="Tahoma"/>
            </a:endParaRPr>
          </a:p>
          <a:p>
            <a:pPr marL="269875" indent="-257175">
              <a:lnSpc>
                <a:spcPct val="150000"/>
              </a:lnSpc>
              <a:spcBef>
                <a:spcPts val="6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0" dirty="0">
                <a:latin typeface="Tahoma"/>
                <a:cs typeface="Tahoma"/>
              </a:rPr>
              <a:t>L2 </a:t>
            </a:r>
            <a:r>
              <a:rPr sz="2050" spc="-80" dirty="0">
                <a:latin typeface="Tahoma"/>
                <a:cs typeface="Tahoma"/>
              </a:rPr>
              <a:t>and </a:t>
            </a:r>
            <a:r>
              <a:rPr sz="2050" dirty="0">
                <a:latin typeface="Tahoma"/>
                <a:cs typeface="Tahoma"/>
              </a:rPr>
              <a:t>L1 </a:t>
            </a:r>
            <a:r>
              <a:rPr sz="2050" spc="-50" dirty="0">
                <a:latin typeface="Tahoma"/>
                <a:cs typeface="Tahoma"/>
              </a:rPr>
              <a:t>regularization </a:t>
            </a:r>
            <a:r>
              <a:rPr sz="2050" spc="-70" dirty="0">
                <a:latin typeface="Tahoma"/>
                <a:cs typeface="Tahoma"/>
              </a:rPr>
              <a:t>for </a:t>
            </a:r>
            <a:r>
              <a:rPr sz="2050" spc="-65" dirty="0">
                <a:latin typeface="Tahoma"/>
                <a:cs typeface="Tahoma"/>
              </a:rPr>
              <a:t>linear</a:t>
            </a:r>
            <a:r>
              <a:rPr sz="2050" spc="49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estimators</a:t>
            </a:r>
            <a:endParaRPr sz="2050" dirty="0">
              <a:latin typeface="Tahoma"/>
              <a:cs typeface="Tahoma"/>
            </a:endParaRPr>
          </a:p>
          <a:p>
            <a:pPr marL="269875" indent="-257175">
              <a:lnSpc>
                <a:spcPct val="150000"/>
              </a:lnSpc>
              <a:spcBef>
                <a:spcPts val="6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140" dirty="0">
                <a:latin typeface="Tahoma"/>
                <a:cs typeface="Tahoma"/>
              </a:rPr>
              <a:t>A </a:t>
            </a:r>
            <a:r>
              <a:rPr sz="2050" spc="-70" dirty="0">
                <a:latin typeface="Tahoma"/>
                <a:cs typeface="Tahoma"/>
              </a:rPr>
              <a:t>Bayesian </a:t>
            </a:r>
            <a:r>
              <a:rPr sz="2050" spc="-45" dirty="0">
                <a:latin typeface="Tahoma"/>
                <a:cs typeface="Tahoma"/>
              </a:rPr>
              <a:t>interpretation </a:t>
            </a:r>
            <a:r>
              <a:rPr sz="2050" spc="-55" dirty="0">
                <a:latin typeface="Tahoma"/>
                <a:cs typeface="Tahoma"/>
              </a:rPr>
              <a:t>of</a:t>
            </a:r>
            <a:r>
              <a:rPr sz="2050" spc="135" dirty="0">
                <a:latin typeface="Tahoma"/>
                <a:cs typeface="Tahoma"/>
              </a:rPr>
              <a:t> </a:t>
            </a:r>
            <a:r>
              <a:rPr sz="2050" spc="-50" dirty="0">
                <a:latin typeface="Tahoma"/>
                <a:cs typeface="Tahoma"/>
              </a:rPr>
              <a:t>regularization</a:t>
            </a:r>
            <a:endParaRPr sz="2050" dirty="0">
              <a:latin typeface="Tahoma"/>
              <a:cs typeface="Tahoma"/>
            </a:endParaRPr>
          </a:p>
          <a:p>
            <a:pPr marL="269875" indent="-257175">
              <a:lnSpc>
                <a:spcPct val="150000"/>
              </a:lnSpc>
              <a:spcBef>
                <a:spcPts val="6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50" dirty="0">
                <a:latin typeface="Tahoma"/>
                <a:cs typeface="Tahoma"/>
              </a:rPr>
              <a:t>Bias-variance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trade-off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966320" y="6730060"/>
            <a:ext cx="2032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1</a:t>
            </a:fld>
            <a:endParaRPr spc="-6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0244" y="715237"/>
            <a:ext cx="544131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0" dirty="0"/>
              <a:t>Leave-one-out </a:t>
            </a:r>
            <a:r>
              <a:rPr spc="-90" dirty="0"/>
              <a:t>cross-validation</a:t>
            </a:r>
            <a:r>
              <a:rPr spc="-190" dirty="0"/>
              <a:t> </a:t>
            </a:r>
            <a:r>
              <a:rPr spc="-105" dirty="0"/>
              <a:t>results</a:t>
            </a:r>
          </a:p>
        </p:txBody>
      </p:sp>
      <p:sp>
        <p:nvSpPr>
          <p:cNvPr id="3" name="object 3"/>
          <p:cNvSpPr/>
          <p:nvPr/>
        </p:nvSpPr>
        <p:spPr>
          <a:xfrm>
            <a:off x="3164789" y="1577238"/>
            <a:ext cx="3729354" cy="0"/>
          </a:xfrm>
          <a:custGeom>
            <a:avLst/>
            <a:gdLst/>
            <a:ahLst/>
            <a:cxnLst/>
            <a:rect l="l" t="t" r="r" b="b"/>
            <a:pathLst>
              <a:path w="3729354">
                <a:moveTo>
                  <a:pt x="0" y="0"/>
                </a:moveTo>
                <a:lnTo>
                  <a:pt x="3728821" y="0"/>
                </a:lnTo>
              </a:path>
            </a:pathLst>
          </a:custGeom>
          <a:ln w="126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514693"/>
              </p:ext>
            </p:extLst>
          </p:nvPr>
        </p:nvGraphicFramePr>
        <p:xfrm>
          <a:off x="3208953" y="1256118"/>
          <a:ext cx="3640453" cy="3155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5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585">
                <a:tc>
                  <a:txBody>
                    <a:bodyPr/>
                    <a:lstStyle/>
                    <a:p>
                      <a:pPr marL="107314">
                        <a:lnSpc>
                          <a:spcPts val="2145"/>
                        </a:lnSpc>
                      </a:pPr>
                      <a:r>
                        <a:rPr sz="2050" b="0" i="1" dirty="0">
                          <a:latin typeface="Bookman Old Style"/>
                          <a:cs typeface="Bookman Old Style"/>
                        </a:rPr>
                        <a:t>d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5"/>
                        </a:lnSpc>
                      </a:pPr>
                      <a:r>
                        <a:rPr sz="2050" spc="-30" dirty="0">
                          <a:latin typeface="Tahoma"/>
                          <a:cs typeface="Tahoma"/>
                        </a:rPr>
                        <a:t>Error</a:t>
                      </a:r>
                      <a:r>
                        <a:rPr sz="3075" spc="-44" baseline="-18970" dirty="0">
                          <a:latin typeface="Tahoma"/>
                          <a:cs typeface="Tahoma"/>
                        </a:rPr>
                        <a:t>train</a:t>
                      </a:r>
                      <a:endParaRPr sz="3075" baseline="-1897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2145"/>
                        </a:lnSpc>
                      </a:pPr>
                      <a:r>
                        <a:rPr sz="2050" spc="-35" dirty="0">
                          <a:latin typeface="Tahoma"/>
                          <a:cs typeface="Tahoma"/>
                        </a:rPr>
                        <a:t>Error</a:t>
                      </a:r>
                      <a:r>
                        <a:rPr sz="3075" spc="-52" baseline="-18970" dirty="0">
                          <a:latin typeface="Tahoma"/>
                          <a:cs typeface="Tahoma"/>
                        </a:rPr>
                        <a:t>valid</a:t>
                      </a:r>
                      <a:r>
                        <a:rPr sz="3075" spc="89" baseline="-189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spc="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2050" b="0" i="1" spc="25" dirty="0">
                          <a:latin typeface="Bookman Old Style"/>
                          <a:cs typeface="Bookman Old Style"/>
                        </a:rPr>
                        <a:t>J</a:t>
                      </a:r>
                      <a:r>
                        <a:rPr sz="2175" i="1" spc="37" baseline="-11494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50" spc="25" dirty="0">
                          <a:latin typeface="Tahoma"/>
                          <a:cs typeface="Tahoma"/>
                        </a:rPr>
                        <a:t>)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marL="109855">
                        <a:lnSpc>
                          <a:spcPts val="1864"/>
                        </a:lnSpc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1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2050" spc="-80" dirty="0">
                          <a:latin typeface="Tahoma"/>
                          <a:cs typeface="Tahoma"/>
                        </a:rPr>
                        <a:t>0.2188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864"/>
                        </a:lnSpc>
                      </a:pPr>
                      <a:r>
                        <a:rPr sz="2050" spc="-80" dirty="0">
                          <a:solidFill>
                            <a:srgbClr val="0070C0"/>
                          </a:solidFill>
                          <a:latin typeface="Tahoma"/>
                          <a:cs typeface="Tahoma"/>
                        </a:rPr>
                        <a:t>0.3558</a:t>
                      </a:r>
                      <a:endParaRPr sz="2050" dirty="0">
                        <a:solidFill>
                          <a:srgbClr val="0070C0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109855">
                        <a:lnSpc>
                          <a:spcPts val="2175"/>
                        </a:lnSpc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2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75"/>
                        </a:lnSpc>
                      </a:pPr>
                      <a:r>
                        <a:rPr sz="2050" spc="-80" dirty="0">
                          <a:latin typeface="Tahoma"/>
                          <a:cs typeface="Tahoma"/>
                        </a:rPr>
                        <a:t>0.1504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2175"/>
                        </a:lnSpc>
                      </a:pPr>
                      <a:r>
                        <a:rPr sz="2050" spc="-80" dirty="0">
                          <a:solidFill>
                            <a:srgbClr val="0070C0"/>
                          </a:solidFill>
                          <a:latin typeface="Tahoma"/>
                          <a:cs typeface="Tahoma"/>
                        </a:rPr>
                        <a:t>0.3095</a:t>
                      </a:r>
                      <a:endParaRPr sz="2050" dirty="0">
                        <a:solidFill>
                          <a:srgbClr val="0070C0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109855">
                        <a:lnSpc>
                          <a:spcPts val="2175"/>
                        </a:lnSpc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3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75"/>
                        </a:lnSpc>
                      </a:pPr>
                      <a:r>
                        <a:rPr sz="2050" spc="-80" dirty="0">
                          <a:latin typeface="Tahoma"/>
                          <a:cs typeface="Tahoma"/>
                        </a:rPr>
                        <a:t>0.1384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2175"/>
                        </a:lnSpc>
                      </a:pPr>
                      <a:r>
                        <a:rPr sz="2050" spc="-8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0.4764</a:t>
                      </a:r>
                      <a:endParaRPr sz="2050" dirty="0">
                        <a:solidFill>
                          <a:srgbClr val="FF0000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109855">
                        <a:lnSpc>
                          <a:spcPts val="2175"/>
                        </a:lnSpc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4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75"/>
                        </a:lnSpc>
                      </a:pPr>
                      <a:r>
                        <a:rPr sz="2050" spc="-80" dirty="0">
                          <a:latin typeface="Tahoma"/>
                          <a:cs typeface="Tahoma"/>
                        </a:rPr>
                        <a:t>0.1259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2175"/>
                        </a:lnSpc>
                      </a:pPr>
                      <a:r>
                        <a:rPr sz="2050" spc="-8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1.1770</a:t>
                      </a:r>
                      <a:endParaRPr sz="2050" dirty="0">
                        <a:solidFill>
                          <a:srgbClr val="FF0000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109855">
                        <a:lnSpc>
                          <a:spcPts val="2175"/>
                        </a:lnSpc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5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75"/>
                        </a:lnSpc>
                      </a:pPr>
                      <a:r>
                        <a:rPr sz="2050" spc="-80" dirty="0">
                          <a:latin typeface="Tahoma"/>
                          <a:cs typeface="Tahoma"/>
                        </a:rPr>
                        <a:t>0.0742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2175"/>
                        </a:lnSpc>
                      </a:pPr>
                      <a:r>
                        <a:rPr sz="2050" spc="-8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1.2828</a:t>
                      </a:r>
                      <a:endParaRPr sz="2050" dirty="0">
                        <a:solidFill>
                          <a:srgbClr val="FF0000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109855">
                        <a:lnSpc>
                          <a:spcPts val="2175"/>
                        </a:lnSpc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6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75"/>
                        </a:lnSpc>
                      </a:pPr>
                      <a:r>
                        <a:rPr sz="2050" spc="-80" dirty="0">
                          <a:latin typeface="Tahoma"/>
                          <a:cs typeface="Tahoma"/>
                        </a:rPr>
                        <a:t>0.0598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2175"/>
                        </a:lnSpc>
                      </a:pPr>
                      <a:r>
                        <a:rPr sz="2050" spc="-8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1.3896</a:t>
                      </a:r>
                      <a:endParaRPr sz="2050" dirty="0">
                        <a:solidFill>
                          <a:srgbClr val="FF0000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109855">
                        <a:lnSpc>
                          <a:spcPts val="2175"/>
                        </a:lnSpc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7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75"/>
                        </a:lnSpc>
                      </a:pPr>
                      <a:r>
                        <a:rPr sz="2050" spc="-80" dirty="0">
                          <a:latin typeface="Tahoma"/>
                          <a:cs typeface="Tahoma"/>
                        </a:rPr>
                        <a:t>0.0458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2175"/>
                        </a:lnSpc>
                      </a:pPr>
                      <a:r>
                        <a:rPr sz="2050" spc="-8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38.819</a:t>
                      </a:r>
                      <a:endParaRPr sz="2050" dirty="0">
                        <a:solidFill>
                          <a:srgbClr val="FF0000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109855">
                        <a:lnSpc>
                          <a:spcPts val="2175"/>
                        </a:lnSpc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8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75"/>
                        </a:lnSpc>
                      </a:pPr>
                      <a:r>
                        <a:rPr sz="2050" spc="-80" dirty="0">
                          <a:latin typeface="Tahoma"/>
                          <a:cs typeface="Tahoma"/>
                        </a:rPr>
                        <a:t>0.0000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2175"/>
                        </a:lnSpc>
                      </a:pPr>
                      <a:r>
                        <a:rPr sz="2050" spc="-8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6097.5</a:t>
                      </a:r>
                      <a:endParaRPr sz="2050" dirty="0">
                        <a:solidFill>
                          <a:srgbClr val="FF0000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marL="109855">
                        <a:lnSpc>
                          <a:spcPts val="2175"/>
                        </a:lnSpc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9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75"/>
                        </a:lnSpc>
                      </a:pPr>
                      <a:r>
                        <a:rPr sz="2050" spc="-80" dirty="0">
                          <a:latin typeface="Tahoma"/>
                          <a:cs typeface="Tahoma"/>
                        </a:rPr>
                        <a:t>0.0000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2175"/>
                        </a:lnSpc>
                      </a:pPr>
                      <a:r>
                        <a:rPr sz="2050" spc="-8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6097.5</a:t>
                      </a:r>
                      <a:endParaRPr sz="2050" dirty="0">
                        <a:solidFill>
                          <a:srgbClr val="FF0000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8966320" y="6730060"/>
            <a:ext cx="2032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10</a:t>
            </a:fld>
            <a:endParaRPr spc="-60" dirty="0"/>
          </a:p>
        </p:txBody>
      </p:sp>
      <p:sp>
        <p:nvSpPr>
          <p:cNvPr id="5" name="object 5"/>
          <p:cNvSpPr txBox="1"/>
          <p:nvPr/>
        </p:nvSpPr>
        <p:spPr>
          <a:xfrm>
            <a:off x="960285" y="4766684"/>
            <a:ext cx="8196580" cy="24808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175">
              <a:lnSpc>
                <a:spcPct val="1500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25" dirty="0">
                <a:latin typeface="Tahoma"/>
                <a:cs typeface="Tahoma"/>
              </a:rPr>
              <a:t>Typical </a:t>
            </a:r>
            <a:r>
              <a:rPr sz="2050" spc="-40" dirty="0">
                <a:latin typeface="Tahoma"/>
                <a:cs typeface="Tahoma"/>
              </a:rPr>
              <a:t>overfitting </a:t>
            </a:r>
            <a:r>
              <a:rPr sz="2050" spc="-80" dirty="0">
                <a:latin typeface="Tahoma"/>
                <a:cs typeface="Tahoma"/>
              </a:rPr>
              <a:t>behavior: </a:t>
            </a:r>
            <a:r>
              <a:rPr sz="2050" spc="-105" dirty="0">
                <a:latin typeface="Tahoma"/>
                <a:cs typeface="Tahoma"/>
              </a:rPr>
              <a:t>as </a:t>
            </a:r>
            <a:r>
              <a:rPr sz="2050" b="0" i="1" spc="-240" dirty="0">
                <a:latin typeface="Bookman Old Style"/>
                <a:cs typeface="Bookman Old Style"/>
              </a:rPr>
              <a:t>d </a:t>
            </a:r>
            <a:r>
              <a:rPr lang="en-US" sz="2050" b="0" i="1" spc="-240" dirty="0">
                <a:latin typeface="Bookman Old Style"/>
                <a:cs typeface="Bookman Old Style"/>
              </a:rPr>
              <a:t> </a:t>
            </a:r>
            <a:r>
              <a:rPr sz="2050" spc="-85" dirty="0">
                <a:latin typeface="Tahoma"/>
                <a:cs typeface="Tahoma"/>
              </a:rPr>
              <a:t>increases, </a:t>
            </a:r>
            <a:endParaRPr lang="en-US" sz="2050" spc="-85" dirty="0">
              <a:latin typeface="Tahoma"/>
              <a:cs typeface="Tahoma"/>
            </a:endParaRPr>
          </a:p>
          <a:p>
            <a:pPr marL="727075" marR="5080" lvl="1" indent="-257175">
              <a:lnSpc>
                <a:spcPct val="1500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b="1" spc="-35" dirty="0">
                <a:solidFill>
                  <a:srgbClr val="0070C0"/>
                </a:solidFill>
                <a:latin typeface="Tahoma"/>
                <a:cs typeface="Tahoma"/>
              </a:rPr>
              <a:t>training </a:t>
            </a:r>
            <a:r>
              <a:rPr sz="2050" b="1" spc="-85" dirty="0">
                <a:solidFill>
                  <a:srgbClr val="0070C0"/>
                </a:solidFill>
                <a:latin typeface="Tahoma"/>
                <a:cs typeface="Tahoma"/>
              </a:rPr>
              <a:t>error </a:t>
            </a:r>
            <a:r>
              <a:rPr sz="2050" b="1" spc="-100" dirty="0">
                <a:solidFill>
                  <a:srgbClr val="0070C0"/>
                </a:solidFill>
                <a:latin typeface="Tahoma"/>
                <a:cs typeface="Tahoma"/>
              </a:rPr>
              <a:t>decreases</a:t>
            </a:r>
            <a:r>
              <a:rPr sz="2050" spc="-100" dirty="0">
                <a:latin typeface="Tahoma"/>
                <a:cs typeface="Tahoma"/>
              </a:rPr>
              <a:t>,  </a:t>
            </a:r>
            <a:endParaRPr lang="en-US" sz="2050" spc="-100" dirty="0">
              <a:latin typeface="Tahoma"/>
              <a:cs typeface="Tahoma"/>
            </a:endParaRPr>
          </a:p>
          <a:p>
            <a:pPr marL="727075" marR="5080" lvl="1" indent="-257175">
              <a:lnSpc>
                <a:spcPct val="1500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30" dirty="0">
                <a:latin typeface="Tahoma"/>
                <a:cs typeface="Tahoma"/>
              </a:rPr>
              <a:t>but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the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b="1" spc="-35" dirty="0">
                <a:solidFill>
                  <a:srgbClr val="0070C0"/>
                </a:solidFill>
                <a:latin typeface="Tahoma"/>
                <a:cs typeface="Tahoma"/>
              </a:rPr>
              <a:t>validation</a:t>
            </a:r>
            <a:r>
              <a:rPr sz="2050" b="1" spc="35" dirty="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sz="2050" b="1" spc="-85" dirty="0">
                <a:solidFill>
                  <a:srgbClr val="0070C0"/>
                </a:solidFill>
                <a:latin typeface="Tahoma"/>
                <a:cs typeface="Tahoma"/>
              </a:rPr>
              <a:t>error</a:t>
            </a:r>
            <a:r>
              <a:rPr sz="2050" b="1" spc="35" dirty="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sz="2050" b="1" spc="-100" dirty="0">
                <a:solidFill>
                  <a:srgbClr val="0070C0"/>
                </a:solidFill>
                <a:latin typeface="Tahoma"/>
                <a:cs typeface="Tahoma"/>
              </a:rPr>
              <a:t>decreases</a:t>
            </a:r>
            <a:r>
              <a:rPr sz="2050" spc="-100" dirty="0">
                <a:latin typeface="Tahoma"/>
                <a:cs typeface="Tahoma"/>
              </a:rPr>
              <a:t>,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then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b="1" spc="-55" dirty="0">
                <a:solidFill>
                  <a:srgbClr val="FF0000"/>
                </a:solidFill>
                <a:latin typeface="Tahoma"/>
                <a:cs typeface="Tahoma"/>
              </a:rPr>
              <a:t>starts</a:t>
            </a:r>
            <a:r>
              <a:rPr sz="2050" b="1" spc="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50" b="1" spc="-65" dirty="0">
                <a:solidFill>
                  <a:srgbClr val="FF0000"/>
                </a:solidFill>
                <a:latin typeface="Tahoma"/>
                <a:cs typeface="Tahoma"/>
              </a:rPr>
              <a:t>increasing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again</a:t>
            </a:r>
            <a:endParaRPr sz="2050" dirty="0">
              <a:latin typeface="Tahoma"/>
              <a:cs typeface="Tahoma"/>
            </a:endParaRPr>
          </a:p>
          <a:p>
            <a:pPr marL="269875" indent="-257175">
              <a:lnSpc>
                <a:spcPct val="150000"/>
              </a:lnSpc>
              <a:spcBef>
                <a:spcPts val="6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10" dirty="0">
                <a:latin typeface="Tahoma"/>
                <a:cs typeface="Tahoma"/>
              </a:rPr>
              <a:t>Optimal </a:t>
            </a:r>
            <a:r>
              <a:rPr sz="2050" spc="-75" dirty="0">
                <a:latin typeface="Tahoma"/>
                <a:cs typeface="Tahoma"/>
              </a:rPr>
              <a:t>choice: </a:t>
            </a:r>
            <a:r>
              <a:rPr sz="2050" b="0" i="1" spc="-240" dirty="0">
                <a:latin typeface="Bookman Old Style"/>
                <a:cs typeface="Bookman Old Style"/>
              </a:rPr>
              <a:t>d </a:t>
            </a:r>
            <a:r>
              <a:rPr sz="2050" spc="229" dirty="0">
                <a:latin typeface="Garamond"/>
                <a:cs typeface="Garamond"/>
              </a:rPr>
              <a:t>= </a:t>
            </a:r>
            <a:r>
              <a:rPr sz="2050" spc="0" dirty="0">
                <a:latin typeface="Garamond"/>
                <a:cs typeface="Garamond"/>
              </a:rPr>
              <a:t>2</a:t>
            </a:r>
            <a:r>
              <a:rPr sz="2050" spc="0" dirty="0">
                <a:latin typeface="Tahoma"/>
                <a:cs typeface="Tahoma"/>
              </a:rPr>
              <a:t>. </a:t>
            </a:r>
            <a:r>
              <a:rPr sz="2050" spc="-25" dirty="0">
                <a:latin typeface="Tahoma"/>
                <a:cs typeface="Tahoma"/>
              </a:rPr>
              <a:t>Overfitting </a:t>
            </a:r>
            <a:r>
              <a:rPr sz="2050" spc="-70" dirty="0">
                <a:latin typeface="Tahoma"/>
                <a:cs typeface="Tahoma"/>
              </a:rPr>
              <a:t>for </a:t>
            </a:r>
            <a:r>
              <a:rPr sz="2050" b="0" i="1" spc="-240" dirty="0">
                <a:latin typeface="Bookman Old Style"/>
                <a:cs typeface="Bookman Old Style"/>
              </a:rPr>
              <a:t>d </a:t>
            </a:r>
            <a:r>
              <a:rPr sz="2050" b="0" i="1" spc="375" dirty="0">
                <a:latin typeface="Bookman Old Style"/>
                <a:cs typeface="Bookman Old Style"/>
              </a:rPr>
              <a:t>&gt;</a:t>
            </a:r>
            <a:r>
              <a:rPr sz="2050" b="0" i="1" spc="-260" dirty="0">
                <a:latin typeface="Bookman Old Style"/>
                <a:cs typeface="Bookman Old Style"/>
              </a:rPr>
              <a:t> </a:t>
            </a:r>
            <a:r>
              <a:rPr sz="2050" spc="65" dirty="0">
                <a:latin typeface="Garamond"/>
                <a:cs typeface="Garamond"/>
              </a:rPr>
              <a:t>2</a:t>
            </a:r>
            <a:endParaRPr sz="2050" dirty="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966320" y="6730060"/>
            <a:ext cx="2032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11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6796" y="715237"/>
            <a:ext cx="68656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5" dirty="0"/>
              <a:t>Estimating </a:t>
            </a:r>
            <a:r>
              <a:rPr spc="-25" dirty="0"/>
              <a:t>both </a:t>
            </a:r>
            <a:r>
              <a:rPr spc="-114" dirty="0"/>
              <a:t>hypothesis </a:t>
            </a:r>
            <a:r>
              <a:rPr spc="-185" dirty="0"/>
              <a:t>class </a:t>
            </a:r>
            <a:r>
              <a:rPr spc="-95" dirty="0"/>
              <a:t>and </a:t>
            </a:r>
            <a:r>
              <a:rPr spc="-15" dirty="0"/>
              <a:t>true</a:t>
            </a:r>
            <a:r>
              <a:rPr spc="225" dirty="0"/>
              <a:t> </a:t>
            </a:r>
            <a:r>
              <a:rPr spc="-85" dirty="0"/>
              <a:t>error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460277"/>
            <a:ext cx="9525000" cy="30822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715" indent="-257175">
              <a:lnSpc>
                <a:spcPct val="1500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  <a:tab pos="1310005" algn="l"/>
                <a:tab pos="1731010" algn="l"/>
                <a:tab pos="2391410" algn="l"/>
                <a:tab pos="2749550" algn="l"/>
                <a:tab pos="3799204" algn="l"/>
                <a:tab pos="5114290" algn="l"/>
                <a:tab pos="6321425" algn="l"/>
                <a:tab pos="6925945" algn="l"/>
                <a:tab pos="7614920" algn="l"/>
              </a:tabLst>
            </a:pPr>
            <a:r>
              <a:rPr sz="2050" spc="-55" dirty="0">
                <a:latin typeface="Tahoma"/>
                <a:cs typeface="Tahoma"/>
              </a:rPr>
              <a:t>Sup</a:t>
            </a:r>
            <a:r>
              <a:rPr sz="2050" dirty="0">
                <a:latin typeface="Tahoma"/>
                <a:cs typeface="Tahoma"/>
              </a:rPr>
              <a:t>p</a:t>
            </a:r>
            <a:r>
              <a:rPr sz="2050" spc="-125" dirty="0">
                <a:latin typeface="Tahoma"/>
                <a:cs typeface="Tahoma"/>
              </a:rPr>
              <a:t>ose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175" dirty="0">
                <a:latin typeface="Tahoma"/>
                <a:cs typeface="Tahoma"/>
              </a:rPr>
              <a:t>w</a:t>
            </a:r>
            <a:r>
              <a:rPr sz="2050" spc="-165" dirty="0">
                <a:latin typeface="Tahoma"/>
                <a:cs typeface="Tahoma"/>
              </a:rPr>
              <a:t>e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175" dirty="0">
                <a:latin typeface="Tahoma"/>
                <a:cs typeface="Tahoma"/>
              </a:rPr>
              <a:t>w</a:t>
            </a:r>
            <a:r>
              <a:rPr sz="2050" spc="-35" dirty="0">
                <a:latin typeface="Tahoma"/>
                <a:cs typeface="Tahoma"/>
              </a:rPr>
              <a:t>ant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10" dirty="0">
                <a:latin typeface="Tahoma"/>
                <a:cs typeface="Tahoma"/>
              </a:rPr>
              <a:t>to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70" dirty="0">
                <a:latin typeface="Tahoma"/>
                <a:cs typeface="Tahoma"/>
              </a:rPr>
              <a:t>comp</a:t>
            </a:r>
            <a:r>
              <a:rPr sz="2050" spc="-125" dirty="0">
                <a:latin typeface="Tahoma"/>
                <a:cs typeface="Tahoma"/>
              </a:rPr>
              <a:t>a</a:t>
            </a:r>
            <a:r>
              <a:rPr sz="2050" spc="-100" dirty="0">
                <a:latin typeface="Tahoma"/>
                <a:cs typeface="Tahoma"/>
              </a:rPr>
              <a:t>re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15" dirty="0">
                <a:latin typeface="Tahoma"/>
                <a:cs typeface="Tahoma"/>
              </a:rPr>
              <a:t>p</a:t>
            </a:r>
            <a:r>
              <a:rPr sz="2050" spc="-45" dirty="0">
                <a:latin typeface="Tahoma"/>
                <a:cs typeface="Tahoma"/>
              </a:rPr>
              <a:t>olynomial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90" dirty="0">
                <a:latin typeface="Tahoma"/>
                <a:cs typeface="Tahoma"/>
              </a:rPr>
              <a:t>regression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30" dirty="0">
                <a:latin typeface="Tahoma"/>
                <a:cs typeface="Tahoma"/>
              </a:rPr>
              <a:t>with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114" dirty="0">
                <a:latin typeface="Tahoma"/>
                <a:cs typeface="Tahoma"/>
              </a:rPr>
              <a:t>some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55" dirty="0">
                <a:latin typeface="Tahoma"/>
                <a:cs typeface="Tahoma"/>
              </a:rPr>
              <a:t>other  </a:t>
            </a:r>
            <a:r>
              <a:rPr sz="2050" spc="-50" dirty="0">
                <a:latin typeface="Tahoma"/>
                <a:cs typeface="Tahoma"/>
              </a:rPr>
              <a:t>algorithm</a:t>
            </a:r>
            <a:endParaRPr sz="2050" dirty="0">
              <a:latin typeface="Tahoma"/>
              <a:cs typeface="Tahoma"/>
            </a:endParaRPr>
          </a:p>
          <a:p>
            <a:pPr marL="269875" marR="5080" indent="-257175">
              <a:lnSpc>
                <a:spcPct val="150000"/>
              </a:lnSpc>
              <a:spcBef>
                <a:spcPts val="595"/>
              </a:spcBef>
              <a:buFont typeface="Lucida Sans Unicode"/>
              <a:buChar char="•"/>
              <a:tabLst>
                <a:tab pos="270510" algn="l"/>
                <a:tab pos="4396740" algn="l"/>
              </a:tabLst>
            </a:pPr>
            <a:r>
              <a:rPr sz="2050" spc="-60" dirty="0">
                <a:latin typeface="Tahoma"/>
                <a:cs typeface="Tahoma"/>
              </a:rPr>
              <a:t>We </a:t>
            </a:r>
            <a:r>
              <a:rPr sz="2050" spc="-95" dirty="0">
                <a:latin typeface="Tahoma"/>
                <a:cs typeface="Tahoma"/>
              </a:rPr>
              <a:t>chose 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spc="-65" dirty="0">
                <a:latin typeface="Tahoma"/>
                <a:cs typeface="Tahoma"/>
              </a:rPr>
              <a:t>hypothesis </a:t>
            </a:r>
            <a:r>
              <a:rPr sz="2050" spc="5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class</a:t>
            </a:r>
            <a:r>
              <a:rPr sz="2050" spc="240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(i.e.	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spc="-114" dirty="0">
                <a:latin typeface="Tahoma"/>
                <a:cs typeface="Tahoma"/>
              </a:rPr>
              <a:t>degree </a:t>
            </a:r>
            <a:r>
              <a:rPr sz="2050" spc="-55" dirty="0">
                <a:latin typeface="Tahoma"/>
                <a:cs typeface="Tahoma"/>
              </a:rPr>
              <a:t>of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spc="-45" dirty="0">
                <a:latin typeface="Tahoma"/>
                <a:cs typeface="Tahoma"/>
              </a:rPr>
              <a:t>polynomial, </a:t>
            </a:r>
            <a:r>
              <a:rPr sz="2050" b="0" i="1" spc="-160" dirty="0">
                <a:latin typeface="Bookman Old Style"/>
                <a:cs typeface="Bookman Old Style"/>
              </a:rPr>
              <a:t>d</a:t>
            </a:r>
            <a:r>
              <a:rPr sz="2175" spc="-240" baseline="28735" dirty="0">
                <a:latin typeface="Lucida Sans Unicode"/>
                <a:cs typeface="Lucida Sans Unicode"/>
              </a:rPr>
              <a:t>∗</a:t>
            </a:r>
            <a:r>
              <a:rPr sz="2050" spc="-160" dirty="0">
                <a:latin typeface="Tahoma"/>
                <a:cs typeface="Tahoma"/>
              </a:rPr>
              <a:t>)  </a:t>
            </a:r>
            <a:r>
              <a:rPr sz="2050" spc="-105" dirty="0">
                <a:latin typeface="Tahoma"/>
                <a:cs typeface="Tahoma"/>
              </a:rPr>
              <a:t>based </a:t>
            </a:r>
            <a:r>
              <a:rPr sz="2050" spc="-80" dirty="0">
                <a:latin typeface="Tahoma"/>
                <a:cs typeface="Tahoma"/>
              </a:rPr>
              <a:t>on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spc="-70" dirty="0">
                <a:latin typeface="Tahoma"/>
                <a:cs typeface="Tahoma"/>
              </a:rPr>
              <a:t>estimates</a:t>
            </a:r>
            <a:r>
              <a:rPr sz="2050" spc="425" dirty="0">
                <a:latin typeface="Tahoma"/>
                <a:cs typeface="Tahoma"/>
              </a:rPr>
              <a:t> </a:t>
            </a:r>
            <a:r>
              <a:rPr sz="2050" b="0" i="1" spc="15" dirty="0">
                <a:latin typeface="Bookman Old Style"/>
                <a:cs typeface="Bookman Old Style"/>
              </a:rPr>
              <a:t>J</a:t>
            </a:r>
            <a:r>
              <a:rPr sz="2175" i="1" spc="22" baseline="-11494" dirty="0">
                <a:latin typeface="Arial"/>
                <a:cs typeface="Arial"/>
              </a:rPr>
              <a:t>d</a:t>
            </a:r>
            <a:endParaRPr sz="2175" baseline="-11494" dirty="0">
              <a:latin typeface="Arial"/>
              <a:cs typeface="Arial"/>
            </a:endParaRPr>
          </a:p>
          <a:p>
            <a:pPr marL="269875" indent="-257175">
              <a:lnSpc>
                <a:spcPct val="150000"/>
              </a:lnSpc>
              <a:spcBef>
                <a:spcPts val="6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75" dirty="0">
                <a:latin typeface="Tahoma"/>
                <a:cs typeface="Tahoma"/>
              </a:rPr>
              <a:t>Hence </a:t>
            </a:r>
            <a:r>
              <a:rPr sz="2050" b="0" i="1" spc="-70" dirty="0">
                <a:latin typeface="Bookman Old Style"/>
                <a:cs typeface="Bookman Old Style"/>
              </a:rPr>
              <a:t>J</a:t>
            </a:r>
            <a:r>
              <a:rPr sz="2175" i="1" spc="-104" baseline="-11494" dirty="0">
                <a:latin typeface="Arial"/>
                <a:cs typeface="Arial"/>
              </a:rPr>
              <a:t>d</a:t>
            </a:r>
            <a:r>
              <a:rPr sz="1800" spc="-104" baseline="4629" dirty="0">
                <a:latin typeface="Lucida Sans Unicode"/>
                <a:cs typeface="Lucida Sans Unicode"/>
              </a:rPr>
              <a:t>∗</a:t>
            </a:r>
            <a:r>
              <a:rPr sz="1800" spc="345" baseline="4629" dirty="0">
                <a:latin typeface="Lucida Sans Unicode"/>
                <a:cs typeface="Lucida Sans Unicode"/>
              </a:rPr>
              <a:t> </a:t>
            </a:r>
            <a:r>
              <a:rPr sz="2050" spc="-55" dirty="0">
                <a:latin typeface="Tahoma"/>
                <a:cs typeface="Tahoma"/>
              </a:rPr>
              <a:t>is </a:t>
            </a:r>
            <a:r>
              <a:rPr sz="2050" i="1" spc="-5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2050" i="1" spc="-5" dirty="0">
                <a:latin typeface="Arial"/>
                <a:cs typeface="Arial"/>
              </a:rPr>
              <a:t> </a:t>
            </a:r>
            <a:r>
              <a:rPr sz="2050" spc="-80" dirty="0">
                <a:latin typeface="Tahoma"/>
                <a:cs typeface="Tahoma"/>
              </a:rPr>
              <a:t>unbiased </a:t>
            </a:r>
            <a:r>
              <a:rPr sz="2050" spc="-60" dirty="0">
                <a:latin typeface="Tahoma"/>
                <a:cs typeface="Tahoma"/>
              </a:rPr>
              <a:t>- </a:t>
            </a:r>
            <a:r>
              <a:rPr sz="2050" spc="-65" dirty="0">
                <a:latin typeface="Tahoma"/>
                <a:cs typeface="Tahoma"/>
              </a:rPr>
              <a:t>our </a:t>
            </a:r>
            <a:r>
              <a:rPr sz="2050" spc="-85" dirty="0">
                <a:latin typeface="Tahoma"/>
                <a:cs typeface="Tahoma"/>
              </a:rPr>
              <a:t>procedure </a:t>
            </a:r>
            <a:r>
              <a:rPr sz="2050" spc="-130" dirty="0">
                <a:latin typeface="Tahoma"/>
                <a:cs typeface="Tahoma"/>
              </a:rPr>
              <a:t>was </a:t>
            </a:r>
            <a:r>
              <a:rPr sz="2050" spc="-75" dirty="0">
                <a:latin typeface="Tahoma"/>
                <a:cs typeface="Tahoma"/>
              </a:rPr>
              <a:t>aimed </a:t>
            </a:r>
            <a:r>
              <a:rPr sz="2050" spc="-15" dirty="0">
                <a:latin typeface="Tahoma"/>
                <a:cs typeface="Tahoma"/>
              </a:rPr>
              <a:t>at </a:t>
            </a:r>
            <a:r>
              <a:rPr sz="2050" spc="-30" dirty="0">
                <a:latin typeface="Tahoma"/>
                <a:cs typeface="Tahoma"/>
              </a:rPr>
              <a:t>optimizing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35" dirty="0">
                <a:latin typeface="Tahoma"/>
                <a:cs typeface="Tahoma"/>
              </a:rPr>
              <a:t>it</a:t>
            </a:r>
            <a:endParaRPr sz="2050" dirty="0">
              <a:latin typeface="Tahoma"/>
              <a:cs typeface="Tahoma"/>
            </a:endParaRPr>
          </a:p>
          <a:p>
            <a:pPr marL="269875" marR="5080" indent="-257175">
              <a:lnSpc>
                <a:spcPct val="150000"/>
              </a:lnSpc>
              <a:spcBef>
                <a:spcPts val="5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110" dirty="0">
                <a:latin typeface="Tahoma"/>
                <a:cs typeface="Tahoma"/>
              </a:rPr>
              <a:t>If</a:t>
            </a:r>
            <a:r>
              <a:rPr sz="2050" spc="-140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we</a:t>
            </a:r>
            <a:r>
              <a:rPr sz="2050" spc="-14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want</a:t>
            </a:r>
            <a:r>
              <a:rPr sz="2050" spc="-14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to</a:t>
            </a:r>
            <a:r>
              <a:rPr sz="2050" spc="-14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have</a:t>
            </a:r>
            <a:r>
              <a:rPr sz="2050" spc="-140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both</a:t>
            </a:r>
            <a:r>
              <a:rPr sz="2050" spc="-14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a</a:t>
            </a:r>
            <a:r>
              <a:rPr sz="2050" spc="-140" dirty="0">
                <a:latin typeface="Tahoma"/>
                <a:cs typeface="Tahoma"/>
              </a:rPr>
              <a:t> </a:t>
            </a:r>
            <a:r>
              <a:rPr sz="2050" u="sng" spc="-65" dirty="0">
                <a:latin typeface="Tahoma"/>
                <a:cs typeface="Tahoma"/>
              </a:rPr>
              <a:t>hypothesis</a:t>
            </a:r>
            <a:r>
              <a:rPr sz="2050" u="sng" spc="-140" dirty="0">
                <a:latin typeface="Tahoma"/>
                <a:cs typeface="Tahoma"/>
              </a:rPr>
              <a:t> </a:t>
            </a:r>
            <a:r>
              <a:rPr sz="2050" u="sng" spc="-70" dirty="0">
                <a:latin typeface="Tahoma"/>
                <a:cs typeface="Tahoma"/>
              </a:rPr>
              <a:t>class</a:t>
            </a:r>
            <a:r>
              <a:rPr sz="2050" u="sng" spc="-135" dirty="0">
                <a:latin typeface="Tahoma"/>
                <a:cs typeface="Tahoma"/>
              </a:rPr>
              <a:t> </a:t>
            </a:r>
            <a:r>
              <a:rPr sz="2050" i="1" spc="-100" dirty="0">
                <a:solidFill>
                  <a:schemeClr val="tx2"/>
                </a:solidFill>
                <a:latin typeface="Arial"/>
                <a:cs typeface="Arial"/>
              </a:rPr>
              <a:t>and</a:t>
            </a:r>
            <a:r>
              <a:rPr sz="2050" i="1" spc="-7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050" spc="-85" dirty="0">
                <a:latin typeface="Tahoma"/>
                <a:cs typeface="Tahoma"/>
              </a:rPr>
              <a:t>an</a:t>
            </a:r>
            <a:r>
              <a:rPr sz="2050" spc="-140" dirty="0">
                <a:latin typeface="Tahoma"/>
                <a:cs typeface="Tahoma"/>
              </a:rPr>
              <a:t> </a:t>
            </a:r>
            <a:r>
              <a:rPr sz="2050" u="sng" spc="-80" dirty="0">
                <a:latin typeface="Tahoma"/>
                <a:cs typeface="Tahoma"/>
              </a:rPr>
              <a:t>unbiased</a:t>
            </a:r>
            <a:r>
              <a:rPr sz="2050" u="sng" spc="-140" dirty="0">
                <a:latin typeface="Tahoma"/>
                <a:cs typeface="Tahoma"/>
              </a:rPr>
              <a:t> </a:t>
            </a:r>
            <a:r>
              <a:rPr sz="2050" u="sng" spc="-85" dirty="0">
                <a:latin typeface="Tahoma"/>
                <a:cs typeface="Tahoma"/>
              </a:rPr>
              <a:t>error</a:t>
            </a:r>
            <a:r>
              <a:rPr sz="2050" u="sng" spc="-140" dirty="0">
                <a:latin typeface="Tahoma"/>
                <a:cs typeface="Tahoma"/>
              </a:rPr>
              <a:t> </a:t>
            </a:r>
            <a:r>
              <a:rPr sz="2050" u="sng" spc="-60" dirty="0">
                <a:latin typeface="Tahoma"/>
                <a:cs typeface="Tahoma"/>
              </a:rPr>
              <a:t>estimate</a:t>
            </a:r>
            <a:r>
              <a:rPr sz="2050" spc="-60" dirty="0">
                <a:latin typeface="Tahoma"/>
                <a:cs typeface="Tahoma"/>
              </a:rPr>
              <a:t>,  </a:t>
            </a:r>
            <a:r>
              <a:rPr sz="2050" spc="-170" dirty="0">
                <a:latin typeface="Tahoma"/>
                <a:cs typeface="Tahoma"/>
              </a:rPr>
              <a:t>we </a:t>
            </a:r>
            <a:r>
              <a:rPr sz="2050" spc="-120" dirty="0">
                <a:latin typeface="Tahoma"/>
                <a:cs typeface="Tahoma"/>
              </a:rPr>
              <a:t>need </a:t>
            </a:r>
            <a:r>
              <a:rPr sz="2050" spc="-10" dirty="0">
                <a:latin typeface="Tahoma"/>
                <a:cs typeface="Tahoma"/>
              </a:rPr>
              <a:t>to </a:t>
            </a:r>
            <a:r>
              <a:rPr sz="2050" spc="-90" dirty="0">
                <a:latin typeface="Tahoma"/>
                <a:cs typeface="Tahoma"/>
              </a:rPr>
              <a:t>tweak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spc="-80" dirty="0">
                <a:latin typeface="Tahoma"/>
                <a:cs typeface="Tahoma"/>
              </a:rPr>
              <a:t>leave-one-out </a:t>
            </a:r>
            <a:r>
              <a:rPr sz="2050" spc="-85" dirty="0">
                <a:latin typeface="Tahoma"/>
                <a:cs typeface="Tahoma"/>
              </a:rPr>
              <a:t>procedure a</a:t>
            </a:r>
            <a:r>
              <a:rPr sz="2050" spc="0" dirty="0">
                <a:latin typeface="Tahoma"/>
                <a:cs typeface="Tahoma"/>
              </a:rPr>
              <a:t> bit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966320" y="6730060"/>
            <a:ext cx="2032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12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4220" y="715237"/>
            <a:ext cx="692721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90" dirty="0"/>
              <a:t>Cross-validation </a:t>
            </a:r>
            <a:r>
              <a:rPr spc="-10" dirty="0"/>
              <a:t>with </a:t>
            </a:r>
            <a:r>
              <a:rPr spc="-60" dirty="0"/>
              <a:t>validation </a:t>
            </a:r>
            <a:r>
              <a:rPr spc="-95" dirty="0"/>
              <a:t>and </a:t>
            </a:r>
            <a:r>
              <a:rPr spc="-50" dirty="0"/>
              <a:t>testing</a:t>
            </a:r>
            <a:r>
              <a:rPr spc="-350" dirty="0"/>
              <a:t> </a:t>
            </a:r>
            <a:r>
              <a:rPr spc="-140" dirty="0"/>
              <a:t>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52400" y="1327639"/>
                <a:ext cx="9677399" cy="5603201"/>
              </a:xfrm>
              <a:prstGeom prst="rect">
                <a:avLst/>
              </a:prstGeom>
            </p:spPr>
            <p:txBody>
              <a:bodyPr vert="horz" wrap="square" lIns="0" tIns="45085" rIns="0" bIns="0" rtlCol="0">
                <a:spAutoFit/>
              </a:bodyPr>
              <a:lstStyle/>
              <a:p>
                <a:pPr marL="342900" indent="-330200">
                  <a:lnSpc>
                    <a:spcPct val="200000"/>
                  </a:lnSpc>
                  <a:spcBef>
                    <a:spcPts val="355"/>
                  </a:spcBef>
                  <a:buAutoNum type="arabicPeriod"/>
                  <a:tabLst>
                    <a:tab pos="343535" algn="l"/>
                  </a:tabLst>
                </a:pPr>
                <a:r>
                  <a:rPr lang="en-US" b="1" spc="-45" dirty="0">
                    <a:latin typeface="Tahoma"/>
                    <a:cs typeface="Tahoma"/>
                  </a:rPr>
                  <a:t>For </a:t>
                </a:r>
                <a:r>
                  <a:rPr lang="en-US" b="1" spc="-90" dirty="0">
                    <a:latin typeface="Tahoma"/>
                    <a:cs typeface="Tahoma"/>
                  </a:rPr>
                  <a:t>each </a:t>
                </a:r>
                <a:r>
                  <a:rPr lang="en-US" b="1" spc="-85" dirty="0">
                    <a:latin typeface="Tahoma"/>
                    <a:cs typeface="Tahoma"/>
                  </a:rPr>
                  <a:t>example</a:t>
                </a:r>
                <a:r>
                  <a:rPr lang="en-US" b="1" spc="265" dirty="0">
                    <a:latin typeface="Tahoma"/>
                    <a:cs typeface="Tahoma"/>
                  </a:rPr>
                  <a:t> </a:t>
                </a:r>
                <a:r>
                  <a:rPr lang="en-US" b="1" i="1" spc="110" dirty="0">
                    <a:latin typeface="Bookman Old Style"/>
                    <a:cs typeface="Bookman Old Style"/>
                  </a:rPr>
                  <a:t>j</a:t>
                </a:r>
                <a:r>
                  <a:rPr lang="en-US" spc="110" dirty="0">
                    <a:latin typeface="Tahoma"/>
                    <a:cs typeface="Tahoma"/>
                  </a:rPr>
                  <a:t>:</a:t>
                </a:r>
                <a:endParaRPr lang="en-US" dirty="0">
                  <a:latin typeface="Tahoma"/>
                  <a:cs typeface="Tahoma"/>
                </a:endParaRPr>
              </a:p>
              <a:p>
                <a:pPr marL="621665" lvl="1" indent="-457200">
                  <a:lnSpc>
                    <a:spcPct val="200000"/>
                  </a:lnSpc>
                  <a:spcBef>
                    <a:spcPts val="254"/>
                  </a:spcBef>
                  <a:buAutoNum type="alphaLcParenBoth"/>
                  <a:tabLst>
                    <a:tab pos="622300" algn="l"/>
                  </a:tabLst>
                </a:pPr>
                <a:r>
                  <a:rPr lang="en-US" spc="-55" dirty="0">
                    <a:latin typeface="Tahoma"/>
                    <a:cs typeface="Tahoma"/>
                  </a:rPr>
                  <a:t>Create </a:t>
                </a:r>
                <a:r>
                  <a:rPr lang="en-US" spc="-85" dirty="0">
                    <a:latin typeface="Tahoma"/>
                    <a:cs typeface="Tahoma"/>
                  </a:rPr>
                  <a:t>a </a:t>
                </a:r>
                <a:r>
                  <a:rPr lang="en-US" i="1" spc="-30" dirty="0">
                    <a:solidFill>
                      <a:srgbClr val="E50000"/>
                    </a:solidFill>
                    <a:latin typeface="Arial"/>
                    <a:cs typeface="Arial"/>
                  </a:rPr>
                  <a:t>test </a:t>
                </a:r>
                <a:r>
                  <a:rPr lang="en-US" i="1" spc="-95" dirty="0">
                    <a:solidFill>
                      <a:srgbClr val="E50000"/>
                    </a:solidFill>
                    <a:latin typeface="Arial"/>
                    <a:cs typeface="Arial"/>
                  </a:rPr>
                  <a:t>set </a:t>
                </a:r>
                <a:r>
                  <a:rPr lang="en-US" spc="-55" dirty="0">
                    <a:latin typeface="Tahoma"/>
                    <a:cs typeface="Tahoma"/>
                  </a:rPr>
                  <a:t>consisting </a:t>
                </a:r>
                <a:r>
                  <a:rPr lang="en-US" spc="-45" dirty="0">
                    <a:latin typeface="Tahoma"/>
                    <a:cs typeface="Tahoma"/>
                  </a:rPr>
                  <a:t>just </a:t>
                </a:r>
                <a:r>
                  <a:rPr lang="en-US" spc="-55" dirty="0">
                    <a:latin typeface="Tahoma"/>
                    <a:cs typeface="Tahoma"/>
                  </a:rPr>
                  <a:t>of </a:t>
                </a:r>
                <a:r>
                  <a:rPr lang="en-US" spc="-65" dirty="0">
                    <a:latin typeface="Tahoma"/>
                    <a:cs typeface="Tahoma"/>
                  </a:rPr>
                  <a:t>the </a:t>
                </a:r>
                <a:r>
                  <a:rPr lang="en-US" b="0" i="1" spc="114" dirty="0">
                    <a:latin typeface="Bookman Old Style"/>
                    <a:cs typeface="Bookman Old Style"/>
                  </a:rPr>
                  <a:t>j</a:t>
                </a:r>
                <a:r>
                  <a:rPr lang="en-US" spc="114" dirty="0">
                    <a:latin typeface="Tahoma"/>
                    <a:cs typeface="Tahoma"/>
                  </a:rPr>
                  <a:t>th </a:t>
                </a:r>
                <a:r>
                  <a:rPr lang="en-US" spc="-85" dirty="0">
                    <a:latin typeface="Tahoma"/>
                    <a:cs typeface="Tahoma"/>
                  </a:rPr>
                  <a:t>example, </a:t>
                </a:r>
                <a:r>
                  <a:rPr lang="en-US" b="0" i="1" spc="275" dirty="0">
                    <a:latin typeface="Bookman Old Style"/>
                    <a:cs typeface="Bookman Old Style"/>
                  </a:rPr>
                  <a:t>D</a:t>
                </a:r>
                <a:r>
                  <a:rPr lang="en-US" i="1" spc="412" baseline="-11494" dirty="0">
                    <a:latin typeface="Arial"/>
                    <a:cs typeface="Arial"/>
                  </a:rPr>
                  <a:t>j </a:t>
                </a:r>
                <a:r>
                  <a:rPr lang="en-US" spc="229" dirty="0">
                    <a:latin typeface="Garamond"/>
                    <a:cs typeface="Garamond"/>
                  </a:rPr>
                  <a:t>= </a:t>
                </a:r>
                <a:r>
                  <a:rPr lang="en-US" spc="200" dirty="0">
                    <a:latin typeface="Lucida Sans Unicode"/>
                    <a:cs typeface="Lucida Sans Unicode"/>
                  </a:rPr>
                  <a:t>{</a:t>
                </a:r>
                <a:r>
                  <a:rPr lang="en-US" spc="200" dirty="0">
                    <a:latin typeface="Garamond"/>
                    <a:cs typeface="Garamond"/>
                  </a:rPr>
                  <a:t>(</a:t>
                </a:r>
                <a:r>
                  <a:rPr lang="en-US" b="1" spc="200" dirty="0">
                    <a:latin typeface="Tahoma"/>
                    <a:cs typeface="Tahoma"/>
                  </a:rPr>
                  <a:t>x</a:t>
                </a:r>
                <a:r>
                  <a:rPr lang="en-US" i="1" spc="300" baseline="-11494" dirty="0">
                    <a:latin typeface="Arial"/>
                    <a:cs typeface="Arial"/>
                  </a:rPr>
                  <a:t>j</a:t>
                </a:r>
                <a:r>
                  <a:rPr lang="en-US" b="0" i="1" spc="200" dirty="0">
                    <a:latin typeface="Bookman Old Style"/>
                    <a:cs typeface="Bookman Old Style"/>
                  </a:rPr>
                  <a:t>,</a:t>
                </a:r>
                <a:r>
                  <a:rPr lang="en-US" b="0" i="1" spc="-495" dirty="0">
                    <a:latin typeface="Bookman Old Style"/>
                    <a:cs typeface="Bookman Old Style"/>
                  </a:rPr>
                  <a:t> </a:t>
                </a:r>
                <a:r>
                  <a:rPr lang="en-US" b="0" i="1" spc="200" dirty="0">
                    <a:latin typeface="Bookman Old Style"/>
                    <a:cs typeface="Bookman Old Style"/>
                  </a:rPr>
                  <a:t>y</a:t>
                </a:r>
                <a:r>
                  <a:rPr lang="en-US" i="1" spc="300" baseline="-11494" dirty="0">
                    <a:latin typeface="Arial"/>
                    <a:cs typeface="Arial"/>
                  </a:rPr>
                  <a:t>j</a:t>
                </a:r>
                <a:r>
                  <a:rPr lang="en-US" spc="200" dirty="0">
                    <a:latin typeface="Garamond"/>
                    <a:cs typeface="Garamond"/>
                  </a:rPr>
                  <a:t>)</a:t>
                </a:r>
                <a:r>
                  <a:rPr lang="en-US" spc="200" dirty="0">
                    <a:latin typeface="Lucida Sans Unicode"/>
                    <a:cs typeface="Lucida Sans Unicode"/>
                  </a:rPr>
                  <a:t>}</a:t>
                </a:r>
                <a:endParaRPr lang="en-US" dirty="0">
                  <a:latin typeface="Lucida Sans Unicode"/>
                  <a:cs typeface="Lucida Sans Unicode"/>
                </a:endParaRPr>
              </a:p>
              <a:p>
                <a:pPr marL="621665">
                  <a:lnSpc>
                    <a:spcPct val="200000"/>
                  </a:lnSpc>
                  <a:spcBef>
                    <a:spcPts val="15"/>
                  </a:spcBef>
                </a:pPr>
                <a:r>
                  <a:rPr lang="en-US" spc="-80" dirty="0">
                    <a:latin typeface="Tahoma"/>
                    <a:cs typeface="Tahoma"/>
                  </a:rPr>
                  <a:t>and </a:t>
                </a:r>
                <a:r>
                  <a:rPr lang="en-US" spc="-85" dirty="0">
                    <a:latin typeface="Tahoma"/>
                    <a:cs typeface="Tahoma"/>
                  </a:rPr>
                  <a:t>a </a:t>
                </a:r>
                <a:r>
                  <a:rPr lang="en-US" i="1" spc="-20" dirty="0">
                    <a:solidFill>
                      <a:srgbClr val="E50000"/>
                    </a:solidFill>
                    <a:latin typeface="Arial"/>
                    <a:cs typeface="Arial"/>
                  </a:rPr>
                  <a:t>training </a:t>
                </a:r>
                <a:r>
                  <a:rPr lang="en-US" i="1" spc="-100" dirty="0">
                    <a:solidFill>
                      <a:srgbClr val="E50000"/>
                    </a:solidFill>
                    <a:latin typeface="Arial"/>
                    <a:cs typeface="Arial"/>
                  </a:rPr>
                  <a:t>and </a:t>
                </a:r>
                <a:r>
                  <a:rPr lang="en-US" i="1" spc="-35" dirty="0">
                    <a:solidFill>
                      <a:srgbClr val="E50000"/>
                    </a:solidFill>
                    <a:latin typeface="Arial"/>
                    <a:cs typeface="Arial"/>
                  </a:rPr>
                  <a:t>validation </a:t>
                </a:r>
                <a:r>
                  <a:rPr lang="en-US" i="1" spc="-95" dirty="0">
                    <a:solidFill>
                      <a:srgbClr val="E50000"/>
                    </a:solidFill>
                    <a:latin typeface="Arial"/>
                    <a:cs typeface="Arial"/>
                  </a:rPr>
                  <a:t>set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pc="-9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pc="-95" smtClean="0">
                            <a:solidFill>
                              <a:schemeClr val="tx1"/>
                            </a:solidFill>
                            <a:latin typeface="Cambria Math"/>
                            <a:cs typeface="Arial"/>
                          </a:rPr>
                          <m:t>𝐷</m:t>
                        </m:r>
                      </m:e>
                      <m:sub>
                        <m:r>
                          <a:rPr lang="en-US" b="0" i="1" spc="-95" smtClean="0">
                            <a:solidFill>
                              <a:schemeClr val="tx1"/>
                            </a:solidFill>
                            <a:latin typeface="Cambria Math"/>
                            <a:cs typeface="Arial"/>
                          </a:rPr>
                          <m:t>𝑗</m:t>
                        </m:r>
                      </m:sub>
                    </m:sSub>
                    <m:r>
                      <a:rPr lang="en-US" b="0" i="1" spc="-95" smtClean="0">
                        <a:solidFill>
                          <a:schemeClr val="tx1"/>
                        </a:solidFill>
                        <a:latin typeface="Cambria Math"/>
                        <a:cs typeface="Arial"/>
                      </a:rPr>
                      <m:t>=</m:t>
                    </m:r>
                    <m:r>
                      <a:rPr lang="en-US" b="0" i="1" spc="-95" smtClean="0">
                        <a:solidFill>
                          <a:schemeClr val="tx1"/>
                        </a:solidFill>
                        <a:latin typeface="Cambria Math"/>
                        <a:cs typeface="Arial"/>
                      </a:rPr>
                      <m:t>𝐷</m:t>
                    </m:r>
                    <m:r>
                      <a:rPr lang="en-US" b="0" i="1" spc="-95" smtClean="0">
                        <a:solidFill>
                          <a:schemeClr val="tx1"/>
                        </a:solidFill>
                        <a:latin typeface="Cambria Math"/>
                        <a:cs typeface="Arial"/>
                      </a:rPr>
                      <m:t>− </m:t>
                    </m:r>
                  </m:oMath>
                </a14:m>
                <a:r>
                  <a:rPr lang="en-US" spc="200" dirty="0">
                    <a:solidFill>
                      <a:schemeClr val="tx1"/>
                    </a:solidFill>
                    <a:latin typeface="Lucida Sans Unicode"/>
                    <a:cs typeface="Lucida Sans Unicode"/>
                  </a:rPr>
                  <a:t>{</a:t>
                </a:r>
                <a:r>
                  <a:rPr lang="en-US" spc="200" dirty="0">
                    <a:solidFill>
                      <a:schemeClr val="tx1"/>
                    </a:solidFill>
                    <a:latin typeface="Garamond"/>
                    <a:cs typeface="Garamond"/>
                  </a:rPr>
                  <a:t>(</a:t>
                </a:r>
                <a:r>
                  <a:rPr lang="en-US" b="1" spc="200" dirty="0">
                    <a:solidFill>
                      <a:schemeClr val="tx1"/>
                    </a:solidFill>
                    <a:latin typeface="Tahoma"/>
                    <a:cs typeface="Tahoma"/>
                  </a:rPr>
                  <a:t>x</a:t>
                </a:r>
                <a:r>
                  <a:rPr lang="en-US" i="1" spc="300" baseline="-11494" dirty="0">
                    <a:solidFill>
                      <a:schemeClr val="tx1"/>
                    </a:solidFill>
                    <a:latin typeface="Arial"/>
                    <a:cs typeface="Arial"/>
                  </a:rPr>
                  <a:t>j</a:t>
                </a:r>
                <a:r>
                  <a:rPr lang="en-US" b="0" i="1" spc="200" dirty="0">
                    <a:solidFill>
                      <a:schemeClr val="tx1"/>
                    </a:solidFill>
                    <a:latin typeface="Bookman Old Style"/>
                    <a:cs typeface="Bookman Old Style"/>
                  </a:rPr>
                  <a:t>,</a:t>
                </a:r>
                <a:r>
                  <a:rPr lang="en-US" b="0" i="1" spc="35" dirty="0">
                    <a:solidFill>
                      <a:schemeClr val="tx1"/>
                    </a:solidFill>
                    <a:latin typeface="Bookman Old Style"/>
                    <a:cs typeface="Bookman Old Style"/>
                  </a:rPr>
                  <a:t> </a:t>
                </a:r>
                <a:r>
                  <a:rPr lang="en-US" b="0" i="1" spc="200" dirty="0" err="1">
                    <a:solidFill>
                      <a:schemeClr val="tx1"/>
                    </a:solidFill>
                    <a:latin typeface="Bookman Old Style"/>
                    <a:cs typeface="Bookman Old Style"/>
                  </a:rPr>
                  <a:t>y</a:t>
                </a:r>
                <a:r>
                  <a:rPr lang="en-US" i="1" spc="300" baseline="-11494" dirty="0" err="1">
                    <a:solidFill>
                      <a:schemeClr val="tx1"/>
                    </a:solidFill>
                    <a:latin typeface="Arial"/>
                    <a:cs typeface="Arial"/>
                  </a:rPr>
                  <a:t>j</a:t>
                </a:r>
                <a:r>
                  <a:rPr lang="en-US" spc="200" dirty="0">
                    <a:solidFill>
                      <a:schemeClr val="tx1"/>
                    </a:solidFill>
                    <a:latin typeface="Garamond"/>
                    <a:cs typeface="Garamond"/>
                  </a:rPr>
                  <a:t>)</a:t>
                </a:r>
                <a:r>
                  <a:rPr lang="en-US" spc="200" dirty="0">
                    <a:solidFill>
                      <a:schemeClr val="tx1"/>
                    </a:solidFill>
                    <a:latin typeface="Lucida Sans Unicode"/>
                    <a:cs typeface="Lucida Sans Unicode"/>
                  </a:rPr>
                  <a:t>}</a:t>
                </a:r>
                <a:endParaRPr lang="en-US" dirty="0">
                  <a:latin typeface="Lucida Sans Unicode"/>
                  <a:cs typeface="Lucida Sans Unicode"/>
                </a:endParaRPr>
              </a:p>
              <a:p>
                <a:pPr marL="621665" marR="5080" lvl="1" indent="-466725">
                  <a:lnSpc>
                    <a:spcPct val="200000"/>
                  </a:lnSpc>
                  <a:buAutoNum type="alphaLcParenBoth" startAt="2"/>
                  <a:tabLst>
                    <a:tab pos="622300" algn="l"/>
                    <a:tab pos="7305675" algn="l"/>
                  </a:tabLst>
                </a:pPr>
                <a:r>
                  <a:rPr lang="en-US" spc="-70" dirty="0">
                    <a:latin typeface="Tahoma"/>
                    <a:cs typeface="Tahoma"/>
                  </a:rPr>
                  <a:t>Use</a:t>
                </a:r>
                <a:r>
                  <a:rPr lang="en-US" spc="125" dirty="0">
                    <a:latin typeface="Tahoma"/>
                    <a:cs typeface="Tahoma"/>
                  </a:rPr>
                  <a:t> </a:t>
                </a:r>
                <a:r>
                  <a:rPr lang="en-US" spc="-60" dirty="0">
                    <a:latin typeface="Tahoma"/>
                    <a:cs typeface="Tahoma"/>
                  </a:rPr>
                  <a:t>the</a:t>
                </a:r>
                <a:r>
                  <a:rPr lang="en-US" spc="114" dirty="0">
                    <a:latin typeface="Tahoma"/>
                    <a:cs typeface="Tahoma"/>
                  </a:rPr>
                  <a:t> </a:t>
                </a:r>
                <a:r>
                  <a:rPr lang="en-US" spc="-80" dirty="0">
                    <a:latin typeface="Tahoma"/>
                    <a:cs typeface="Tahoma"/>
                  </a:rPr>
                  <a:t>leave-one-out</a:t>
                </a:r>
                <a:r>
                  <a:rPr lang="en-US" spc="114" dirty="0">
                    <a:latin typeface="Tahoma"/>
                    <a:cs typeface="Tahoma"/>
                  </a:rPr>
                  <a:t> </a:t>
                </a:r>
                <a:r>
                  <a:rPr lang="en-US" spc="-80" dirty="0">
                    <a:latin typeface="Tahoma"/>
                    <a:cs typeface="Tahoma"/>
                  </a:rPr>
                  <a:t>procedure</a:t>
                </a:r>
                <a:r>
                  <a:rPr lang="en-US" spc="114" dirty="0">
                    <a:latin typeface="Tahoma"/>
                    <a:cs typeface="Tahoma"/>
                  </a:rPr>
                  <a:t> </a:t>
                </a:r>
                <a:r>
                  <a:rPr lang="en-US" spc="-55" dirty="0">
                    <a:latin typeface="Tahoma"/>
                    <a:cs typeface="Tahoma"/>
                  </a:rPr>
                  <a:t>from</a:t>
                </a:r>
                <a:r>
                  <a:rPr lang="en-US" spc="114" dirty="0">
                    <a:latin typeface="Tahoma"/>
                    <a:cs typeface="Tahoma"/>
                  </a:rPr>
                  <a:t> </a:t>
                </a:r>
                <a:r>
                  <a:rPr lang="en-US" spc="-85" dirty="0">
                    <a:latin typeface="Tahoma"/>
                    <a:cs typeface="Tahoma"/>
                  </a:rPr>
                  <a:t>above</a:t>
                </a:r>
                <a:r>
                  <a:rPr lang="en-US" spc="114" dirty="0">
                    <a:latin typeface="Tahoma"/>
                    <a:cs typeface="Tahoma"/>
                  </a:rPr>
                  <a:t> </a:t>
                </a:r>
                <a:r>
                  <a:rPr lang="en-US" spc="-80" dirty="0">
                    <a:latin typeface="Tahoma"/>
                    <a:cs typeface="Tahoma"/>
                  </a:rPr>
                  <a:t>on</a:t>
                </a:r>
                <a:r>
                  <a:rPr lang="en-US" spc="105" dirty="0">
                    <a:latin typeface="Tahoma"/>
                    <a:cs typeface="Tahoma"/>
                  </a:rPr>
                  <a:t> </a:t>
                </a:r>
                <a:r>
                  <a:rPr lang="en-US" b="0" i="1" spc="275" dirty="0">
                    <a:latin typeface="Bookman Old Style"/>
                    <a:cs typeface="Bookman Old Style"/>
                  </a:rPr>
                  <a:t>D</a:t>
                </a:r>
                <a:r>
                  <a:rPr lang="en-US" i="1" spc="412" baseline="-11494" dirty="0">
                    <a:latin typeface="Arial"/>
                    <a:cs typeface="Arial"/>
                  </a:rPr>
                  <a:t>j</a:t>
                </a:r>
                <a:r>
                  <a:rPr lang="en-US" i="1" spc="735" baseline="-11494" dirty="0">
                    <a:latin typeface="Arial"/>
                    <a:cs typeface="Arial"/>
                  </a:rPr>
                  <a:t> </a:t>
                </a:r>
                <a:r>
                  <a:rPr lang="en-US" spc="-50" dirty="0">
                    <a:latin typeface="Tahoma"/>
                    <a:cs typeface="Tahoma"/>
                  </a:rPr>
                  <a:t>(once!) </a:t>
                </a:r>
                <a:r>
                  <a:rPr lang="en-US" spc="-10" dirty="0">
                    <a:latin typeface="Tahoma"/>
                    <a:cs typeface="Tahoma"/>
                  </a:rPr>
                  <a:t>to </a:t>
                </a:r>
                <a:r>
                  <a:rPr lang="en-US" spc="-40" dirty="0">
                    <a:latin typeface="Tahoma"/>
                    <a:cs typeface="Tahoma"/>
                  </a:rPr>
                  <a:t>find </a:t>
                </a:r>
                <a:r>
                  <a:rPr lang="en-US" spc="-85" dirty="0">
                    <a:latin typeface="Tahoma"/>
                    <a:cs typeface="Tahoma"/>
                  </a:rPr>
                  <a:t>a  </a:t>
                </a:r>
                <a:r>
                  <a:rPr lang="en-US" spc="-65" dirty="0">
                    <a:latin typeface="Tahoma"/>
                    <a:cs typeface="Tahoma"/>
                  </a:rPr>
                  <a:t>hypothesis,</a:t>
                </a:r>
                <a:r>
                  <a:rPr lang="en-US" spc="40" dirty="0">
                    <a:latin typeface="Tahoma"/>
                    <a:cs typeface="Tahoma"/>
                  </a:rPr>
                  <a:t> </a:t>
                </a:r>
                <a:r>
                  <a:rPr lang="en-US" b="0" i="1" spc="-295" dirty="0">
                    <a:latin typeface="Bookman Old Style"/>
                    <a:cs typeface="Bookman Old Style"/>
                  </a:rPr>
                  <a:t>h</a:t>
                </a:r>
                <a:r>
                  <a:rPr lang="en-US" spc="-442" baseline="28735" dirty="0">
                    <a:latin typeface="Lucida Sans Unicode"/>
                    <a:cs typeface="Lucida Sans Unicode"/>
                  </a:rPr>
                  <a:t>∗</a:t>
                </a:r>
                <a:r>
                  <a:rPr lang="en-US" i="1" spc="-442" baseline="-21072" dirty="0">
                    <a:latin typeface="Arial"/>
                    <a:cs typeface="Arial"/>
                  </a:rPr>
                  <a:t>j</a:t>
                </a:r>
                <a:endParaRPr lang="en-US" baseline="-21072" dirty="0">
                  <a:latin typeface="Arial"/>
                  <a:cs typeface="Arial"/>
                </a:endParaRPr>
              </a:p>
              <a:p>
                <a:pPr marL="857885" marR="5715" lvl="2" indent="-257810">
                  <a:lnSpc>
                    <a:spcPct val="200000"/>
                  </a:lnSpc>
                  <a:buFont typeface="Lucida Sans Unicode"/>
                  <a:buChar char="•"/>
                  <a:tabLst>
                    <a:tab pos="858519" algn="l"/>
                  </a:tabLst>
                </a:pPr>
                <a:r>
                  <a:rPr lang="en-US" spc="-25" dirty="0">
                    <a:latin typeface="Tahoma"/>
                    <a:cs typeface="Tahoma"/>
                  </a:rPr>
                  <a:t>Note </a:t>
                </a:r>
                <a:r>
                  <a:rPr lang="en-US" spc="-15" dirty="0">
                    <a:latin typeface="Tahoma"/>
                    <a:cs typeface="Tahoma"/>
                  </a:rPr>
                  <a:t>that </a:t>
                </a:r>
                <a:r>
                  <a:rPr lang="en-US" spc="-30" dirty="0">
                    <a:latin typeface="Tahoma"/>
                    <a:cs typeface="Tahoma"/>
                  </a:rPr>
                  <a:t>this </a:t>
                </a:r>
                <a:r>
                  <a:rPr lang="en-US" spc="-15" dirty="0">
                    <a:latin typeface="Tahoma"/>
                    <a:cs typeface="Tahoma"/>
                  </a:rPr>
                  <a:t>will </a:t>
                </a:r>
                <a:r>
                  <a:rPr lang="en-US" spc="-20" dirty="0">
                    <a:latin typeface="Tahoma"/>
                    <a:cs typeface="Tahoma"/>
                  </a:rPr>
                  <a:t>split </a:t>
                </a:r>
                <a:r>
                  <a:rPr lang="en-US" spc="-60" dirty="0">
                    <a:latin typeface="Tahoma"/>
                    <a:cs typeface="Tahoma"/>
                  </a:rPr>
                  <a:t>the </a:t>
                </a:r>
                <a:r>
                  <a:rPr lang="en-US" spc="-45" dirty="0">
                    <a:latin typeface="Tahoma"/>
                    <a:cs typeface="Tahoma"/>
                  </a:rPr>
                  <a:t>data </a:t>
                </a:r>
                <a:r>
                  <a:rPr lang="en-US" spc="-55" dirty="0">
                    <a:latin typeface="Tahoma"/>
                    <a:cs typeface="Tahoma"/>
                  </a:rPr>
                  <a:t>internally, </a:t>
                </a:r>
                <a:r>
                  <a:rPr lang="en-US" spc="-30" dirty="0">
                    <a:latin typeface="Tahoma"/>
                    <a:cs typeface="Tahoma"/>
                  </a:rPr>
                  <a:t>in </a:t>
                </a:r>
                <a:r>
                  <a:rPr lang="en-US" spc="-90" dirty="0">
                    <a:latin typeface="Tahoma"/>
                    <a:cs typeface="Tahoma"/>
                  </a:rPr>
                  <a:t>order </a:t>
                </a:r>
                <a:r>
                  <a:rPr lang="en-US" spc="-10" dirty="0">
                    <a:latin typeface="Tahoma"/>
                    <a:cs typeface="Tahoma"/>
                  </a:rPr>
                  <a:t>to </a:t>
                </a:r>
                <a:r>
                  <a:rPr lang="en-US" spc="-30" dirty="0">
                    <a:latin typeface="Tahoma"/>
                    <a:cs typeface="Tahoma"/>
                  </a:rPr>
                  <a:t>both </a:t>
                </a:r>
                <a:r>
                  <a:rPr lang="en-US" u="sng" spc="-25" dirty="0">
                    <a:solidFill>
                      <a:srgbClr val="0070C0"/>
                    </a:solidFill>
                    <a:latin typeface="Tahoma"/>
                    <a:cs typeface="Tahoma"/>
                  </a:rPr>
                  <a:t>train  </a:t>
                </a:r>
                <a:r>
                  <a:rPr lang="en-US" u="sng" spc="-80" dirty="0">
                    <a:solidFill>
                      <a:srgbClr val="0070C0"/>
                    </a:solidFill>
                    <a:latin typeface="Tahoma"/>
                    <a:cs typeface="Tahoma"/>
                  </a:rPr>
                  <a:t>and</a:t>
                </a:r>
                <a:r>
                  <a:rPr lang="en-US" u="sng" spc="35" dirty="0">
                    <a:solidFill>
                      <a:srgbClr val="0070C0"/>
                    </a:solidFill>
                    <a:latin typeface="Tahoma"/>
                    <a:cs typeface="Tahoma"/>
                  </a:rPr>
                  <a:t> </a:t>
                </a:r>
                <a:r>
                  <a:rPr lang="en-US" u="sng" spc="-45" dirty="0">
                    <a:solidFill>
                      <a:srgbClr val="0070C0"/>
                    </a:solidFill>
                    <a:latin typeface="Tahoma"/>
                    <a:cs typeface="Tahoma"/>
                  </a:rPr>
                  <a:t>validate</a:t>
                </a:r>
                <a:r>
                  <a:rPr lang="en-US" spc="-45" dirty="0">
                    <a:latin typeface="Tahoma"/>
                    <a:cs typeface="Tahoma"/>
                  </a:rPr>
                  <a:t>!</a:t>
                </a:r>
                <a:endParaRPr lang="en-US" dirty="0">
                  <a:latin typeface="Tahoma"/>
                  <a:cs typeface="Tahoma"/>
                </a:endParaRPr>
              </a:p>
              <a:p>
                <a:pPr marL="857885" lvl="2" indent="-257810">
                  <a:lnSpc>
                    <a:spcPct val="200000"/>
                  </a:lnSpc>
                  <a:spcBef>
                    <a:spcPts val="15"/>
                  </a:spcBef>
                  <a:buFont typeface="Lucida Sans Unicode"/>
                  <a:buChar char="•"/>
                  <a:tabLst>
                    <a:tab pos="858519" algn="l"/>
                  </a:tabLst>
                </a:pPr>
                <a:r>
                  <a:rPr lang="en-US" spc="-45" dirty="0">
                    <a:latin typeface="Tahoma"/>
                    <a:cs typeface="Tahoma"/>
                  </a:rPr>
                  <a:t>Typically, </a:t>
                </a:r>
                <a:r>
                  <a:rPr lang="en-US" spc="-55" dirty="0">
                    <a:latin typeface="Tahoma"/>
                    <a:cs typeface="Tahoma"/>
                  </a:rPr>
                  <a:t>only </a:t>
                </a:r>
                <a:r>
                  <a:rPr lang="en-US" spc="-110" dirty="0">
                    <a:latin typeface="Tahoma"/>
                    <a:cs typeface="Tahoma"/>
                  </a:rPr>
                  <a:t>one </a:t>
                </a:r>
                <a:r>
                  <a:rPr lang="en-US" spc="-80" dirty="0">
                    <a:latin typeface="Tahoma"/>
                    <a:cs typeface="Tahoma"/>
                  </a:rPr>
                  <a:t>such </a:t>
                </a:r>
                <a:r>
                  <a:rPr lang="en-US" spc="-20" dirty="0">
                    <a:latin typeface="Tahoma"/>
                    <a:cs typeface="Tahoma"/>
                  </a:rPr>
                  <a:t>split </a:t>
                </a:r>
                <a:r>
                  <a:rPr lang="en-US" spc="-55" dirty="0">
                    <a:latin typeface="Tahoma"/>
                    <a:cs typeface="Tahoma"/>
                  </a:rPr>
                  <a:t>is </a:t>
                </a:r>
                <a:r>
                  <a:rPr lang="en-US" spc="-100" dirty="0">
                    <a:latin typeface="Tahoma"/>
                    <a:cs typeface="Tahoma"/>
                  </a:rPr>
                  <a:t>used, </a:t>
                </a:r>
                <a:r>
                  <a:rPr lang="en-US" spc="-60" dirty="0">
                    <a:latin typeface="Tahoma"/>
                    <a:cs typeface="Tahoma"/>
                  </a:rPr>
                  <a:t>rather </a:t>
                </a:r>
                <a:r>
                  <a:rPr lang="en-US" spc="-45" dirty="0">
                    <a:latin typeface="Tahoma"/>
                    <a:cs typeface="Tahoma"/>
                  </a:rPr>
                  <a:t>than </a:t>
                </a:r>
                <a:r>
                  <a:rPr lang="en-US" spc="-15" dirty="0">
                    <a:latin typeface="Tahoma"/>
                    <a:cs typeface="Tahoma"/>
                  </a:rPr>
                  <a:t>all </a:t>
                </a:r>
                <a:r>
                  <a:rPr lang="en-US" spc="-70" dirty="0">
                    <a:latin typeface="Tahoma"/>
                    <a:cs typeface="Tahoma"/>
                  </a:rPr>
                  <a:t>possible</a:t>
                </a:r>
                <a:r>
                  <a:rPr lang="en-US" spc="75" dirty="0">
                    <a:latin typeface="Tahoma"/>
                    <a:cs typeface="Tahoma"/>
                  </a:rPr>
                  <a:t> </a:t>
                </a:r>
                <a:r>
                  <a:rPr lang="en-US" spc="-40" dirty="0">
                    <a:latin typeface="Tahoma"/>
                    <a:cs typeface="Tahoma"/>
                  </a:rPr>
                  <a:t>splits</a:t>
                </a:r>
                <a:endParaRPr lang="en-US" dirty="0">
                  <a:latin typeface="Tahoma"/>
                  <a:cs typeface="Tahoma"/>
                </a:endParaRPr>
              </a:p>
              <a:p>
                <a:pPr marL="621665" lvl="1" indent="-447675">
                  <a:lnSpc>
                    <a:spcPct val="200000"/>
                  </a:lnSpc>
                  <a:spcBef>
                    <a:spcPts val="15"/>
                  </a:spcBef>
                  <a:buAutoNum type="alphaLcParenBoth" startAt="2"/>
                  <a:tabLst>
                    <a:tab pos="622300" algn="l"/>
                  </a:tabLst>
                </a:pPr>
                <a:r>
                  <a:rPr lang="en-US" spc="-40" dirty="0">
                    <a:latin typeface="Tahoma"/>
                    <a:cs typeface="Tahoma"/>
                  </a:rPr>
                  <a:t>Evaluate </a:t>
                </a:r>
                <a:r>
                  <a:rPr lang="en-US" spc="-65" dirty="0">
                    <a:latin typeface="Tahoma"/>
                    <a:cs typeface="Tahoma"/>
                  </a:rPr>
                  <a:t>the </a:t>
                </a:r>
                <a:r>
                  <a:rPr lang="en-US" spc="-85" dirty="0">
                    <a:latin typeface="Tahoma"/>
                    <a:cs typeface="Tahoma"/>
                  </a:rPr>
                  <a:t>error </a:t>
                </a:r>
                <a:r>
                  <a:rPr lang="en-US" spc="-55" dirty="0">
                    <a:latin typeface="Tahoma"/>
                    <a:cs typeface="Tahoma"/>
                  </a:rPr>
                  <a:t>of </a:t>
                </a:r>
                <a:r>
                  <a:rPr lang="en-US" b="0" i="1" spc="-295" dirty="0" err="1">
                    <a:latin typeface="Bookman Old Style"/>
                    <a:cs typeface="Bookman Old Style"/>
                  </a:rPr>
                  <a:t>h</a:t>
                </a:r>
                <a:r>
                  <a:rPr lang="en-US" spc="-442" baseline="28735" dirty="0" err="1">
                    <a:latin typeface="Lucida Sans Unicode"/>
                    <a:cs typeface="Lucida Sans Unicode"/>
                  </a:rPr>
                  <a:t>∗</a:t>
                </a:r>
                <a:r>
                  <a:rPr lang="en-US" i="1" spc="-442" baseline="-21072" dirty="0" err="1">
                    <a:latin typeface="Arial"/>
                    <a:cs typeface="Arial"/>
                  </a:rPr>
                  <a:t>j</a:t>
                </a:r>
                <a:r>
                  <a:rPr lang="en-US" i="1" spc="-442" baseline="-21072" dirty="0">
                    <a:latin typeface="Arial"/>
                    <a:cs typeface="Arial"/>
                  </a:rPr>
                  <a:t>           </a:t>
                </a:r>
                <a:r>
                  <a:rPr lang="en-US" spc="-80" dirty="0">
                    <a:latin typeface="Tahoma"/>
                    <a:cs typeface="Tahoma"/>
                  </a:rPr>
                  <a:t>on </a:t>
                </a:r>
                <a:r>
                  <a:rPr lang="en-US" b="0" i="1" spc="275" dirty="0">
                    <a:latin typeface="Bookman Old Style"/>
                    <a:cs typeface="Bookman Old Style"/>
                  </a:rPr>
                  <a:t>D</a:t>
                </a:r>
                <a:r>
                  <a:rPr lang="en-US" i="1" spc="412" baseline="-11494" dirty="0">
                    <a:latin typeface="Arial"/>
                    <a:cs typeface="Arial"/>
                  </a:rPr>
                  <a:t>j </a:t>
                </a:r>
                <a:r>
                  <a:rPr lang="en-US" spc="-10" dirty="0">
                    <a:latin typeface="Tahoma"/>
                    <a:cs typeface="Tahoma"/>
                  </a:rPr>
                  <a:t>(call </a:t>
                </a:r>
                <a:r>
                  <a:rPr lang="en-US" spc="35" dirty="0">
                    <a:latin typeface="Tahoma"/>
                    <a:cs typeface="Tahoma"/>
                  </a:rPr>
                  <a:t>it </a:t>
                </a:r>
                <a:r>
                  <a:rPr lang="en-US" b="0" i="1" spc="-5" dirty="0">
                    <a:latin typeface="Bookman Old Style"/>
                    <a:cs typeface="Bookman Old Style"/>
                  </a:rPr>
                  <a:t>J </a:t>
                </a:r>
                <a:r>
                  <a:rPr lang="en-US" spc="-170" dirty="0">
                    <a:latin typeface="Garamond"/>
                    <a:cs typeface="Garamond"/>
                  </a:rPr>
                  <a:t>(</a:t>
                </a:r>
                <a:r>
                  <a:rPr lang="en-US" b="0" i="1" spc="-170" dirty="0">
                    <a:latin typeface="Bookman Old Style"/>
                    <a:cs typeface="Bookman Old Style"/>
                  </a:rPr>
                  <a:t>h</a:t>
                </a:r>
                <a:r>
                  <a:rPr lang="en-US" spc="-254" baseline="28735" dirty="0">
                    <a:latin typeface="Lucida Sans Unicode"/>
                    <a:cs typeface="Lucida Sans Unicode"/>
                  </a:rPr>
                  <a:t>∗</a:t>
                </a:r>
                <a:r>
                  <a:rPr lang="en-US" i="1" spc="-254" baseline="-21072" dirty="0">
                    <a:latin typeface="Arial"/>
                    <a:cs typeface="Arial"/>
                  </a:rPr>
                  <a:t>j</a:t>
                </a:r>
                <a:r>
                  <a:rPr lang="en-US" i="1" spc="-217" baseline="-21072" dirty="0">
                    <a:latin typeface="Arial"/>
                    <a:cs typeface="Arial"/>
                  </a:rPr>
                  <a:t> </a:t>
                </a:r>
                <a:r>
                  <a:rPr lang="en-US" spc="105" dirty="0">
                    <a:latin typeface="Garamond"/>
                    <a:cs typeface="Garamond"/>
                  </a:rPr>
                  <a:t>)</a:t>
                </a:r>
                <a:r>
                  <a:rPr lang="en-US" spc="105" dirty="0">
                    <a:latin typeface="Tahoma"/>
                    <a:cs typeface="Tahoma"/>
                  </a:rPr>
                  <a:t>)</a:t>
                </a:r>
                <a:endParaRPr lang="en-US" dirty="0">
                  <a:latin typeface="Tahoma"/>
                  <a:cs typeface="Tahoma"/>
                </a:endParaRPr>
              </a:p>
              <a:p>
                <a:pPr marL="12700" marR="5080">
                  <a:lnSpc>
                    <a:spcPct val="200000"/>
                  </a:lnSpc>
                  <a:spcBef>
                    <a:spcPts val="60"/>
                  </a:spcBef>
                  <a:tabLst>
                    <a:tab pos="343535" algn="l"/>
                  </a:tabLst>
                </a:pPr>
                <a:r>
                  <a:rPr lang="en-US" b="1" spc="-40" dirty="0">
                    <a:latin typeface="Tahoma"/>
                    <a:cs typeface="Tahoma"/>
                  </a:rPr>
                  <a:t>2. Report </a:t>
                </a:r>
                <a:r>
                  <a:rPr lang="en-US" b="1" spc="-60" dirty="0">
                    <a:latin typeface="Tahoma"/>
                    <a:cs typeface="Tahoma"/>
                  </a:rPr>
                  <a:t>the </a:t>
                </a:r>
                <a:r>
                  <a:rPr lang="en-US" b="1" spc="-100" dirty="0">
                    <a:latin typeface="Tahoma"/>
                    <a:cs typeface="Tahoma"/>
                  </a:rPr>
                  <a:t>average </a:t>
                </a:r>
                <a:r>
                  <a:rPr lang="en-US" b="1" spc="-55" dirty="0">
                    <a:latin typeface="Tahoma"/>
                    <a:cs typeface="Tahoma"/>
                  </a:rPr>
                  <a:t>of </a:t>
                </a:r>
                <a:r>
                  <a:rPr lang="en-US" b="1" spc="-60" dirty="0">
                    <a:latin typeface="Tahoma"/>
                    <a:cs typeface="Tahoma"/>
                  </a:rPr>
                  <a:t>the </a:t>
                </a:r>
                <a:r>
                  <a:rPr lang="en-US" b="1" i="1" spc="-5" dirty="0">
                    <a:latin typeface="Bookman Old Style"/>
                    <a:cs typeface="Bookman Old Style"/>
                  </a:rPr>
                  <a:t>J </a:t>
                </a:r>
                <a:r>
                  <a:rPr lang="en-US" b="1" spc="-170" dirty="0">
                    <a:latin typeface="Garamond"/>
                    <a:cs typeface="Garamond"/>
                  </a:rPr>
                  <a:t>(</a:t>
                </a:r>
                <a:r>
                  <a:rPr lang="en-US" b="1" i="1" spc="-170" dirty="0">
                    <a:latin typeface="Bookman Old Style"/>
                    <a:cs typeface="Bookman Old Style"/>
                  </a:rPr>
                  <a:t>h</a:t>
                </a:r>
                <a:r>
                  <a:rPr lang="en-US" b="1" spc="-254" baseline="28735" dirty="0">
                    <a:latin typeface="Lucida Sans Unicode"/>
                    <a:cs typeface="Lucida Sans Unicode"/>
                  </a:rPr>
                  <a:t>∗</a:t>
                </a:r>
                <a:r>
                  <a:rPr lang="en-US" b="1" i="1" spc="-254" baseline="-21072" dirty="0">
                    <a:latin typeface="Arial"/>
                    <a:cs typeface="Arial"/>
                  </a:rPr>
                  <a:t>j </a:t>
                </a:r>
                <a:r>
                  <a:rPr lang="en-US" b="1" spc="75" dirty="0">
                    <a:latin typeface="Garamond"/>
                    <a:cs typeface="Garamond"/>
                  </a:rPr>
                  <a:t>)</a:t>
                </a:r>
                <a:r>
                  <a:rPr lang="en-US" b="1" spc="75" dirty="0">
                    <a:latin typeface="Tahoma"/>
                    <a:cs typeface="Tahoma"/>
                  </a:rPr>
                  <a:t>, </a:t>
                </a:r>
                <a:r>
                  <a:rPr lang="en-US" b="1" spc="-105" dirty="0">
                    <a:latin typeface="Tahoma"/>
                    <a:cs typeface="Tahoma"/>
                  </a:rPr>
                  <a:t>as </a:t>
                </a:r>
                <a:r>
                  <a:rPr lang="en-US" b="1" spc="-85" dirty="0">
                    <a:latin typeface="Tahoma"/>
                    <a:cs typeface="Tahoma"/>
                  </a:rPr>
                  <a:t>a </a:t>
                </a:r>
                <a:r>
                  <a:rPr lang="en-US" b="1" spc="-105" dirty="0">
                    <a:latin typeface="Tahoma"/>
                    <a:cs typeface="Tahoma"/>
                  </a:rPr>
                  <a:t>measure </a:t>
                </a:r>
                <a:r>
                  <a:rPr lang="en-US" b="1" spc="-55" dirty="0">
                    <a:latin typeface="Tahoma"/>
                    <a:cs typeface="Tahoma"/>
                  </a:rPr>
                  <a:t>of </a:t>
                </a:r>
                <a:r>
                  <a:rPr lang="en-US" b="1" spc="-80" dirty="0">
                    <a:latin typeface="Tahoma"/>
                    <a:cs typeface="Tahoma"/>
                  </a:rPr>
                  <a:t>performance </a:t>
                </a:r>
                <a:r>
                  <a:rPr lang="en-US" b="1" spc="-55" dirty="0">
                    <a:latin typeface="Tahoma"/>
                    <a:cs typeface="Tahoma"/>
                  </a:rPr>
                  <a:t>of </a:t>
                </a:r>
                <a:r>
                  <a:rPr lang="en-US" b="1" i="1" spc="-45" dirty="0">
                    <a:solidFill>
                      <a:srgbClr val="E50000"/>
                    </a:solidFill>
                    <a:latin typeface="Arial"/>
                    <a:cs typeface="Arial"/>
                  </a:rPr>
                  <a:t>the  </a:t>
                </a:r>
                <a:r>
                  <a:rPr lang="en-US" b="1" i="1" spc="-90" dirty="0">
                    <a:solidFill>
                      <a:srgbClr val="E50000"/>
                    </a:solidFill>
                    <a:latin typeface="Arial"/>
                    <a:cs typeface="Arial"/>
                  </a:rPr>
                  <a:t>whole</a:t>
                </a:r>
                <a:r>
                  <a:rPr lang="en-US" b="1" i="1" spc="105" dirty="0">
                    <a:solidFill>
                      <a:srgbClr val="E50000"/>
                    </a:solidFill>
                    <a:latin typeface="Arial"/>
                    <a:cs typeface="Arial"/>
                  </a:rPr>
                  <a:t> </a:t>
                </a:r>
                <a:r>
                  <a:rPr lang="en-US" b="1" i="1" spc="-35" dirty="0">
                    <a:solidFill>
                      <a:srgbClr val="E50000"/>
                    </a:solidFill>
                    <a:latin typeface="Arial"/>
                    <a:cs typeface="Arial"/>
                  </a:rPr>
                  <a:t>algorithm</a:t>
                </a:r>
                <a:endParaRPr lang="en-US" b="1" dirty="0">
                  <a:latin typeface="Arial"/>
                  <a:cs typeface="Arial"/>
                </a:endParaRPr>
              </a:p>
              <a:p>
                <a:pPr marL="342900" indent="-257810">
                  <a:lnSpc>
                    <a:spcPct val="200000"/>
                  </a:lnSpc>
                  <a:buFont typeface="Lucida Sans Unicode"/>
                  <a:buChar char="•"/>
                  <a:tabLst>
                    <a:tab pos="343535" algn="l"/>
                  </a:tabLst>
                </a:pPr>
                <a:r>
                  <a:rPr lang="en-US" spc="-25" dirty="0">
                    <a:latin typeface="Tahoma"/>
                    <a:cs typeface="Tahoma"/>
                  </a:rPr>
                  <a:t>Note </a:t>
                </a:r>
                <a:r>
                  <a:rPr lang="en-US" spc="-15" dirty="0">
                    <a:latin typeface="Tahoma"/>
                    <a:cs typeface="Tahoma"/>
                  </a:rPr>
                  <a:t>that at </a:t>
                </a:r>
                <a:r>
                  <a:rPr lang="en-US" spc="-30" dirty="0">
                    <a:latin typeface="Tahoma"/>
                    <a:cs typeface="Tahoma"/>
                  </a:rPr>
                  <a:t>this </a:t>
                </a:r>
                <a:r>
                  <a:rPr lang="en-US" spc="-20" dirty="0">
                    <a:latin typeface="Tahoma"/>
                    <a:cs typeface="Tahoma"/>
                  </a:rPr>
                  <a:t>point </a:t>
                </a:r>
                <a:r>
                  <a:rPr lang="en-US" spc="-170" dirty="0">
                    <a:latin typeface="Tahoma"/>
                    <a:cs typeface="Tahoma"/>
                  </a:rPr>
                  <a:t>we </a:t>
                </a:r>
                <a:r>
                  <a:rPr lang="en-US" spc="-75" dirty="0">
                    <a:latin typeface="Tahoma"/>
                    <a:cs typeface="Tahoma"/>
                  </a:rPr>
                  <a:t>do </a:t>
                </a:r>
                <a:r>
                  <a:rPr lang="en-US" spc="-35" dirty="0">
                    <a:latin typeface="Tahoma"/>
                    <a:cs typeface="Tahoma"/>
                  </a:rPr>
                  <a:t>not </a:t>
                </a:r>
                <a:r>
                  <a:rPr lang="en-US" spc="-100" dirty="0">
                    <a:latin typeface="Tahoma"/>
                    <a:cs typeface="Tahoma"/>
                  </a:rPr>
                  <a:t>have </a:t>
                </a:r>
                <a:r>
                  <a:rPr lang="en-US" spc="-110" dirty="0">
                    <a:latin typeface="Tahoma"/>
                    <a:cs typeface="Tahoma"/>
                  </a:rPr>
                  <a:t>one </a:t>
                </a:r>
                <a:r>
                  <a:rPr lang="en-US" spc="-60" dirty="0">
                    <a:latin typeface="Tahoma"/>
                    <a:cs typeface="Tahoma"/>
                  </a:rPr>
                  <a:t>predictor,</a:t>
                </a:r>
                <a:r>
                  <a:rPr lang="en-US" spc="140" dirty="0">
                    <a:latin typeface="Tahoma"/>
                    <a:cs typeface="Tahoma"/>
                  </a:rPr>
                  <a:t> </a:t>
                </a:r>
                <a:r>
                  <a:rPr lang="en-US" spc="-30" dirty="0">
                    <a:latin typeface="Tahoma"/>
                    <a:cs typeface="Tahoma"/>
                  </a:rPr>
                  <a:t>but </a:t>
                </a:r>
                <a:r>
                  <a:rPr lang="en-US" spc="-80" dirty="0">
                    <a:latin typeface="Tahoma"/>
                    <a:cs typeface="Tahoma"/>
                  </a:rPr>
                  <a:t>several!</a:t>
                </a:r>
                <a:endParaRPr lang="en-US" dirty="0">
                  <a:latin typeface="Tahoma"/>
                  <a:cs typeface="Tahoma"/>
                </a:endParaRPr>
              </a:p>
              <a:p>
                <a:pPr marL="342900" marR="5080" indent="-257810">
                  <a:lnSpc>
                    <a:spcPct val="200000"/>
                  </a:lnSpc>
                  <a:spcBef>
                    <a:spcPts val="55"/>
                  </a:spcBef>
                  <a:buFont typeface="Lucida Sans Unicode"/>
                  <a:buChar char="•"/>
                  <a:tabLst>
                    <a:tab pos="343535" algn="l"/>
                  </a:tabLst>
                </a:pPr>
                <a:r>
                  <a:rPr lang="en-US" spc="-70" dirty="0">
                    <a:latin typeface="Tahoma"/>
                    <a:cs typeface="Tahoma"/>
                  </a:rPr>
                  <a:t>Several methods </a:t>
                </a:r>
                <a:r>
                  <a:rPr lang="en-US" spc="-65" dirty="0">
                    <a:latin typeface="Tahoma"/>
                    <a:cs typeface="Tahoma"/>
                  </a:rPr>
                  <a:t>can then </a:t>
                </a:r>
                <a:r>
                  <a:rPr lang="en-US" spc="-90" dirty="0">
                    <a:latin typeface="Tahoma"/>
                    <a:cs typeface="Tahoma"/>
                  </a:rPr>
                  <a:t>be </a:t>
                </a:r>
                <a:r>
                  <a:rPr lang="en-US" spc="-110" dirty="0">
                    <a:latin typeface="Tahoma"/>
                    <a:cs typeface="Tahoma"/>
                  </a:rPr>
                  <a:t>used </a:t>
                </a:r>
                <a:r>
                  <a:rPr lang="en-US" spc="-10" dirty="0">
                    <a:latin typeface="Tahoma"/>
                    <a:cs typeface="Tahoma"/>
                  </a:rPr>
                  <a:t>to </a:t>
                </a:r>
                <a:r>
                  <a:rPr lang="en-US" spc="-90" dirty="0">
                    <a:latin typeface="Tahoma"/>
                    <a:cs typeface="Tahoma"/>
                  </a:rPr>
                  <a:t>come </a:t>
                </a:r>
                <a:r>
                  <a:rPr lang="en-US" spc="-75" dirty="0">
                    <a:latin typeface="Tahoma"/>
                    <a:cs typeface="Tahoma"/>
                  </a:rPr>
                  <a:t>up </a:t>
                </a:r>
                <a:r>
                  <a:rPr lang="en-US" spc="-30" dirty="0">
                    <a:latin typeface="Tahoma"/>
                    <a:cs typeface="Tahoma"/>
                  </a:rPr>
                  <a:t>with </a:t>
                </a:r>
                <a:r>
                  <a:rPr lang="en-US" spc="-45" dirty="0">
                    <a:latin typeface="Tahoma"/>
                    <a:cs typeface="Tahoma"/>
                  </a:rPr>
                  <a:t>just </a:t>
                </a:r>
                <a:r>
                  <a:rPr lang="en-US" spc="-110" dirty="0">
                    <a:latin typeface="Tahoma"/>
                    <a:cs typeface="Tahoma"/>
                  </a:rPr>
                  <a:t>one </a:t>
                </a:r>
                <a:r>
                  <a:rPr lang="en-US" spc="-60" dirty="0">
                    <a:latin typeface="Tahoma"/>
                    <a:cs typeface="Tahoma"/>
                  </a:rPr>
                  <a:t>predictor  </a:t>
                </a:r>
                <a:r>
                  <a:rPr lang="en-US" spc="-80" dirty="0">
                    <a:latin typeface="Tahoma"/>
                    <a:cs typeface="Tahoma"/>
                  </a:rPr>
                  <a:t>(more on </a:t>
                </a:r>
                <a:r>
                  <a:rPr lang="en-US" spc="-30" dirty="0">
                    <a:latin typeface="Tahoma"/>
                    <a:cs typeface="Tahoma"/>
                  </a:rPr>
                  <a:t>this</a:t>
                </a:r>
                <a:r>
                  <a:rPr lang="en-US" spc="290" dirty="0">
                    <a:latin typeface="Tahoma"/>
                    <a:cs typeface="Tahoma"/>
                  </a:rPr>
                  <a:t> </a:t>
                </a:r>
                <a:r>
                  <a:rPr lang="en-US" spc="-30" dirty="0">
                    <a:latin typeface="Tahoma"/>
                    <a:cs typeface="Tahoma"/>
                  </a:rPr>
                  <a:t>later)</a:t>
                </a:r>
                <a:endParaRPr dirty="0">
                  <a:latin typeface="Tahoma"/>
                  <a:cs typeface="Tahoma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327639"/>
                <a:ext cx="9677399" cy="5603201"/>
              </a:xfrm>
              <a:prstGeom prst="rect">
                <a:avLst/>
              </a:prstGeom>
              <a:blipFill rotWithShape="1">
                <a:blip r:embed="rId2"/>
                <a:stretch>
                  <a:fillRect l="-1323" b="-3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966320" y="6730060"/>
            <a:ext cx="2032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13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711" y="715237"/>
            <a:ext cx="61512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/>
              <a:t>Summary </a:t>
            </a:r>
            <a:r>
              <a:rPr spc="-60" dirty="0"/>
              <a:t>of </a:t>
            </a:r>
            <a:r>
              <a:rPr spc="-50" dirty="0"/>
              <a:t>leave-one-out</a:t>
            </a:r>
            <a:r>
              <a:rPr spc="175" dirty="0"/>
              <a:t> </a:t>
            </a:r>
            <a:r>
              <a:rPr spc="-90" dirty="0"/>
              <a:t>cross-validation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384458"/>
            <a:ext cx="9677400" cy="5419561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69875" indent="-257175">
              <a:lnSpc>
                <a:spcPct val="200000"/>
              </a:lnSpc>
              <a:spcBef>
                <a:spcPts val="7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140" dirty="0">
                <a:latin typeface="Tahoma"/>
                <a:cs typeface="Tahoma"/>
              </a:rPr>
              <a:t>A </a:t>
            </a:r>
            <a:r>
              <a:rPr sz="2050" spc="-85" dirty="0">
                <a:latin typeface="Tahoma"/>
                <a:cs typeface="Tahoma"/>
              </a:rPr>
              <a:t>very </a:t>
            </a:r>
            <a:r>
              <a:rPr sz="2050" spc="-110" dirty="0">
                <a:latin typeface="Tahoma"/>
                <a:cs typeface="Tahoma"/>
              </a:rPr>
              <a:t>easy </a:t>
            </a:r>
            <a:r>
              <a:rPr sz="2050" spc="-10" dirty="0">
                <a:latin typeface="Tahoma"/>
                <a:cs typeface="Tahoma"/>
              </a:rPr>
              <a:t>to </a:t>
            </a:r>
            <a:r>
              <a:rPr sz="2050" spc="-60" dirty="0">
                <a:latin typeface="Tahoma"/>
                <a:cs typeface="Tahoma"/>
              </a:rPr>
              <a:t>implement</a:t>
            </a:r>
            <a:r>
              <a:rPr sz="2050" spc="275" dirty="0">
                <a:latin typeface="Tahoma"/>
                <a:cs typeface="Tahoma"/>
              </a:rPr>
              <a:t> </a:t>
            </a:r>
            <a:r>
              <a:rPr sz="2050" spc="-50" dirty="0">
                <a:latin typeface="Tahoma"/>
                <a:cs typeface="Tahoma"/>
              </a:rPr>
              <a:t>algorithm</a:t>
            </a:r>
            <a:endParaRPr sz="2050" dirty="0">
              <a:latin typeface="Tahoma"/>
              <a:cs typeface="Tahoma"/>
            </a:endParaRPr>
          </a:p>
          <a:p>
            <a:pPr marL="269875" indent="-257175">
              <a:lnSpc>
                <a:spcPct val="200000"/>
              </a:lnSpc>
              <a:spcBef>
                <a:spcPts val="6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45" dirty="0">
                <a:latin typeface="Tahoma"/>
                <a:cs typeface="Tahoma"/>
              </a:rPr>
              <a:t>Provides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a</a:t>
            </a:r>
            <a:r>
              <a:rPr sz="2050" spc="5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great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estimate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of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the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true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error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of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a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predictor</a:t>
            </a:r>
            <a:endParaRPr sz="2050" dirty="0">
              <a:latin typeface="Tahoma"/>
              <a:cs typeface="Tahoma"/>
            </a:endParaRPr>
          </a:p>
          <a:p>
            <a:pPr marL="269875" marR="5080" indent="-257175">
              <a:lnSpc>
                <a:spcPct val="200000"/>
              </a:lnSpc>
              <a:spcBef>
                <a:spcPts val="59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70" dirty="0">
                <a:latin typeface="Tahoma"/>
                <a:cs typeface="Tahoma"/>
              </a:rPr>
              <a:t>It </a:t>
            </a:r>
            <a:r>
              <a:rPr sz="2050" spc="-65" dirty="0">
                <a:latin typeface="Tahoma"/>
                <a:cs typeface="Tahoma"/>
              </a:rPr>
              <a:t>can </a:t>
            </a:r>
            <a:r>
              <a:rPr sz="2050" spc="-40" dirty="0">
                <a:latin typeface="Tahoma"/>
                <a:cs typeface="Tahoma"/>
              </a:rPr>
              <a:t>indicate </a:t>
            </a:r>
            <a:r>
              <a:rPr sz="2050" spc="-55" dirty="0">
                <a:latin typeface="Tahoma"/>
                <a:cs typeface="Tahoma"/>
              </a:rPr>
              <a:t>problematic </a:t>
            </a:r>
            <a:r>
              <a:rPr sz="2050" spc="-90" dirty="0">
                <a:latin typeface="Tahoma"/>
                <a:cs typeface="Tahoma"/>
              </a:rPr>
              <a:t>examples </a:t>
            </a:r>
            <a:r>
              <a:rPr sz="2050" spc="-30" dirty="0">
                <a:latin typeface="Tahoma"/>
                <a:cs typeface="Tahoma"/>
              </a:rPr>
              <a:t>in </a:t>
            </a:r>
            <a:r>
              <a:rPr sz="2050" spc="-85" dirty="0">
                <a:latin typeface="Tahoma"/>
                <a:cs typeface="Tahoma"/>
              </a:rPr>
              <a:t>a </a:t>
            </a:r>
            <a:r>
              <a:rPr sz="2050" spc="-45" dirty="0">
                <a:latin typeface="Tahoma"/>
                <a:cs typeface="Tahoma"/>
              </a:rPr>
              <a:t>data </a:t>
            </a:r>
            <a:r>
              <a:rPr sz="2050" spc="-75" dirty="0">
                <a:latin typeface="Tahoma"/>
                <a:cs typeface="Tahoma"/>
              </a:rPr>
              <a:t>set </a:t>
            </a:r>
            <a:r>
              <a:rPr sz="2050" spc="-85" dirty="0">
                <a:latin typeface="Tahoma"/>
                <a:cs typeface="Tahoma"/>
              </a:rPr>
              <a:t>(when </a:t>
            </a:r>
            <a:r>
              <a:rPr sz="2050" spc="-75" dirty="0">
                <a:latin typeface="Tahoma"/>
                <a:cs typeface="Tahoma"/>
              </a:rPr>
              <a:t>using </a:t>
            </a:r>
            <a:r>
              <a:rPr sz="2050" spc="-35" dirty="0">
                <a:latin typeface="Tahoma"/>
                <a:cs typeface="Tahoma"/>
              </a:rPr>
              <a:t>multiple  </a:t>
            </a:r>
            <a:r>
              <a:rPr sz="2050" spc="-50" dirty="0">
                <a:latin typeface="Tahoma"/>
                <a:cs typeface="Tahoma"/>
              </a:rPr>
              <a:t>algorithms)</a:t>
            </a:r>
            <a:endParaRPr sz="2050" dirty="0">
              <a:latin typeface="Tahoma"/>
              <a:cs typeface="Tahoma"/>
            </a:endParaRPr>
          </a:p>
          <a:p>
            <a:pPr marL="269875" marR="6985" indent="-257175">
              <a:lnSpc>
                <a:spcPct val="200000"/>
              </a:lnSpc>
              <a:spcBef>
                <a:spcPts val="59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35" dirty="0">
                <a:latin typeface="Tahoma"/>
                <a:cs typeface="Tahoma"/>
              </a:rPr>
              <a:t>Computational </a:t>
            </a:r>
            <a:r>
              <a:rPr sz="2050" spc="-45" dirty="0">
                <a:latin typeface="Tahoma"/>
                <a:cs typeface="Tahoma"/>
              </a:rPr>
              <a:t>cost </a:t>
            </a:r>
            <a:r>
              <a:rPr sz="2050" spc="-85" dirty="0">
                <a:latin typeface="Tahoma"/>
                <a:cs typeface="Tahoma"/>
              </a:rPr>
              <a:t>scales </a:t>
            </a:r>
            <a:r>
              <a:rPr sz="2050" spc="-30" dirty="0">
                <a:latin typeface="Tahoma"/>
                <a:cs typeface="Tahoma"/>
              </a:rPr>
              <a:t>with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spc="-75" dirty="0">
                <a:latin typeface="Tahoma"/>
                <a:cs typeface="Tahoma"/>
              </a:rPr>
              <a:t>number </a:t>
            </a:r>
            <a:r>
              <a:rPr sz="2050" spc="-55" dirty="0">
                <a:latin typeface="Tahoma"/>
                <a:cs typeface="Tahoma"/>
              </a:rPr>
              <a:t>of </a:t>
            </a:r>
            <a:r>
              <a:rPr sz="2050" spc="-70" dirty="0">
                <a:latin typeface="Tahoma"/>
                <a:cs typeface="Tahoma"/>
              </a:rPr>
              <a:t>instances (examples), </a:t>
            </a:r>
            <a:r>
              <a:rPr sz="2050" spc="-105" dirty="0">
                <a:latin typeface="Tahoma"/>
                <a:cs typeface="Tahoma"/>
              </a:rPr>
              <a:t>so  </a:t>
            </a:r>
            <a:r>
              <a:rPr sz="2050" spc="35" dirty="0">
                <a:latin typeface="Tahoma"/>
                <a:cs typeface="Tahoma"/>
              </a:rPr>
              <a:t>it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can</a:t>
            </a:r>
            <a:r>
              <a:rPr sz="2050" spc="5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be</a:t>
            </a:r>
            <a:r>
              <a:rPr sz="2050" spc="50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prohibitive,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especially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if</a:t>
            </a:r>
            <a:r>
              <a:rPr sz="2050" spc="50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finding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the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best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predictor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is</a:t>
            </a:r>
            <a:r>
              <a:rPr sz="2050" spc="5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expensive</a:t>
            </a:r>
            <a:endParaRPr sz="2050" dirty="0">
              <a:latin typeface="Tahoma"/>
              <a:cs typeface="Tahoma"/>
            </a:endParaRPr>
          </a:p>
          <a:p>
            <a:pPr marL="269875" indent="-257175">
              <a:lnSpc>
                <a:spcPct val="200000"/>
              </a:lnSpc>
              <a:spcBef>
                <a:spcPts val="6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60" dirty="0">
                <a:latin typeface="Tahoma"/>
                <a:cs typeface="Tahoma"/>
              </a:rPr>
              <a:t>We </a:t>
            </a:r>
            <a:r>
              <a:rPr sz="2050" spc="-75" dirty="0">
                <a:latin typeface="Tahoma"/>
                <a:cs typeface="Tahoma"/>
              </a:rPr>
              <a:t>do </a:t>
            </a:r>
            <a:r>
              <a:rPr sz="2050" spc="-35" dirty="0">
                <a:latin typeface="Tahoma"/>
                <a:cs typeface="Tahoma"/>
              </a:rPr>
              <a:t>not </a:t>
            </a:r>
            <a:r>
              <a:rPr sz="2050" spc="-40" dirty="0">
                <a:latin typeface="Tahoma"/>
                <a:cs typeface="Tahoma"/>
              </a:rPr>
              <a:t>obtain </a:t>
            </a:r>
            <a:r>
              <a:rPr sz="2050" spc="-110" dirty="0">
                <a:latin typeface="Tahoma"/>
                <a:cs typeface="Tahoma"/>
              </a:rPr>
              <a:t>one </a:t>
            </a:r>
            <a:r>
              <a:rPr sz="2050" spc="-60" dirty="0">
                <a:latin typeface="Tahoma"/>
                <a:cs typeface="Tahoma"/>
              </a:rPr>
              <a:t>predictor, </a:t>
            </a:r>
            <a:r>
              <a:rPr sz="2050" spc="-30" dirty="0">
                <a:latin typeface="Tahoma"/>
                <a:cs typeface="Tahoma"/>
              </a:rPr>
              <a:t>but</a:t>
            </a:r>
            <a:r>
              <a:rPr sz="2050" spc="8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many!</a:t>
            </a:r>
            <a:endParaRPr sz="2050" dirty="0">
              <a:latin typeface="Tahoma"/>
              <a:cs typeface="Tahoma"/>
            </a:endParaRPr>
          </a:p>
          <a:p>
            <a:pPr marL="269875" marR="6350" indent="-257175">
              <a:lnSpc>
                <a:spcPct val="200000"/>
              </a:lnSpc>
              <a:spcBef>
                <a:spcPts val="59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40" dirty="0">
                <a:latin typeface="Tahoma"/>
                <a:cs typeface="Tahoma"/>
              </a:rPr>
              <a:t>Alternative: </a:t>
            </a:r>
            <a:r>
              <a:rPr sz="2050" b="0" i="1" spc="-50" dirty="0">
                <a:latin typeface="Bookman Old Style"/>
                <a:cs typeface="Bookman Old Style"/>
              </a:rPr>
              <a:t>k</a:t>
            </a:r>
            <a:r>
              <a:rPr sz="2050" spc="-50" dirty="0">
                <a:latin typeface="Tahoma"/>
                <a:cs typeface="Tahoma"/>
              </a:rPr>
              <a:t>-fold </a:t>
            </a:r>
            <a:r>
              <a:rPr sz="2050" spc="-55" dirty="0">
                <a:latin typeface="Tahoma"/>
                <a:cs typeface="Tahoma"/>
              </a:rPr>
              <a:t>cross-validation: </a:t>
            </a:r>
            <a:r>
              <a:rPr sz="2050" spc="-20" dirty="0">
                <a:latin typeface="Tahoma"/>
                <a:cs typeface="Tahoma"/>
              </a:rPr>
              <a:t>split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spc="-45" dirty="0">
                <a:latin typeface="Tahoma"/>
                <a:cs typeface="Tahoma"/>
              </a:rPr>
              <a:t>data </a:t>
            </a:r>
            <a:r>
              <a:rPr sz="2050" spc="-75" dirty="0">
                <a:latin typeface="Tahoma"/>
                <a:cs typeface="Tahoma"/>
              </a:rPr>
              <a:t>set </a:t>
            </a:r>
            <a:r>
              <a:rPr sz="2050" spc="-20" dirty="0">
                <a:latin typeface="Tahoma"/>
                <a:cs typeface="Tahoma"/>
              </a:rPr>
              <a:t>into </a:t>
            </a:r>
            <a:r>
              <a:rPr sz="2050" b="0" i="1" spc="-160" dirty="0">
                <a:latin typeface="Bookman Old Style"/>
                <a:cs typeface="Bookman Old Style"/>
              </a:rPr>
              <a:t>k </a:t>
            </a:r>
            <a:r>
              <a:rPr sz="2050" spc="-60" dirty="0">
                <a:latin typeface="Tahoma"/>
                <a:cs typeface="Tahoma"/>
              </a:rPr>
              <a:t>parts, </a:t>
            </a:r>
            <a:r>
              <a:rPr sz="2050" spc="-65" dirty="0">
                <a:latin typeface="Tahoma"/>
                <a:cs typeface="Tahoma"/>
              </a:rPr>
              <a:t>then  </a:t>
            </a:r>
            <a:r>
              <a:rPr sz="2050" spc="-90" dirty="0">
                <a:latin typeface="Tahoma"/>
                <a:cs typeface="Tahoma"/>
              </a:rPr>
              <a:t>proceed </a:t>
            </a:r>
            <a:r>
              <a:rPr sz="2050" spc="-105" dirty="0">
                <a:latin typeface="Tahoma"/>
                <a:cs typeface="Tahoma"/>
              </a:rPr>
              <a:t>as</a:t>
            </a:r>
            <a:r>
              <a:rPr sz="2050" spc="175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above.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966320" y="6730060"/>
            <a:ext cx="2032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14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7350" y="715237"/>
            <a:ext cx="20650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0" dirty="0"/>
              <a:t>Regul</a:t>
            </a:r>
            <a:r>
              <a:rPr spc="-155" dirty="0"/>
              <a:t>a</a:t>
            </a:r>
            <a:r>
              <a:rPr spc="-40" dirty="0"/>
              <a:t>rization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0285" y="1384458"/>
            <a:ext cx="8196580" cy="3711272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69875" indent="-257175">
              <a:lnSpc>
                <a:spcPct val="150000"/>
              </a:lnSpc>
              <a:spcBef>
                <a:spcPts val="7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80" dirty="0">
                <a:latin typeface="Tahoma"/>
                <a:cs typeface="Tahoma"/>
              </a:rPr>
              <a:t>Remember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spc="-30" dirty="0">
                <a:latin typeface="Tahoma"/>
                <a:cs typeface="Tahoma"/>
              </a:rPr>
              <a:t>intuition: </a:t>
            </a:r>
            <a:r>
              <a:rPr sz="2050" spc="-45" dirty="0">
                <a:latin typeface="Tahoma"/>
                <a:cs typeface="Tahoma"/>
              </a:rPr>
              <a:t>complicated </a:t>
            </a:r>
            <a:r>
              <a:rPr sz="2050" spc="-85" dirty="0">
                <a:latin typeface="Tahoma"/>
                <a:cs typeface="Tahoma"/>
              </a:rPr>
              <a:t>hypotheses </a:t>
            </a:r>
            <a:r>
              <a:rPr sz="2050" spc="-75" dirty="0">
                <a:latin typeface="Tahoma"/>
                <a:cs typeface="Tahoma"/>
              </a:rPr>
              <a:t>lead </a:t>
            </a:r>
            <a:r>
              <a:rPr sz="2050" spc="-10" dirty="0">
                <a:latin typeface="Tahoma"/>
                <a:cs typeface="Tahoma"/>
              </a:rPr>
              <a:t>to</a:t>
            </a:r>
            <a:r>
              <a:rPr sz="2050" spc="315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overfitting</a:t>
            </a:r>
            <a:endParaRPr sz="2050" dirty="0">
              <a:latin typeface="Tahoma"/>
              <a:cs typeface="Tahoma"/>
            </a:endParaRPr>
          </a:p>
          <a:p>
            <a:pPr marL="269875" indent="-257175">
              <a:lnSpc>
                <a:spcPct val="150000"/>
              </a:lnSpc>
              <a:spcBef>
                <a:spcPts val="6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135" dirty="0">
                <a:latin typeface="Tahoma"/>
                <a:cs typeface="Tahoma"/>
              </a:rPr>
              <a:t>Idea: </a:t>
            </a:r>
            <a:r>
              <a:rPr sz="2050" spc="-90" dirty="0">
                <a:latin typeface="Tahoma"/>
                <a:cs typeface="Tahoma"/>
              </a:rPr>
              <a:t>change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spc="-85" dirty="0">
                <a:latin typeface="Tahoma"/>
                <a:cs typeface="Tahoma"/>
              </a:rPr>
              <a:t>error </a:t>
            </a:r>
            <a:r>
              <a:rPr sz="2050" spc="-40" dirty="0">
                <a:latin typeface="Tahoma"/>
                <a:cs typeface="Tahoma"/>
              </a:rPr>
              <a:t>function </a:t>
            </a:r>
            <a:r>
              <a:rPr sz="2050" spc="-10" dirty="0">
                <a:latin typeface="Tahoma"/>
                <a:cs typeface="Tahoma"/>
              </a:rPr>
              <a:t>to </a:t>
            </a:r>
            <a:r>
              <a:rPr sz="2050" i="1" spc="-95" dirty="0">
                <a:solidFill>
                  <a:srgbClr val="E50000"/>
                </a:solidFill>
                <a:latin typeface="Arial"/>
                <a:cs typeface="Arial"/>
              </a:rPr>
              <a:t>penalize </a:t>
            </a:r>
            <a:r>
              <a:rPr sz="2050" i="1" spc="-85" dirty="0">
                <a:solidFill>
                  <a:srgbClr val="E50000"/>
                </a:solidFill>
                <a:latin typeface="Arial"/>
                <a:cs typeface="Arial"/>
              </a:rPr>
              <a:t>hypothesis</a:t>
            </a:r>
            <a:r>
              <a:rPr sz="2050" i="1" spc="30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2050" i="1" spc="-65" dirty="0">
                <a:solidFill>
                  <a:srgbClr val="E50000"/>
                </a:solidFill>
                <a:latin typeface="Arial"/>
                <a:cs typeface="Arial"/>
              </a:rPr>
              <a:t>complexity</a:t>
            </a:r>
            <a:r>
              <a:rPr sz="2050" spc="-65" dirty="0">
                <a:latin typeface="Tahoma"/>
                <a:cs typeface="Tahoma"/>
              </a:rPr>
              <a:t>:</a:t>
            </a:r>
            <a:endParaRPr sz="2050" dirty="0">
              <a:latin typeface="Tahoma"/>
              <a:cs typeface="Tahoma"/>
            </a:endParaRPr>
          </a:p>
          <a:p>
            <a:pPr marL="257175" algn="ctr">
              <a:lnSpc>
                <a:spcPct val="100000"/>
              </a:lnSpc>
              <a:spcBef>
                <a:spcPts val="3005"/>
              </a:spcBef>
            </a:pPr>
            <a:r>
              <a:rPr sz="2050" b="0" i="1" spc="-5" dirty="0">
                <a:latin typeface="Bookman Old Style"/>
                <a:cs typeface="Bookman Old Style"/>
              </a:rPr>
              <a:t>J</a:t>
            </a:r>
            <a:r>
              <a:rPr sz="2050" b="0" i="1" spc="-420" dirty="0">
                <a:latin typeface="Bookman Old Style"/>
                <a:cs typeface="Bookman Old Style"/>
              </a:rPr>
              <a:t> </a:t>
            </a:r>
            <a:r>
              <a:rPr sz="2050" spc="100" dirty="0">
                <a:latin typeface="Garamond"/>
                <a:cs typeface="Garamond"/>
              </a:rPr>
              <a:t>(</a:t>
            </a:r>
            <a:r>
              <a:rPr sz="2050" b="1" spc="100" dirty="0">
                <a:latin typeface="Tahoma"/>
                <a:cs typeface="Tahoma"/>
              </a:rPr>
              <a:t>w</a:t>
            </a:r>
            <a:r>
              <a:rPr sz="2050" spc="100" dirty="0">
                <a:latin typeface="Garamond"/>
                <a:cs typeface="Garamond"/>
              </a:rPr>
              <a:t>)</a:t>
            </a:r>
            <a:r>
              <a:rPr sz="2050" spc="50" dirty="0">
                <a:latin typeface="Garamond"/>
                <a:cs typeface="Garamond"/>
              </a:rPr>
              <a:t> </a:t>
            </a:r>
            <a:r>
              <a:rPr sz="2050" spc="229" dirty="0">
                <a:latin typeface="Garamond"/>
                <a:cs typeface="Garamond"/>
              </a:rPr>
              <a:t>=</a:t>
            </a:r>
            <a:r>
              <a:rPr sz="2050" spc="50" dirty="0">
                <a:latin typeface="Garamond"/>
                <a:cs typeface="Garamond"/>
              </a:rPr>
              <a:t> </a:t>
            </a:r>
            <a:r>
              <a:rPr sz="2050" b="0" i="1" spc="135" dirty="0">
                <a:latin typeface="Bookman Old Style"/>
                <a:cs typeface="Bookman Old Style"/>
              </a:rPr>
              <a:t>J</a:t>
            </a:r>
            <a:r>
              <a:rPr sz="2175" i="1" spc="202" baseline="-11494" dirty="0">
                <a:latin typeface="Arial"/>
                <a:cs typeface="Arial"/>
              </a:rPr>
              <a:t>D</a:t>
            </a:r>
            <a:r>
              <a:rPr sz="2050" spc="135" dirty="0">
                <a:latin typeface="Garamond"/>
                <a:cs typeface="Garamond"/>
              </a:rPr>
              <a:t>(</a:t>
            </a:r>
            <a:r>
              <a:rPr sz="2050" b="1" spc="135" dirty="0">
                <a:latin typeface="Tahoma"/>
                <a:cs typeface="Tahoma"/>
              </a:rPr>
              <a:t>w</a:t>
            </a:r>
            <a:r>
              <a:rPr sz="2050" spc="135" dirty="0">
                <a:latin typeface="Garamond"/>
                <a:cs typeface="Garamond"/>
              </a:rPr>
              <a:t>)</a:t>
            </a:r>
            <a:r>
              <a:rPr sz="2050" spc="-60" dirty="0">
                <a:latin typeface="Garamond"/>
                <a:cs typeface="Garamond"/>
              </a:rPr>
              <a:t> </a:t>
            </a:r>
            <a:r>
              <a:rPr sz="2050" spc="229" dirty="0">
                <a:latin typeface="Garamond"/>
                <a:cs typeface="Garamond"/>
              </a:rPr>
              <a:t>+</a:t>
            </a:r>
            <a:r>
              <a:rPr sz="2050" spc="-60" dirty="0">
                <a:latin typeface="Garamond"/>
                <a:cs typeface="Garamond"/>
              </a:rPr>
              <a:t> </a:t>
            </a:r>
            <a:r>
              <a:rPr sz="2050" b="0" i="1" spc="85" dirty="0">
                <a:latin typeface="Bookman Old Style"/>
                <a:cs typeface="Bookman Old Style"/>
              </a:rPr>
              <a:t>λJ</a:t>
            </a:r>
            <a:r>
              <a:rPr sz="2175" i="1" spc="127" baseline="-11494" dirty="0">
                <a:latin typeface="Arial"/>
                <a:cs typeface="Arial"/>
              </a:rPr>
              <a:t>pen</a:t>
            </a:r>
            <a:r>
              <a:rPr sz="2050" spc="85" dirty="0">
                <a:latin typeface="Garamond"/>
                <a:cs typeface="Garamond"/>
              </a:rPr>
              <a:t>(</a:t>
            </a:r>
            <a:r>
              <a:rPr sz="2050" b="1" spc="85" dirty="0">
                <a:latin typeface="Tahoma"/>
                <a:cs typeface="Tahoma"/>
              </a:rPr>
              <a:t>w</a:t>
            </a:r>
            <a:r>
              <a:rPr sz="2050" spc="85" dirty="0">
                <a:latin typeface="Garamond"/>
                <a:cs typeface="Garamond"/>
              </a:rPr>
              <a:t>)</a:t>
            </a:r>
            <a:endParaRPr sz="2050" dirty="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257175" algn="ctr">
              <a:lnSpc>
                <a:spcPct val="150000"/>
              </a:lnSpc>
            </a:pPr>
            <a:r>
              <a:rPr sz="2050" spc="0" dirty="0">
                <a:latin typeface="Tahoma"/>
                <a:cs typeface="Tahoma"/>
              </a:rPr>
              <a:t>This</a:t>
            </a:r>
            <a:r>
              <a:rPr sz="2050" spc="-120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is</a:t>
            </a:r>
            <a:r>
              <a:rPr sz="2050" spc="-120" dirty="0">
                <a:latin typeface="Tahoma"/>
                <a:cs typeface="Tahoma"/>
              </a:rPr>
              <a:t> </a:t>
            </a:r>
            <a:r>
              <a:rPr sz="2050" spc="-50" dirty="0">
                <a:latin typeface="Tahoma"/>
                <a:cs typeface="Tahoma"/>
              </a:rPr>
              <a:t>called</a:t>
            </a:r>
            <a:r>
              <a:rPr sz="2050" spc="-120" dirty="0">
                <a:latin typeface="Tahoma"/>
                <a:cs typeface="Tahoma"/>
              </a:rPr>
              <a:t> </a:t>
            </a:r>
            <a:r>
              <a:rPr sz="2050" i="1" spc="-55" dirty="0">
                <a:solidFill>
                  <a:srgbClr val="E50000"/>
                </a:solidFill>
                <a:latin typeface="Arial"/>
                <a:cs typeface="Arial"/>
              </a:rPr>
              <a:t>regularization</a:t>
            </a:r>
            <a:r>
              <a:rPr sz="2050" i="1" spc="-5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2050" spc="-30" dirty="0">
                <a:latin typeface="Tahoma"/>
                <a:cs typeface="Tahoma"/>
              </a:rPr>
              <a:t>in</a:t>
            </a:r>
            <a:r>
              <a:rPr sz="2050" spc="-12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machine</a:t>
            </a:r>
            <a:r>
              <a:rPr sz="2050" spc="-114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learning</a:t>
            </a:r>
            <a:r>
              <a:rPr sz="2050" spc="-12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and</a:t>
            </a:r>
            <a:r>
              <a:rPr sz="2050" spc="-120" dirty="0">
                <a:latin typeface="Tahoma"/>
                <a:cs typeface="Tahoma"/>
              </a:rPr>
              <a:t> </a:t>
            </a:r>
            <a:r>
              <a:rPr sz="2050" i="1" spc="-100" dirty="0">
                <a:solidFill>
                  <a:srgbClr val="E50000"/>
                </a:solidFill>
                <a:latin typeface="Arial"/>
                <a:cs typeface="Arial"/>
              </a:rPr>
              <a:t>shrinkage</a:t>
            </a:r>
            <a:r>
              <a:rPr sz="2050" i="1" spc="-4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2050" spc="-30" dirty="0">
                <a:latin typeface="Tahoma"/>
                <a:cs typeface="Tahoma"/>
              </a:rPr>
              <a:t>in</a:t>
            </a:r>
            <a:r>
              <a:rPr sz="2050" spc="-120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statistics</a:t>
            </a:r>
            <a:endParaRPr sz="2050" dirty="0">
              <a:latin typeface="Tahoma"/>
              <a:cs typeface="Tahoma"/>
            </a:endParaRPr>
          </a:p>
          <a:p>
            <a:pPr marL="269875" marR="5080" indent="-257175">
              <a:lnSpc>
                <a:spcPct val="150000"/>
              </a:lnSpc>
              <a:spcBef>
                <a:spcPts val="59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b="0" i="1" spc="125" dirty="0">
                <a:latin typeface="Bookman Old Style"/>
                <a:cs typeface="Bookman Old Style"/>
              </a:rPr>
              <a:t>λ </a:t>
            </a:r>
            <a:r>
              <a:rPr sz="2050" spc="-55" dirty="0">
                <a:latin typeface="Tahoma"/>
                <a:cs typeface="Tahoma"/>
              </a:rPr>
              <a:t>is </a:t>
            </a:r>
            <a:r>
              <a:rPr sz="2050" spc="-50" dirty="0">
                <a:latin typeface="Tahoma"/>
                <a:cs typeface="Tahoma"/>
              </a:rPr>
              <a:t>called </a:t>
            </a:r>
            <a:r>
              <a:rPr sz="2050" i="1" spc="-55" dirty="0">
                <a:solidFill>
                  <a:srgbClr val="E50000"/>
                </a:solidFill>
                <a:latin typeface="Arial"/>
                <a:cs typeface="Arial"/>
              </a:rPr>
              <a:t>regularization </a:t>
            </a:r>
            <a:r>
              <a:rPr sz="2050" i="1" spc="-45" dirty="0">
                <a:solidFill>
                  <a:srgbClr val="E50000"/>
                </a:solidFill>
                <a:latin typeface="Arial"/>
                <a:cs typeface="Arial"/>
              </a:rPr>
              <a:t>coefficient </a:t>
            </a:r>
            <a:r>
              <a:rPr sz="2050" spc="-80" dirty="0">
                <a:latin typeface="Tahoma"/>
                <a:cs typeface="Tahoma"/>
              </a:rPr>
              <a:t>and </a:t>
            </a:r>
            <a:r>
              <a:rPr sz="2050" spc="-45" dirty="0">
                <a:latin typeface="Tahoma"/>
                <a:cs typeface="Tahoma"/>
              </a:rPr>
              <a:t>controls </a:t>
            </a:r>
            <a:r>
              <a:rPr sz="2050" spc="-110" dirty="0">
                <a:latin typeface="Tahoma"/>
                <a:cs typeface="Tahoma"/>
              </a:rPr>
              <a:t>how </a:t>
            </a:r>
            <a:r>
              <a:rPr sz="2050" spc="-70" dirty="0">
                <a:latin typeface="Tahoma"/>
                <a:cs typeface="Tahoma"/>
              </a:rPr>
              <a:t>much </a:t>
            </a:r>
            <a:r>
              <a:rPr sz="2050" spc="-170" dirty="0">
                <a:latin typeface="Tahoma"/>
                <a:cs typeface="Tahoma"/>
              </a:rPr>
              <a:t>we </a:t>
            </a:r>
            <a:r>
              <a:rPr sz="2050" spc="-75" dirty="0">
                <a:latin typeface="Tahoma"/>
                <a:cs typeface="Tahoma"/>
              </a:rPr>
              <a:t>value  </a:t>
            </a:r>
            <a:r>
              <a:rPr sz="2050" spc="-10" dirty="0">
                <a:latin typeface="Tahoma"/>
                <a:cs typeface="Tahoma"/>
              </a:rPr>
              <a:t>fitting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spc="-45" dirty="0">
                <a:latin typeface="Tahoma"/>
                <a:cs typeface="Tahoma"/>
              </a:rPr>
              <a:t>data </a:t>
            </a:r>
            <a:r>
              <a:rPr sz="2050" spc="-70" dirty="0">
                <a:latin typeface="Tahoma"/>
                <a:cs typeface="Tahoma"/>
              </a:rPr>
              <a:t>well, </a:t>
            </a:r>
            <a:r>
              <a:rPr sz="2050" spc="-85" dirty="0">
                <a:latin typeface="Tahoma"/>
                <a:cs typeface="Tahoma"/>
              </a:rPr>
              <a:t>vs. a </a:t>
            </a:r>
            <a:r>
              <a:rPr sz="2050" spc="-65" dirty="0">
                <a:latin typeface="Tahoma"/>
                <a:cs typeface="Tahoma"/>
              </a:rPr>
              <a:t>simple</a:t>
            </a:r>
            <a:r>
              <a:rPr sz="2050" spc="34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hypothesis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2183" y="715237"/>
            <a:ext cx="45758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Regularization </a:t>
            </a:r>
            <a:r>
              <a:rPr spc="-80" dirty="0"/>
              <a:t>for linear</a:t>
            </a:r>
            <a:r>
              <a:rPr spc="140" dirty="0"/>
              <a:t> </a:t>
            </a:r>
            <a:r>
              <a:rPr spc="-110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1" y="1460277"/>
            <a:ext cx="8774594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14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140" dirty="0">
                <a:latin typeface="Tahoma"/>
                <a:cs typeface="Tahoma"/>
              </a:rPr>
              <a:t>A </a:t>
            </a:r>
            <a:r>
              <a:rPr sz="2050" spc="-100" dirty="0">
                <a:latin typeface="Tahoma"/>
                <a:cs typeface="Tahoma"/>
              </a:rPr>
              <a:t>squared </a:t>
            </a:r>
            <a:r>
              <a:rPr sz="2050" spc="-55" dirty="0">
                <a:latin typeface="Tahoma"/>
                <a:cs typeface="Tahoma"/>
              </a:rPr>
              <a:t>penalty </a:t>
            </a:r>
            <a:r>
              <a:rPr sz="2050" spc="-80" dirty="0">
                <a:latin typeface="Tahoma"/>
                <a:cs typeface="Tahoma"/>
              </a:rPr>
              <a:t>on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spc="-80" dirty="0">
                <a:latin typeface="Tahoma"/>
                <a:cs typeface="Tahoma"/>
              </a:rPr>
              <a:t>weights </a:t>
            </a:r>
            <a:r>
              <a:rPr sz="2050" spc="-75" dirty="0">
                <a:latin typeface="Tahoma"/>
                <a:cs typeface="Tahoma"/>
              </a:rPr>
              <a:t>would </a:t>
            </a:r>
            <a:r>
              <a:rPr sz="2050" spc="-100" dirty="0">
                <a:latin typeface="Tahoma"/>
                <a:cs typeface="Tahoma"/>
              </a:rPr>
              <a:t>make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spc="-50" dirty="0">
                <a:latin typeface="Tahoma"/>
                <a:cs typeface="Tahoma"/>
              </a:rPr>
              <a:t>math </a:t>
            </a:r>
            <a:r>
              <a:rPr sz="2050" spc="-90" dirty="0">
                <a:latin typeface="Tahoma"/>
                <a:cs typeface="Tahoma"/>
              </a:rPr>
              <a:t>work </a:t>
            </a:r>
            <a:r>
              <a:rPr sz="2050" spc="-50" dirty="0">
                <a:latin typeface="Tahoma"/>
                <a:cs typeface="Tahoma"/>
              </a:rPr>
              <a:t>nicely</a:t>
            </a:r>
            <a:r>
              <a:rPr sz="2050" spc="-120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in</a:t>
            </a:r>
            <a:r>
              <a:rPr lang="en-US" sz="2050" spc="-30" dirty="0">
                <a:latin typeface="Tahoma"/>
                <a:cs typeface="Tahoma"/>
              </a:rPr>
              <a:t> </a:t>
            </a:r>
            <a:r>
              <a:rPr lang="en-US" sz="2050" spc="-65" dirty="0">
                <a:latin typeface="Tahoma"/>
                <a:cs typeface="Tahoma"/>
              </a:rPr>
              <a:t>our</a:t>
            </a:r>
            <a:r>
              <a:rPr lang="en-US" sz="2050" spc="-20" dirty="0">
                <a:latin typeface="Tahoma"/>
                <a:cs typeface="Tahoma"/>
              </a:rPr>
              <a:t> </a:t>
            </a:r>
            <a:r>
              <a:rPr lang="en-US" sz="2050" spc="-114" dirty="0">
                <a:latin typeface="Tahoma"/>
                <a:cs typeface="Tahoma"/>
              </a:rPr>
              <a:t>case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48126" y="1927345"/>
            <a:ext cx="3075940" cy="74104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  <a:tabLst>
                <a:tab pos="2909570" algn="l"/>
              </a:tabLst>
            </a:pPr>
            <a:r>
              <a:rPr sz="2050" u="sng" spc="65" dirty="0">
                <a:latin typeface="Garamond"/>
                <a:cs typeface="Garamond"/>
              </a:rPr>
              <a:t>1</a:t>
            </a:r>
            <a:r>
              <a:rPr sz="2050" spc="65" dirty="0">
                <a:latin typeface="Garamond"/>
                <a:cs typeface="Garamond"/>
              </a:rPr>
              <a:t>	</a:t>
            </a:r>
            <a:r>
              <a:rPr sz="2050" b="0" i="1" u="sng" spc="125" dirty="0">
                <a:latin typeface="Bookman Old Style"/>
                <a:cs typeface="Bookman Old Style"/>
              </a:rPr>
              <a:t>λ</a:t>
            </a:r>
            <a:endParaRPr sz="205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050" spc="65" dirty="0">
                <a:latin typeface="Garamond"/>
                <a:cs typeface="Garamond"/>
              </a:rPr>
              <a:t>2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6439" y="2327484"/>
            <a:ext cx="15684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65" dirty="0">
                <a:latin typeface="Garamond"/>
                <a:cs typeface="Garamond"/>
              </a:rPr>
              <a:t>2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2888" y="2118095"/>
            <a:ext cx="216217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25650" algn="l"/>
              </a:tabLst>
            </a:pPr>
            <a:r>
              <a:rPr sz="1450" i="1" spc="80" dirty="0">
                <a:latin typeface="Arial"/>
                <a:cs typeface="Arial"/>
              </a:rPr>
              <a:t>T	T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94506" y="2147487"/>
            <a:ext cx="354330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299210" algn="l"/>
                <a:tab pos="2931795" algn="l"/>
                <a:tab pos="3312160" algn="l"/>
              </a:tabLst>
            </a:pPr>
            <a:r>
              <a:rPr sz="2050" spc="200" dirty="0">
                <a:latin typeface="Garamond"/>
                <a:cs typeface="Garamond"/>
              </a:rPr>
              <a:t>(</a:t>
            </a:r>
            <a:r>
              <a:rPr sz="2050" b="1" spc="-100" dirty="0">
                <a:latin typeface="Tahoma"/>
                <a:cs typeface="Tahoma"/>
              </a:rPr>
              <a:t>Φw</a:t>
            </a:r>
            <a:r>
              <a:rPr sz="2050" b="1" spc="-110" dirty="0">
                <a:latin typeface="Tahoma"/>
                <a:cs typeface="Tahoma"/>
              </a:rPr>
              <a:t> </a:t>
            </a:r>
            <a:r>
              <a:rPr sz="2050" spc="-25" dirty="0">
                <a:latin typeface="Lucida Sans Unicode"/>
                <a:cs typeface="Lucida Sans Unicode"/>
              </a:rPr>
              <a:t>−</a:t>
            </a:r>
            <a:r>
              <a:rPr sz="2050" spc="-190" dirty="0">
                <a:latin typeface="Lucida Sans Unicode"/>
                <a:cs typeface="Lucida Sans Unicode"/>
              </a:rPr>
              <a:t> </a:t>
            </a:r>
            <a:r>
              <a:rPr sz="2050" b="1" spc="95" dirty="0">
                <a:latin typeface="Tahoma"/>
                <a:cs typeface="Tahoma"/>
              </a:rPr>
              <a:t>y</a:t>
            </a:r>
            <a:r>
              <a:rPr sz="2050" spc="200" dirty="0">
                <a:latin typeface="Garamond"/>
                <a:cs typeface="Garamond"/>
              </a:rPr>
              <a:t>)</a:t>
            </a:r>
            <a:r>
              <a:rPr sz="2050" dirty="0">
                <a:latin typeface="Garamond"/>
                <a:cs typeface="Garamond"/>
              </a:rPr>
              <a:t>	</a:t>
            </a:r>
            <a:r>
              <a:rPr sz="2050" spc="200" dirty="0">
                <a:latin typeface="Garamond"/>
                <a:cs typeface="Garamond"/>
              </a:rPr>
              <a:t>(</a:t>
            </a:r>
            <a:r>
              <a:rPr sz="2050" b="1" spc="-100" dirty="0">
                <a:latin typeface="Tahoma"/>
                <a:cs typeface="Tahoma"/>
              </a:rPr>
              <a:t>Φw</a:t>
            </a:r>
            <a:r>
              <a:rPr sz="2050" b="1" spc="-110" dirty="0">
                <a:latin typeface="Tahoma"/>
                <a:cs typeface="Tahoma"/>
              </a:rPr>
              <a:t> </a:t>
            </a:r>
            <a:r>
              <a:rPr sz="2050" spc="-25" dirty="0">
                <a:latin typeface="Lucida Sans Unicode"/>
                <a:cs typeface="Lucida Sans Unicode"/>
              </a:rPr>
              <a:t>−</a:t>
            </a:r>
            <a:r>
              <a:rPr sz="2050" spc="-190" dirty="0">
                <a:latin typeface="Lucida Sans Unicode"/>
                <a:cs typeface="Lucida Sans Unicode"/>
              </a:rPr>
              <a:t> </a:t>
            </a:r>
            <a:r>
              <a:rPr sz="2050" b="1" spc="95" dirty="0">
                <a:latin typeface="Tahoma"/>
                <a:cs typeface="Tahoma"/>
              </a:rPr>
              <a:t>y</a:t>
            </a:r>
            <a:r>
              <a:rPr sz="2050" spc="200" dirty="0">
                <a:latin typeface="Garamond"/>
                <a:cs typeface="Garamond"/>
              </a:rPr>
              <a:t>)</a:t>
            </a:r>
            <a:r>
              <a:rPr sz="2050" spc="-55" dirty="0">
                <a:latin typeface="Garamond"/>
                <a:cs typeface="Garamond"/>
              </a:rPr>
              <a:t> </a:t>
            </a:r>
            <a:r>
              <a:rPr sz="2050" spc="229" dirty="0">
                <a:latin typeface="Garamond"/>
                <a:cs typeface="Garamond"/>
              </a:rPr>
              <a:t>+</a:t>
            </a:r>
            <a:r>
              <a:rPr sz="2050" dirty="0">
                <a:latin typeface="Garamond"/>
                <a:cs typeface="Garamond"/>
              </a:rPr>
              <a:t>	</a:t>
            </a:r>
            <a:r>
              <a:rPr sz="2050" b="1" spc="-110" dirty="0">
                <a:latin typeface="Tahoma"/>
                <a:cs typeface="Tahoma"/>
              </a:rPr>
              <a:t>w</a:t>
            </a:r>
            <a:r>
              <a:rPr sz="2050" b="1" dirty="0">
                <a:latin typeface="Tahoma"/>
                <a:cs typeface="Tahoma"/>
              </a:rPr>
              <a:t>	</a:t>
            </a:r>
            <a:r>
              <a:rPr sz="2050" b="1" spc="-110" dirty="0">
                <a:latin typeface="Tahoma"/>
                <a:cs typeface="Tahoma"/>
              </a:rPr>
              <a:t>w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600" y="2686856"/>
            <a:ext cx="9601200" cy="7232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175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  <a:tab pos="899794" algn="l"/>
                <a:tab pos="1214755" algn="l"/>
                <a:tab pos="1788160" algn="l"/>
                <a:tab pos="2642870" algn="l"/>
                <a:tab pos="3021330" algn="l"/>
                <a:tab pos="3462654" algn="l"/>
              </a:tabLst>
            </a:pPr>
            <a:r>
              <a:rPr sz="2050" spc="0" dirty="0">
                <a:latin typeface="Tahoma"/>
                <a:cs typeface="Tahoma"/>
              </a:rPr>
              <a:t>This	</a:t>
            </a:r>
            <a:r>
              <a:rPr sz="2050" spc="-55" dirty="0">
                <a:latin typeface="Tahoma"/>
                <a:cs typeface="Tahoma"/>
              </a:rPr>
              <a:t>is	</a:t>
            </a:r>
            <a:r>
              <a:rPr sz="2050" spc="-70" dirty="0">
                <a:latin typeface="Tahoma"/>
                <a:cs typeface="Tahoma"/>
              </a:rPr>
              <a:t>also	</a:t>
            </a:r>
            <a:r>
              <a:rPr sz="2050" spc="-60" dirty="0">
                <a:latin typeface="Tahoma"/>
                <a:cs typeface="Tahoma"/>
              </a:rPr>
              <a:t>kn</a:t>
            </a:r>
            <a:r>
              <a:rPr sz="2050" spc="-120" dirty="0">
                <a:latin typeface="Tahoma"/>
                <a:cs typeface="Tahoma"/>
              </a:rPr>
              <a:t>o</a:t>
            </a:r>
            <a:r>
              <a:rPr sz="2050" spc="-95" dirty="0">
                <a:latin typeface="Tahoma"/>
                <a:cs typeface="Tahoma"/>
              </a:rPr>
              <a:t>wn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105" dirty="0">
                <a:latin typeface="Tahoma"/>
                <a:cs typeface="Tahoma"/>
              </a:rPr>
              <a:t>as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b="0" i="1" spc="210" dirty="0">
                <a:solidFill>
                  <a:srgbClr val="E50000"/>
                </a:solidFill>
                <a:latin typeface="Bookman Old Style"/>
                <a:cs typeface="Bookman Old Style"/>
              </a:rPr>
              <a:t>L</a:t>
            </a:r>
            <a:r>
              <a:rPr sz="2175" spc="15" baseline="-11494" dirty="0">
                <a:solidFill>
                  <a:srgbClr val="E50000"/>
                </a:solidFill>
                <a:latin typeface="Arial"/>
                <a:cs typeface="Arial"/>
              </a:rPr>
              <a:t>2</a:t>
            </a:r>
            <a:r>
              <a:rPr sz="2175" baseline="-11494" dirty="0">
                <a:solidFill>
                  <a:srgbClr val="E50000"/>
                </a:solidFill>
                <a:latin typeface="Arial"/>
                <a:cs typeface="Arial"/>
              </a:rPr>
              <a:t>	</a:t>
            </a:r>
            <a:r>
              <a:rPr sz="2050" i="1" spc="-80" dirty="0">
                <a:solidFill>
                  <a:srgbClr val="E50000"/>
                </a:solidFill>
                <a:latin typeface="Arial"/>
                <a:cs typeface="Arial"/>
              </a:rPr>
              <a:t>regul</a:t>
            </a:r>
            <a:r>
              <a:rPr sz="2050" i="1" spc="-160" dirty="0">
                <a:solidFill>
                  <a:srgbClr val="E50000"/>
                </a:solidFill>
                <a:latin typeface="Arial"/>
                <a:cs typeface="Arial"/>
              </a:rPr>
              <a:t>a</a:t>
            </a:r>
            <a:r>
              <a:rPr sz="2050" i="1" spc="-25" dirty="0">
                <a:solidFill>
                  <a:srgbClr val="E50000"/>
                </a:solidFill>
                <a:latin typeface="Arial"/>
                <a:cs typeface="Arial"/>
              </a:rPr>
              <a:t>rizatio</a:t>
            </a:r>
            <a:r>
              <a:rPr sz="2050" i="1" spc="-40" dirty="0">
                <a:solidFill>
                  <a:srgbClr val="E50000"/>
                </a:solidFill>
                <a:latin typeface="Arial"/>
                <a:cs typeface="Arial"/>
              </a:rPr>
              <a:t>n</a:t>
            </a:r>
            <a:r>
              <a:rPr sz="2050" spc="-50" dirty="0">
                <a:latin typeface="Tahoma"/>
                <a:cs typeface="Tahoma"/>
              </a:rPr>
              <a:t>,</a:t>
            </a:r>
            <a:r>
              <a:rPr lang="en-US" sz="2050" spc="-50" dirty="0">
                <a:latin typeface="Tahoma"/>
                <a:cs typeface="Tahoma"/>
              </a:rPr>
              <a:t> </a:t>
            </a:r>
            <a:r>
              <a:rPr lang="en-US" sz="2050" spc="-140" dirty="0">
                <a:latin typeface="Tahoma"/>
                <a:cs typeface="Tahoma"/>
              </a:rPr>
              <a:t>o</a:t>
            </a:r>
            <a:r>
              <a:rPr lang="en-US" sz="2050" spc="-35" dirty="0">
                <a:latin typeface="Tahoma"/>
                <a:cs typeface="Tahoma"/>
              </a:rPr>
              <a:t>r</a:t>
            </a:r>
            <a:r>
              <a:rPr lang="en-US" sz="2050" dirty="0">
                <a:latin typeface="Tahoma"/>
                <a:cs typeface="Tahoma"/>
              </a:rPr>
              <a:t>	</a:t>
            </a:r>
            <a:r>
              <a:rPr lang="en-US" sz="2050" i="1" spc="-130" dirty="0">
                <a:solidFill>
                  <a:srgbClr val="E50000"/>
                </a:solidFill>
                <a:latin typeface="Arial"/>
                <a:cs typeface="Arial"/>
              </a:rPr>
              <a:t>w</a:t>
            </a:r>
            <a:r>
              <a:rPr lang="en-US" sz="2050" i="1" spc="-40" dirty="0">
                <a:solidFill>
                  <a:srgbClr val="E50000"/>
                </a:solidFill>
                <a:latin typeface="Arial"/>
                <a:cs typeface="Arial"/>
              </a:rPr>
              <a:t>eight</a:t>
            </a:r>
            <a:r>
              <a:rPr lang="en-US" sz="2050" i="1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lang="en-US" sz="2050" i="1" spc="-140" dirty="0">
                <a:solidFill>
                  <a:srgbClr val="E50000"/>
                </a:solidFill>
                <a:latin typeface="Arial"/>
                <a:cs typeface="Arial"/>
              </a:rPr>
              <a:t>dec</a:t>
            </a:r>
            <a:r>
              <a:rPr lang="en-US" sz="2050" i="1" spc="-204" dirty="0">
                <a:solidFill>
                  <a:srgbClr val="E50000"/>
                </a:solidFill>
                <a:latin typeface="Arial"/>
                <a:cs typeface="Arial"/>
              </a:rPr>
              <a:t>a</a:t>
            </a:r>
            <a:r>
              <a:rPr lang="en-US" sz="2050" i="1" spc="-75" dirty="0">
                <a:solidFill>
                  <a:srgbClr val="E50000"/>
                </a:solidFill>
                <a:latin typeface="Arial"/>
                <a:cs typeface="Arial"/>
              </a:rPr>
              <a:t>y</a:t>
            </a:r>
            <a:r>
              <a:rPr lang="en-US" sz="2050" i="1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lang="en-US" sz="2050" spc="-30" dirty="0">
                <a:latin typeface="Tahoma"/>
                <a:cs typeface="Tahoma"/>
              </a:rPr>
              <a:t>in</a:t>
            </a:r>
            <a:r>
              <a:rPr lang="en-US" sz="2050" dirty="0">
                <a:latin typeface="Tahoma"/>
                <a:cs typeface="Tahoma"/>
              </a:rPr>
              <a:t> </a:t>
            </a:r>
            <a:r>
              <a:rPr lang="en-US" sz="2050" spc="-70" dirty="0">
                <a:latin typeface="Tahoma"/>
                <a:cs typeface="Tahoma"/>
              </a:rPr>
              <a:t>neural</a:t>
            </a:r>
            <a:r>
              <a:rPr lang="en-US" sz="205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networks</a:t>
            </a:r>
            <a:endParaRPr sz="2050" dirty="0">
              <a:latin typeface="Tahoma"/>
              <a:cs typeface="Tahoma"/>
            </a:endParaRPr>
          </a:p>
          <a:p>
            <a:pPr marL="269875" indent="-257175">
              <a:lnSpc>
                <a:spcPct val="100000"/>
              </a:lnSpc>
              <a:spcBef>
                <a:spcPts val="6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40" dirty="0">
                <a:latin typeface="Tahoma"/>
                <a:cs typeface="Tahoma"/>
              </a:rPr>
              <a:t>By </a:t>
            </a:r>
            <a:r>
              <a:rPr sz="2050" spc="-70" dirty="0">
                <a:latin typeface="Tahoma"/>
                <a:cs typeface="Tahoma"/>
              </a:rPr>
              <a:t>re-grouping </a:t>
            </a:r>
            <a:r>
              <a:rPr sz="2050" spc="-65" dirty="0">
                <a:latin typeface="Tahoma"/>
                <a:cs typeface="Tahoma"/>
              </a:rPr>
              <a:t>terms, </a:t>
            </a:r>
            <a:r>
              <a:rPr sz="2050" spc="-170" dirty="0">
                <a:latin typeface="Tahoma"/>
                <a:cs typeface="Tahoma"/>
              </a:rPr>
              <a:t>we</a:t>
            </a:r>
            <a:r>
              <a:rPr sz="2050" spc="26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get: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4294967295"/>
          </p:nvPr>
        </p:nvSpPr>
        <p:spPr>
          <a:xfrm>
            <a:off x="8966320" y="6730060"/>
            <a:ext cx="2032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15</a:t>
            </a:fld>
            <a:endParaRPr spc="-6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750541" y="3608403"/>
            <a:ext cx="6614795" cy="517880"/>
            <a:chOff x="1879980" y="4004735"/>
            <a:chExt cx="6614795" cy="517880"/>
          </a:xfrm>
        </p:grpSpPr>
        <p:sp>
          <p:nvSpPr>
            <p:cNvPr id="11" name="object 11"/>
            <p:cNvSpPr txBox="1"/>
            <p:nvPr/>
          </p:nvSpPr>
          <p:spPr>
            <a:xfrm>
              <a:off x="3000133" y="4004735"/>
              <a:ext cx="156845" cy="340360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</a:pPr>
              <a:r>
                <a:rPr sz="2050" spc="65" dirty="0">
                  <a:latin typeface="Garamond"/>
                  <a:cs typeface="Garamond"/>
                </a:rPr>
                <a:t>1</a:t>
              </a:r>
              <a:endParaRPr sz="2050">
                <a:latin typeface="Garamond"/>
                <a:cs typeface="Garamond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879980" y="4152864"/>
              <a:ext cx="6614795" cy="369751"/>
              <a:chOff x="1879980" y="4152864"/>
              <a:chExt cx="6614795" cy="369751"/>
            </a:xfrm>
          </p:grpSpPr>
          <p:sp>
            <p:nvSpPr>
              <p:cNvPr id="12" name="object 12"/>
              <p:cNvSpPr/>
              <p:nvPr/>
            </p:nvSpPr>
            <p:spPr>
              <a:xfrm>
                <a:off x="3012833" y="4391761"/>
                <a:ext cx="1314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1444">
                    <a:moveTo>
                      <a:pt x="0" y="0"/>
                    </a:moveTo>
                    <a:lnTo>
                      <a:pt x="131203" y="0"/>
                    </a:lnTo>
                  </a:path>
                </a:pathLst>
              </a:custGeom>
              <a:ln w="1049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 txBox="1"/>
              <p:nvPr/>
            </p:nvSpPr>
            <p:spPr>
              <a:xfrm>
                <a:off x="3470719" y="4152864"/>
                <a:ext cx="4724400" cy="24574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  <a:tabLst>
                    <a:tab pos="490855" algn="l"/>
                    <a:tab pos="2322195" algn="l"/>
                    <a:tab pos="2698750" algn="l"/>
                    <a:tab pos="3504565" algn="l"/>
                    <a:tab pos="4587240" algn="l"/>
                  </a:tabLst>
                </a:pPr>
                <a:r>
                  <a:rPr sz="1450" i="1" spc="80" dirty="0">
                    <a:latin typeface="Arial"/>
                    <a:cs typeface="Arial"/>
                  </a:rPr>
                  <a:t>T	T	T	T	T	T</a:t>
                </a:r>
                <a:endParaRPr sz="1450">
                  <a:latin typeface="Arial"/>
                  <a:cs typeface="Arial"/>
                </a:endParaRPr>
              </a:p>
            </p:txBody>
          </p:sp>
          <p:sp>
            <p:nvSpPr>
              <p:cNvPr id="14" name="object 14"/>
              <p:cNvSpPr txBox="1"/>
              <p:nvPr/>
            </p:nvSpPr>
            <p:spPr>
              <a:xfrm>
                <a:off x="1879980" y="4182255"/>
                <a:ext cx="6614795" cy="340360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  <a:tabLst>
                    <a:tab pos="1761489" algn="l"/>
                    <a:tab pos="2239645" algn="l"/>
                    <a:tab pos="4070985" algn="l"/>
                    <a:tab pos="4447540" algn="l"/>
                    <a:tab pos="5253355" algn="l"/>
                    <a:tab pos="6336030" algn="l"/>
                  </a:tabLst>
                </a:pPr>
                <a:r>
                  <a:rPr sz="2050" b="0" i="1" spc="-5" dirty="0">
                    <a:latin typeface="Bookman Old Style"/>
                    <a:cs typeface="Bookman Old Style"/>
                  </a:rPr>
                  <a:t>J</a:t>
                </a:r>
                <a:r>
                  <a:rPr sz="2175" i="1" spc="577" baseline="-11494" dirty="0">
                    <a:latin typeface="Arial"/>
                    <a:cs typeface="Arial"/>
                  </a:rPr>
                  <a:t>D</a:t>
                </a:r>
                <a:r>
                  <a:rPr sz="2050" spc="200" dirty="0">
                    <a:latin typeface="Garamond"/>
                    <a:cs typeface="Garamond"/>
                  </a:rPr>
                  <a:t>(</a:t>
                </a:r>
                <a:r>
                  <a:rPr sz="2050" b="1" spc="-80" dirty="0">
                    <a:latin typeface="Tahoma"/>
                    <a:cs typeface="Tahoma"/>
                  </a:rPr>
                  <a:t>w</a:t>
                </a:r>
                <a:r>
                  <a:rPr sz="2050" spc="200" dirty="0">
                    <a:latin typeface="Garamond"/>
                    <a:cs typeface="Garamond"/>
                  </a:rPr>
                  <a:t>)</a:t>
                </a:r>
                <a:r>
                  <a:rPr sz="2050" spc="55" dirty="0">
                    <a:latin typeface="Garamond"/>
                    <a:cs typeface="Garamond"/>
                  </a:rPr>
                  <a:t> </a:t>
                </a:r>
                <a:r>
                  <a:rPr sz="2050" spc="229" dirty="0">
                    <a:latin typeface="Garamond"/>
                    <a:cs typeface="Garamond"/>
                  </a:rPr>
                  <a:t>=</a:t>
                </a:r>
                <a:r>
                  <a:rPr sz="2050" spc="175" dirty="0">
                    <a:latin typeface="Garamond"/>
                    <a:cs typeface="Garamond"/>
                  </a:rPr>
                  <a:t> </a:t>
                </a:r>
                <a:r>
                  <a:rPr sz="3075" spc="270" baseline="-37940" dirty="0">
                    <a:latin typeface="Garamond"/>
                    <a:cs typeface="Garamond"/>
                  </a:rPr>
                  <a:t>2</a:t>
                </a:r>
                <a:r>
                  <a:rPr sz="2050" spc="200" dirty="0">
                    <a:latin typeface="Garamond"/>
                    <a:cs typeface="Garamond"/>
                  </a:rPr>
                  <a:t>(</a:t>
                </a:r>
                <a:r>
                  <a:rPr sz="2050" b="1" spc="-110" dirty="0">
                    <a:latin typeface="Tahoma"/>
                    <a:cs typeface="Tahoma"/>
                  </a:rPr>
                  <a:t>w</a:t>
                </a:r>
                <a:r>
                  <a:rPr sz="2050" b="1" dirty="0">
                    <a:latin typeface="Tahoma"/>
                    <a:cs typeface="Tahoma"/>
                  </a:rPr>
                  <a:t>	</a:t>
                </a:r>
                <a:r>
                  <a:rPr sz="2050" spc="200" dirty="0">
                    <a:latin typeface="Garamond"/>
                    <a:cs typeface="Garamond"/>
                  </a:rPr>
                  <a:t>(</a:t>
                </a:r>
                <a:r>
                  <a:rPr sz="2050" b="1" spc="-85" dirty="0">
                    <a:latin typeface="Tahoma"/>
                    <a:cs typeface="Tahoma"/>
                  </a:rPr>
                  <a:t>Φ</a:t>
                </a:r>
                <a:r>
                  <a:rPr sz="2050" b="1" dirty="0">
                    <a:latin typeface="Tahoma"/>
                    <a:cs typeface="Tahoma"/>
                  </a:rPr>
                  <a:t>	</a:t>
                </a:r>
                <a:r>
                  <a:rPr sz="2050" b="1" spc="-85" dirty="0">
                    <a:latin typeface="Tahoma"/>
                    <a:cs typeface="Tahoma"/>
                  </a:rPr>
                  <a:t>Φ</a:t>
                </a:r>
                <a:r>
                  <a:rPr sz="2050" b="1" spc="-145" dirty="0">
                    <a:latin typeface="Tahoma"/>
                    <a:cs typeface="Tahoma"/>
                  </a:rPr>
                  <a:t> </a:t>
                </a:r>
                <a:r>
                  <a:rPr sz="2050" spc="229" dirty="0">
                    <a:latin typeface="Garamond"/>
                    <a:cs typeface="Garamond"/>
                  </a:rPr>
                  <a:t>+</a:t>
                </a:r>
                <a:r>
                  <a:rPr sz="2050" spc="-55" dirty="0">
                    <a:latin typeface="Garamond"/>
                    <a:cs typeface="Garamond"/>
                  </a:rPr>
                  <a:t> </a:t>
                </a:r>
                <a:r>
                  <a:rPr sz="2050" b="0" i="1" spc="125" dirty="0">
                    <a:latin typeface="Bookman Old Style"/>
                    <a:cs typeface="Bookman Old Style"/>
                  </a:rPr>
                  <a:t>λ</a:t>
                </a:r>
                <a:r>
                  <a:rPr sz="2050" b="1" spc="-95" dirty="0">
                    <a:latin typeface="Tahoma"/>
                    <a:cs typeface="Tahoma"/>
                  </a:rPr>
                  <a:t>I</a:t>
                </a:r>
                <a:r>
                  <a:rPr sz="2050" spc="200" dirty="0">
                    <a:latin typeface="Garamond"/>
                    <a:cs typeface="Garamond"/>
                  </a:rPr>
                  <a:t>)</a:t>
                </a:r>
                <a:r>
                  <a:rPr sz="2050" b="1" spc="-110" dirty="0">
                    <a:latin typeface="Tahoma"/>
                    <a:cs typeface="Tahoma"/>
                  </a:rPr>
                  <a:t>w </a:t>
                </a:r>
                <a:r>
                  <a:rPr sz="2050" spc="-25" dirty="0">
                    <a:latin typeface="Lucida Sans Unicode"/>
                    <a:cs typeface="Lucida Sans Unicode"/>
                  </a:rPr>
                  <a:t>−</a:t>
                </a:r>
                <a:r>
                  <a:rPr sz="2050" spc="-190" dirty="0">
                    <a:latin typeface="Lucida Sans Unicode"/>
                    <a:cs typeface="Lucida Sans Unicode"/>
                  </a:rPr>
                  <a:t> </a:t>
                </a:r>
                <a:r>
                  <a:rPr sz="2050" b="1" spc="-110" dirty="0">
                    <a:latin typeface="Tahoma"/>
                    <a:cs typeface="Tahoma"/>
                  </a:rPr>
                  <a:t>w</a:t>
                </a:r>
                <a:r>
                  <a:rPr sz="2050" b="1" dirty="0">
                    <a:latin typeface="Tahoma"/>
                    <a:cs typeface="Tahoma"/>
                  </a:rPr>
                  <a:t>	</a:t>
                </a:r>
                <a:r>
                  <a:rPr sz="2050" b="1" spc="-85" dirty="0">
                    <a:latin typeface="Tahoma"/>
                    <a:cs typeface="Tahoma"/>
                  </a:rPr>
                  <a:t>Φ</a:t>
                </a:r>
                <a:r>
                  <a:rPr sz="2050" b="1" dirty="0">
                    <a:latin typeface="Tahoma"/>
                    <a:cs typeface="Tahoma"/>
                  </a:rPr>
                  <a:t>	</a:t>
                </a:r>
                <a:r>
                  <a:rPr sz="2050" b="1" spc="65" dirty="0">
                    <a:latin typeface="Tahoma"/>
                    <a:cs typeface="Tahoma"/>
                  </a:rPr>
                  <a:t>y</a:t>
                </a:r>
                <a:r>
                  <a:rPr sz="2050" b="1" spc="-110" dirty="0">
                    <a:latin typeface="Tahoma"/>
                    <a:cs typeface="Tahoma"/>
                  </a:rPr>
                  <a:t> </a:t>
                </a:r>
                <a:r>
                  <a:rPr sz="2050" spc="-25" dirty="0">
                    <a:latin typeface="Lucida Sans Unicode"/>
                    <a:cs typeface="Lucida Sans Unicode"/>
                  </a:rPr>
                  <a:t>−</a:t>
                </a:r>
                <a:r>
                  <a:rPr sz="2050" spc="-190" dirty="0">
                    <a:latin typeface="Lucida Sans Unicode"/>
                    <a:cs typeface="Lucida Sans Unicode"/>
                  </a:rPr>
                  <a:t> </a:t>
                </a:r>
                <a:r>
                  <a:rPr sz="2050" b="1" spc="65" dirty="0">
                    <a:latin typeface="Tahoma"/>
                    <a:cs typeface="Tahoma"/>
                  </a:rPr>
                  <a:t>y</a:t>
                </a:r>
                <a:r>
                  <a:rPr sz="2050" b="1" dirty="0">
                    <a:latin typeface="Tahoma"/>
                    <a:cs typeface="Tahoma"/>
                  </a:rPr>
                  <a:t>	</a:t>
                </a:r>
                <a:r>
                  <a:rPr sz="2050" b="1" spc="-100" dirty="0">
                    <a:latin typeface="Tahoma"/>
                    <a:cs typeface="Tahoma"/>
                  </a:rPr>
                  <a:t>Φw</a:t>
                </a:r>
                <a:r>
                  <a:rPr sz="2050" b="1" spc="-110" dirty="0">
                    <a:latin typeface="Tahoma"/>
                    <a:cs typeface="Tahoma"/>
                  </a:rPr>
                  <a:t> </a:t>
                </a:r>
                <a:r>
                  <a:rPr sz="2050" spc="229" dirty="0">
                    <a:latin typeface="Garamond"/>
                    <a:cs typeface="Garamond"/>
                  </a:rPr>
                  <a:t>+</a:t>
                </a:r>
                <a:r>
                  <a:rPr sz="2050" spc="-55" dirty="0">
                    <a:latin typeface="Garamond"/>
                    <a:cs typeface="Garamond"/>
                  </a:rPr>
                  <a:t> </a:t>
                </a:r>
                <a:r>
                  <a:rPr sz="2050" b="1" spc="65" dirty="0">
                    <a:latin typeface="Tahoma"/>
                    <a:cs typeface="Tahoma"/>
                  </a:rPr>
                  <a:t>y</a:t>
                </a:r>
                <a:r>
                  <a:rPr sz="2050" b="1" dirty="0">
                    <a:latin typeface="Tahoma"/>
                    <a:cs typeface="Tahoma"/>
                  </a:rPr>
                  <a:t>	</a:t>
                </a:r>
                <a:r>
                  <a:rPr sz="2050" b="1" spc="95" dirty="0">
                    <a:latin typeface="Tahoma"/>
                    <a:cs typeface="Tahoma"/>
                  </a:rPr>
                  <a:t>y</a:t>
                </a:r>
                <a:r>
                  <a:rPr sz="2050" spc="200" dirty="0">
                    <a:latin typeface="Garamond"/>
                    <a:cs typeface="Garamond"/>
                  </a:rPr>
                  <a:t>)</a:t>
                </a:r>
                <a:endParaRPr sz="2050">
                  <a:latin typeface="Garamond"/>
                  <a:cs typeface="Garamond"/>
                </a:endParaRPr>
              </a:p>
            </p:txBody>
          </p:sp>
        </p:grpSp>
      </p:grpSp>
      <p:sp>
        <p:nvSpPr>
          <p:cNvPr id="15" name="object 15"/>
          <p:cNvSpPr txBox="1"/>
          <p:nvPr/>
        </p:nvSpPr>
        <p:spPr>
          <a:xfrm>
            <a:off x="492930" y="4539597"/>
            <a:ext cx="8259915" cy="10350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14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10" dirty="0">
                <a:latin typeface="Tahoma"/>
                <a:cs typeface="Tahoma"/>
              </a:rPr>
              <a:t>Optimal </a:t>
            </a:r>
            <a:r>
              <a:rPr sz="2050" spc="-45" dirty="0">
                <a:latin typeface="Tahoma"/>
                <a:cs typeface="Tahoma"/>
              </a:rPr>
              <a:t>solution </a:t>
            </a:r>
            <a:r>
              <a:rPr sz="2050" spc="-50" dirty="0">
                <a:latin typeface="Tahoma"/>
                <a:cs typeface="Tahoma"/>
              </a:rPr>
              <a:t>(obtained </a:t>
            </a:r>
            <a:r>
              <a:rPr sz="2050" spc="-100" dirty="0">
                <a:latin typeface="Tahoma"/>
                <a:cs typeface="Tahoma"/>
              </a:rPr>
              <a:t>by </a:t>
            </a:r>
            <a:r>
              <a:rPr sz="2050" spc="-60" dirty="0">
                <a:latin typeface="Tahoma"/>
                <a:cs typeface="Tahoma"/>
              </a:rPr>
              <a:t>solving </a:t>
            </a:r>
            <a:r>
              <a:rPr sz="2050" spc="80" dirty="0">
                <a:latin typeface="Lucida Sans Unicode"/>
                <a:cs typeface="Lucida Sans Unicode"/>
              </a:rPr>
              <a:t>∇</a:t>
            </a:r>
            <a:r>
              <a:rPr sz="2100" b="1" spc="120" baseline="-11904" dirty="0">
                <a:latin typeface="Tahoma"/>
                <a:cs typeface="Tahoma"/>
              </a:rPr>
              <a:t>w</a:t>
            </a:r>
            <a:r>
              <a:rPr sz="2050" b="0" i="1" spc="80" dirty="0">
                <a:latin typeface="Bookman Old Style"/>
                <a:cs typeface="Bookman Old Style"/>
              </a:rPr>
              <a:t>J</a:t>
            </a:r>
            <a:r>
              <a:rPr sz="2175" i="1" spc="120" baseline="-11494" dirty="0">
                <a:latin typeface="Arial"/>
                <a:cs typeface="Arial"/>
              </a:rPr>
              <a:t>D</a:t>
            </a:r>
            <a:r>
              <a:rPr sz="2050" spc="80" dirty="0">
                <a:latin typeface="Garamond"/>
                <a:cs typeface="Garamond"/>
              </a:rPr>
              <a:t>(</a:t>
            </a:r>
            <a:r>
              <a:rPr sz="2050" b="1" spc="80" dirty="0">
                <a:latin typeface="Tahoma"/>
                <a:cs typeface="Tahoma"/>
              </a:rPr>
              <a:t>w</a:t>
            </a:r>
            <a:r>
              <a:rPr sz="2050" spc="80" dirty="0">
                <a:latin typeface="Garamond"/>
                <a:cs typeface="Garamond"/>
              </a:rPr>
              <a:t>) </a:t>
            </a:r>
            <a:r>
              <a:rPr sz="2050" spc="229" dirty="0">
                <a:latin typeface="Garamond"/>
                <a:cs typeface="Garamond"/>
              </a:rPr>
              <a:t>=</a:t>
            </a:r>
            <a:r>
              <a:rPr sz="2050" spc="540" dirty="0">
                <a:latin typeface="Garamond"/>
                <a:cs typeface="Garamond"/>
              </a:rPr>
              <a:t> </a:t>
            </a:r>
            <a:r>
              <a:rPr sz="2050" spc="35" dirty="0">
                <a:latin typeface="Garamond"/>
                <a:cs typeface="Garamond"/>
              </a:rPr>
              <a:t>0</a:t>
            </a:r>
            <a:r>
              <a:rPr sz="2050" spc="35" dirty="0">
                <a:latin typeface="Tahoma"/>
                <a:cs typeface="Tahoma"/>
              </a:rPr>
              <a:t>)</a:t>
            </a:r>
            <a:endParaRPr sz="2050" dirty="0">
              <a:latin typeface="Tahoma"/>
              <a:cs typeface="Tahoma"/>
            </a:endParaRPr>
          </a:p>
          <a:p>
            <a:pPr marL="2829560">
              <a:lnSpc>
                <a:spcPct val="100000"/>
              </a:lnSpc>
              <a:spcBef>
                <a:spcPts val="3005"/>
              </a:spcBef>
            </a:pPr>
            <a:r>
              <a:rPr sz="2050" b="1" spc="-110" dirty="0">
                <a:latin typeface="Tahoma"/>
                <a:cs typeface="Tahoma"/>
              </a:rPr>
              <a:t>w</a:t>
            </a:r>
            <a:r>
              <a:rPr sz="2050" b="1" spc="-5" dirty="0">
                <a:latin typeface="Tahoma"/>
                <a:cs typeface="Tahoma"/>
              </a:rPr>
              <a:t> </a:t>
            </a:r>
            <a:r>
              <a:rPr sz="2050" spc="229" dirty="0">
                <a:latin typeface="Garamond"/>
                <a:cs typeface="Garamond"/>
              </a:rPr>
              <a:t>=</a:t>
            </a:r>
            <a:r>
              <a:rPr sz="2050" spc="50" dirty="0">
                <a:latin typeface="Garamond"/>
                <a:cs typeface="Garamond"/>
              </a:rPr>
              <a:t> </a:t>
            </a:r>
            <a:r>
              <a:rPr sz="2050" spc="60" dirty="0">
                <a:latin typeface="Garamond"/>
                <a:cs typeface="Garamond"/>
              </a:rPr>
              <a:t>(</a:t>
            </a:r>
            <a:r>
              <a:rPr sz="2050" b="1" spc="60" dirty="0">
                <a:latin typeface="Tahoma"/>
                <a:cs typeface="Tahoma"/>
              </a:rPr>
              <a:t>Φ</a:t>
            </a:r>
            <a:r>
              <a:rPr sz="2175" i="1" spc="89" baseline="32567" dirty="0">
                <a:latin typeface="Arial"/>
                <a:cs typeface="Arial"/>
              </a:rPr>
              <a:t>T</a:t>
            </a:r>
            <a:r>
              <a:rPr sz="2175" i="1" spc="-202" baseline="32567" dirty="0">
                <a:latin typeface="Arial"/>
                <a:cs typeface="Arial"/>
              </a:rPr>
              <a:t> </a:t>
            </a:r>
            <a:r>
              <a:rPr sz="2050" b="1" spc="-85" dirty="0">
                <a:latin typeface="Tahoma"/>
                <a:cs typeface="Tahoma"/>
              </a:rPr>
              <a:t>Φ</a:t>
            </a:r>
            <a:r>
              <a:rPr sz="2050" b="1" spc="-150" dirty="0">
                <a:latin typeface="Tahoma"/>
                <a:cs typeface="Tahoma"/>
              </a:rPr>
              <a:t> </a:t>
            </a:r>
            <a:r>
              <a:rPr sz="2050" spc="229" dirty="0">
                <a:latin typeface="Garamond"/>
                <a:cs typeface="Garamond"/>
              </a:rPr>
              <a:t>+</a:t>
            </a:r>
            <a:r>
              <a:rPr sz="2050" spc="-60" dirty="0">
                <a:latin typeface="Garamond"/>
                <a:cs typeface="Garamond"/>
              </a:rPr>
              <a:t> </a:t>
            </a:r>
            <a:r>
              <a:rPr sz="2050" b="0" i="1" spc="130" dirty="0">
                <a:latin typeface="Bookman Old Style"/>
                <a:cs typeface="Bookman Old Style"/>
              </a:rPr>
              <a:t>λI</a:t>
            </a:r>
            <a:r>
              <a:rPr sz="2050" spc="130" dirty="0">
                <a:latin typeface="Garamond"/>
                <a:cs typeface="Garamond"/>
              </a:rPr>
              <a:t>)</a:t>
            </a:r>
            <a:r>
              <a:rPr sz="2175" spc="195" baseline="32567" dirty="0">
                <a:latin typeface="Lucida Sans Unicode"/>
                <a:cs typeface="Lucida Sans Unicode"/>
              </a:rPr>
              <a:t>−</a:t>
            </a:r>
            <a:r>
              <a:rPr sz="2175" spc="195" baseline="32567" dirty="0">
                <a:latin typeface="Arial"/>
                <a:cs typeface="Arial"/>
              </a:rPr>
              <a:t>1</a:t>
            </a:r>
            <a:r>
              <a:rPr sz="2050" b="1" spc="130" dirty="0">
                <a:latin typeface="Tahoma"/>
                <a:cs typeface="Tahoma"/>
              </a:rPr>
              <a:t>Φ</a:t>
            </a:r>
            <a:r>
              <a:rPr sz="2175" i="1" spc="195" baseline="32567" dirty="0">
                <a:latin typeface="Arial"/>
                <a:cs typeface="Arial"/>
              </a:rPr>
              <a:t>T</a:t>
            </a:r>
            <a:r>
              <a:rPr sz="2175" i="1" spc="-202" baseline="32567" dirty="0">
                <a:latin typeface="Arial"/>
                <a:cs typeface="Arial"/>
              </a:rPr>
              <a:t> </a:t>
            </a:r>
            <a:r>
              <a:rPr sz="2050" b="1" spc="65" dirty="0">
                <a:latin typeface="Tahoma"/>
                <a:cs typeface="Tahoma"/>
              </a:rPr>
              <a:t>y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734" y="715237"/>
            <a:ext cx="4100829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60" dirty="0"/>
              <a:t>What </a:t>
            </a:r>
            <a:r>
              <a:rPr b="0" i="1" spc="150" dirty="0">
                <a:latin typeface="Bookman Old Style"/>
                <a:cs typeface="Bookman Old Style"/>
              </a:rPr>
              <a:t>L</a:t>
            </a:r>
            <a:r>
              <a:rPr sz="2550" b="0" spc="225" baseline="-11437" dirty="0">
                <a:latin typeface="Arial"/>
                <a:cs typeface="Arial"/>
              </a:rPr>
              <a:t>2 </a:t>
            </a:r>
            <a:r>
              <a:rPr sz="2450" spc="-65" dirty="0"/>
              <a:t>regularization</a:t>
            </a:r>
            <a:r>
              <a:rPr sz="2450" spc="75" dirty="0"/>
              <a:t> </a:t>
            </a:r>
            <a:r>
              <a:rPr sz="2450" spc="-145" dirty="0"/>
              <a:t>does</a:t>
            </a:r>
            <a:endParaRPr sz="24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95932" y="2247491"/>
            <a:ext cx="1771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55" dirty="0">
                <a:latin typeface="Tahoma"/>
                <a:cs typeface="Tahoma"/>
              </a:rPr>
              <a:t>w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0642" y="1832298"/>
            <a:ext cx="15684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65" dirty="0">
                <a:latin typeface="Garamond"/>
                <a:cs typeface="Garamond"/>
              </a:rPr>
              <a:t>1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63342" y="2219337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4">
                <a:moveTo>
                  <a:pt x="0" y="0"/>
                </a:moveTo>
                <a:lnTo>
                  <a:pt x="131203" y="0"/>
                </a:lnTo>
              </a:path>
            </a:pathLst>
          </a:custGeom>
          <a:ln w="104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8033" y="1832298"/>
            <a:ext cx="17843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125" dirty="0">
                <a:latin typeface="Bookman Old Style"/>
                <a:cs typeface="Bookman Old Style"/>
              </a:rPr>
              <a:t>λ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60733" y="2219337"/>
            <a:ext cx="153670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073" y="0"/>
                </a:lnTo>
              </a:path>
            </a:pathLst>
          </a:custGeom>
          <a:ln w="104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50642" y="2189829"/>
            <a:ext cx="306514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920365" algn="l"/>
              </a:tabLst>
            </a:pPr>
            <a:r>
              <a:rPr sz="2050" spc="65" dirty="0">
                <a:latin typeface="Garamond"/>
                <a:cs typeface="Garamond"/>
              </a:rPr>
              <a:t>2	2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8966320" y="6730060"/>
            <a:ext cx="2032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16</a:t>
            </a:fld>
            <a:endParaRPr spc="-60" dirty="0"/>
          </a:p>
        </p:txBody>
      </p:sp>
      <p:sp>
        <p:nvSpPr>
          <p:cNvPr id="9" name="object 9"/>
          <p:cNvSpPr txBox="1"/>
          <p:nvPr/>
        </p:nvSpPr>
        <p:spPr>
          <a:xfrm>
            <a:off x="3625418" y="1980427"/>
            <a:ext cx="479361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25650" algn="l"/>
                <a:tab pos="3075940" algn="l"/>
                <a:tab pos="4163695" algn="l"/>
                <a:tab pos="4656455" algn="l"/>
              </a:tabLst>
            </a:pPr>
            <a:r>
              <a:rPr sz="1450" i="1" spc="80" dirty="0">
                <a:latin typeface="Arial"/>
                <a:cs typeface="Arial"/>
              </a:rPr>
              <a:t>T	T	T	</a:t>
            </a:r>
            <a:r>
              <a:rPr sz="1450" spc="130" dirty="0">
                <a:latin typeface="Lucida Sans Unicode"/>
                <a:cs typeface="Lucida Sans Unicode"/>
              </a:rPr>
              <a:t>−</a:t>
            </a:r>
            <a:r>
              <a:rPr sz="1450" spc="10" dirty="0">
                <a:latin typeface="Arial"/>
                <a:cs typeface="Arial"/>
              </a:rPr>
              <a:t>1	</a:t>
            </a:r>
            <a:r>
              <a:rPr sz="1450" i="1" spc="80" dirty="0">
                <a:latin typeface="Arial"/>
                <a:cs typeface="Arial"/>
              </a:rPr>
              <a:t>T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1792" y="2009832"/>
            <a:ext cx="7170420" cy="65851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067435" algn="l"/>
                <a:tab pos="2354580" algn="l"/>
                <a:tab pos="3986529" algn="l"/>
                <a:tab pos="4367530" algn="l"/>
                <a:tab pos="5417820" algn="l"/>
                <a:tab pos="6621780" algn="l"/>
                <a:tab pos="6998334" algn="l"/>
              </a:tabLst>
            </a:pPr>
            <a:r>
              <a:rPr sz="2050" spc="14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arg</a:t>
            </a:r>
            <a:r>
              <a:rPr sz="2050" spc="-1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50" spc="1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</a:t>
            </a:r>
            <a:r>
              <a:rPr lang="en-US" sz="2050" spc="1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50" dirty="0">
                <a:latin typeface="Garamond"/>
                <a:cs typeface="Garamond"/>
              </a:rPr>
              <a:t>	</a:t>
            </a:r>
            <a:r>
              <a:rPr sz="2050" spc="200" dirty="0">
                <a:latin typeface="Garamond"/>
                <a:cs typeface="Garamond"/>
              </a:rPr>
              <a:t>(</a:t>
            </a:r>
            <a:r>
              <a:rPr sz="2050" b="1" spc="-100" dirty="0">
                <a:latin typeface="Tahoma"/>
                <a:cs typeface="Tahoma"/>
              </a:rPr>
              <a:t>Φw</a:t>
            </a:r>
            <a:r>
              <a:rPr sz="2050" b="1" spc="-110" dirty="0">
                <a:latin typeface="Tahoma"/>
                <a:cs typeface="Tahoma"/>
              </a:rPr>
              <a:t> </a:t>
            </a:r>
            <a:r>
              <a:rPr sz="2050" spc="-25" dirty="0">
                <a:latin typeface="Lucida Sans Unicode"/>
                <a:cs typeface="Lucida Sans Unicode"/>
              </a:rPr>
              <a:t>−</a:t>
            </a:r>
            <a:r>
              <a:rPr sz="2050" spc="-190" dirty="0">
                <a:latin typeface="Lucida Sans Unicode"/>
                <a:cs typeface="Lucida Sans Unicode"/>
              </a:rPr>
              <a:t> </a:t>
            </a:r>
            <a:r>
              <a:rPr sz="2050" b="1" spc="95" dirty="0">
                <a:latin typeface="Tahoma"/>
                <a:cs typeface="Tahoma"/>
              </a:rPr>
              <a:t>y</a:t>
            </a:r>
            <a:r>
              <a:rPr sz="2050" spc="200" dirty="0">
                <a:latin typeface="Garamond"/>
                <a:cs typeface="Garamond"/>
              </a:rPr>
              <a:t>)</a:t>
            </a:r>
            <a:r>
              <a:rPr sz="2050" dirty="0">
                <a:latin typeface="Garamond"/>
                <a:cs typeface="Garamond"/>
              </a:rPr>
              <a:t>	</a:t>
            </a:r>
            <a:r>
              <a:rPr sz="2050" spc="200" dirty="0">
                <a:latin typeface="Garamond"/>
                <a:cs typeface="Garamond"/>
              </a:rPr>
              <a:t>(</a:t>
            </a:r>
            <a:r>
              <a:rPr sz="2050" b="1" spc="-100" dirty="0">
                <a:latin typeface="Tahoma"/>
                <a:cs typeface="Tahoma"/>
              </a:rPr>
              <a:t>Φw</a:t>
            </a:r>
            <a:r>
              <a:rPr sz="2050" b="1" spc="-110" dirty="0">
                <a:latin typeface="Tahoma"/>
                <a:cs typeface="Tahoma"/>
              </a:rPr>
              <a:t> </a:t>
            </a:r>
            <a:r>
              <a:rPr sz="2050" spc="-25" dirty="0">
                <a:latin typeface="Lucida Sans Unicode"/>
                <a:cs typeface="Lucida Sans Unicode"/>
              </a:rPr>
              <a:t>−</a:t>
            </a:r>
            <a:r>
              <a:rPr sz="2050" spc="-190" dirty="0">
                <a:latin typeface="Lucida Sans Unicode"/>
                <a:cs typeface="Lucida Sans Unicode"/>
              </a:rPr>
              <a:t> </a:t>
            </a:r>
            <a:r>
              <a:rPr sz="2050" b="1" spc="95" dirty="0">
                <a:latin typeface="Tahoma"/>
                <a:cs typeface="Tahoma"/>
              </a:rPr>
              <a:t>y</a:t>
            </a:r>
            <a:r>
              <a:rPr sz="2050" spc="200" dirty="0">
                <a:latin typeface="Garamond"/>
                <a:cs typeface="Garamond"/>
              </a:rPr>
              <a:t>)</a:t>
            </a:r>
            <a:r>
              <a:rPr sz="2050" spc="-55" dirty="0">
                <a:latin typeface="Garamond"/>
                <a:cs typeface="Garamond"/>
              </a:rPr>
              <a:t> </a:t>
            </a:r>
            <a:r>
              <a:rPr sz="2050" spc="229" dirty="0">
                <a:latin typeface="Garamond"/>
                <a:cs typeface="Garamond"/>
              </a:rPr>
              <a:t>+</a:t>
            </a:r>
            <a:r>
              <a:rPr sz="2050" dirty="0">
                <a:latin typeface="Garamond"/>
                <a:cs typeface="Garamond"/>
              </a:rPr>
              <a:t>	</a:t>
            </a:r>
            <a:r>
              <a:rPr sz="2050" b="1" spc="-110" dirty="0">
                <a:latin typeface="Tahoma"/>
                <a:cs typeface="Tahoma"/>
              </a:rPr>
              <a:t>w</a:t>
            </a:r>
            <a:r>
              <a:rPr sz="2050" b="1" dirty="0">
                <a:latin typeface="Tahoma"/>
                <a:cs typeface="Tahoma"/>
              </a:rPr>
              <a:t>	</a:t>
            </a:r>
            <a:r>
              <a:rPr sz="2050" b="1" spc="-110" dirty="0">
                <a:latin typeface="Tahoma"/>
                <a:cs typeface="Tahoma"/>
              </a:rPr>
              <a:t>w</a:t>
            </a:r>
            <a:r>
              <a:rPr sz="2050" b="1" spc="0" dirty="0">
                <a:latin typeface="Tahoma"/>
                <a:cs typeface="Tahoma"/>
              </a:rPr>
              <a:t> </a:t>
            </a:r>
            <a:r>
              <a:rPr sz="2050" spc="229" dirty="0">
                <a:latin typeface="Garamond"/>
                <a:cs typeface="Garamond"/>
              </a:rPr>
              <a:t>=</a:t>
            </a:r>
            <a:r>
              <a:rPr sz="2050" spc="55" dirty="0">
                <a:latin typeface="Garamond"/>
                <a:cs typeface="Garamond"/>
              </a:rPr>
              <a:t> </a:t>
            </a:r>
            <a:r>
              <a:rPr sz="2050" spc="200" dirty="0">
                <a:latin typeface="Garamond"/>
                <a:cs typeface="Garamond"/>
              </a:rPr>
              <a:t>(</a:t>
            </a:r>
            <a:r>
              <a:rPr sz="2050" b="1" spc="-85" dirty="0">
                <a:latin typeface="Tahoma"/>
                <a:cs typeface="Tahoma"/>
              </a:rPr>
              <a:t>Φ</a:t>
            </a:r>
            <a:r>
              <a:rPr sz="2050" b="1" dirty="0">
                <a:latin typeface="Tahoma"/>
                <a:cs typeface="Tahoma"/>
              </a:rPr>
              <a:t>	</a:t>
            </a:r>
            <a:r>
              <a:rPr sz="2050" b="1" spc="-85" dirty="0">
                <a:latin typeface="Tahoma"/>
                <a:cs typeface="Tahoma"/>
              </a:rPr>
              <a:t>Φ</a:t>
            </a:r>
            <a:r>
              <a:rPr sz="2050" b="1" spc="-145" dirty="0">
                <a:latin typeface="Tahoma"/>
                <a:cs typeface="Tahoma"/>
              </a:rPr>
              <a:t> </a:t>
            </a:r>
            <a:r>
              <a:rPr sz="2050" spc="229" dirty="0">
                <a:latin typeface="Garamond"/>
                <a:cs typeface="Garamond"/>
              </a:rPr>
              <a:t>+</a:t>
            </a:r>
            <a:r>
              <a:rPr sz="2050" spc="-55" dirty="0">
                <a:latin typeface="Garamond"/>
                <a:cs typeface="Garamond"/>
              </a:rPr>
              <a:t> </a:t>
            </a:r>
            <a:r>
              <a:rPr sz="2050" b="0" i="1" spc="229" dirty="0">
                <a:latin typeface="Bookman Old Style"/>
                <a:cs typeface="Bookman Old Style"/>
              </a:rPr>
              <a:t>λ</a:t>
            </a:r>
            <a:r>
              <a:rPr sz="2050" b="0" i="1" spc="295" dirty="0">
                <a:latin typeface="Bookman Old Style"/>
                <a:cs typeface="Bookman Old Style"/>
              </a:rPr>
              <a:t>I</a:t>
            </a:r>
            <a:r>
              <a:rPr sz="2050" spc="200" dirty="0">
                <a:latin typeface="Garamond"/>
                <a:cs typeface="Garamond"/>
              </a:rPr>
              <a:t>)</a:t>
            </a:r>
            <a:r>
              <a:rPr sz="2050" dirty="0">
                <a:latin typeface="Garamond"/>
                <a:cs typeface="Garamond"/>
              </a:rPr>
              <a:t>	</a:t>
            </a:r>
            <a:r>
              <a:rPr sz="2050" b="1" spc="-85" dirty="0">
                <a:latin typeface="Tahoma"/>
                <a:cs typeface="Tahoma"/>
              </a:rPr>
              <a:t>Φ</a:t>
            </a:r>
            <a:r>
              <a:rPr sz="2050" b="1" dirty="0">
                <a:latin typeface="Tahoma"/>
                <a:cs typeface="Tahoma"/>
              </a:rPr>
              <a:t>	</a:t>
            </a:r>
            <a:r>
              <a:rPr sz="2050" b="1" spc="65" dirty="0">
                <a:latin typeface="Tahoma"/>
                <a:cs typeface="Tahoma"/>
              </a:rPr>
              <a:t>y</a:t>
            </a:r>
            <a:endParaRPr lang="en-US" sz="2050" b="1" spc="65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067435" algn="l"/>
                <a:tab pos="2354580" algn="l"/>
                <a:tab pos="3986529" algn="l"/>
                <a:tab pos="4367530" algn="l"/>
                <a:tab pos="5417820" algn="l"/>
                <a:tab pos="6621780" algn="l"/>
                <a:tab pos="6998334" algn="l"/>
              </a:tabLst>
            </a:pPr>
            <a:endParaRPr sz="205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600" y="2793282"/>
            <a:ext cx="9524999" cy="41056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175">
              <a:lnSpc>
                <a:spcPct val="1500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  <a:tab pos="562610" algn="l"/>
                <a:tab pos="1524000" algn="l"/>
                <a:tab pos="2010410" algn="l"/>
                <a:tab pos="3003550" algn="l"/>
                <a:tab pos="3306445" algn="l"/>
                <a:tab pos="3792854" algn="l"/>
                <a:tab pos="4483735" algn="l"/>
                <a:tab pos="4850130" algn="l"/>
                <a:tab pos="5187950" algn="l"/>
                <a:tab pos="6071870" algn="l"/>
                <a:tab pos="7597775" algn="l"/>
              </a:tabLst>
            </a:pPr>
            <a:r>
              <a:rPr sz="2050" spc="-110" dirty="0">
                <a:latin typeface="Tahoma"/>
                <a:cs typeface="Tahoma"/>
              </a:rPr>
              <a:t>If	</a:t>
            </a:r>
            <a:r>
              <a:rPr sz="2050" b="0" i="1" spc="125" dirty="0">
                <a:latin typeface="Bookman Old Style"/>
                <a:cs typeface="Bookman Old Style"/>
              </a:rPr>
              <a:t>λ </a:t>
            </a:r>
            <a:r>
              <a:rPr sz="2050" b="0" i="1" spc="-254" dirty="0">
                <a:latin typeface="Bookman Old Style"/>
                <a:cs typeface="Bookman Old Style"/>
              </a:rPr>
              <a:t> </a:t>
            </a:r>
            <a:r>
              <a:rPr sz="2050" spc="229" dirty="0">
                <a:latin typeface="Garamond"/>
                <a:cs typeface="Garamond"/>
              </a:rPr>
              <a:t>=</a:t>
            </a:r>
            <a:r>
              <a:rPr sz="2050" dirty="0">
                <a:latin typeface="Garamond"/>
                <a:cs typeface="Garamond"/>
              </a:rPr>
              <a:t> </a:t>
            </a:r>
            <a:r>
              <a:rPr sz="2050" spc="-50" dirty="0">
                <a:latin typeface="Garamond"/>
                <a:cs typeface="Garamond"/>
              </a:rPr>
              <a:t> </a:t>
            </a:r>
            <a:r>
              <a:rPr sz="2050" spc="60" dirty="0">
                <a:latin typeface="Garamond"/>
                <a:cs typeface="Garamond"/>
              </a:rPr>
              <a:t>0</a:t>
            </a:r>
            <a:r>
              <a:rPr sz="2050" spc="-50" dirty="0">
                <a:latin typeface="Tahoma"/>
                <a:cs typeface="Tahoma"/>
              </a:rPr>
              <a:t>,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60" dirty="0">
                <a:latin typeface="Tahoma"/>
                <a:cs typeface="Tahoma"/>
              </a:rPr>
              <a:t>the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45" dirty="0">
                <a:latin typeface="Tahoma"/>
                <a:cs typeface="Tahoma"/>
              </a:rPr>
              <a:t>solution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55" dirty="0">
                <a:latin typeface="Tahoma"/>
                <a:cs typeface="Tahoma"/>
              </a:rPr>
              <a:t>is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60" dirty="0">
                <a:latin typeface="Tahoma"/>
                <a:cs typeface="Tahoma"/>
              </a:rPr>
              <a:t>the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114" dirty="0">
                <a:latin typeface="Tahoma"/>
                <a:cs typeface="Tahoma"/>
              </a:rPr>
              <a:t>same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105" dirty="0">
                <a:latin typeface="Tahoma"/>
                <a:cs typeface="Tahoma"/>
              </a:rPr>
              <a:t>as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10" dirty="0">
                <a:latin typeface="Tahoma"/>
                <a:cs typeface="Tahoma"/>
              </a:rPr>
              <a:t>i</a:t>
            </a:r>
            <a:r>
              <a:rPr sz="2050" spc="-80" dirty="0">
                <a:latin typeface="Tahoma"/>
                <a:cs typeface="Tahoma"/>
              </a:rPr>
              <a:t>n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75" dirty="0">
                <a:latin typeface="Tahoma"/>
                <a:cs typeface="Tahoma"/>
              </a:rPr>
              <a:t>regul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35" dirty="0">
                <a:latin typeface="Tahoma"/>
                <a:cs typeface="Tahoma"/>
              </a:rPr>
              <a:t>r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70" dirty="0">
                <a:latin typeface="Tahoma"/>
                <a:cs typeface="Tahoma"/>
              </a:rPr>
              <a:t>least-s</a:t>
            </a:r>
            <a:r>
              <a:rPr sz="2050" spc="-75" dirty="0">
                <a:latin typeface="Tahoma"/>
                <a:cs typeface="Tahoma"/>
              </a:rPr>
              <a:t>q</a:t>
            </a:r>
            <a:r>
              <a:rPr sz="2050" spc="-85" dirty="0">
                <a:latin typeface="Tahoma"/>
                <a:cs typeface="Tahoma"/>
              </a:rPr>
              <a:t>u</a:t>
            </a:r>
            <a:r>
              <a:rPr sz="2050" spc="-135" dirty="0">
                <a:latin typeface="Tahoma"/>
                <a:cs typeface="Tahoma"/>
              </a:rPr>
              <a:t>a</a:t>
            </a:r>
            <a:r>
              <a:rPr sz="2050" spc="-110" dirty="0">
                <a:latin typeface="Tahoma"/>
                <a:cs typeface="Tahoma"/>
              </a:rPr>
              <a:t>res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55" dirty="0">
                <a:latin typeface="Tahoma"/>
                <a:cs typeface="Tahoma"/>
              </a:rPr>
              <a:t>line</a:t>
            </a:r>
            <a:r>
              <a:rPr sz="2050" spc="-135" dirty="0">
                <a:latin typeface="Tahoma"/>
                <a:cs typeface="Tahoma"/>
              </a:rPr>
              <a:t>a</a:t>
            </a:r>
            <a:r>
              <a:rPr sz="2050" spc="-35" dirty="0">
                <a:latin typeface="Tahoma"/>
                <a:cs typeface="Tahoma"/>
              </a:rPr>
              <a:t>r  </a:t>
            </a:r>
            <a:r>
              <a:rPr sz="2050" spc="-90" dirty="0">
                <a:latin typeface="Tahoma"/>
                <a:cs typeface="Tahoma"/>
              </a:rPr>
              <a:t>regression</a:t>
            </a:r>
            <a:endParaRPr sz="2050" dirty="0">
              <a:latin typeface="Tahoma"/>
              <a:cs typeface="Tahoma"/>
            </a:endParaRPr>
          </a:p>
          <a:p>
            <a:pPr marL="269875" indent="-257175">
              <a:lnSpc>
                <a:spcPct val="150000"/>
              </a:lnSpc>
              <a:spcBef>
                <a:spcPts val="6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110" dirty="0">
                <a:latin typeface="Tahoma"/>
                <a:cs typeface="Tahoma"/>
              </a:rPr>
              <a:t>If </a:t>
            </a:r>
            <a:r>
              <a:rPr sz="2050" b="0" i="1" spc="125" dirty="0">
                <a:latin typeface="Bookman Old Style"/>
                <a:cs typeface="Bookman Old Style"/>
              </a:rPr>
              <a:t>λ </a:t>
            </a:r>
            <a:r>
              <a:rPr sz="2050" spc="135" dirty="0">
                <a:latin typeface="Lucida Sans Unicode"/>
                <a:cs typeface="Lucida Sans Unicode"/>
              </a:rPr>
              <a:t>→ </a:t>
            </a:r>
            <a:r>
              <a:rPr sz="2050" spc="35" dirty="0">
                <a:latin typeface="Lucida Sans Unicode"/>
                <a:cs typeface="Lucida Sans Unicode"/>
              </a:rPr>
              <a:t>∞</a:t>
            </a:r>
            <a:r>
              <a:rPr sz="2050" spc="35" dirty="0">
                <a:latin typeface="Tahoma"/>
                <a:cs typeface="Tahoma"/>
              </a:rPr>
              <a:t>,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spc="-45" dirty="0">
                <a:latin typeface="Tahoma"/>
                <a:cs typeface="Tahoma"/>
              </a:rPr>
              <a:t>solution </a:t>
            </a:r>
            <a:r>
              <a:rPr sz="2050" b="1" spc="-110" dirty="0">
                <a:latin typeface="Tahoma"/>
                <a:cs typeface="Tahoma"/>
              </a:rPr>
              <a:t>w </a:t>
            </a:r>
            <a:r>
              <a:rPr sz="2050" spc="135" dirty="0">
                <a:latin typeface="Lucida Sans Unicode"/>
                <a:cs typeface="Lucida Sans Unicode"/>
              </a:rPr>
              <a:t>→</a:t>
            </a:r>
            <a:r>
              <a:rPr sz="2050" spc="5" dirty="0">
                <a:latin typeface="Lucida Sans Unicode"/>
                <a:cs typeface="Lucida Sans Unicode"/>
              </a:rPr>
              <a:t> </a:t>
            </a:r>
            <a:r>
              <a:rPr sz="2050" spc="65" dirty="0">
                <a:latin typeface="Garamond"/>
                <a:cs typeface="Garamond"/>
              </a:rPr>
              <a:t>0</a:t>
            </a:r>
            <a:endParaRPr sz="2050" dirty="0">
              <a:latin typeface="Garamond"/>
              <a:cs typeface="Garamond"/>
            </a:endParaRPr>
          </a:p>
          <a:p>
            <a:pPr marL="269875" marR="7620" indent="-257175">
              <a:lnSpc>
                <a:spcPct val="150000"/>
              </a:lnSpc>
              <a:spcBef>
                <a:spcPts val="5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25" dirty="0">
                <a:solidFill>
                  <a:srgbClr val="FF0000"/>
                </a:solidFill>
                <a:latin typeface="Tahoma"/>
                <a:cs typeface="Tahoma"/>
              </a:rPr>
              <a:t>Positive </a:t>
            </a:r>
            <a:r>
              <a:rPr sz="2050" b="0" i="1" spc="125" dirty="0">
                <a:solidFill>
                  <a:srgbClr val="FF0000"/>
                </a:solidFill>
                <a:latin typeface="Bookman Old Style"/>
                <a:cs typeface="Bookman Old Style"/>
              </a:rPr>
              <a:t>λ </a:t>
            </a:r>
            <a:r>
              <a:rPr sz="2050" spc="-15" dirty="0">
                <a:solidFill>
                  <a:srgbClr val="FF0000"/>
                </a:solidFill>
                <a:latin typeface="Tahoma"/>
                <a:cs typeface="Tahoma"/>
              </a:rPr>
              <a:t>will </a:t>
            </a:r>
            <a:r>
              <a:rPr sz="2050" spc="-95" dirty="0">
                <a:solidFill>
                  <a:srgbClr val="FF0000"/>
                </a:solidFill>
                <a:latin typeface="Tahoma"/>
                <a:cs typeface="Tahoma"/>
              </a:rPr>
              <a:t>cause </a:t>
            </a:r>
            <a:r>
              <a:rPr sz="2050" spc="-60" dirty="0">
                <a:solidFill>
                  <a:srgbClr val="FF0000"/>
                </a:solidFill>
                <a:latin typeface="Tahoma"/>
                <a:cs typeface="Tahoma"/>
              </a:rPr>
              <a:t>the </a:t>
            </a:r>
            <a:r>
              <a:rPr sz="2050" spc="-65" dirty="0">
                <a:solidFill>
                  <a:srgbClr val="FF0000"/>
                </a:solidFill>
                <a:latin typeface="Tahoma"/>
                <a:cs typeface="Tahoma"/>
              </a:rPr>
              <a:t>magnitude </a:t>
            </a:r>
            <a:r>
              <a:rPr sz="2050" spc="-55" dirty="0">
                <a:solidFill>
                  <a:srgbClr val="FF0000"/>
                </a:solidFill>
                <a:latin typeface="Tahoma"/>
                <a:cs typeface="Tahoma"/>
              </a:rPr>
              <a:t>of </a:t>
            </a:r>
            <a:r>
              <a:rPr sz="2050" spc="-60" dirty="0">
                <a:solidFill>
                  <a:srgbClr val="FF0000"/>
                </a:solidFill>
                <a:latin typeface="Tahoma"/>
                <a:cs typeface="Tahoma"/>
              </a:rPr>
              <a:t>the </a:t>
            </a:r>
            <a:r>
              <a:rPr sz="2050" spc="-80" dirty="0">
                <a:solidFill>
                  <a:srgbClr val="FF0000"/>
                </a:solidFill>
                <a:latin typeface="Tahoma"/>
                <a:cs typeface="Tahoma"/>
              </a:rPr>
              <a:t>weights </a:t>
            </a:r>
            <a:r>
              <a:rPr sz="2050" spc="-10" dirty="0">
                <a:solidFill>
                  <a:srgbClr val="FF0000"/>
                </a:solidFill>
                <a:latin typeface="Tahoma"/>
                <a:cs typeface="Tahoma"/>
              </a:rPr>
              <a:t>to </a:t>
            </a:r>
            <a:r>
              <a:rPr sz="2050" spc="-90" dirty="0">
                <a:solidFill>
                  <a:srgbClr val="FF0000"/>
                </a:solidFill>
                <a:latin typeface="Tahoma"/>
                <a:cs typeface="Tahoma"/>
              </a:rPr>
              <a:t>be </a:t>
            </a:r>
            <a:r>
              <a:rPr sz="2050" spc="-65" dirty="0">
                <a:solidFill>
                  <a:srgbClr val="FF0000"/>
                </a:solidFill>
                <a:latin typeface="Tahoma"/>
                <a:cs typeface="Tahoma"/>
              </a:rPr>
              <a:t>smaller </a:t>
            </a:r>
            <a:r>
              <a:rPr sz="2050" spc="-45" dirty="0">
                <a:solidFill>
                  <a:srgbClr val="FF0000"/>
                </a:solidFill>
                <a:latin typeface="Tahoma"/>
                <a:cs typeface="Tahoma"/>
              </a:rPr>
              <a:t>than </a:t>
            </a:r>
            <a:r>
              <a:rPr sz="2050" spc="-30" dirty="0">
                <a:solidFill>
                  <a:srgbClr val="FF0000"/>
                </a:solidFill>
                <a:latin typeface="Tahoma"/>
                <a:cs typeface="Tahoma"/>
              </a:rPr>
              <a:t>in  </a:t>
            </a:r>
            <a:r>
              <a:rPr sz="2050" spc="-60" dirty="0">
                <a:solidFill>
                  <a:srgbClr val="FF0000"/>
                </a:solidFill>
                <a:latin typeface="Tahoma"/>
                <a:cs typeface="Tahoma"/>
              </a:rPr>
              <a:t>the </a:t>
            </a:r>
            <a:r>
              <a:rPr sz="2050" spc="-70" dirty="0">
                <a:solidFill>
                  <a:srgbClr val="FF0000"/>
                </a:solidFill>
                <a:latin typeface="Tahoma"/>
                <a:cs typeface="Tahoma"/>
              </a:rPr>
              <a:t>usual </a:t>
            </a:r>
            <a:r>
              <a:rPr sz="2050" spc="-65" dirty="0">
                <a:solidFill>
                  <a:srgbClr val="FF0000"/>
                </a:solidFill>
                <a:latin typeface="Tahoma"/>
                <a:cs typeface="Tahoma"/>
              </a:rPr>
              <a:t>linear</a:t>
            </a:r>
            <a:r>
              <a:rPr sz="2050" spc="2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50" spc="-45" dirty="0">
                <a:solidFill>
                  <a:srgbClr val="FF0000"/>
                </a:solidFill>
                <a:latin typeface="Tahoma"/>
                <a:cs typeface="Tahoma"/>
              </a:rPr>
              <a:t>solution</a:t>
            </a:r>
            <a:endParaRPr sz="2050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269875" marR="5715" indent="-257175">
              <a:lnSpc>
                <a:spcPct val="150000"/>
              </a:lnSpc>
              <a:spcBef>
                <a:spcPts val="5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0" dirty="0">
                <a:latin typeface="Tahoma"/>
                <a:cs typeface="Tahoma"/>
              </a:rPr>
              <a:t>This </a:t>
            </a:r>
            <a:r>
              <a:rPr sz="2050" spc="-55" dirty="0">
                <a:latin typeface="Tahoma"/>
                <a:cs typeface="Tahoma"/>
              </a:rPr>
              <a:t>is </a:t>
            </a:r>
            <a:r>
              <a:rPr sz="2050" spc="-70" dirty="0">
                <a:latin typeface="Tahoma"/>
                <a:cs typeface="Tahoma"/>
              </a:rPr>
              <a:t>also </a:t>
            </a:r>
            <a:r>
              <a:rPr sz="2050" spc="-50" dirty="0">
                <a:latin typeface="Tahoma"/>
                <a:cs typeface="Tahoma"/>
              </a:rPr>
              <a:t>called </a:t>
            </a:r>
            <a:r>
              <a:rPr sz="2050" i="1" spc="-70" dirty="0">
                <a:solidFill>
                  <a:srgbClr val="E50000"/>
                </a:solidFill>
                <a:latin typeface="Arial"/>
                <a:cs typeface="Arial"/>
              </a:rPr>
              <a:t>ridge </a:t>
            </a:r>
            <a:r>
              <a:rPr sz="2050" i="1" spc="-110" dirty="0">
                <a:solidFill>
                  <a:srgbClr val="E50000"/>
                </a:solidFill>
                <a:latin typeface="Arial"/>
                <a:cs typeface="Arial"/>
              </a:rPr>
              <a:t>regression</a:t>
            </a:r>
            <a:r>
              <a:rPr sz="2050" spc="-110" dirty="0">
                <a:latin typeface="Tahoma"/>
                <a:cs typeface="Tahoma"/>
              </a:rPr>
              <a:t>, </a:t>
            </a:r>
            <a:r>
              <a:rPr sz="2050" spc="-80" dirty="0">
                <a:latin typeface="Tahoma"/>
                <a:cs typeface="Tahoma"/>
              </a:rPr>
              <a:t>and </a:t>
            </a:r>
            <a:r>
              <a:rPr sz="2050" spc="30" dirty="0">
                <a:latin typeface="Tahoma"/>
                <a:cs typeface="Tahoma"/>
              </a:rPr>
              <a:t>it </a:t>
            </a:r>
            <a:r>
              <a:rPr sz="2050" spc="-55" dirty="0">
                <a:latin typeface="Tahoma"/>
                <a:cs typeface="Tahoma"/>
              </a:rPr>
              <a:t>is </a:t>
            </a:r>
            <a:r>
              <a:rPr sz="2050" spc="-85" dirty="0">
                <a:latin typeface="Tahoma"/>
                <a:cs typeface="Tahoma"/>
              </a:rPr>
              <a:t>a </a:t>
            </a:r>
            <a:r>
              <a:rPr sz="2050" spc="-55" dirty="0">
                <a:latin typeface="Tahoma"/>
                <a:cs typeface="Tahoma"/>
              </a:rPr>
              <a:t>special </a:t>
            </a:r>
            <a:r>
              <a:rPr sz="2050" spc="-100" dirty="0">
                <a:latin typeface="Tahoma"/>
                <a:cs typeface="Tahoma"/>
              </a:rPr>
              <a:t>case </a:t>
            </a:r>
            <a:r>
              <a:rPr sz="2050" spc="-55" dirty="0">
                <a:latin typeface="Tahoma"/>
                <a:cs typeface="Tahoma"/>
              </a:rPr>
              <a:t>of </a:t>
            </a:r>
            <a:r>
              <a:rPr sz="2050" spc="-25" dirty="0">
                <a:latin typeface="Tahoma"/>
                <a:cs typeface="Tahoma"/>
              </a:rPr>
              <a:t>Tikhonov  </a:t>
            </a:r>
            <a:r>
              <a:rPr sz="2050" spc="-50" dirty="0">
                <a:latin typeface="Tahoma"/>
                <a:cs typeface="Tahoma"/>
              </a:rPr>
              <a:t>regularization </a:t>
            </a:r>
            <a:r>
              <a:rPr sz="2050" spc="-80" dirty="0">
                <a:latin typeface="Tahoma"/>
                <a:cs typeface="Tahoma"/>
              </a:rPr>
              <a:t>(more on </a:t>
            </a:r>
            <a:r>
              <a:rPr sz="2050" spc="-15" dirty="0">
                <a:latin typeface="Tahoma"/>
                <a:cs typeface="Tahoma"/>
              </a:rPr>
              <a:t>that</a:t>
            </a:r>
            <a:r>
              <a:rPr sz="2050" spc="380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later)</a:t>
            </a:r>
            <a:endParaRPr sz="2050" dirty="0">
              <a:latin typeface="Tahoma"/>
              <a:cs typeface="Tahoma"/>
            </a:endParaRPr>
          </a:p>
          <a:p>
            <a:pPr marL="269875" marR="6985" indent="-257175">
              <a:lnSpc>
                <a:spcPct val="150000"/>
              </a:lnSpc>
              <a:spcBef>
                <a:spcPts val="595"/>
              </a:spcBef>
              <a:buFont typeface="Lucida Sans Unicode"/>
              <a:buChar char="•"/>
              <a:tabLst>
                <a:tab pos="270510" algn="l"/>
                <a:tab pos="4163695" algn="l"/>
              </a:tabLst>
            </a:pPr>
            <a:r>
              <a:rPr sz="2050" spc="140" dirty="0">
                <a:latin typeface="Tahoma"/>
                <a:cs typeface="Tahoma"/>
              </a:rPr>
              <a:t>A </a:t>
            </a:r>
            <a:r>
              <a:rPr sz="2050" spc="-60" dirty="0">
                <a:latin typeface="Tahoma"/>
                <a:cs typeface="Tahoma"/>
              </a:rPr>
              <a:t>different  </a:t>
            </a:r>
            <a:r>
              <a:rPr sz="2050" spc="-80" dirty="0">
                <a:latin typeface="Tahoma"/>
                <a:cs typeface="Tahoma"/>
              </a:rPr>
              <a:t>view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of</a:t>
            </a:r>
            <a:r>
              <a:rPr sz="2050" spc="21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regularization:	</a:t>
            </a:r>
            <a:r>
              <a:rPr sz="2050" spc="-170" dirty="0">
                <a:latin typeface="Tahoma"/>
                <a:cs typeface="Tahoma"/>
              </a:rPr>
              <a:t>we </a:t>
            </a:r>
            <a:r>
              <a:rPr sz="2050" spc="-70" dirty="0">
                <a:latin typeface="Tahoma"/>
                <a:cs typeface="Tahoma"/>
              </a:rPr>
              <a:t>want </a:t>
            </a:r>
            <a:r>
              <a:rPr sz="2050" spc="-10" dirty="0">
                <a:latin typeface="Tahoma"/>
                <a:cs typeface="Tahoma"/>
              </a:rPr>
              <a:t>to </a:t>
            </a:r>
            <a:r>
              <a:rPr sz="2050" spc="-40" dirty="0">
                <a:latin typeface="Tahoma"/>
                <a:cs typeface="Tahoma"/>
              </a:rPr>
              <a:t>optimize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spc="-85" dirty="0">
                <a:latin typeface="Tahoma"/>
                <a:cs typeface="Tahoma"/>
              </a:rPr>
              <a:t>error </a:t>
            </a:r>
            <a:r>
              <a:rPr sz="2050" spc="-65" dirty="0">
                <a:latin typeface="Tahoma"/>
                <a:cs typeface="Tahoma"/>
              </a:rPr>
              <a:t>while  </a:t>
            </a:r>
            <a:r>
              <a:rPr sz="2050" spc="-90" dirty="0">
                <a:latin typeface="Tahoma"/>
                <a:cs typeface="Tahoma"/>
              </a:rPr>
              <a:t>keeping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b="0" i="1" spc="110" dirty="0">
                <a:latin typeface="Bookman Old Style"/>
                <a:cs typeface="Bookman Old Style"/>
              </a:rPr>
              <a:t>L</a:t>
            </a:r>
            <a:r>
              <a:rPr sz="2175" spc="165" baseline="-11494" dirty="0">
                <a:latin typeface="Arial"/>
                <a:cs typeface="Arial"/>
              </a:rPr>
              <a:t>2 </a:t>
            </a:r>
            <a:r>
              <a:rPr sz="2050" spc="-85" dirty="0">
                <a:latin typeface="Tahoma"/>
                <a:cs typeface="Tahoma"/>
              </a:rPr>
              <a:t>norm </a:t>
            </a:r>
            <a:r>
              <a:rPr sz="2050" spc="-55" dirty="0">
                <a:latin typeface="Tahoma"/>
                <a:cs typeface="Tahoma"/>
              </a:rPr>
              <a:t>of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spc="-80" dirty="0">
                <a:latin typeface="Tahoma"/>
                <a:cs typeface="Tahoma"/>
              </a:rPr>
              <a:t>weights, </a:t>
            </a:r>
            <a:r>
              <a:rPr sz="2050" b="1" dirty="0">
                <a:latin typeface="Tahoma"/>
                <a:cs typeface="Tahoma"/>
              </a:rPr>
              <a:t>w</a:t>
            </a:r>
            <a:r>
              <a:rPr sz="2175" i="1" baseline="28735" dirty="0">
                <a:latin typeface="Arial"/>
                <a:cs typeface="Arial"/>
              </a:rPr>
              <a:t>T </a:t>
            </a:r>
            <a:r>
              <a:rPr sz="2050" b="1" spc="-70" dirty="0">
                <a:latin typeface="Tahoma"/>
                <a:cs typeface="Tahoma"/>
              </a:rPr>
              <a:t>w</a:t>
            </a:r>
            <a:r>
              <a:rPr sz="2050" spc="-70" dirty="0">
                <a:latin typeface="Tahoma"/>
                <a:cs typeface="Tahoma"/>
              </a:rPr>
              <a:t>,</a:t>
            </a:r>
            <a:r>
              <a:rPr sz="2050" spc="330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bounded.</a:t>
            </a:r>
            <a:endParaRPr sz="205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94161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5440" y="715237"/>
            <a:ext cx="48875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268095" algn="l"/>
              </a:tabLst>
            </a:pPr>
            <a:r>
              <a:rPr spc="-10" dirty="0"/>
              <a:t>Detour:	</a:t>
            </a:r>
            <a:r>
              <a:rPr spc="-85" dirty="0"/>
              <a:t>Constrained</a:t>
            </a:r>
            <a:r>
              <a:rPr spc="185" dirty="0"/>
              <a:t> </a:t>
            </a:r>
            <a:r>
              <a:rPr spc="-35" dirty="0"/>
              <a:t>optimization</a:t>
            </a:r>
          </a:p>
        </p:txBody>
      </p:sp>
      <p:sp>
        <p:nvSpPr>
          <p:cNvPr id="8" name="object 8"/>
          <p:cNvSpPr/>
          <p:nvPr/>
        </p:nvSpPr>
        <p:spPr>
          <a:xfrm>
            <a:off x="3037046" y="3344947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0"/>
                </a:moveTo>
                <a:lnTo>
                  <a:pt x="0" y="11145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7050" y="1257838"/>
            <a:ext cx="5019675" cy="208710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75" dirty="0">
                <a:latin typeface="Tahoma"/>
                <a:cs typeface="Tahoma"/>
              </a:rPr>
              <a:t>Suppose </a:t>
            </a:r>
            <a:r>
              <a:rPr spc="-170" dirty="0">
                <a:latin typeface="Tahoma"/>
                <a:cs typeface="Tahoma"/>
              </a:rPr>
              <a:t>we </a:t>
            </a:r>
            <a:r>
              <a:rPr spc="-70" dirty="0">
                <a:latin typeface="Tahoma"/>
                <a:cs typeface="Tahoma"/>
              </a:rPr>
              <a:t>want </a:t>
            </a:r>
            <a:r>
              <a:rPr spc="-10" dirty="0">
                <a:latin typeface="Tahoma"/>
                <a:cs typeface="Tahoma"/>
              </a:rPr>
              <a:t>to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-40" dirty="0">
                <a:latin typeface="Tahoma"/>
                <a:cs typeface="Tahoma"/>
              </a:rPr>
              <a:t>find</a:t>
            </a:r>
            <a:endParaRPr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dirty="0">
              <a:latin typeface="Times New Roman"/>
              <a:cs typeface="Times New Roman"/>
            </a:endParaRPr>
          </a:p>
          <a:p>
            <a:pPr marL="3100705">
              <a:lnSpc>
                <a:spcPts val="2175"/>
              </a:lnSpc>
            </a:pPr>
            <a:r>
              <a:rPr spc="105" dirty="0">
                <a:latin typeface="Garamond"/>
                <a:cs typeface="Garamond"/>
              </a:rPr>
              <a:t>min</a:t>
            </a:r>
            <a:r>
              <a:rPr spc="-175" dirty="0">
                <a:latin typeface="Garamond"/>
                <a:cs typeface="Garamond"/>
              </a:rPr>
              <a:t> </a:t>
            </a:r>
            <a:r>
              <a:rPr b="0" i="1" spc="305" dirty="0">
                <a:latin typeface="Bookman Old Style"/>
                <a:cs typeface="Bookman Old Style"/>
              </a:rPr>
              <a:t>f</a:t>
            </a:r>
            <a:r>
              <a:rPr b="0" i="1" spc="-400" dirty="0">
                <a:latin typeface="Bookman Old Style"/>
                <a:cs typeface="Bookman Old Style"/>
              </a:rPr>
              <a:t> </a:t>
            </a:r>
            <a:r>
              <a:rPr spc="100" dirty="0">
                <a:latin typeface="Garamond"/>
                <a:cs typeface="Garamond"/>
              </a:rPr>
              <a:t>(</a:t>
            </a:r>
            <a:r>
              <a:rPr b="1" spc="100" dirty="0">
                <a:latin typeface="Tahoma"/>
                <a:cs typeface="Tahoma"/>
              </a:rPr>
              <a:t>w</a:t>
            </a:r>
            <a:r>
              <a:rPr spc="100" dirty="0">
                <a:latin typeface="Garamond"/>
                <a:cs typeface="Garamond"/>
              </a:rPr>
              <a:t>)</a:t>
            </a:r>
            <a:endParaRPr dirty="0">
              <a:latin typeface="Garamond"/>
              <a:cs typeface="Garamond"/>
            </a:endParaRPr>
          </a:p>
          <a:p>
            <a:pPr marL="3242310">
              <a:lnSpc>
                <a:spcPts val="1395"/>
              </a:lnSpc>
            </a:pPr>
            <a:r>
              <a:rPr b="1" spc="-55" dirty="0">
                <a:latin typeface="Tahoma"/>
                <a:cs typeface="Tahoma"/>
              </a:rPr>
              <a:t>w</a:t>
            </a:r>
            <a:endParaRPr dirty="0">
              <a:latin typeface="Tahoma"/>
              <a:cs typeface="Tahoma"/>
            </a:endParaRPr>
          </a:p>
          <a:p>
            <a:pPr marL="2489200">
              <a:lnSpc>
                <a:spcPct val="100000"/>
              </a:lnSpc>
              <a:spcBef>
                <a:spcPts val="520"/>
              </a:spcBef>
              <a:tabLst>
                <a:tab pos="4417695" algn="l"/>
                <a:tab pos="4874895" algn="l"/>
              </a:tabLst>
            </a:pPr>
            <a:r>
              <a:rPr spc="-80" dirty="0">
                <a:latin typeface="Tahoma"/>
                <a:cs typeface="Tahoma"/>
              </a:rPr>
              <a:t>such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15" dirty="0">
                <a:latin typeface="Tahoma"/>
                <a:cs typeface="Tahoma"/>
              </a:rPr>
              <a:t>that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b="0" i="1" spc="-90" dirty="0">
                <a:latin typeface="Bookman Old Style"/>
                <a:cs typeface="Bookman Old Style"/>
              </a:rPr>
              <a:t>g</a:t>
            </a:r>
            <a:r>
              <a:rPr spc="200" dirty="0">
                <a:latin typeface="Garamond"/>
                <a:cs typeface="Garamond"/>
              </a:rPr>
              <a:t>(</a:t>
            </a:r>
            <a:r>
              <a:rPr b="1" spc="-80" dirty="0">
                <a:latin typeface="Tahoma"/>
                <a:cs typeface="Tahoma"/>
              </a:rPr>
              <a:t>w</a:t>
            </a:r>
            <a:r>
              <a:rPr spc="200" dirty="0">
                <a:latin typeface="Garamond"/>
                <a:cs typeface="Garamond"/>
              </a:rPr>
              <a:t>)</a:t>
            </a:r>
            <a:r>
              <a:rPr lang="en-US" dirty="0">
                <a:latin typeface="Garamond"/>
                <a:cs typeface="Garamond"/>
              </a:rPr>
              <a:t>=</a:t>
            </a:r>
            <a:r>
              <a:rPr spc="65" dirty="0">
                <a:latin typeface="Garamond"/>
                <a:cs typeface="Garamond"/>
              </a:rPr>
              <a:t>0</a:t>
            </a:r>
            <a:endParaRPr dirty="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8966320" y="6730060"/>
            <a:ext cx="2032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17</a:t>
            </a:fld>
            <a:endParaRPr spc="-60" dirty="0"/>
          </a:p>
        </p:txBody>
      </p:sp>
      <p:sp>
        <p:nvSpPr>
          <p:cNvPr id="11" name="TextBox 10"/>
          <p:cNvSpPr txBox="1"/>
          <p:nvPr/>
        </p:nvSpPr>
        <p:spPr>
          <a:xfrm>
            <a:off x="4648200" y="1315452"/>
            <a:ext cx="525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the concept of contour line, e.g., f(</a:t>
            </a:r>
            <a:r>
              <a:rPr lang="en-US" sz="1600" b="1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)=k or g(</a:t>
            </a:r>
            <a:r>
              <a:rPr lang="en-US" sz="1600" b="1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= c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Fact 1: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gradient of f evaluated at a point 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x0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always gives a vector perpendicular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the contour line passing through that point.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Fact 2: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When the contour of two functions are tangent, their gradient vectors are parallel, which means that they differ by a multiplicative constant, say </a:t>
            </a:r>
            <a:r>
              <a:rPr lang="en-US" sz="1600" dirty="0">
                <a:latin typeface="Symbol" panose="05050102010706020507" pitchFamily="18" charset="2"/>
                <a:ea typeface="Tahoma" panose="020B0604030504040204" pitchFamily="34" charset="0"/>
                <a:cs typeface="Tahoma" panose="020B0604030504040204" pitchFamily="34" charset="0"/>
              </a:rPr>
              <a:t>l,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i.e.,</a:t>
            </a:r>
          </a:p>
          <a:p>
            <a:endParaRPr lang="en-US" dirty="0">
              <a:latin typeface="Symbol" panose="05050102010706020507" pitchFamily="18" charset="2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pc="110" dirty="0">
                <a:latin typeface="Lucida Sans Unicode"/>
                <a:cs typeface="Lucida Sans Unicode"/>
              </a:rPr>
              <a:t>∇</a:t>
            </a:r>
            <a:r>
              <a:rPr lang="en-US" i="1" spc="110" dirty="0">
                <a:latin typeface="Arial"/>
                <a:cs typeface="Arial"/>
              </a:rPr>
              <a:t>f</a:t>
            </a:r>
            <a:r>
              <a:rPr lang="en-US" i="1" spc="-340" dirty="0">
                <a:latin typeface="Arial"/>
                <a:cs typeface="Arial"/>
              </a:rPr>
              <a:t> </a:t>
            </a:r>
            <a:r>
              <a:rPr lang="en-US" spc="150" dirty="0">
                <a:cs typeface="Calibri"/>
              </a:rPr>
              <a:t>(</a:t>
            </a:r>
            <a:r>
              <a:rPr lang="en-US" b="1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pc="150" dirty="0">
                <a:cs typeface="Calibri"/>
              </a:rPr>
              <a:t>) = </a:t>
            </a:r>
            <a:r>
              <a:rPr lang="en-US" dirty="0">
                <a:latin typeface="Symbol" panose="05050102010706020507" pitchFamily="18" charset="2"/>
                <a:ea typeface="Tahoma" panose="020B0604030504040204" pitchFamily="34" charset="0"/>
                <a:cs typeface="Tahoma" panose="020B0604030504040204" pitchFamily="34" charset="0"/>
              </a:rPr>
              <a:t>l </a:t>
            </a:r>
            <a:r>
              <a:rPr lang="en-US" spc="60" dirty="0">
                <a:latin typeface="Lucida Sans Unicode"/>
                <a:cs typeface="Lucida Sans Unicode"/>
              </a:rPr>
              <a:t>∇</a:t>
            </a:r>
            <a:r>
              <a:rPr lang="en-US" i="1" spc="60" dirty="0">
                <a:latin typeface="Arial"/>
                <a:cs typeface="Arial"/>
              </a:rPr>
              <a:t>g</a:t>
            </a:r>
            <a:r>
              <a:rPr lang="en-US" spc="60" dirty="0">
                <a:cs typeface="Calibri"/>
              </a:rPr>
              <a:t>(</a:t>
            </a:r>
            <a:r>
              <a:rPr lang="en-US" b="1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pc="60" dirty="0">
                <a:cs typeface="Calibri"/>
              </a:rPr>
              <a:t>)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g(</a:t>
            </a:r>
            <a:r>
              <a:rPr lang="en-US" b="1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= c</a:t>
            </a:r>
          </a:p>
          <a:p>
            <a:endParaRPr lang="en-US" spc="60" dirty="0">
              <a:cs typeface="Calibri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-1180571" y="2926728"/>
            <a:ext cx="5535540" cy="2462014"/>
            <a:chOff x="1044228" y="3328511"/>
            <a:chExt cx="5535540" cy="2462014"/>
          </a:xfrm>
        </p:grpSpPr>
        <p:sp>
          <p:nvSpPr>
            <p:cNvPr id="3" name="object 3"/>
            <p:cNvSpPr/>
            <p:nvPr/>
          </p:nvSpPr>
          <p:spPr>
            <a:xfrm>
              <a:off x="3671970" y="3373080"/>
              <a:ext cx="2063114" cy="2417445"/>
            </a:xfrm>
            <a:custGeom>
              <a:avLst/>
              <a:gdLst/>
              <a:ahLst/>
              <a:cxnLst/>
              <a:rect l="l" t="t" r="r" b="b"/>
              <a:pathLst>
                <a:path w="2063114" h="2417445">
                  <a:moveTo>
                    <a:pt x="1589652" y="453178"/>
                  </a:moveTo>
                  <a:lnTo>
                    <a:pt x="1548489" y="413311"/>
                  </a:lnTo>
                  <a:lnTo>
                    <a:pt x="1506670" y="375333"/>
                  </a:lnTo>
                  <a:lnTo>
                    <a:pt x="1464261" y="339236"/>
                  </a:lnTo>
                  <a:lnTo>
                    <a:pt x="1421326" y="305011"/>
                  </a:lnTo>
                  <a:lnTo>
                    <a:pt x="1377931" y="272652"/>
                  </a:lnTo>
                  <a:lnTo>
                    <a:pt x="1334140" y="242150"/>
                  </a:lnTo>
                  <a:lnTo>
                    <a:pt x="1290019" y="213497"/>
                  </a:lnTo>
                  <a:lnTo>
                    <a:pt x="1245633" y="186685"/>
                  </a:lnTo>
                  <a:lnTo>
                    <a:pt x="1201046" y="161706"/>
                  </a:lnTo>
                  <a:lnTo>
                    <a:pt x="1156323" y="138552"/>
                  </a:lnTo>
                  <a:lnTo>
                    <a:pt x="1111529" y="117215"/>
                  </a:lnTo>
                  <a:lnTo>
                    <a:pt x="1066730" y="97687"/>
                  </a:lnTo>
                  <a:lnTo>
                    <a:pt x="1021990" y="79960"/>
                  </a:lnTo>
                  <a:lnTo>
                    <a:pt x="977374" y="64027"/>
                  </a:lnTo>
                  <a:lnTo>
                    <a:pt x="932948" y="49878"/>
                  </a:lnTo>
                  <a:lnTo>
                    <a:pt x="888776" y="37507"/>
                  </a:lnTo>
                  <a:lnTo>
                    <a:pt x="844922" y="26905"/>
                  </a:lnTo>
                  <a:lnTo>
                    <a:pt x="801453" y="18064"/>
                  </a:lnTo>
                  <a:lnTo>
                    <a:pt x="758433" y="10977"/>
                  </a:lnTo>
                  <a:lnTo>
                    <a:pt x="715927" y="5634"/>
                  </a:lnTo>
                  <a:lnTo>
                    <a:pt x="674000" y="2029"/>
                  </a:lnTo>
                  <a:lnTo>
                    <a:pt x="632717" y="154"/>
                  </a:lnTo>
                  <a:lnTo>
                    <a:pt x="592142" y="0"/>
                  </a:lnTo>
                  <a:lnTo>
                    <a:pt x="552342" y="1559"/>
                  </a:lnTo>
                  <a:lnTo>
                    <a:pt x="513380" y="4823"/>
                  </a:lnTo>
                  <a:lnTo>
                    <a:pt x="475323" y="9785"/>
                  </a:lnTo>
                  <a:lnTo>
                    <a:pt x="402178" y="24768"/>
                  </a:lnTo>
                  <a:lnTo>
                    <a:pt x="333429" y="46446"/>
                  </a:lnTo>
                  <a:lnTo>
                    <a:pt x="269593" y="74753"/>
                  </a:lnTo>
                  <a:lnTo>
                    <a:pt x="211192" y="109626"/>
                  </a:lnTo>
                  <a:lnTo>
                    <a:pt x="158745" y="151002"/>
                  </a:lnTo>
                  <a:lnTo>
                    <a:pt x="112772" y="198816"/>
                  </a:lnTo>
                  <a:lnTo>
                    <a:pt x="73791" y="253004"/>
                  </a:lnTo>
                  <a:lnTo>
                    <a:pt x="42324" y="313503"/>
                  </a:lnTo>
                  <a:lnTo>
                    <a:pt x="18890" y="380249"/>
                  </a:lnTo>
                  <a:lnTo>
                    <a:pt x="4007" y="453178"/>
                  </a:lnTo>
                  <a:lnTo>
                    <a:pt x="0" y="497993"/>
                  </a:lnTo>
                  <a:lnTo>
                    <a:pt x="284" y="541387"/>
                  </a:lnTo>
                  <a:lnTo>
                    <a:pt x="4562" y="583464"/>
                  </a:lnTo>
                  <a:lnTo>
                    <a:pt x="12534" y="624328"/>
                  </a:lnTo>
                  <a:lnTo>
                    <a:pt x="23898" y="664082"/>
                  </a:lnTo>
                  <a:lnTo>
                    <a:pt x="38357" y="702829"/>
                  </a:lnTo>
                  <a:lnTo>
                    <a:pt x="55610" y="740674"/>
                  </a:lnTo>
                  <a:lnTo>
                    <a:pt x="75357" y="777720"/>
                  </a:lnTo>
                  <a:lnTo>
                    <a:pt x="97299" y="814070"/>
                  </a:lnTo>
                  <a:lnTo>
                    <a:pt x="121136" y="849827"/>
                  </a:lnTo>
                  <a:lnTo>
                    <a:pt x="146568" y="885097"/>
                  </a:lnTo>
                  <a:lnTo>
                    <a:pt x="173296" y="919981"/>
                  </a:lnTo>
                  <a:lnTo>
                    <a:pt x="201019" y="954584"/>
                  </a:lnTo>
                  <a:lnTo>
                    <a:pt x="229439" y="989009"/>
                  </a:lnTo>
                  <a:lnTo>
                    <a:pt x="258255" y="1023360"/>
                  </a:lnTo>
                  <a:lnTo>
                    <a:pt x="287167" y="1057740"/>
                  </a:lnTo>
                  <a:lnTo>
                    <a:pt x="315877" y="1092253"/>
                  </a:lnTo>
                  <a:lnTo>
                    <a:pt x="344083" y="1127002"/>
                  </a:lnTo>
                  <a:lnTo>
                    <a:pt x="371487" y="1162091"/>
                  </a:lnTo>
                  <a:lnTo>
                    <a:pt x="397789" y="1197623"/>
                  </a:lnTo>
                  <a:lnTo>
                    <a:pt x="422689" y="1233703"/>
                  </a:lnTo>
                  <a:lnTo>
                    <a:pt x="445887" y="1270433"/>
                  </a:lnTo>
                  <a:lnTo>
                    <a:pt x="467084" y="1307917"/>
                  </a:lnTo>
                  <a:lnTo>
                    <a:pt x="485979" y="1346259"/>
                  </a:lnTo>
                  <a:lnTo>
                    <a:pt x="502274" y="1385562"/>
                  </a:lnTo>
                  <a:lnTo>
                    <a:pt x="515668" y="1425930"/>
                  </a:lnTo>
                  <a:lnTo>
                    <a:pt x="525862" y="1467466"/>
                  </a:lnTo>
                  <a:lnTo>
                    <a:pt x="532556" y="1510275"/>
                  </a:lnTo>
                  <a:lnTo>
                    <a:pt x="535568" y="1558741"/>
                  </a:lnTo>
                  <a:lnTo>
                    <a:pt x="534585" y="1607385"/>
                  </a:lnTo>
                  <a:lnTo>
                    <a:pt x="530739" y="1656119"/>
                  </a:lnTo>
                  <a:lnTo>
                    <a:pt x="525160" y="1704856"/>
                  </a:lnTo>
                  <a:lnTo>
                    <a:pt x="518978" y="1753509"/>
                  </a:lnTo>
                  <a:lnTo>
                    <a:pt x="513324" y="1801993"/>
                  </a:lnTo>
                  <a:lnTo>
                    <a:pt x="509330" y="1850219"/>
                  </a:lnTo>
                  <a:lnTo>
                    <a:pt x="508125" y="1898102"/>
                  </a:lnTo>
                  <a:lnTo>
                    <a:pt x="510840" y="1945555"/>
                  </a:lnTo>
                  <a:lnTo>
                    <a:pt x="518607" y="1992491"/>
                  </a:lnTo>
                  <a:lnTo>
                    <a:pt x="532556" y="2038823"/>
                  </a:lnTo>
                  <a:lnTo>
                    <a:pt x="555969" y="2093796"/>
                  </a:lnTo>
                  <a:lnTo>
                    <a:pt x="582676" y="2144143"/>
                  </a:lnTo>
                  <a:lnTo>
                    <a:pt x="612477" y="2189945"/>
                  </a:lnTo>
                  <a:lnTo>
                    <a:pt x="645172" y="2231283"/>
                  </a:lnTo>
                  <a:lnTo>
                    <a:pt x="680561" y="2268240"/>
                  </a:lnTo>
                  <a:lnTo>
                    <a:pt x="718444" y="2300896"/>
                  </a:lnTo>
                  <a:lnTo>
                    <a:pt x="758621" y="2329335"/>
                  </a:lnTo>
                  <a:lnTo>
                    <a:pt x="800893" y="2353637"/>
                  </a:lnTo>
                  <a:lnTo>
                    <a:pt x="845058" y="2373885"/>
                  </a:lnTo>
                  <a:lnTo>
                    <a:pt x="890917" y="2390160"/>
                  </a:lnTo>
                  <a:lnTo>
                    <a:pt x="938270" y="2402543"/>
                  </a:lnTo>
                  <a:lnTo>
                    <a:pt x="986918" y="2411118"/>
                  </a:lnTo>
                  <a:lnTo>
                    <a:pt x="1036659" y="2415965"/>
                  </a:lnTo>
                  <a:lnTo>
                    <a:pt x="1087294" y="2417166"/>
                  </a:lnTo>
                  <a:lnTo>
                    <a:pt x="1112885" y="2416425"/>
                  </a:lnTo>
                  <a:lnTo>
                    <a:pt x="1164486" y="2412311"/>
                  </a:lnTo>
                  <a:lnTo>
                    <a:pt x="1216482" y="2404756"/>
                  </a:lnTo>
                  <a:lnTo>
                    <a:pt x="1268672" y="2393841"/>
                  </a:lnTo>
                  <a:lnTo>
                    <a:pt x="1320856" y="2379648"/>
                  </a:lnTo>
                  <a:lnTo>
                    <a:pt x="1372834" y="2362259"/>
                  </a:lnTo>
                  <a:lnTo>
                    <a:pt x="1424406" y="2341756"/>
                  </a:lnTo>
                  <a:lnTo>
                    <a:pt x="1475372" y="2318220"/>
                  </a:lnTo>
                  <a:lnTo>
                    <a:pt x="1525533" y="2291734"/>
                  </a:lnTo>
                  <a:lnTo>
                    <a:pt x="1574687" y="2262378"/>
                  </a:lnTo>
                  <a:lnTo>
                    <a:pt x="1622636" y="2230235"/>
                  </a:lnTo>
                  <a:lnTo>
                    <a:pt x="1669179" y="2195387"/>
                  </a:lnTo>
                  <a:lnTo>
                    <a:pt x="1714116" y="2157915"/>
                  </a:lnTo>
                  <a:lnTo>
                    <a:pt x="1757247" y="2117901"/>
                  </a:lnTo>
                  <a:lnTo>
                    <a:pt x="1798373" y="2075427"/>
                  </a:lnTo>
                  <a:lnTo>
                    <a:pt x="1837293" y="2030575"/>
                  </a:lnTo>
                  <a:lnTo>
                    <a:pt x="1873807" y="1983426"/>
                  </a:lnTo>
                  <a:lnTo>
                    <a:pt x="1907715" y="1934062"/>
                  </a:lnTo>
                  <a:lnTo>
                    <a:pt x="1938817" y="1882565"/>
                  </a:lnTo>
                  <a:lnTo>
                    <a:pt x="1966914" y="1829016"/>
                  </a:lnTo>
                  <a:lnTo>
                    <a:pt x="1991805" y="1773498"/>
                  </a:lnTo>
                  <a:lnTo>
                    <a:pt x="2013290" y="1716093"/>
                  </a:lnTo>
                  <a:lnTo>
                    <a:pt x="2031169" y="1656881"/>
                  </a:lnTo>
                  <a:lnTo>
                    <a:pt x="2045243" y="1595944"/>
                  </a:lnTo>
                  <a:lnTo>
                    <a:pt x="2055311" y="1533366"/>
                  </a:lnTo>
                  <a:lnTo>
                    <a:pt x="2061174" y="1469226"/>
                  </a:lnTo>
                  <a:lnTo>
                    <a:pt x="2062630" y="1403607"/>
                  </a:lnTo>
                  <a:lnTo>
                    <a:pt x="2061644" y="1370269"/>
                  </a:lnTo>
                  <a:lnTo>
                    <a:pt x="2056117" y="1302585"/>
                  </a:lnTo>
                  <a:lnTo>
                    <a:pt x="2045684" y="1233627"/>
                  </a:lnTo>
                  <a:lnTo>
                    <a:pt x="2030146" y="1163476"/>
                  </a:lnTo>
                  <a:lnTo>
                    <a:pt x="2009302" y="1092213"/>
                  </a:lnTo>
                  <a:lnTo>
                    <a:pt x="1996828" y="1056191"/>
                  </a:lnTo>
                  <a:lnTo>
                    <a:pt x="1982953" y="1019922"/>
                  </a:lnTo>
                  <a:lnTo>
                    <a:pt x="1967651" y="983415"/>
                  </a:lnTo>
                  <a:lnTo>
                    <a:pt x="1950898" y="946682"/>
                  </a:lnTo>
                  <a:lnTo>
                    <a:pt x="1932668" y="909733"/>
                  </a:lnTo>
                  <a:lnTo>
                    <a:pt x="1912937" y="872577"/>
                  </a:lnTo>
                  <a:lnTo>
                    <a:pt x="1891679" y="835226"/>
                  </a:lnTo>
                  <a:lnTo>
                    <a:pt x="1868870" y="797688"/>
                  </a:lnTo>
                  <a:lnTo>
                    <a:pt x="1844485" y="759975"/>
                  </a:lnTo>
                  <a:lnTo>
                    <a:pt x="1818498" y="722097"/>
                  </a:lnTo>
                  <a:lnTo>
                    <a:pt x="1790885" y="684064"/>
                  </a:lnTo>
                  <a:lnTo>
                    <a:pt x="1761621" y="645885"/>
                  </a:lnTo>
                  <a:lnTo>
                    <a:pt x="1730680" y="607572"/>
                  </a:lnTo>
                  <a:lnTo>
                    <a:pt x="1698037" y="569135"/>
                  </a:lnTo>
                  <a:lnTo>
                    <a:pt x="1663669" y="530583"/>
                  </a:lnTo>
                  <a:lnTo>
                    <a:pt x="1627549" y="491928"/>
                  </a:lnTo>
                  <a:lnTo>
                    <a:pt x="1589652" y="453178"/>
                  </a:lnTo>
                  <a:close/>
                </a:path>
              </a:pathLst>
            </a:custGeom>
            <a:ln w="2796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61623" y="3456276"/>
              <a:ext cx="370205" cy="370205"/>
            </a:xfrm>
            <a:custGeom>
              <a:avLst/>
              <a:gdLst/>
              <a:ahLst/>
              <a:cxnLst/>
              <a:rect l="l" t="t" r="r" b="b"/>
              <a:pathLst>
                <a:path w="370204" h="370204">
                  <a:moveTo>
                    <a:pt x="0" y="369982"/>
                  </a:moveTo>
                  <a:lnTo>
                    <a:pt x="369982" y="0"/>
                  </a:lnTo>
                </a:path>
              </a:pathLst>
            </a:custGeom>
            <a:ln w="279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48712" y="3442292"/>
              <a:ext cx="96877" cy="968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91640" y="3826258"/>
              <a:ext cx="370205" cy="370205"/>
            </a:xfrm>
            <a:custGeom>
              <a:avLst/>
              <a:gdLst/>
              <a:ahLst/>
              <a:cxnLst/>
              <a:rect l="l" t="t" r="r" b="b"/>
              <a:pathLst>
                <a:path w="370204" h="370204">
                  <a:moveTo>
                    <a:pt x="369982" y="0"/>
                  </a:moveTo>
                  <a:lnTo>
                    <a:pt x="0" y="369982"/>
                  </a:lnTo>
                </a:path>
              </a:pathLst>
            </a:custGeom>
            <a:ln w="279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77656" y="4113348"/>
              <a:ext cx="96877" cy="968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5695214" y="5259880"/>
              <a:ext cx="718820" cy="248920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1450" i="1" spc="100" dirty="0">
                  <a:latin typeface="Arial"/>
                  <a:cs typeface="Arial"/>
                </a:rPr>
                <a:t>g</a:t>
              </a:r>
              <a:r>
                <a:rPr sz="1450" spc="100" dirty="0">
                  <a:latin typeface="Calibri"/>
                  <a:cs typeface="Calibri"/>
                </a:rPr>
                <a:t>(</a:t>
              </a:r>
              <a:r>
                <a:rPr sz="1450" b="1" spc="100" dirty="0">
                  <a:latin typeface="Calibri"/>
                  <a:cs typeface="Calibri"/>
                </a:rPr>
                <a:t>x</a:t>
              </a:r>
              <a:r>
                <a:rPr sz="1450" spc="100" dirty="0">
                  <a:latin typeface="Calibri"/>
                  <a:cs typeface="Calibri"/>
                </a:rPr>
                <a:t>) </a:t>
              </a:r>
              <a:r>
                <a:rPr sz="1450" spc="409" dirty="0">
                  <a:latin typeface="Calibri"/>
                  <a:cs typeface="Calibri"/>
                </a:rPr>
                <a:t>=</a:t>
              </a:r>
              <a:r>
                <a:rPr sz="1450" spc="-25" dirty="0">
                  <a:latin typeface="Calibri"/>
                  <a:cs typeface="Calibri"/>
                </a:rPr>
                <a:t> </a:t>
              </a:r>
              <a:r>
                <a:rPr sz="1450" spc="-5" dirty="0">
                  <a:latin typeface="Calibri"/>
                  <a:cs typeface="Calibri"/>
                </a:rPr>
                <a:t>0</a:t>
              </a:r>
              <a:endParaRPr sz="1450">
                <a:latin typeface="Calibri"/>
                <a:cs typeface="Calibri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44228" y="4210225"/>
              <a:ext cx="40325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197860">
                <a:lnSpc>
                  <a:spcPct val="100000"/>
                </a:lnSpc>
              </a:pPr>
              <a:r>
                <a:rPr lang="en-US" spc="60" dirty="0">
                  <a:latin typeface="Lucida Sans Unicode"/>
                  <a:cs typeface="Lucida Sans Unicode"/>
                </a:rPr>
                <a:t>∇</a:t>
              </a:r>
              <a:r>
                <a:rPr lang="en-US" i="1" spc="60" dirty="0">
                  <a:latin typeface="Arial"/>
                  <a:cs typeface="Arial"/>
                </a:rPr>
                <a:t>g</a:t>
              </a:r>
              <a:r>
                <a:rPr lang="en-US" spc="60" dirty="0">
                  <a:cs typeface="Calibri"/>
                </a:rPr>
                <a:t>(</a:t>
              </a:r>
              <a:r>
                <a:rPr lang="en-US" b="1" spc="60" dirty="0">
                  <a:cs typeface="Calibri"/>
                </a:rPr>
                <a:t>x</a:t>
              </a:r>
              <a:r>
                <a:rPr lang="en-US" spc="60" dirty="0">
                  <a:cs typeface="Calibri"/>
                </a:rPr>
                <a:t>)</a:t>
              </a:r>
              <a:endParaRPr lang="en-US" dirty="0">
                <a:cs typeface="Calibri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29480" y="3328511"/>
              <a:ext cx="1050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R="240665" algn="r">
                <a:lnSpc>
                  <a:spcPct val="100000"/>
                </a:lnSpc>
              </a:pPr>
              <a:r>
                <a:rPr lang="en-US" spc="110" dirty="0">
                  <a:latin typeface="Lucida Sans Unicode"/>
                  <a:cs typeface="Lucida Sans Unicode"/>
                </a:rPr>
                <a:t>∇</a:t>
              </a:r>
              <a:r>
                <a:rPr lang="en-US" i="1" spc="110" dirty="0">
                  <a:latin typeface="Arial"/>
                  <a:cs typeface="Arial"/>
                </a:rPr>
                <a:t>f</a:t>
              </a:r>
              <a:r>
                <a:rPr lang="en-US" i="1" spc="-340" dirty="0">
                  <a:latin typeface="Arial"/>
                  <a:cs typeface="Arial"/>
                </a:rPr>
                <a:t> </a:t>
              </a:r>
              <a:r>
                <a:rPr lang="en-US" spc="150" dirty="0">
                  <a:cs typeface="Calibri"/>
                </a:rPr>
                <a:t>(</a:t>
              </a:r>
              <a:r>
                <a:rPr lang="en-US" b="1" spc="150" dirty="0">
                  <a:cs typeface="Calibri"/>
                </a:rPr>
                <a:t>x</a:t>
              </a:r>
              <a:r>
                <a:rPr lang="en-US" spc="150" dirty="0">
                  <a:cs typeface="Calibri"/>
                </a:rPr>
                <a:t>)</a:t>
              </a:r>
              <a:endParaRPr lang="en-US" dirty="0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4659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7897" y="533400"/>
            <a:ext cx="6060542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268095" algn="l"/>
              </a:tabLst>
            </a:pPr>
            <a:r>
              <a:rPr lang="en-US" spc="-10" dirty="0"/>
              <a:t>Digression</a:t>
            </a:r>
            <a:r>
              <a:rPr spc="-10" dirty="0"/>
              <a:t>:	</a:t>
            </a:r>
            <a:r>
              <a:rPr spc="-90" dirty="0"/>
              <a:t>Lagrange</a:t>
            </a:r>
            <a:r>
              <a:rPr spc="180" dirty="0"/>
              <a:t> </a:t>
            </a:r>
            <a:r>
              <a:rPr spc="-65" dirty="0"/>
              <a:t>multipliers</a:t>
            </a:r>
          </a:p>
        </p:txBody>
      </p:sp>
      <p:sp>
        <p:nvSpPr>
          <p:cNvPr id="3" name="object 3"/>
          <p:cNvSpPr/>
          <p:nvPr/>
        </p:nvSpPr>
        <p:spPr>
          <a:xfrm>
            <a:off x="4124125" y="1572396"/>
            <a:ext cx="1375410" cy="1611630"/>
          </a:xfrm>
          <a:custGeom>
            <a:avLst/>
            <a:gdLst/>
            <a:ahLst/>
            <a:cxnLst/>
            <a:rect l="l" t="t" r="r" b="b"/>
            <a:pathLst>
              <a:path w="1375410" h="1611630">
                <a:moveTo>
                  <a:pt x="1060019" y="302151"/>
                </a:moveTo>
                <a:lnTo>
                  <a:pt x="1019139" y="263165"/>
                </a:lnTo>
                <a:lnTo>
                  <a:pt x="977343" y="226946"/>
                </a:lnTo>
                <a:lnTo>
                  <a:pt x="934772" y="193477"/>
                </a:lnTo>
                <a:lnTo>
                  <a:pt x="891569" y="162741"/>
                </a:lnTo>
                <a:lnTo>
                  <a:pt x="847874" y="134719"/>
                </a:lnTo>
                <a:lnTo>
                  <a:pt x="803830" y="109395"/>
                </a:lnTo>
                <a:lnTo>
                  <a:pt x="759577" y="86751"/>
                </a:lnTo>
                <a:lnTo>
                  <a:pt x="715258" y="66770"/>
                </a:lnTo>
                <a:lnTo>
                  <a:pt x="671013" y="49434"/>
                </a:lnTo>
                <a:lnTo>
                  <a:pt x="626984" y="34726"/>
                </a:lnTo>
                <a:lnTo>
                  <a:pt x="583313" y="22629"/>
                </a:lnTo>
                <a:lnTo>
                  <a:pt x="540142" y="13125"/>
                </a:lnTo>
                <a:lnTo>
                  <a:pt x="497611" y="6197"/>
                </a:lnTo>
                <a:lnTo>
                  <a:pt x="455862" y="1828"/>
                </a:lnTo>
                <a:lnTo>
                  <a:pt x="415037" y="0"/>
                </a:lnTo>
                <a:lnTo>
                  <a:pt x="375277" y="695"/>
                </a:lnTo>
                <a:lnTo>
                  <a:pt x="336723" y="3897"/>
                </a:lnTo>
                <a:lnTo>
                  <a:pt x="263803" y="17749"/>
                </a:lnTo>
                <a:lnTo>
                  <a:pt x="197408" y="41419"/>
                </a:lnTo>
                <a:lnTo>
                  <a:pt x="138670" y="74766"/>
                </a:lnTo>
                <a:lnTo>
                  <a:pt x="88720" y="117652"/>
                </a:lnTo>
                <a:lnTo>
                  <a:pt x="48692" y="169938"/>
                </a:lnTo>
                <a:lnTo>
                  <a:pt x="19716" y="231484"/>
                </a:lnTo>
                <a:lnTo>
                  <a:pt x="2926" y="302151"/>
                </a:lnTo>
                <a:lnTo>
                  <a:pt x="0" y="345844"/>
                </a:lnTo>
                <a:lnTo>
                  <a:pt x="3083" y="387552"/>
                </a:lnTo>
                <a:lnTo>
                  <a:pt x="11536" y="427495"/>
                </a:lnTo>
                <a:lnTo>
                  <a:pt x="24720" y="465895"/>
                </a:lnTo>
                <a:lnTo>
                  <a:pt x="41995" y="502971"/>
                </a:lnTo>
                <a:lnTo>
                  <a:pt x="62721" y="538946"/>
                </a:lnTo>
                <a:lnTo>
                  <a:pt x="86260" y="574040"/>
                </a:lnTo>
                <a:lnTo>
                  <a:pt x="111971" y="608474"/>
                </a:lnTo>
                <a:lnTo>
                  <a:pt x="139216" y="642469"/>
                </a:lnTo>
                <a:lnTo>
                  <a:pt x="167354" y="676245"/>
                </a:lnTo>
                <a:lnTo>
                  <a:pt x="195746" y="710025"/>
                </a:lnTo>
                <a:lnTo>
                  <a:pt x="223753" y="744028"/>
                </a:lnTo>
                <a:lnTo>
                  <a:pt x="250734" y="778477"/>
                </a:lnTo>
                <a:lnTo>
                  <a:pt x="276052" y="813590"/>
                </a:lnTo>
                <a:lnTo>
                  <a:pt x="299065" y="849591"/>
                </a:lnTo>
                <a:lnTo>
                  <a:pt x="319135" y="886699"/>
                </a:lnTo>
                <a:lnTo>
                  <a:pt x="335623" y="925136"/>
                </a:lnTo>
                <a:lnTo>
                  <a:pt x="347887" y="965123"/>
                </a:lnTo>
                <a:lnTo>
                  <a:pt x="355290" y="1006879"/>
                </a:lnTo>
                <a:lnTo>
                  <a:pt x="357202" y="1057711"/>
                </a:lnTo>
                <a:lnTo>
                  <a:pt x="353601" y="1108751"/>
                </a:lnTo>
                <a:lnTo>
                  <a:pt x="347413" y="1159777"/>
                </a:lnTo>
                <a:lnTo>
                  <a:pt x="341563" y="1210563"/>
                </a:lnTo>
                <a:lnTo>
                  <a:pt x="338976" y="1260886"/>
                </a:lnTo>
                <a:lnTo>
                  <a:pt x="342576" y="1310521"/>
                </a:lnTo>
                <a:lnTo>
                  <a:pt x="355290" y="1359244"/>
                </a:lnTo>
                <a:lnTo>
                  <a:pt x="379661" y="1413293"/>
                </a:lnTo>
                <a:lnTo>
                  <a:pt x="408865" y="1460400"/>
                </a:lnTo>
                <a:lnTo>
                  <a:pt x="442447" y="1500750"/>
                </a:lnTo>
                <a:lnTo>
                  <a:pt x="479950" y="1534531"/>
                </a:lnTo>
                <a:lnTo>
                  <a:pt x="520918" y="1561928"/>
                </a:lnTo>
                <a:lnTo>
                  <a:pt x="564894" y="1583129"/>
                </a:lnTo>
                <a:lnTo>
                  <a:pt x="611423" y="1598320"/>
                </a:lnTo>
                <a:lnTo>
                  <a:pt x="660047" y="1607687"/>
                </a:lnTo>
                <a:lnTo>
                  <a:pt x="710311" y="1611418"/>
                </a:lnTo>
                <a:lnTo>
                  <a:pt x="735915" y="1611227"/>
                </a:lnTo>
                <a:lnTo>
                  <a:pt x="787783" y="1606852"/>
                </a:lnTo>
                <a:lnTo>
                  <a:pt x="840149" y="1597306"/>
                </a:lnTo>
                <a:lnTo>
                  <a:pt x="892557" y="1582777"/>
                </a:lnTo>
                <a:lnTo>
                  <a:pt x="944552" y="1563450"/>
                </a:lnTo>
                <a:lnTo>
                  <a:pt x="995675" y="1539512"/>
                </a:lnTo>
                <a:lnTo>
                  <a:pt x="1045472" y="1511150"/>
                </a:lnTo>
                <a:lnTo>
                  <a:pt x="1093486" y="1478551"/>
                </a:lnTo>
                <a:lnTo>
                  <a:pt x="1139261" y="1441900"/>
                </a:lnTo>
                <a:lnTo>
                  <a:pt x="1182340" y="1401385"/>
                </a:lnTo>
                <a:lnTo>
                  <a:pt x="1222266" y="1357192"/>
                </a:lnTo>
                <a:lnTo>
                  <a:pt x="1258584" y="1309508"/>
                </a:lnTo>
                <a:lnTo>
                  <a:pt x="1290837" y="1258519"/>
                </a:lnTo>
                <a:lnTo>
                  <a:pt x="1318569" y="1204411"/>
                </a:lnTo>
                <a:lnTo>
                  <a:pt x="1341324" y="1147372"/>
                </a:lnTo>
                <a:lnTo>
                  <a:pt x="1358644" y="1087588"/>
                </a:lnTo>
                <a:lnTo>
                  <a:pt x="1370075" y="1025246"/>
                </a:lnTo>
                <a:lnTo>
                  <a:pt x="1375158" y="960532"/>
                </a:lnTo>
                <a:lnTo>
                  <a:pt x="1375178" y="927343"/>
                </a:lnTo>
                <a:lnTo>
                  <a:pt x="1373439" y="893632"/>
                </a:lnTo>
                <a:lnTo>
                  <a:pt x="1364461" y="824733"/>
                </a:lnTo>
                <a:lnTo>
                  <a:pt x="1347767" y="754023"/>
                </a:lnTo>
                <a:lnTo>
                  <a:pt x="1322901" y="681687"/>
                </a:lnTo>
                <a:lnTo>
                  <a:pt x="1307261" y="644967"/>
                </a:lnTo>
                <a:lnTo>
                  <a:pt x="1289406" y="607911"/>
                </a:lnTo>
                <a:lnTo>
                  <a:pt x="1269281" y="570542"/>
                </a:lnTo>
                <a:lnTo>
                  <a:pt x="1246827" y="532883"/>
                </a:lnTo>
                <a:lnTo>
                  <a:pt x="1221988" y="494958"/>
                </a:lnTo>
                <a:lnTo>
                  <a:pt x="1194707" y="456790"/>
                </a:lnTo>
                <a:lnTo>
                  <a:pt x="1164927" y="418401"/>
                </a:lnTo>
                <a:lnTo>
                  <a:pt x="1132590" y="379817"/>
                </a:lnTo>
                <a:lnTo>
                  <a:pt x="1097640" y="341059"/>
                </a:lnTo>
                <a:lnTo>
                  <a:pt x="1060019" y="302151"/>
                </a:lnTo>
                <a:close/>
              </a:path>
            </a:pathLst>
          </a:custGeom>
          <a:ln w="1864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84145" y="1627893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246653"/>
                </a:moveTo>
                <a:lnTo>
                  <a:pt x="246653" y="0"/>
                </a:lnTo>
              </a:path>
            </a:pathLst>
          </a:custGeom>
          <a:ln w="18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75537" y="1618570"/>
            <a:ext cx="64584" cy="64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37491" y="1874547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246653" y="0"/>
                </a:moveTo>
                <a:lnTo>
                  <a:pt x="0" y="246653"/>
                </a:lnTo>
              </a:path>
            </a:pathLst>
          </a:custGeom>
          <a:ln w="18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28168" y="2065939"/>
            <a:ext cx="64584" cy="64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84145" y="18745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37152"/>
                </a:moveTo>
                <a:lnTo>
                  <a:pt x="0" y="37152"/>
                </a:lnTo>
              </a:path>
            </a:pathLst>
          </a:custGeom>
          <a:ln w="743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49980" y="1416601"/>
            <a:ext cx="1073785" cy="8788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11835">
              <a:lnSpc>
                <a:spcPct val="100000"/>
              </a:lnSpc>
              <a:spcBef>
                <a:spcPts val="125"/>
              </a:spcBef>
            </a:pPr>
            <a:r>
              <a:rPr sz="950" spc="80" dirty="0">
                <a:latin typeface="Lucida Sans Unicode"/>
                <a:cs typeface="Lucida Sans Unicode"/>
              </a:rPr>
              <a:t>∇</a:t>
            </a:r>
            <a:r>
              <a:rPr sz="950" i="1" spc="80" dirty="0">
                <a:latin typeface="Arial"/>
                <a:cs typeface="Arial"/>
              </a:rPr>
              <a:t>f</a:t>
            </a:r>
            <a:r>
              <a:rPr sz="950" i="1" spc="-200" dirty="0">
                <a:latin typeface="Arial"/>
                <a:cs typeface="Arial"/>
              </a:rPr>
              <a:t> </a:t>
            </a:r>
            <a:r>
              <a:rPr sz="950" spc="100" dirty="0">
                <a:latin typeface="Calibri"/>
                <a:cs typeface="Calibri"/>
              </a:rPr>
              <a:t>(</a:t>
            </a:r>
            <a:r>
              <a:rPr sz="950" b="1" spc="100" dirty="0">
                <a:latin typeface="Calibri"/>
                <a:cs typeface="Calibri"/>
              </a:rPr>
              <a:t>x</a:t>
            </a:r>
            <a:r>
              <a:rPr sz="950" spc="100" dirty="0">
                <a:latin typeface="Calibri"/>
                <a:cs typeface="Calibri"/>
              </a:rPr>
              <a:t>)</a:t>
            </a:r>
            <a:endParaRPr sz="950">
              <a:latin typeface="Calibri"/>
              <a:cs typeface="Calibri"/>
            </a:endParaRPr>
          </a:p>
          <a:p>
            <a:pPr marL="631825">
              <a:lnSpc>
                <a:spcPct val="100000"/>
              </a:lnSpc>
              <a:spcBef>
                <a:spcPts val="1535"/>
              </a:spcBef>
            </a:pPr>
            <a:r>
              <a:rPr sz="950" b="1" spc="150" dirty="0">
                <a:latin typeface="Calibri"/>
                <a:cs typeface="Calibri"/>
              </a:rPr>
              <a:t>x</a:t>
            </a:r>
            <a:r>
              <a:rPr sz="975" i="1" spc="225" baseline="-12820" dirty="0">
                <a:latin typeface="Arial"/>
                <a:cs typeface="Arial"/>
              </a:rPr>
              <a:t>A</a:t>
            </a:r>
            <a:endParaRPr sz="975" baseline="-1282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50" spc="50" dirty="0">
                <a:latin typeface="Lucida Sans Unicode"/>
                <a:cs typeface="Lucida Sans Unicode"/>
              </a:rPr>
              <a:t>∇</a:t>
            </a:r>
            <a:r>
              <a:rPr sz="950" i="1" spc="50" dirty="0">
                <a:latin typeface="Arial"/>
                <a:cs typeface="Arial"/>
              </a:rPr>
              <a:t>g</a:t>
            </a:r>
            <a:r>
              <a:rPr sz="950" spc="50" dirty="0">
                <a:latin typeface="Calibri"/>
                <a:cs typeface="Calibri"/>
              </a:rPr>
              <a:t>(</a:t>
            </a:r>
            <a:r>
              <a:rPr sz="950" b="1" spc="50" dirty="0">
                <a:latin typeface="Calibri"/>
                <a:cs typeface="Calibri"/>
              </a:rPr>
              <a:t>x</a:t>
            </a:r>
            <a:r>
              <a:rPr sz="950" spc="50" dirty="0">
                <a:latin typeface="Calibri"/>
                <a:cs typeface="Calibri"/>
              </a:rPr>
              <a:t>)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4294967295"/>
          </p:nvPr>
        </p:nvSpPr>
        <p:spPr>
          <a:xfrm>
            <a:off x="8966320" y="6730060"/>
            <a:ext cx="2032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18</a:t>
            </a:fld>
            <a:endParaRPr spc="-60" dirty="0"/>
          </a:p>
        </p:txBody>
      </p:sp>
      <p:sp>
        <p:nvSpPr>
          <p:cNvPr id="10" name="object 10"/>
          <p:cNvSpPr txBox="1"/>
          <p:nvPr/>
        </p:nvSpPr>
        <p:spPr>
          <a:xfrm>
            <a:off x="5468971" y="2826058"/>
            <a:ext cx="48768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i="1" spc="65" dirty="0">
                <a:latin typeface="Arial"/>
                <a:cs typeface="Arial"/>
              </a:rPr>
              <a:t>g</a:t>
            </a:r>
            <a:r>
              <a:rPr sz="950" spc="65" dirty="0">
                <a:latin typeface="Calibri"/>
                <a:cs typeface="Calibri"/>
              </a:rPr>
              <a:t>(</a:t>
            </a:r>
            <a:r>
              <a:rPr sz="950" b="1" spc="65" dirty="0">
                <a:latin typeface="Calibri"/>
                <a:cs typeface="Calibri"/>
              </a:rPr>
              <a:t>x</a:t>
            </a:r>
            <a:r>
              <a:rPr sz="950" spc="65" dirty="0">
                <a:latin typeface="Calibri"/>
                <a:cs typeface="Calibri"/>
              </a:rPr>
              <a:t>) </a:t>
            </a:r>
            <a:r>
              <a:rPr sz="950" spc="280" dirty="0">
                <a:latin typeface="Calibri"/>
                <a:cs typeface="Calibri"/>
              </a:rPr>
              <a:t>=</a:t>
            </a:r>
            <a:r>
              <a:rPr sz="950" spc="-30" dirty="0">
                <a:latin typeface="Calibri"/>
                <a:cs typeface="Calibri"/>
              </a:rPr>
              <a:t> </a:t>
            </a:r>
            <a:r>
              <a:rPr sz="950" spc="0" dirty="0">
                <a:latin typeface="Calibri"/>
                <a:cs typeface="Calibri"/>
              </a:rPr>
              <a:t>0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6171" y="3276600"/>
            <a:ext cx="8195945" cy="3114314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69875" indent="-257175">
              <a:lnSpc>
                <a:spcPct val="150000"/>
              </a:lnSpc>
              <a:spcBef>
                <a:spcPts val="405"/>
              </a:spcBef>
              <a:buChar char="•"/>
              <a:tabLst>
                <a:tab pos="270510" algn="l"/>
              </a:tabLst>
            </a:pPr>
            <a:r>
              <a:rPr spc="-140" dirty="0">
                <a:latin typeface="Lucida Sans Unicode"/>
                <a:cs typeface="Lucida Sans Unicode"/>
              </a:rPr>
              <a:t>∇</a:t>
            </a:r>
            <a:r>
              <a:rPr b="0" i="1" spc="-140" dirty="0">
                <a:latin typeface="Bookman Old Style"/>
                <a:cs typeface="Bookman Old Style"/>
              </a:rPr>
              <a:t>g </a:t>
            </a:r>
            <a:r>
              <a:rPr spc="-95" dirty="0">
                <a:latin typeface="Tahoma"/>
                <a:cs typeface="Tahoma"/>
              </a:rPr>
              <a:t>has </a:t>
            </a:r>
            <a:r>
              <a:rPr spc="-10" dirty="0">
                <a:latin typeface="Tahoma"/>
                <a:cs typeface="Tahoma"/>
              </a:rPr>
              <a:t>to </a:t>
            </a:r>
            <a:r>
              <a:rPr spc="-90" dirty="0">
                <a:latin typeface="Tahoma"/>
                <a:cs typeface="Tahoma"/>
              </a:rPr>
              <a:t>be </a:t>
            </a:r>
            <a:r>
              <a:rPr spc="-60" dirty="0">
                <a:latin typeface="Tahoma"/>
                <a:cs typeface="Tahoma"/>
              </a:rPr>
              <a:t>orthogonal </a:t>
            </a:r>
            <a:r>
              <a:rPr spc="-10" dirty="0">
                <a:latin typeface="Tahoma"/>
                <a:cs typeface="Tahoma"/>
              </a:rPr>
              <a:t>to </a:t>
            </a:r>
            <a:r>
              <a:rPr spc="-60" dirty="0">
                <a:latin typeface="Tahoma"/>
                <a:cs typeface="Tahoma"/>
              </a:rPr>
              <a:t>the </a:t>
            </a:r>
            <a:r>
              <a:rPr spc="-40" dirty="0">
                <a:latin typeface="Tahoma"/>
                <a:cs typeface="Tahoma"/>
              </a:rPr>
              <a:t>constraint </a:t>
            </a:r>
            <a:r>
              <a:rPr spc="-80" dirty="0">
                <a:latin typeface="Tahoma"/>
                <a:cs typeface="Tahoma"/>
              </a:rPr>
              <a:t>surface </a:t>
            </a:r>
            <a:r>
              <a:rPr spc="-65" dirty="0">
                <a:latin typeface="Tahoma"/>
                <a:cs typeface="Tahoma"/>
              </a:rPr>
              <a:t>(red</a:t>
            </a:r>
            <a:r>
              <a:rPr spc="100" dirty="0">
                <a:latin typeface="Tahoma"/>
                <a:cs typeface="Tahoma"/>
              </a:rPr>
              <a:t> </a:t>
            </a:r>
            <a:r>
              <a:rPr spc="-60" dirty="0">
                <a:latin typeface="Tahoma"/>
                <a:cs typeface="Tahoma"/>
              </a:rPr>
              <a:t>curve)</a:t>
            </a:r>
            <a:endParaRPr dirty="0">
              <a:latin typeface="Tahoma"/>
              <a:cs typeface="Tahoma"/>
            </a:endParaRPr>
          </a:p>
          <a:p>
            <a:pPr marL="269875" marR="5080" indent="-257175">
              <a:lnSpc>
                <a:spcPct val="150000"/>
              </a:lnSpc>
              <a:spcBef>
                <a:spcPts val="285"/>
              </a:spcBef>
              <a:buFont typeface="Lucida Sans Unicode"/>
              <a:buChar char="•"/>
              <a:tabLst>
                <a:tab pos="270510" algn="l"/>
                <a:tab pos="2734945" algn="l"/>
              </a:tabLst>
            </a:pPr>
            <a:r>
              <a:rPr spc="65" dirty="0">
                <a:latin typeface="Tahoma"/>
                <a:cs typeface="Tahoma"/>
              </a:rPr>
              <a:t>At </a:t>
            </a:r>
            <a:r>
              <a:rPr spc="-65" dirty="0">
                <a:latin typeface="Tahoma"/>
                <a:cs typeface="Tahoma"/>
              </a:rPr>
              <a:t>the</a:t>
            </a:r>
            <a:r>
              <a:rPr spc="390" dirty="0">
                <a:latin typeface="Tahoma"/>
                <a:cs typeface="Tahoma"/>
              </a:rPr>
              <a:t> </a:t>
            </a:r>
            <a:r>
              <a:rPr spc="-45" dirty="0">
                <a:latin typeface="Tahoma"/>
                <a:cs typeface="Tahoma"/>
              </a:rPr>
              <a:t>optimum,</a:t>
            </a:r>
            <a:r>
              <a:rPr spc="275" dirty="0">
                <a:latin typeface="Tahoma"/>
                <a:cs typeface="Tahoma"/>
              </a:rPr>
              <a:t> </a:t>
            </a:r>
            <a:r>
              <a:rPr spc="100" dirty="0">
                <a:latin typeface="Lucida Sans Unicode"/>
                <a:cs typeface="Lucida Sans Unicode"/>
              </a:rPr>
              <a:t>∇</a:t>
            </a:r>
            <a:r>
              <a:rPr b="0" i="1" spc="100" dirty="0">
                <a:latin typeface="Bookman Old Style"/>
                <a:cs typeface="Bookman Old Style"/>
              </a:rPr>
              <a:t>f	</a:t>
            </a:r>
            <a:r>
              <a:rPr spc="-80" dirty="0">
                <a:latin typeface="Tahoma"/>
                <a:cs typeface="Tahoma"/>
              </a:rPr>
              <a:t>and </a:t>
            </a:r>
            <a:r>
              <a:rPr spc="-140" dirty="0">
                <a:latin typeface="Lucida Sans Unicode"/>
                <a:cs typeface="Lucida Sans Unicode"/>
              </a:rPr>
              <a:t>∇</a:t>
            </a:r>
            <a:r>
              <a:rPr b="0" i="1" spc="-140" dirty="0">
                <a:latin typeface="Bookman Old Style"/>
                <a:cs typeface="Bookman Old Style"/>
              </a:rPr>
              <a:t>g </a:t>
            </a:r>
            <a:r>
              <a:rPr spc="-100" dirty="0">
                <a:latin typeface="Tahoma"/>
                <a:cs typeface="Tahoma"/>
              </a:rPr>
              <a:t>have </a:t>
            </a:r>
            <a:r>
              <a:rPr spc="-10" dirty="0">
                <a:latin typeface="Tahoma"/>
                <a:cs typeface="Tahoma"/>
              </a:rPr>
              <a:t>to </a:t>
            </a:r>
            <a:r>
              <a:rPr spc="-90" dirty="0">
                <a:latin typeface="Tahoma"/>
                <a:cs typeface="Tahoma"/>
              </a:rPr>
              <a:t>be </a:t>
            </a:r>
            <a:r>
              <a:rPr spc="-55" dirty="0">
                <a:latin typeface="Tahoma"/>
                <a:cs typeface="Tahoma"/>
              </a:rPr>
              <a:t>parallel </a:t>
            </a:r>
            <a:r>
              <a:rPr spc="-15" dirty="0">
                <a:latin typeface="Tahoma"/>
                <a:cs typeface="Tahoma"/>
              </a:rPr>
              <a:t>(in </a:t>
            </a:r>
            <a:r>
              <a:rPr spc="-114" dirty="0">
                <a:latin typeface="Tahoma"/>
                <a:cs typeface="Tahoma"/>
              </a:rPr>
              <a:t>same </a:t>
            </a:r>
            <a:r>
              <a:rPr spc="-90" dirty="0">
                <a:latin typeface="Tahoma"/>
                <a:cs typeface="Tahoma"/>
              </a:rPr>
              <a:t>or </a:t>
            </a:r>
            <a:r>
              <a:rPr spc="-60" dirty="0">
                <a:latin typeface="Tahoma"/>
                <a:cs typeface="Tahoma"/>
              </a:rPr>
              <a:t>opposite  </a:t>
            </a:r>
            <a:r>
              <a:rPr spc="-35" dirty="0">
                <a:latin typeface="Tahoma"/>
                <a:cs typeface="Tahoma"/>
              </a:rPr>
              <a:t>direction)</a:t>
            </a:r>
            <a:endParaRPr dirty="0">
              <a:latin typeface="Tahoma"/>
              <a:cs typeface="Tahoma"/>
            </a:endParaRPr>
          </a:p>
          <a:p>
            <a:pPr marL="269875" indent="-257175">
              <a:lnSpc>
                <a:spcPct val="150000"/>
              </a:lnSpc>
              <a:spcBef>
                <a:spcPts val="30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pc="-70" dirty="0">
                <a:latin typeface="Tahoma"/>
                <a:cs typeface="Tahoma"/>
              </a:rPr>
              <a:t>Hence, </a:t>
            </a:r>
            <a:r>
              <a:rPr spc="-75" dirty="0">
                <a:latin typeface="Tahoma"/>
                <a:cs typeface="Tahoma"/>
              </a:rPr>
              <a:t>there </a:t>
            </a:r>
            <a:r>
              <a:rPr spc="-60" dirty="0">
                <a:latin typeface="Tahoma"/>
                <a:cs typeface="Tahoma"/>
              </a:rPr>
              <a:t>must </a:t>
            </a:r>
            <a:r>
              <a:rPr spc="-55" dirty="0">
                <a:latin typeface="Tahoma"/>
                <a:cs typeface="Tahoma"/>
              </a:rPr>
              <a:t>exist </a:t>
            </a:r>
            <a:r>
              <a:rPr spc="-114" dirty="0">
                <a:latin typeface="Tahoma"/>
                <a:cs typeface="Tahoma"/>
              </a:rPr>
              <a:t>some </a:t>
            </a:r>
            <a:r>
              <a:rPr b="0" i="1" spc="125" dirty="0">
                <a:latin typeface="Bookman Old Style"/>
                <a:cs typeface="Bookman Old Style"/>
              </a:rPr>
              <a:t>λ </a:t>
            </a:r>
            <a:r>
              <a:rPr spc="-254" dirty="0">
                <a:latin typeface="Lucida Sans Unicode"/>
                <a:cs typeface="Lucida Sans Unicode"/>
              </a:rPr>
              <a:t>∈ </a:t>
            </a:r>
            <a:r>
              <a:rPr spc="5" dirty="0">
                <a:latin typeface="Arial"/>
                <a:cs typeface="Arial"/>
              </a:rPr>
              <a:t>R </a:t>
            </a:r>
            <a:r>
              <a:rPr spc="-80" dirty="0">
                <a:latin typeface="Tahoma"/>
                <a:cs typeface="Tahoma"/>
              </a:rPr>
              <a:t>such </a:t>
            </a:r>
            <a:r>
              <a:rPr spc="-15" dirty="0">
                <a:latin typeface="Tahoma"/>
                <a:cs typeface="Tahoma"/>
              </a:rPr>
              <a:t>that </a:t>
            </a:r>
            <a:r>
              <a:rPr spc="100" dirty="0">
                <a:latin typeface="Lucida Sans Unicode"/>
                <a:cs typeface="Lucida Sans Unicode"/>
              </a:rPr>
              <a:t>∇</a:t>
            </a:r>
            <a:r>
              <a:rPr b="0" i="1" spc="100" dirty="0">
                <a:latin typeface="Bookman Old Style"/>
                <a:cs typeface="Bookman Old Style"/>
              </a:rPr>
              <a:t>f </a:t>
            </a:r>
            <a:r>
              <a:rPr lang="en-US" spc="229" dirty="0">
                <a:latin typeface="Garamond"/>
                <a:cs typeface="Garamond"/>
              </a:rPr>
              <a:t>-</a:t>
            </a:r>
            <a:r>
              <a:rPr spc="229" dirty="0">
                <a:latin typeface="Garamond"/>
                <a:cs typeface="Garamond"/>
              </a:rPr>
              <a:t> </a:t>
            </a:r>
            <a:r>
              <a:rPr b="0" i="1" spc="-50" dirty="0">
                <a:latin typeface="Bookman Old Style"/>
                <a:cs typeface="Bookman Old Style"/>
              </a:rPr>
              <a:t>λ</a:t>
            </a:r>
            <a:r>
              <a:rPr spc="-50" dirty="0">
                <a:latin typeface="Lucida Sans Unicode"/>
                <a:cs typeface="Lucida Sans Unicode"/>
              </a:rPr>
              <a:t>∇</a:t>
            </a:r>
            <a:r>
              <a:rPr b="0" i="1" spc="-50" dirty="0">
                <a:latin typeface="Bookman Old Style"/>
                <a:cs typeface="Bookman Old Style"/>
              </a:rPr>
              <a:t>g </a:t>
            </a:r>
            <a:r>
              <a:rPr spc="229" dirty="0">
                <a:latin typeface="Garamond"/>
                <a:cs typeface="Garamond"/>
              </a:rPr>
              <a:t>=</a:t>
            </a:r>
            <a:r>
              <a:rPr spc="-165" dirty="0">
                <a:latin typeface="Garamond"/>
                <a:cs typeface="Garamond"/>
              </a:rPr>
              <a:t> </a:t>
            </a:r>
            <a:r>
              <a:rPr spc="65" dirty="0">
                <a:latin typeface="Garamond"/>
                <a:cs typeface="Garamond"/>
              </a:rPr>
              <a:t>0</a:t>
            </a:r>
            <a:endParaRPr dirty="0">
              <a:latin typeface="Garamond"/>
              <a:cs typeface="Garamond"/>
            </a:endParaRPr>
          </a:p>
          <a:p>
            <a:pPr marL="269875" marR="2888615" indent="-257175">
              <a:lnSpc>
                <a:spcPct val="150000"/>
              </a:lnSpc>
              <a:spcBef>
                <a:spcPts val="285"/>
              </a:spcBef>
              <a:buClr>
                <a:srgbClr val="000000"/>
              </a:buClr>
              <a:buFont typeface="Lucida Sans Unicode"/>
              <a:buChar char="•"/>
              <a:tabLst>
                <a:tab pos="270510" algn="l"/>
              </a:tabLst>
            </a:pPr>
            <a:r>
              <a:rPr i="1" spc="-80" dirty="0">
                <a:solidFill>
                  <a:srgbClr val="E50000"/>
                </a:solidFill>
                <a:latin typeface="Arial"/>
                <a:cs typeface="Arial"/>
              </a:rPr>
              <a:t>Lagrangian</a:t>
            </a:r>
            <a:r>
              <a:rPr i="1" spc="11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i="1" spc="-40" dirty="0">
                <a:solidFill>
                  <a:srgbClr val="E50000"/>
                </a:solidFill>
                <a:latin typeface="Arial"/>
                <a:cs typeface="Arial"/>
              </a:rPr>
              <a:t>function</a:t>
            </a:r>
            <a:r>
              <a:rPr spc="-40" dirty="0">
                <a:latin typeface="Tahoma"/>
                <a:cs typeface="Tahoma"/>
              </a:rPr>
              <a:t>:</a:t>
            </a:r>
            <a:r>
              <a:rPr spc="275" dirty="0">
                <a:latin typeface="Tahoma"/>
                <a:cs typeface="Tahoma"/>
              </a:rPr>
              <a:t> </a:t>
            </a:r>
            <a:r>
              <a:rPr b="0" i="1" spc="90" dirty="0">
                <a:latin typeface="Bookman Old Style"/>
                <a:cs typeface="Bookman Old Style"/>
              </a:rPr>
              <a:t>L</a:t>
            </a:r>
            <a:r>
              <a:rPr spc="90" dirty="0">
                <a:latin typeface="Garamond"/>
                <a:cs typeface="Garamond"/>
              </a:rPr>
              <a:t>(</a:t>
            </a:r>
            <a:r>
              <a:rPr b="1" spc="90" dirty="0">
                <a:latin typeface="Tahoma"/>
                <a:cs typeface="Tahoma"/>
              </a:rPr>
              <a:t>x</a:t>
            </a:r>
            <a:r>
              <a:rPr b="0" i="1" spc="90" dirty="0">
                <a:latin typeface="Bookman Old Style"/>
                <a:cs typeface="Bookman Old Style"/>
              </a:rPr>
              <a:t>,</a:t>
            </a:r>
            <a:r>
              <a:rPr b="0" i="1" spc="-270" dirty="0">
                <a:latin typeface="Bookman Old Style"/>
                <a:cs typeface="Bookman Old Style"/>
              </a:rPr>
              <a:t> </a:t>
            </a:r>
            <a:r>
              <a:rPr b="0" i="1" spc="155" dirty="0">
                <a:latin typeface="Bookman Old Style"/>
                <a:cs typeface="Bookman Old Style"/>
              </a:rPr>
              <a:t>λ</a:t>
            </a:r>
            <a:r>
              <a:rPr spc="155" dirty="0">
                <a:latin typeface="Garamond"/>
                <a:cs typeface="Garamond"/>
              </a:rPr>
              <a:t>)</a:t>
            </a:r>
            <a:r>
              <a:rPr spc="55" dirty="0">
                <a:latin typeface="Garamond"/>
                <a:cs typeface="Garamond"/>
              </a:rPr>
              <a:t> </a:t>
            </a:r>
            <a:r>
              <a:rPr spc="229" dirty="0">
                <a:latin typeface="Garamond"/>
                <a:cs typeface="Garamond"/>
              </a:rPr>
              <a:t>=</a:t>
            </a:r>
            <a:r>
              <a:rPr spc="55" dirty="0">
                <a:latin typeface="Garamond"/>
                <a:cs typeface="Garamond"/>
              </a:rPr>
              <a:t> </a:t>
            </a:r>
            <a:r>
              <a:rPr b="0" i="1" spc="305" dirty="0">
                <a:latin typeface="Bookman Old Style"/>
                <a:cs typeface="Bookman Old Style"/>
              </a:rPr>
              <a:t>f</a:t>
            </a:r>
            <a:r>
              <a:rPr b="0" i="1" spc="-395" dirty="0">
                <a:latin typeface="Bookman Old Style"/>
                <a:cs typeface="Bookman Old Style"/>
              </a:rPr>
              <a:t> </a:t>
            </a:r>
            <a:r>
              <a:rPr spc="135" dirty="0">
                <a:latin typeface="Garamond"/>
                <a:cs typeface="Garamond"/>
              </a:rPr>
              <a:t>(</a:t>
            </a:r>
            <a:r>
              <a:rPr b="1" spc="135" dirty="0">
                <a:latin typeface="Tahoma"/>
                <a:cs typeface="Tahoma"/>
              </a:rPr>
              <a:t>x</a:t>
            </a:r>
            <a:r>
              <a:rPr spc="135" dirty="0">
                <a:latin typeface="Garamond"/>
                <a:cs typeface="Garamond"/>
              </a:rPr>
              <a:t>)</a:t>
            </a:r>
            <a:r>
              <a:rPr spc="-55" dirty="0">
                <a:latin typeface="Garamond"/>
                <a:cs typeface="Garamond"/>
              </a:rPr>
              <a:t> </a:t>
            </a:r>
            <a:r>
              <a:rPr lang="en-US" spc="229" dirty="0">
                <a:latin typeface="Garamond"/>
                <a:cs typeface="Garamond"/>
              </a:rPr>
              <a:t>-</a:t>
            </a:r>
            <a:r>
              <a:rPr spc="-55" dirty="0">
                <a:latin typeface="Garamond"/>
                <a:cs typeface="Garamond"/>
              </a:rPr>
              <a:t> </a:t>
            </a:r>
            <a:r>
              <a:rPr b="0" i="1" spc="85" dirty="0">
                <a:latin typeface="Bookman Old Style"/>
                <a:cs typeface="Bookman Old Style"/>
              </a:rPr>
              <a:t>λg</a:t>
            </a:r>
            <a:r>
              <a:rPr spc="85" dirty="0">
                <a:latin typeface="Garamond"/>
                <a:cs typeface="Garamond"/>
              </a:rPr>
              <a:t>(</a:t>
            </a:r>
            <a:r>
              <a:rPr b="1" spc="85" dirty="0">
                <a:latin typeface="Tahoma"/>
                <a:cs typeface="Tahoma"/>
              </a:rPr>
              <a:t>x</a:t>
            </a:r>
            <a:r>
              <a:rPr spc="85" dirty="0">
                <a:latin typeface="Garamond"/>
                <a:cs typeface="Garamond"/>
              </a:rPr>
              <a:t>)  </a:t>
            </a:r>
            <a:r>
              <a:rPr b="0" i="1" spc="125" dirty="0">
                <a:latin typeface="Bookman Old Style"/>
                <a:cs typeface="Bookman Old Style"/>
              </a:rPr>
              <a:t>λ </a:t>
            </a:r>
            <a:r>
              <a:rPr spc="-55" dirty="0">
                <a:latin typeface="Tahoma"/>
                <a:cs typeface="Tahoma"/>
              </a:rPr>
              <a:t>is </a:t>
            </a:r>
            <a:r>
              <a:rPr spc="-50" dirty="0">
                <a:latin typeface="Tahoma"/>
                <a:cs typeface="Tahoma"/>
              </a:rPr>
              <a:t>called </a:t>
            </a:r>
            <a:r>
              <a:rPr i="1" spc="-105" dirty="0">
                <a:solidFill>
                  <a:srgbClr val="E50000"/>
                </a:solidFill>
                <a:latin typeface="Arial"/>
                <a:cs typeface="Arial"/>
              </a:rPr>
              <a:t>Lagrange</a:t>
            </a:r>
            <a:r>
              <a:rPr i="1" spc="25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i="1" spc="-10" dirty="0">
                <a:solidFill>
                  <a:srgbClr val="E50000"/>
                </a:solidFill>
                <a:latin typeface="Arial"/>
                <a:cs typeface="Arial"/>
              </a:rPr>
              <a:t>multiplier</a:t>
            </a:r>
            <a:endParaRPr dirty="0">
              <a:latin typeface="Arial"/>
              <a:cs typeface="Arial"/>
            </a:endParaRPr>
          </a:p>
          <a:p>
            <a:pPr marL="269875" indent="-257175">
              <a:lnSpc>
                <a:spcPct val="150000"/>
              </a:lnSpc>
              <a:spcBef>
                <a:spcPts val="305"/>
              </a:spcBef>
              <a:buFont typeface="Lucida Sans Unicode"/>
              <a:buChar char="•"/>
              <a:tabLst>
                <a:tab pos="270510" algn="l"/>
                <a:tab pos="763905" algn="l"/>
                <a:tab pos="1584960" algn="l"/>
                <a:tab pos="2068195" algn="l"/>
                <a:tab pos="3058795" algn="l"/>
                <a:tab pos="3421379" algn="l"/>
                <a:tab pos="3913504" algn="l"/>
                <a:tab pos="5408295" algn="l"/>
                <a:tab pos="6417310" algn="l"/>
                <a:tab pos="6803390" algn="l"/>
                <a:tab pos="7675880" algn="l"/>
              </a:tabLst>
            </a:pPr>
            <a:r>
              <a:rPr spc="40" dirty="0">
                <a:latin typeface="Tahoma"/>
                <a:cs typeface="Tahoma"/>
              </a:rPr>
              <a:t>W</a:t>
            </a:r>
            <a:r>
              <a:rPr spc="-165" dirty="0">
                <a:latin typeface="Tahoma"/>
                <a:cs typeface="Tahoma"/>
              </a:rPr>
              <a:t>e</a:t>
            </a:r>
            <a:r>
              <a:rPr dirty="0">
                <a:latin typeface="Tahoma"/>
                <a:cs typeface="Tahoma"/>
              </a:rPr>
              <a:t>	</a:t>
            </a:r>
            <a:r>
              <a:rPr spc="-40" dirty="0">
                <a:latin typeface="Tahoma"/>
                <a:cs typeface="Tahoma"/>
              </a:rPr>
              <a:t>obtain</a:t>
            </a:r>
            <a:r>
              <a:rPr dirty="0">
                <a:latin typeface="Tahoma"/>
                <a:cs typeface="Tahoma"/>
              </a:rPr>
              <a:t>	</a:t>
            </a:r>
            <a:r>
              <a:rPr spc="-60" dirty="0">
                <a:latin typeface="Tahoma"/>
                <a:cs typeface="Tahoma"/>
              </a:rPr>
              <a:t>the</a:t>
            </a:r>
            <a:r>
              <a:rPr dirty="0">
                <a:latin typeface="Tahoma"/>
                <a:cs typeface="Tahoma"/>
              </a:rPr>
              <a:t>	</a:t>
            </a:r>
            <a:r>
              <a:rPr spc="-45" dirty="0">
                <a:latin typeface="Tahoma"/>
                <a:cs typeface="Tahoma"/>
              </a:rPr>
              <a:t>solution</a:t>
            </a:r>
            <a:r>
              <a:rPr dirty="0">
                <a:latin typeface="Tahoma"/>
                <a:cs typeface="Tahoma"/>
              </a:rPr>
              <a:t>	</a:t>
            </a:r>
            <a:r>
              <a:rPr spc="-10" dirty="0">
                <a:latin typeface="Tahoma"/>
                <a:cs typeface="Tahoma"/>
              </a:rPr>
              <a:t>to</a:t>
            </a:r>
            <a:r>
              <a:rPr dirty="0">
                <a:latin typeface="Tahoma"/>
                <a:cs typeface="Tahoma"/>
              </a:rPr>
              <a:t>	</a:t>
            </a:r>
            <a:r>
              <a:rPr spc="-65" dirty="0">
                <a:latin typeface="Tahoma"/>
                <a:cs typeface="Tahoma"/>
              </a:rPr>
              <a:t>our</a:t>
            </a:r>
            <a:r>
              <a:rPr dirty="0">
                <a:latin typeface="Tahoma"/>
                <a:cs typeface="Tahoma"/>
              </a:rPr>
              <a:t>	</a:t>
            </a:r>
            <a:r>
              <a:rPr spc="-25" dirty="0">
                <a:latin typeface="Tahoma"/>
                <a:cs typeface="Tahoma"/>
              </a:rPr>
              <a:t>optimization</a:t>
            </a:r>
            <a:r>
              <a:rPr dirty="0">
                <a:latin typeface="Tahoma"/>
                <a:cs typeface="Tahoma"/>
              </a:rPr>
              <a:t>	</a:t>
            </a:r>
            <a:r>
              <a:rPr spc="-130" dirty="0">
                <a:latin typeface="Tahoma"/>
                <a:cs typeface="Tahoma"/>
              </a:rPr>
              <a:t>p</a:t>
            </a:r>
            <a:r>
              <a:rPr spc="-70" dirty="0">
                <a:latin typeface="Tahoma"/>
                <a:cs typeface="Tahoma"/>
              </a:rPr>
              <a:t>roblem</a:t>
            </a:r>
            <a:r>
              <a:rPr dirty="0">
                <a:latin typeface="Tahoma"/>
                <a:cs typeface="Tahoma"/>
              </a:rPr>
              <a:t>	</a:t>
            </a:r>
            <a:r>
              <a:rPr spc="-130" dirty="0">
                <a:latin typeface="Tahoma"/>
                <a:cs typeface="Tahoma"/>
              </a:rPr>
              <a:t>b</a:t>
            </a:r>
            <a:r>
              <a:rPr spc="-70" dirty="0">
                <a:latin typeface="Tahoma"/>
                <a:cs typeface="Tahoma"/>
              </a:rPr>
              <a:t>y</a:t>
            </a:r>
            <a:r>
              <a:rPr dirty="0">
                <a:latin typeface="Tahoma"/>
                <a:cs typeface="Tahoma"/>
              </a:rPr>
              <a:t>	</a:t>
            </a:r>
            <a:r>
              <a:rPr spc="-50" dirty="0">
                <a:latin typeface="Tahoma"/>
                <a:cs typeface="Tahoma"/>
              </a:rPr>
              <a:t>setting</a:t>
            </a:r>
            <a:r>
              <a:rPr dirty="0">
                <a:latin typeface="Tahoma"/>
                <a:cs typeface="Tahoma"/>
              </a:rPr>
              <a:t>	</a:t>
            </a:r>
            <a:r>
              <a:rPr spc="-15" dirty="0">
                <a:latin typeface="Tahoma"/>
                <a:cs typeface="Tahoma"/>
              </a:rPr>
              <a:t>b</a:t>
            </a:r>
            <a:r>
              <a:rPr spc="-35" dirty="0">
                <a:latin typeface="Tahoma"/>
                <a:cs typeface="Tahoma"/>
              </a:rPr>
              <a:t>oth</a:t>
            </a:r>
            <a:endParaRPr lang="en-US" sz="2050" spc="-35" dirty="0">
              <a:latin typeface="Tahoma"/>
              <a:cs typeface="Tahoma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464117" y="6400800"/>
            <a:ext cx="2371725" cy="364723"/>
            <a:chOff x="1218018" y="5750346"/>
            <a:chExt cx="2371725" cy="364723"/>
          </a:xfrm>
        </p:grpSpPr>
        <p:sp>
          <p:nvSpPr>
            <p:cNvPr id="18" name="object 12"/>
            <p:cNvSpPr txBox="1"/>
            <p:nvPr/>
          </p:nvSpPr>
          <p:spPr>
            <a:xfrm>
              <a:off x="2800680" y="5750346"/>
              <a:ext cx="292735" cy="235321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95"/>
                </a:spcBef>
              </a:pPr>
              <a:r>
                <a:rPr sz="1450" i="1" u="sng" spc="240" dirty="0">
                  <a:latin typeface="Arial"/>
                  <a:cs typeface="Arial"/>
                </a:rPr>
                <a:t>∂</a:t>
              </a:r>
              <a:r>
                <a:rPr sz="1450" i="1" u="sng" spc="315" dirty="0">
                  <a:latin typeface="Arial"/>
                  <a:cs typeface="Arial"/>
                </a:rPr>
                <a:t>L</a:t>
              </a:r>
              <a:endParaRPr sz="1450">
                <a:latin typeface="Arial"/>
                <a:cs typeface="Arial"/>
              </a:endParaRPr>
            </a:p>
          </p:txBody>
        </p:sp>
        <p:sp>
          <p:nvSpPr>
            <p:cNvPr id="19" name="object 13"/>
            <p:cNvSpPr txBox="1"/>
            <p:nvPr/>
          </p:nvSpPr>
          <p:spPr>
            <a:xfrm>
              <a:off x="1218018" y="5774709"/>
              <a:ext cx="2371725" cy="340360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14"/>
                </a:spcBef>
              </a:pPr>
              <a:r>
                <a:rPr sz="2050" spc="55" dirty="0">
                  <a:latin typeface="Lucida Sans Unicode"/>
                  <a:cs typeface="Lucida Sans Unicode"/>
                </a:rPr>
                <a:t>∇</a:t>
              </a:r>
              <a:r>
                <a:rPr sz="2100" b="1" spc="82" baseline="-11904" dirty="0">
                  <a:latin typeface="Tahoma"/>
                  <a:cs typeface="Tahoma"/>
                </a:rPr>
                <a:t>x</a:t>
              </a:r>
              <a:r>
                <a:rPr sz="2050" b="0" i="1" spc="55" dirty="0">
                  <a:latin typeface="Bookman Old Style"/>
                  <a:cs typeface="Bookman Old Style"/>
                </a:rPr>
                <a:t>L </a:t>
              </a:r>
              <a:r>
                <a:rPr sz="2050" spc="229" dirty="0">
                  <a:latin typeface="Garamond"/>
                  <a:cs typeface="Garamond"/>
                </a:rPr>
                <a:t>= </a:t>
              </a:r>
              <a:r>
                <a:rPr sz="2050" spc="65" dirty="0">
                  <a:latin typeface="Garamond"/>
                  <a:cs typeface="Garamond"/>
                </a:rPr>
                <a:t>0 </a:t>
              </a:r>
              <a:r>
                <a:rPr sz="2050" spc="-80" dirty="0">
                  <a:latin typeface="Tahoma"/>
                  <a:cs typeface="Tahoma"/>
                </a:rPr>
                <a:t>and </a:t>
              </a:r>
              <a:r>
                <a:rPr sz="2175" i="1" spc="375" baseline="-26819" dirty="0">
                  <a:latin typeface="Arial"/>
                  <a:cs typeface="Arial"/>
                </a:rPr>
                <a:t>∂λ </a:t>
              </a:r>
              <a:r>
                <a:rPr sz="2050" spc="229" dirty="0">
                  <a:latin typeface="Garamond"/>
                  <a:cs typeface="Garamond"/>
                </a:rPr>
                <a:t>=</a:t>
              </a:r>
              <a:r>
                <a:rPr sz="2050" spc="-295" dirty="0">
                  <a:latin typeface="Garamond"/>
                  <a:cs typeface="Garamond"/>
                </a:rPr>
                <a:t> </a:t>
              </a:r>
              <a:r>
                <a:rPr sz="2050" spc="65" dirty="0">
                  <a:latin typeface="Garamond"/>
                  <a:cs typeface="Garamond"/>
                </a:rPr>
                <a:t>0</a:t>
              </a:r>
              <a:endParaRPr sz="2050" dirty="0">
                <a:latin typeface="Garamond"/>
                <a:cs typeface="Garamond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7717" y="381000"/>
            <a:ext cx="6063831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268095" algn="l"/>
              </a:tabLst>
            </a:pPr>
            <a:r>
              <a:rPr lang="en-US" spc="-10" dirty="0"/>
              <a:t>Digression</a:t>
            </a:r>
            <a:r>
              <a:rPr spc="-10" dirty="0"/>
              <a:t>:	</a:t>
            </a:r>
            <a:r>
              <a:rPr spc="-50" dirty="0"/>
              <a:t>Inequality</a:t>
            </a:r>
            <a:r>
              <a:rPr spc="200" dirty="0"/>
              <a:t> </a:t>
            </a:r>
            <a:r>
              <a:rPr spc="-85" dirty="0"/>
              <a:t>constraints</a:t>
            </a:r>
          </a:p>
        </p:txBody>
      </p:sp>
      <p:sp>
        <p:nvSpPr>
          <p:cNvPr id="4" name="object 4"/>
          <p:cNvSpPr/>
          <p:nvPr/>
        </p:nvSpPr>
        <p:spPr>
          <a:xfrm>
            <a:off x="4755062" y="3287720"/>
            <a:ext cx="1181735" cy="1384935"/>
          </a:xfrm>
          <a:custGeom>
            <a:avLst/>
            <a:gdLst/>
            <a:ahLst/>
            <a:cxnLst/>
            <a:rect l="l" t="t" r="r" b="b"/>
            <a:pathLst>
              <a:path w="1181735" h="1384935">
                <a:moveTo>
                  <a:pt x="910631" y="259561"/>
                </a:moveTo>
                <a:lnTo>
                  <a:pt x="870234" y="221305"/>
                </a:lnTo>
                <a:lnTo>
                  <a:pt x="828823" y="186181"/>
                </a:lnTo>
                <a:lnTo>
                  <a:pt x="786583" y="154165"/>
                </a:lnTo>
                <a:lnTo>
                  <a:pt x="743697" y="125234"/>
                </a:lnTo>
                <a:lnTo>
                  <a:pt x="700350" y="99368"/>
                </a:lnTo>
                <a:lnTo>
                  <a:pt x="656726" y="76541"/>
                </a:lnTo>
                <a:lnTo>
                  <a:pt x="613008" y="56733"/>
                </a:lnTo>
                <a:lnTo>
                  <a:pt x="569380" y="39921"/>
                </a:lnTo>
                <a:lnTo>
                  <a:pt x="526027" y="26081"/>
                </a:lnTo>
                <a:lnTo>
                  <a:pt x="483133" y="15192"/>
                </a:lnTo>
                <a:lnTo>
                  <a:pt x="440881" y="7230"/>
                </a:lnTo>
                <a:lnTo>
                  <a:pt x="399456" y="2174"/>
                </a:lnTo>
                <a:lnTo>
                  <a:pt x="359041" y="0"/>
                </a:lnTo>
                <a:lnTo>
                  <a:pt x="319821" y="685"/>
                </a:lnTo>
                <a:lnTo>
                  <a:pt x="245700" y="10546"/>
                </a:lnTo>
                <a:lnTo>
                  <a:pt x="178567" y="31575"/>
                </a:lnTo>
                <a:lnTo>
                  <a:pt x="119891" y="63591"/>
                </a:lnTo>
                <a:lnTo>
                  <a:pt x="71147" y="106413"/>
                </a:lnTo>
                <a:lnTo>
                  <a:pt x="33806" y="159861"/>
                </a:lnTo>
                <a:lnTo>
                  <a:pt x="9339" y="223754"/>
                </a:lnTo>
                <a:lnTo>
                  <a:pt x="0" y="303945"/>
                </a:lnTo>
                <a:lnTo>
                  <a:pt x="4741" y="345973"/>
                </a:lnTo>
                <a:lnTo>
                  <a:pt x="15698" y="385964"/>
                </a:lnTo>
                <a:lnTo>
                  <a:pt x="31951" y="424235"/>
                </a:lnTo>
                <a:lnTo>
                  <a:pt x="52580" y="461104"/>
                </a:lnTo>
                <a:lnTo>
                  <a:pt x="76664" y="496889"/>
                </a:lnTo>
                <a:lnTo>
                  <a:pt x="103283" y="531908"/>
                </a:lnTo>
                <a:lnTo>
                  <a:pt x="131518" y="566478"/>
                </a:lnTo>
                <a:lnTo>
                  <a:pt x="160448" y="600918"/>
                </a:lnTo>
                <a:lnTo>
                  <a:pt x="189153" y="635546"/>
                </a:lnTo>
                <a:lnTo>
                  <a:pt x="216714" y="670679"/>
                </a:lnTo>
                <a:lnTo>
                  <a:pt x="242209" y="706635"/>
                </a:lnTo>
                <a:lnTo>
                  <a:pt x="264720" y="743733"/>
                </a:lnTo>
                <a:lnTo>
                  <a:pt x="283325" y="782290"/>
                </a:lnTo>
                <a:lnTo>
                  <a:pt x="297105" y="822623"/>
                </a:lnTo>
                <a:lnTo>
                  <a:pt x="305139" y="865052"/>
                </a:lnTo>
                <a:lnTo>
                  <a:pt x="306527" y="916027"/>
                </a:lnTo>
                <a:lnTo>
                  <a:pt x="302039" y="967203"/>
                </a:lnTo>
                <a:lnTo>
                  <a:pt x="295665" y="1018274"/>
                </a:lnTo>
                <a:lnTo>
                  <a:pt x="291396" y="1068935"/>
                </a:lnTo>
                <a:lnTo>
                  <a:pt x="293224" y="1118878"/>
                </a:lnTo>
                <a:lnTo>
                  <a:pt x="305139" y="1167798"/>
                </a:lnTo>
                <a:lnTo>
                  <a:pt x="329917" y="1221276"/>
                </a:lnTo>
                <a:lnTo>
                  <a:pt x="360235" y="1266708"/>
                </a:lnTo>
                <a:lnTo>
                  <a:pt x="395473" y="1304347"/>
                </a:lnTo>
                <a:lnTo>
                  <a:pt x="435015" y="1334446"/>
                </a:lnTo>
                <a:lnTo>
                  <a:pt x="478241" y="1357258"/>
                </a:lnTo>
                <a:lnTo>
                  <a:pt x="524533" y="1373035"/>
                </a:lnTo>
                <a:lnTo>
                  <a:pt x="573274" y="1382030"/>
                </a:lnTo>
                <a:lnTo>
                  <a:pt x="623845" y="1384496"/>
                </a:lnTo>
                <a:lnTo>
                  <a:pt x="649623" y="1383359"/>
                </a:lnTo>
                <a:lnTo>
                  <a:pt x="701780" y="1376505"/>
                </a:lnTo>
                <a:lnTo>
                  <a:pt x="754220" y="1363754"/>
                </a:lnTo>
                <a:lnTo>
                  <a:pt x="806327" y="1345358"/>
                </a:lnTo>
                <a:lnTo>
                  <a:pt x="857482" y="1321570"/>
                </a:lnTo>
                <a:lnTo>
                  <a:pt x="907066" y="1292644"/>
                </a:lnTo>
                <a:lnTo>
                  <a:pt x="954461" y="1258831"/>
                </a:lnTo>
                <a:lnTo>
                  <a:pt x="999050" y="1220385"/>
                </a:lnTo>
                <a:lnTo>
                  <a:pt x="1040213" y="1177558"/>
                </a:lnTo>
                <a:lnTo>
                  <a:pt x="1077333" y="1130604"/>
                </a:lnTo>
                <a:lnTo>
                  <a:pt x="1109791" y="1079774"/>
                </a:lnTo>
                <a:lnTo>
                  <a:pt x="1136969" y="1025321"/>
                </a:lnTo>
                <a:lnTo>
                  <a:pt x="1158249" y="967500"/>
                </a:lnTo>
                <a:lnTo>
                  <a:pt x="1173012" y="906561"/>
                </a:lnTo>
                <a:lnTo>
                  <a:pt x="1180641" y="842758"/>
                </a:lnTo>
                <a:lnTo>
                  <a:pt x="1181587" y="809862"/>
                </a:lnTo>
                <a:lnTo>
                  <a:pt x="1180517" y="776344"/>
                </a:lnTo>
                <a:lnTo>
                  <a:pt x="1172021" y="707572"/>
                </a:lnTo>
                <a:lnTo>
                  <a:pt x="1154536" y="636693"/>
                </a:lnTo>
                <a:lnTo>
                  <a:pt x="1142230" y="600543"/>
                </a:lnTo>
                <a:lnTo>
                  <a:pt x="1127444" y="563962"/>
                </a:lnTo>
                <a:lnTo>
                  <a:pt x="1110101" y="526980"/>
                </a:lnTo>
                <a:lnTo>
                  <a:pt x="1090125" y="489630"/>
                </a:lnTo>
                <a:lnTo>
                  <a:pt x="1067438" y="451943"/>
                </a:lnTo>
                <a:lnTo>
                  <a:pt x="1041962" y="413951"/>
                </a:lnTo>
                <a:lnTo>
                  <a:pt x="1013621" y="375685"/>
                </a:lnTo>
                <a:lnTo>
                  <a:pt x="982337" y="337177"/>
                </a:lnTo>
                <a:lnTo>
                  <a:pt x="948032" y="298458"/>
                </a:lnTo>
                <a:lnTo>
                  <a:pt x="910631" y="259561"/>
                </a:lnTo>
                <a:close/>
              </a:path>
            </a:pathLst>
          </a:custGeom>
          <a:ln w="1602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5694" y="3335361"/>
            <a:ext cx="212090" cy="212090"/>
          </a:xfrm>
          <a:custGeom>
            <a:avLst/>
            <a:gdLst/>
            <a:ahLst/>
            <a:cxnLst/>
            <a:rect l="l" t="t" r="r" b="b"/>
            <a:pathLst>
              <a:path w="212089" h="212089">
                <a:moveTo>
                  <a:pt x="0" y="211920"/>
                </a:moveTo>
                <a:lnTo>
                  <a:pt x="211920" y="0"/>
                </a:lnTo>
              </a:path>
            </a:pathLst>
          </a:custGeom>
          <a:ln w="16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38145" y="333536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39469" y="0"/>
                </a:moveTo>
                <a:lnTo>
                  <a:pt x="0" y="16348"/>
                </a:lnTo>
                <a:lnTo>
                  <a:pt x="23121" y="39469"/>
                </a:lnTo>
                <a:lnTo>
                  <a:pt x="394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38145" y="333536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23121" y="39469"/>
                </a:moveTo>
                <a:lnTo>
                  <a:pt x="39469" y="0"/>
                </a:lnTo>
                <a:lnTo>
                  <a:pt x="0" y="16348"/>
                </a:lnTo>
                <a:lnTo>
                  <a:pt x="23121" y="39469"/>
                </a:lnTo>
                <a:close/>
              </a:path>
            </a:pathLst>
          </a:custGeom>
          <a:ln w="16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53773" y="3547282"/>
            <a:ext cx="212090" cy="212090"/>
          </a:xfrm>
          <a:custGeom>
            <a:avLst/>
            <a:gdLst/>
            <a:ahLst/>
            <a:cxnLst/>
            <a:rect l="l" t="t" r="r" b="b"/>
            <a:pathLst>
              <a:path w="212089" h="212089">
                <a:moveTo>
                  <a:pt x="211920" y="0"/>
                </a:moveTo>
                <a:lnTo>
                  <a:pt x="0" y="211920"/>
                </a:lnTo>
              </a:path>
            </a:pathLst>
          </a:custGeom>
          <a:ln w="16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53773" y="371973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16348" y="0"/>
                </a:moveTo>
                <a:lnTo>
                  <a:pt x="0" y="39469"/>
                </a:lnTo>
                <a:lnTo>
                  <a:pt x="39469" y="23121"/>
                </a:lnTo>
                <a:lnTo>
                  <a:pt x="16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53773" y="371973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16348" y="0"/>
                </a:moveTo>
                <a:lnTo>
                  <a:pt x="0" y="39469"/>
                </a:lnTo>
                <a:lnTo>
                  <a:pt x="39469" y="23121"/>
                </a:lnTo>
                <a:lnTo>
                  <a:pt x="16348" y="0"/>
                </a:lnTo>
                <a:close/>
              </a:path>
            </a:pathLst>
          </a:custGeom>
          <a:ln w="16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08830" y="4304146"/>
            <a:ext cx="302895" cy="151765"/>
          </a:xfrm>
          <a:custGeom>
            <a:avLst/>
            <a:gdLst/>
            <a:ahLst/>
            <a:cxnLst/>
            <a:rect l="l" t="t" r="r" b="b"/>
            <a:pathLst>
              <a:path w="302895" h="151764">
                <a:moveTo>
                  <a:pt x="302745" y="0"/>
                </a:moveTo>
                <a:lnTo>
                  <a:pt x="264490" y="29869"/>
                </a:lnTo>
                <a:lnTo>
                  <a:pt x="221241" y="51494"/>
                </a:lnTo>
                <a:lnTo>
                  <a:pt x="174995" y="68172"/>
                </a:lnTo>
                <a:lnTo>
                  <a:pt x="127750" y="83200"/>
                </a:lnTo>
                <a:lnTo>
                  <a:pt x="81504" y="99878"/>
                </a:lnTo>
                <a:lnTo>
                  <a:pt x="38255" y="121502"/>
                </a:lnTo>
                <a:lnTo>
                  <a:pt x="0" y="151372"/>
                </a:lnTo>
              </a:path>
            </a:pathLst>
          </a:custGeom>
          <a:ln w="16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Group 19"/>
          <p:cNvGrpSpPr/>
          <p:nvPr/>
        </p:nvGrpSpPr>
        <p:grpSpPr>
          <a:xfrm>
            <a:off x="960285" y="1388306"/>
            <a:ext cx="5498465" cy="3284349"/>
            <a:chOff x="960285" y="1388306"/>
            <a:chExt cx="5498465" cy="3284349"/>
          </a:xfrm>
        </p:grpSpPr>
        <p:sp>
          <p:nvSpPr>
            <p:cNvPr id="3" name="object 3"/>
            <p:cNvSpPr/>
            <p:nvPr/>
          </p:nvSpPr>
          <p:spPr>
            <a:xfrm>
              <a:off x="4755062" y="3287720"/>
              <a:ext cx="1181735" cy="1384935"/>
            </a:xfrm>
            <a:custGeom>
              <a:avLst/>
              <a:gdLst/>
              <a:ahLst/>
              <a:cxnLst/>
              <a:rect l="l" t="t" r="r" b="b"/>
              <a:pathLst>
                <a:path w="1181735" h="1384935">
                  <a:moveTo>
                    <a:pt x="359041" y="0"/>
                  </a:moveTo>
                  <a:lnTo>
                    <a:pt x="319821" y="685"/>
                  </a:lnTo>
                  <a:lnTo>
                    <a:pt x="245700" y="10546"/>
                  </a:lnTo>
                  <a:lnTo>
                    <a:pt x="178567" y="31575"/>
                  </a:lnTo>
                  <a:lnTo>
                    <a:pt x="119892" y="63591"/>
                  </a:lnTo>
                  <a:lnTo>
                    <a:pt x="71147" y="106413"/>
                  </a:lnTo>
                  <a:lnTo>
                    <a:pt x="33806" y="159861"/>
                  </a:lnTo>
                  <a:lnTo>
                    <a:pt x="9339" y="223754"/>
                  </a:lnTo>
                  <a:lnTo>
                    <a:pt x="0" y="303945"/>
                  </a:lnTo>
                  <a:lnTo>
                    <a:pt x="4741" y="345973"/>
                  </a:lnTo>
                  <a:lnTo>
                    <a:pt x="15698" y="385964"/>
                  </a:lnTo>
                  <a:lnTo>
                    <a:pt x="31951" y="424235"/>
                  </a:lnTo>
                  <a:lnTo>
                    <a:pt x="52580" y="461104"/>
                  </a:lnTo>
                  <a:lnTo>
                    <a:pt x="76664" y="496889"/>
                  </a:lnTo>
                  <a:lnTo>
                    <a:pt x="103283" y="531908"/>
                  </a:lnTo>
                  <a:lnTo>
                    <a:pt x="131518" y="566478"/>
                  </a:lnTo>
                  <a:lnTo>
                    <a:pt x="160448" y="600918"/>
                  </a:lnTo>
                  <a:lnTo>
                    <a:pt x="189153" y="635546"/>
                  </a:lnTo>
                  <a:lnTo>
                    <a:pt x="216714" y="670679"/>
                  </a:lnTo>
                  <a:lnTo>
                    <a:pt x="242209" y="706635"/>
                  </a:lnTo>
                  <a:lnTo>
                    <a:pt x="264720" y="743733"/>
                  </a:lnTo>
                  <a:lnTo>
                    <a:pt x="283325" y="782290"/>
                  </a:lnTo>
                  <a:lnTo>
                    <a:pt x="297105" y="822624"/>
                  </a:lnTo>
                  <a:lnTo>
                    <a:pt x="305139" y="865052"/>
                  </a:lnTo>
                  <a:lnTo>
                    <a:pt x="306527" y="916027"/>
                  </a:lnTo>
                  <a:lnTo>
                    <a:pt x="302002" y="967500"/>
                  </a:lnTo>
                  <a:lnTo>
                    <a:pt x="295665" y="1018274"/>
                  </a:lnTo>
                  <a:lnTo>
                    <a:pt x="291396" y="1068935"/>
                  </a:lnTo>
                  <a:lnTo>
                    <a:pt x="293224" y="1118878"/>
                  </a:lnTo>
                  <a:lnTo>
                    <a:pt x="305139" y="1167798"/>
                  </a:lnTo>
                  <a:lnTo>
                    <a:pt x="329917" y="1221276"/>
                  </a:lnTo>
                  <a:lnTo>
                    <a:pt x="360235" y="1266708"/>
                  </a:lnTo>
                  <a:lnTo>
                    <a:pt x="395473" y="1304347"/>
                  </a:lnTo>
                  <a:lnTo>
                    <a:pt x="435015" y="1334446"/>
                  </a:lnTo>
                  <a:lnTo>
                    <a:pt x="478241" y="1357258"/>
                  </a:lnTo>
                  <a:lnTo>
                    <a:pt x="524533" y="1373035"/>
                  </a:lnTo>
                  <a:lnTo>
                    <a:pt x="573274" y="1382030"/>
                  </a:lnTo>
                  <a:lnTo>
                    <a:pt x="623845" y="1384496"/>
                  </a:lnTo>
                  <a:lnTo>
                    <a:pt x="649623" y="1383359"/>
                  </a:lnTo>
                  <a:lnTo>
                    <a:pt x="701780" y="1376505"/>
                  </a:lnTo>
                  <a:lnTo>
                    <a:pt x="754220" y="1363754"/>
                  </a:lnTo>
                  <a:lnTo>
                    <a:pt x="806327" y="1345358"/>
                  </a:lnTo>
                  <a:lnTo>
                    <a:pt x="857482" y="1321570"/>
                  </a:lnTo>
                  <a:lnTo>
                    <a:pt x="907066" y="1292644"/>
                  </a:lnTo>
                  <a:lnTo>
                    <a:pt x="954461" y="1258831"/>
                  </a:lnTo>
                  <a:lnTo>
                    <a:pt x="999050" y="1220385"/>
                  </a:lnTo>
                  <a:lnTo>
                    <a:pt x="1040213" y="1177558"/>
                  </a:lnTo>
                  <a:lnTo>
                    <a:pt x="1077333" y="1130604"/>
                  </a:lnTo>
                  <a:lnTo>
                    <a:pt x="1109791" y="1079774"/>
                  </a:lnTo>
                  <a:lnTo>
                    <a:pt x="1136969" y="1025321"/>
                  </a:lnTo>
                  <a:lnTo>
                    <a:pt x="1158249" y="967500"/>
                  </a:lnTo>
                  <a:lnTo>
                    <a:pt x="1173012" y="906561"/>
                  </a:lnTo>
                  <a:lnTo>
                    <a:pt x="1180641" y="842758"/>
                  </a:lnTo>
                  <a:lnTo>
                    <a:pt x="1181587" y="809862"/>
                  </a:lnTo>
                  <a:lnTo>
                    <a:pt x="1180517" y="776344"/>
                  </a:lnTo>
                  <a:lnTo>
                    <a:pt x="1172021" y="707572"/>
                  </a:lnTo>
                  <a:lnTo>
                    <a:pt x="1154536" y="636693"/>
                  </a:lnTo>
                  <a:lnTo>
                    <a:pt x="1142230" y="600543"/>
                  </a:lnTo>
                  <a:lnTo>
                    <a:pt x="1127444" y="563962"/>
                  </a:lnTo>
                  <a:lnTo>
                    <a:pt x="1110101" y="526980"/>
                  </a:lnTo>
                  <a:lnTo>
                    <a:pt x="1090125" y="489630"/>
                  </a:lnTo>
                  <a:lnTo>
                    <a:pt x="1067438" y="451943"/>
                  </a:lnTo>
                  <a:lnTo>
                    <a:pt x="1041962" y="413951"/>
                  </a:lnTo>
                  <a:lnTo>
                    <a:pt x="1013621" y="375685"/>
                  </a:lnTo>
                  <a:lnTo>
                    <a:pt x="982337" y="337177"/>
                  </a:lnTo>
                  <a:lnTo>
                    <a:pt x="948032" y="298458"/>
                  </a:lnTo>
                  <a:lnTo>
                    <a:pt x="910631" y="259561"/>
                  </a:lnTo>
                  <a:lnTo>
                    <a:pt x="870234" y="221305"/>
                  </a:lnTo>
                  <a:lnTo>
                    <a:pt x="828823" y="186181"/>
                  </a:lnTo>
                  <a:lnTo>
                    <a:pt x="786583" y="154165"/>
                  </a:lnTo>
                  <a:lnTo>
                    <a:pt x="743697" y="125234"/>
                  </a:lnTo>
                  <a:lnTo>
                    <a:pt x="700350" y="99368"/>
                  </a:lnTo>
                  <a:lnTo>
                    <a:pt x="656726" y="76541"/>
                  </a:lnTo>
                  <a:lnTo>
                    <a:pt x="613008" y="56733"/>
                  </a:lnTo>
                  <a:lnTo>
                    <a:pt x="569380" y="39921"/>
                  </a:lnTo>
                  <a:lnTo>
                    <a:pt x="526027" y="26081"/>
                  </a:lnTo>
                  <a:lnTo>
                    <a:pt x="483133" y="15192"/>
                  </a:lnTo>
                  <a:lnTo>
                    <a:pt x="440881" y="7230"/>
                  </a:lnTo>
                  <a:lnTo>
                    <a:pt x="399456" y="2174"/>
                  </a:lnTo>
                  <a:lnTo>
                    <a:pt x="359041" y="0"/>
                  </a:lnTo>
                  <a:close/>
                </a:path>
              </a:pathLst>
            </a:custGeom>
            <a:solidFill>
              <a:srgbClr val="EFD3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960285" y="1388306"/>
              <a:ext cx="5498465" cy="2814320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269875" indent="-257175">
                <a:lnSpc>
                  <a:spcPct val="100000"/>
                </a:lnSpc>
                <a:spcBef>
                  <a:spcPts val="114"/>
                </a:spcBef>
                <a:buFont typeface="Lucida Sans Unicode"/>
                <a:buChar char="•"/>
                <a:tabLst>
                  <a:tab pos="270510" algn="l"/>
                </a:tabLst>
              </a:pPr>
              <a:r>
                <a:rPr sz="2050" spc="-75" dirty="0">
                  <a:latin typeface="Tahoma"/>
                  <a:cs typeface="Tahoma"/>
                </a:rPr>
                <a:t>Suppose </a:t>
              </a:r>
              <a:r>
                <a:rPr sz="2050" spc="-170" dirty="0">
                  <a:latin typeface="Tahoma"/>
                  <a:cs typeface="Tahoma"/>
                </a:rPr>
                <a:t>we </a:t>
              </a:r>
              <a:r>
                <a:rPr sz="2050" spc="-70" dirty="0">
                  <a:latin typeface="Tahoma"/>
                  <a:cs typeface="Tahoma"/>
                </a:rPr>
                <a:t>want </a:t>
              </a:r>
              <a:r>
                <a:rPr sz="2050" spc="-10" dirty="0">
                  <a:latin typeface="Tahoma"/>
                  <a:cs typeface="Tahoma"/>
                </a:rPr>
                <a:t>to</a:t>
              </a:r>
              <a:r>
                <a:rPr sz="2050" spc="15" dirty="0">
                  <a:latin typeface="Tahoma"/>
                  <a:cs typeface="Tahoma"/>
                </a:rPr>
                <a:t> </a:t>
              </a:r>
              <a:r>
                <a:rPr sz="2050" spc="-40" dirty="0">
                  <a:latin typeface="Tahoma"/>
                  <a:cs typeface="Tahoma"/>
                </a:rPr>
                <a:t>find</a:t>
              </a:r>
              <a:endParaRPr sz="2050" dirty="0">
                <a:latin typeface="Tahoma"/>
                <a:cs typeface="Tahoma"/>
              </a:endParaRPr>
            </a:p>
            <a:p>
              <a:pPr marL="3579495">
                <a:lnSpc>
                  <a:spcPts val="2175"/>
                </a:lnSpc>
                <a:spcBef>
                  <a:spcPts val="2440"/>
                </a:spcBef>
              </a:pPr>
              <a:r>
                <a:rPr sz="2050" spc="105" dirty="0">
                  <a:latin typeface="Garamond"/>
                  <a:cs typeface="Garamond"/>
                </a:rPr>
                <a:t>min</a:t>
              </a:r>
              <a:r>
                <a:rPr sz="2050" spc="-175" dirty="0">
                  <a:latin typeface="Garamond"/>
                  <a:cs typeface="Garamond"/>
                </a:rPr>
                <a:t> </a:t>
              </a:r>
              <a:r>
                <a:rPr sz="2050" b="0" i="1" spc="305" dirty="0">
                  <a:latin typeface="Bookman Old Style"/>
                  <a:cs typeface="Bookman Old Style"/>
                </a:rPr>
                <a:t>f</a:t>
              </a:r>
              <a:r>
                <a:rPr sz="2050" b="0" i="1" spc="-400" dirty="0">
                  <a:latin typeface="Bookman Old Style"/>
                  <a:cs typeface="Bookman Old Style"/>
                </a:rPr>
                <a:t> </a:t>
              </a:r>
              <a:r>
                <a:rPr sz="2050" spc="100" dirty="0">
                  <a:latin typeface="Garamond"/>
                  <a:cs typeface="Garamond"/>
                </a:rPr>
                <a:t>(</a:t>
              </a:r>
              <a:r>
                <a:rPr sz="2050" b="1" spc="100" dirty="0">
                  <a:latin typeface="Tahoma"/>
                  <a:cs typeface="Tahoma"/>
                </a:rPr>
                <a:t>w</a:t>
              </a:r>
              <a:r>
                <a:rPr sz="2050" spc="100" dirty="0">
                  <a:latin typeface="Garamond"/>
                  <a:cs typeface="Garamond"/>
                </a:rPr>
                <a:t>)</a:t>
              </a:r>
              <a:endParaRPr sz="2050" dirty="0">
                <a:latin typeface="Garamond"/>
                <a:cs typeface="Garamond"/>
              </a:endParaRPr>
            </a:p>
            <a:p>
              <a:pPr marR="1617345" algn="r">
                <a:lnSpc>
                  <a:spcPts val="1395"/>
                </a:lnSpc>
              </a:pPr>
              <a:r>
                <a:rPr sz="1400" b="1" spc="-55" dirty="0">
                  <a:latin typeface="Tahoma"/>
                  <a:cs typeface="Tahoma"/>
                </a:rPr>
                <a:t>w</a:t>
              </a:r>
              <a:endParaRPr sz="1400" dirty="0">
                <a:latin typeface="Tahoma"/>
                <a:cs typeface="Tahoma"/>
              </a:endParaRPr>
            </a:p>
            <a:p>
              <a:pPr marL="2968625">
                <a:lnSpc>
                  <a:spcPct val="100000"/>
                </a:lnSpc>
                <a:spcBef>
                  <a:spcPts val="520"/>
                </a:spcBef>
                <a:tabLst>
                  <a:tab pos="4896485" algn="l"/>
                  <a:tab pos="5353685" algn="l"/>
                </a:tabLst>
              </a:pPr>
              <a:r>
                <a:rPr sz="2050" spc="-80" dirty="0">
                  <a:latin typeface="Tahoma"/>
                  <a:cs typeface="Tahoma"/>
                </a:rPr>
                <a:t>such</a:t>
              </a:r>
              <a:r>
                <a:rPr sz="2050" spc="40" dirty="0">
                  <a:latin typeface="Tahoma"/>
                  <a:cs typeface="Tahoma"/>
                </a:rPr>
                <a:t> </a:t>
              </a:r>
              <a:r>
                <a:rPr sz="2050" spc="-15" dirty="0">
                  <a:latin typeface="Tahoma"/>
                  <a:cs typeface="Tahoma"/>
                </a:rPr>
                <a:t>that</a:t>
              </a:r>
              <a:r>
                <a:rPr sz="2050" spc="50" dirty="0">
                  <a:latin typeface="Tahoma"/>
                  <a:cs typeface="Tahoma"/>
                </a:rPr>
                <a:t> </a:t>
              </a:r>
              <a:r>
                <a:rPr sz="2050" b="0" i="1" spc="-90" dirty="0">
                  <a:latin typeface="Bookman Old Style"/>
                  <a:cs typeface="Bookman Old Style"/>
                </a:rPr>
                <a:t>g</a:t>
              </a:r>
              <a:r>
                <a:rPr sz="2050" spc="200" dirty="0">
                  <a:latin typeface="Garamond"/>
                  <a:cs typeface="Garamond"/>
                </a:rPr>
                <a:t>(</a:t>
              </a:r>
              <a:r>
                <a:rPr sz="2050" b="1" spc="-80" dirty="0">
                  <a:latin typeface="Tahoma"/>
                  <a:cs typeface="Tahoma"/>
                </a:rPr>
                <a:t>w</a:t>
              </a:r>
              <a:r>
                <a:rPr sz="2050" spc="200" dirty="0">
                  <a:latin typeface="Garamond"/>
                  <a:cs typeface="Garamond"/>
                </a:rPr>
                <a:t>)</a:t>
              </a:r>
              <a:r>
                <a:rPr sz="2050" dirty="0">
                  <a:latin typeface="Garamond"/>
                  <a:cs typeface="Garamond"/>
                </a:rPr>
                <a:t>	</a:t>
              </a:r>
              <a:r>
                <a:rPr sz="2050" spc="-25" dirty="0">
                  <a:latin typeface="Lucida Sans Unicode"/>
                  <a:cs typeface="Lucida Sans Unicode"/>
                </a:rPr>
                <a:t>≥</a:t>
              </a:r>
              <a:r>
                <a:rPr sz="2050" dirty="0">
                  <a:latin typeface="Lucida Sans Unicode"/>
                  <a:cs typeface="Lucida Sans Unicode"/>
                </a:rPr>
                <a:t>	</a:t>
              </a:r>
              <a:r>
                <a:rPr sz="2050" spc="65" dirty="0">
                  <a:latin typeface="Garamond"/>
                  <a:cs typeface="Garamond"/>
                </a:rPr>
                <a:t>0</a:t>
              </a:r>
              <a:endParaRPr sz="2050" dirty="0">
                <a:latin typeface="Garamond"/>
                <a:cs typeface="Garamond"/>
              </a:endParaRPr>
            </a:p>
            <a:p>
              <a:pPr marR="332105" algn="r">
                <a:lnSpc>
                  <a:spcPct val="100000"/>
                </a:lnSpc>
                <a:spcBef>
                  <a:spcPts val="2455"/>
                </a:spcBef>
              </a:pPr>
              <a:r>
                <a:rPr sz="800" spc="-20" dirty="0">
                  <a:latin typeface="Lucida Sans Unicode"/>
                  <a:cs typeface="Lucida Sans Unicode"/>
                </a:rPr>
                <a:t>∇</a:t>
              </a:r>
              <a:r>
                <a:rPr sz="800" i="1" spc="180" dirty="0">
                  <a:latin typeface="Arial"/>
                  <a:cs typeface="Arial"/>
                </a:rPr>
                <a:t>f</a:t>
              </a:r>
              <a:r>
                <a:rPr sz="800" i="1" spc="-135" dirty="0">
                  <a:latin typeface="Arial"/>
                  <a:cs typeface="Arial"/>
                </a:rPr>
                <a:t> </a:t>
              </a:r>
              <a:r>
                <a:rPr sz="800" spc="75" dirty="0">
                  <a:latin typeface="Calibri"/>
                  <a:cs typeface="Calibri"/>
                </a:rPr>
                <a:t>(</a:t>
              </a:r>
              <a:r>
                <a:rPr sz="800" b="1" spc="130" dirty="0">
                  <a:latin typeface="Calibri"/>
                  <a:cs typeface="Calibri"/>
                </a:rPr>
                <a:t>x</a:t>
              </a:r>
              <a:r>
                <a:rPr sz="800" spc="75" dirty="0">
                  <a:latin typeface="Calibri"/>
                  <a:cs typeface="Calibri"/>
                </a:rPr>
                <a:t>)</a:t>
              </a:r>
              <a:endParaRPr sz="800" dirty="0">
                <a:latin typeface="Calibri"/>
                <a:cs typeface="Calibri"/>
              </a:endParaRPr>
            </a:p>
            <a:p>
              <a:pPr marR="572770" algn="r">
                <a:lnSpc>
                  <a:spcPct val="100000"/>
                </a:lnSpc>
                <a:spcBef>
                  <a:spcPts val="1335"/>
                </a:spcBef>
              </a:pPr>
              <a:r>
                <a:rPr sz="800" b="1" spc="130" dirty="0">
                  <a:latin typeface="Calibri"/>
                  <a:cs typeface="Calibri"/>
                </a:rPr>
                <a:t>x</a:t>
              </a:r>
              <a:r>
                <a:rPr sz="825" i="1" spc="195" baseline="-15151" dirty="0">
                  <a:latin typeface="Arial"/>
                  <a:cs typeface="Arial"/>
                </a:rPr>
                <a:t>A</a:t>
              </a:r>
              <a:endParaRPr sz="825" baseline="-15151" dirty="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  <a:spcBef>
                  <a:spcPts val="10"/>
                </a:spcBef>
              </a:pPr>
              <a:endParaRPr sz="1300" dirty="0">
                <a:latin typeface="Times New Roman"/>
                <a:cs typeface="Times New Roman"/>
              </a:endParaRPr>
            </a:p>
            <a:p>
              <a:pPr marR="942340" algn="r">
                <a:lnSpc>
                  <a:spcPct val="100000"/>
                </a:lnSpc>
              </a:pPr>
              <a:r>
                <a:rPr sz="800" spc="-20" dirty="0">
                  <a:latin typeface="Lucida Sans Unicode"/>
                  <a:cs typeface="Lucida Sans Unicode"/>
                </a:rPr>
                <a:t>∇</a:t>
              </a:r>
              <a:r>
                <a:rPr sz="800" i="1" spc="-25" dirty="0">
                  <a:latin typeface="Arial"/>
                  <a:cs typeface="Arial"/>
                </a:rPr>
                <a:t>g</a:t>
              </a:r>
              <a:r>
                <a:rPr sz="800" spc="75" dirty="0">
                  <a:latin typeface="Calibri"/>
                  <a:cs typeface="Calibri"/>
                </a:rPr>
                <a:t>(</a:t>
              </a:r>
              <a:r>
                <a:rPr sz="800" b="1" spc="130" dirty="0">
                  <a:latin typeface="Calibri"/>
                  <a:cs typeface="Calibri"/>
                </a:rPr>
                <a:t>x</a:t>
              </a:r>
              <a:r>
                <a:rPr sz="800" spc="75" dirty="0">
                  <a:latin typeface="Calibri"/>
                  <a:cs typeface="Calibri"/>
                </a:rPr>
                <a:t>)</a:t>
              </a:r>
              <a:endParaRPr sz="800" dirty="0">
                <a:latin typeface="Calibri"/>
                <a:cs typeface="Calibri"/>
              </a:endParaRPr>
            </a:p>
            <a:p>
              <a:pPr marR="744855" algn="r">
                <a:lnSpc>
                  <a:spcPct val="100000"/>
                </a:lnSpc>
                <a:spcBef>
                  <a:spcPts val="1335"/>
                </a:spcBef>
              </a:pPr>
              <a:r>
                <a:rPr sz="800" b="1" spc="130" dirty="0">
                  <a:latin typeface="Calibri"/>
                  <a:cs typeface="Calibri"/>
                </a:rPr>
                <a:t>x</a:t>
              </a:r>
              <a:r>
                <a:rPr sz="825" i="1" spc="195" baseline="-15151" dirty="0">
                  <a:latin typeface="Arial"/>
                  <a:cs typeface="Arial"/>
                </a:rPr>
                <a:t>B</a:t>
              </a:r>
              <a:endParaRPr sz="825" baseline="-15151" dirty="0">
                <a:latin typeface="Arial"/>
                <a:cs typeface="Arial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5908623" y="4363016"/>
              <a:ext cx="422909" cy="153670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800" i="1" spc="60" dirty="0">
                  <a:latin typeface="Arial"/>
                  <a:cs typeface="Arial"/>
                </a:rPr>
                <a:t>g</a:t>
              </a:r>
              <a:r>
                <a:rPr sz="800" spc="60" dirty="0">
                  <a:latin typeface="Calibri"/>
                  <a:cs typeface="Calibri"/>
                </a:rPr>
                <a:t>(</a:t>
              </a:r>
              <a:r>
                <a:rPr sz="800" b="1" spc="60" dirty="0">
                  <a:latin typeface="Calibri"/>
                  <a:cs typeface="Calibri"/>
                </a:rPr>
                <a:t>x</a:t>
              </a:r>
              <a:r>
                <a:rPr sz="800" spc="60" dirty="0">
                  <a:latin typeface="Calibri"/>
                  <a:cs typeface="Calibri"/>
                </a:rPr>
                <a:t>) </a:t>
              </a:r>
              <a:r>
                <a:rPr sz="800" spc="250" dirty="0">
                  <a:latin typeface="Calibri"/>
                  <a:cs typeface="Calibri"/>
                </a:rPr>
                <a:t>=</a:t>
              </a:r>
              <a:r>
                <a:rPr sz="800" spc="-25" dirty="0">
                  <a:latin typeface="Calibri"/>
                  <a:cs typeface="Calibri"/>
                </a:rPr>
                <a:t> </a:t>
              </a:r>
              <a:r>
                <a:rPr sz="800" spc="5" dirty="0">
                  <a:latin typeface="Calibri"/>
                  <a:cs typeface="Calibri"/>
                </a:rPr>
                <a:t>0</a:t>
              </a:r>
              <a:endParaRPr sz="800">
                <a:latin typeface="Calibri"/>
                <a:cs typeface="Calibri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4476724" y="4438647"/>
              <a:ext cx="422909" cy="153670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800" i="1" spc="60" dirty="0">
                  <a:latin typeface="Arial"/>
                  <a:cs typeface="Arial"/>
                </a:rPr>
                <a:t>g</a:t>
              </a:r>
              <a:r>
                <a:rPr sz="800" spc="60" dirty="0">
                  <a:latin typeface="Calibri"/>
                  <a:cs typeface="Calibri"/>
                </a:rPr>
                <a:t>(</a:t>
              </a:r>
              <a:r>
                <a:rPr sz="800" b="1" spc="60" dirty="0">
                  <a:latin typeface="Calibri"/>
                  <a:cs typeface="Calibri"/>
                </a:rPr>
                <a:t>x</a:t>
              </a:r>
              <a:r>
                <a:rPr sz="800" spc="60" dirty="0">
                  <a:latin typeface="Calibri"/>
                  <a:cs typeface="Calibri"/>
                </a:rPr>
                <a:t>) </a:t>
              </a:r>
              <a:r>
                <a:rPr sz="800" i="1" spc="175" dirty="0">
                  <a:latin typeface="Arial"/>
                  <a:cs typeface="Arial"/>
                </a:rPr>
                <a:t>&gt;</a:t>
              </a:r>
              <a:r>
                <a:rPr sz="800" i="1" spc="-65" dirty="0">
                  <a:latin typeface="Arial"/>
                  <a:cs typeface="Arial"/>
                </a:rPr>
                <a:t> </a:t>
              </a:r>
              <a:r>
                <a:rPr sz="800" spc="5" dirty="0">
                  <a:latin typeface="Calibri"/>
                  <a:cs typeface="Calibri"/>
                </a:rPr>
                <a:t>0</a:t>
              </a:r>
              <a:endParaRPr sz="800">
                <a:latin typeface="Calibri"/>
                <a:cs typeface="Calibri"/>
              </a:endParaRPr>
            </a:p>
          </p:txBody>
        </p:sp>
      </p:grpSp>
      <p:sp>
        <p:nvSpPr>
          <p:cNvPr id="15" name="object 15"/>
          <p:cNvSpPr/>
          <p:nvPr/>
        </p:nvSpPr>
        <p:spPr>
          <a:xfrm>
            <a:off x="5665694" y="35472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31920"/>
                </a:moveTo>
                <a:lnTo>
                  <a:pt x="0" y="31920"/>
                </a:lnTo>
              </a:path>
            </a:pathLst>
          </a:custGeom>
          <a:ln w="63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14321" y="4152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31920"/>
                </a:moveTo>
                <a:lnTo>
                  <a:pt x="0" y="31920"/>
                </a:lnTo>
              </a:path>
            </a:pathLst>
          </a:custGeom>
          <a:ln w="63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60285" y="5034857"/>
            <a:ext cx="8195945" cy="196143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69875" indent="-257175">
              <a:lnSpc>
                <a:spcPct val="150000"/>
              </a:lnSpc>
              <a:spcBef>
                <a:spcPts val="33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135" dirty="0">
                <a:latin typeface="Tahoma"/>
                <a:cs typeface="Tahoma"/>
              </a:rPr>
              <a:t>In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spc="-45" dirty="0">
                <a:latin typeface="Tahoma"/>
                <a:cs typeface="Tahoma"/>
              </a:rPr>
              <a:t>interior </a:t>
            </a:r>
            <a:r>
              <a:rPr sz="2050" spc="25" dirty="0">
                <a:latin typeface="Tahoma"/>
                <a:cs typeface="Tahoma"/>
              </a:rPr>
              <a:t>(</a:t>
            </a:r>
            <a:r>
              <a:rPr sz="2050" b="0" i="1" spc="25" dirty="0">
                <a:latin typeface="Bookman Old Style"/>
                <a:cs typeface="Bookman Old Style"/>
              </a:rPr>
              <a:t>g</a:t>
            </a:r>
            <a:r>
              <a:rPr lang="en-US" sz="2050" spc="25" dirty="0">
                <a:latin typeface="Garamond"/>
                <a:cs typeface="Bookman Old Style"/>
              </a:rPr>
              <a:t> (</a:t>
            </a:r>
            <a:r>
              <a:rPr sz="2050" b="1" spc="25" dirty="0">
                <a:latin typeface="Tahoma"/>
                <a:cs typeface="Tahoma"/>
              </a:rPr>
              <a:t>x </a:t>
            </a:r>
            <a:r>
              <a:rPr lang="en-US" sz="2050" spc="25" dirty="0">
                <a:latin typeface="Tahoma"/>
                <a:cs typeface="Tahoma"/>
              </a:rPr>
              <a:t>)</a:t>
            </a:r>
            <a:r>
              <a:rPr sz="2050" b="0" i="1" spc="375" dirty="0">
                <a:latin typeface="Bookman Old Style"/>
                <a:cs typeface="Bookman Old Style"/>
              </a:rPr>
              <a:t>&gt; </a:t>
            </a:r>
            <a:r>
              <a:rPr sz="2050" spc="25" dirty="0">
                <a:latin typeface="Garamond"/>
                <a:cs typeface="Garamond"/>
              </a:rPr>
              <a:t>0</a:t>
            </a:r>
            <a:r>
              <a:rPr sz="2050" spc="25" dirty="0">
                <a:latin typeface="Tahoma"/>
                <a:cs typeface="Tahoma"/>
              </a:rPr>
              <a:t>) </a:t>
            </a:r>
            <a:r>
              <a:rPr sz="2050" spc="-60" dirty="0">
                <a:latin typeface="Tahoma"/>
                <a:cs typeface="Tahoma"/>
              </a:rPr>
              <a:t>- </a:t>
            </a:r>
            <a:r>
              <a:rPr sz="2050" spc="-50" dirty="0">
                <a:latin typeface="Tahoma"/>
                <a:cs typeface="Tahoma"/>
              </a:rPr>
              <a:t>simply </a:t>
            </a:r>
            <a:r>
              <a:rPr sz="2050" spc="-40" dirty="0">
                <a:latin typeface="Tahoma"/>
                <a:cs typeface="Tahoma"/>
              </a:rPr>
              <a:t>find </a:t>
            </a:r>
            <a:r>
              <a:rPr sz="2050" spc="100" dirty="0">
                <a:latin typeface="Lucida Sans Unicode"/>
                <a:cs typeface="Lucida Sans Unicode"/>
              </a:rPr>
              <a:t>∇</a:t>
            </a:r>
            <a:r>
              <a:rPr sz="2050" b="0" i="1" spc="100" dirty="0">
                <a:latin typeface="Bookman Old Style"/>
                <a:cs typeface="Bookman Old Style"/>
              </a:rPr>
              <a:t>f </a:t>
            </a:r>
            <a:r>
              <a:rPr sz="2050" spc="135" dirty="0">
                <a:latin typeface="Garamond"/>
                <a:cs typeface="Garamond"/>
              </a:rPr>
              <a:t>(</a:t>
            </a:r>
            <a:r>
              <a:rPr sz="2050" b="1" spc="135" dirty="0">
                <a:latin typeface="Tahoma"/>
                <a:cs typeface="Tahoma"/>
              </a:rPr>
              <a:t>x</a:t>
            </a:r>
            <a:r>
              <a:rPr sz="2050" spc="135" dirty="0">
                <a:latin typeface="Garamond"/>
                <a:cs typeface="Garamond"/>
              </a:rPr>
              <a:t>) </a:t>
            </a:r>
            <a:r>
              <a:rPr sz="2050" spc="229" dirty="0">
                <a:latin typeface="Garamond"/>
                <a:cs typeface="Garamond"/>
              </a:rPr>
              <a:t>=</a:t>
            </a:r>
            <a:r>
              <a:rPr sz="2050" spc="-310" dirty="0">
                <a:latin typeface="Garamond"/>
                <a:cs typeface="Garamond"/>
              </a:rPr>
              <a:t> </a:t>
            </a:r>
            <a:r>
              <a:rPr sz="2050" spc="65" dirty="0">
                <a:latin typeface="Garamond"/>
                <a:cs typeface="Garamond"/>
              </a:rPr>
              <a:t>0</a:t>
            </a:r>
            <a:endParaRPr sz="2050" dirty="0">
              <a:latin typeface="Garamond"/>
              <a:cs typeface="Garamond"/>
            </a:endParaRPr>
          </a:p>
          <a:p>
            <a:pPr marL="269875" marR="5080" indent="-257175">
              <a:lnSpc>
                <a:spcPct val="150000"/>
              </a:lnSpc>
              <a:spcBef>
                <a:spcPts val="2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5" dirty="0">
                <a:latin typeface="Tahoma"/>
                <a:cs typeface="Tahoma"/>
              </a:rPr>
              <a:t>On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spc="-75" dirty="0">
                <a:latin typeface="Tahoma"/>
                <a:cs typeface="Tahoma"/>
              </a:rPr>
              <a:t>boundary </a:t>
            </a:r>
            <a:r>
              <a:rPr sz="2050" spc="30" dirty="0">
                <a:latin typeface="Tahoma"/>
                <a:cs typeface="Tahoma"/>
              </a:rPr>
              <a:t>(</a:t>
            </a:r>
            <a:r>
              <a:rPr sz="2050" b="0" i="1" spc="30" dirty="0">
                <a:latin typeface="Bookman Old Style"/>
                <a:cs typeface="Bookman Old Style"/>
              </a:rPr>
              <a:t>g</a:t>
            </a:r>
            <a:r>
              <a:rPr sz="2050" spc="30" dirty="0">
                <a:latin typeface="Garamond"/>
                <a:cs typeface="Garamond"/>
              </a:rPr>
              <a:t>(</a:t>
            </a:r>
            <a:r>
              <a:rPr sz="2050" b="1" spc="30" dirty="0">
                <a:latin typeface="Tahoma"/>
                <a:cs typeface="Tahoma"/>
              </a:rPr>
              <a:t>x </a:t>
            </a:r>
            <a:r>
              <a:rPr sz="2050" spc="229" dirty="0">
                <a:latin typeface="Garamond"/>
                <a:cs typeface="Garamond"/>
              </a:rPr>
              <a:t>= </a:t>
            </a:r>
            <a:r>
              <a:rPr sz="2050" spc="30" dirty="0">
                <a:latin typeface="Garamond"/>
                <a:cs typeface="Garamond"/>
              </a:rPr>
              <a:t>0</a:t>
            </a:r>
            <a:r>
              <a:rPr sz="2050" spc="30" dirty="0">
                <a:latin typeface="Tahoma"/>
                <a:cs typeface="Tahoma"/>
              </a:rPr>
              <a:t>)) </a:t>
            </a:r>
            <a:r>
              <a:rPr sz="2050" spc="-60" dirty="0">
                <a:latin typeface="Tahoma"/>
                <a:cs typeface="Tahoma"/>
              </a:rPr>
              <a:t>- </a:t>
            </a:r>
            <a:r>
              <a:rPr sz="2050" spc="-114" dirty="0">
                <a:latin typeface="Tahoma"/>
                <a:cs typeface="Tahoma"/>
              </a:rPr>
              <a:t>same </a:t>
            </a:r>
            <a:r>
              <a:rPr sz="2050" spc="-35" dirty="0">
                <a:latin typeface="Tahoma"/>
                <a:cs typeface="Tahoma"/>
              </a:rPr>
              <a:t>situation </a:t>
            </a:r>
            <a:r>
              <a:rPr sz="2050" spc="-105" dirty="0">
                <a:latin typeface="Tahoma"/>
                <a:cs typeface="Tahoma"/>
              </a:rPr>
              <a:t>as </a:t>
            </a:r>
            <a:r>
              <a:rPr sz="2050" spc="-85" dirty="0">
                <a:latin typeface="Tahoma"/>
                <a:cs typeface="Tahoma"/>
              </a:rPr>
              <a:t>before, </a:t>
            </a:r>
            <a:r>
              <a:rPr sz="2050" spc="-30" dirty="0">
                <a:latin typeface="Tahoma"/>
                <a:cs typeface="Tahoma"/>
              </a:rPr>
              <a:t>but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spc="-70" dirty="0">
                <a:latin typeface="Tahoma"/>
                <a:cs typeface="Tahoma"/>
              </a:rPr>
              <a:t>sign  </a:t>
            </a:r>
            <a:r>
              <a:rPr sz="2050" spc="-55" dirty="0">
                <a:latin typeface="Tahoma"/>
                <a:cs typeface="Tahoma"/>
              </a:rPr>
              <a:t>matters </a:t>
            </a:r>
            <a:r>
              <a:rPr sz="2050" spc="-30" dirty="0">
                <a:latin typeface="Tahoma"/>
                <a:cs typeface="Tahoma"/>
              </a:rPr>
              <a:t>this</a:t>
            </a:r>
            <a:r>
              <a:rPr sz="2050" spc="135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time</a:t>
            </a:r>
            <a:endParaRPr sz="2050" dirty="0">
              <a:latin typeface="Tahoma"/>
              <a:cs typeface="Tahoma"/>
            </a:endParaRPr>
          </a:p>
          <a:p>
            <a:pPr marL="269875">
              <a:lnSpc>
                <a:spcPct val="150000"/>
              </a:lnSpc>
              <a:spcBef>
                <a:spcPts val="15"/>
              </a:spcBef>
            </a:pPr>
            <a:r>
              <a:rPr sz="2050" spc="-45" dirty="0">
                <a:latin typeface="Tahoma"/>
                <a:cs typeface="Tahoma"/>
              </a:rPr>
              <a:t>For </a:t>
            </a:r>
            <a:r>
              <a:rPr sz="2050" spc="-30" dirty="0">
                <a:latin typeface="Tahoma"/>
                <a:cs typeface="Tahoma"/>
              </a:rPr>
              <a:t>minimization, </a:t>
            </a:r>
            <a:r>
              <a:rPr sz="2050" spc="-170" dirty="0">
                <a:latin typeface="Tahoma"/>
                <a:cs typeface="Tahoma"/>
              </a:rPr>
              <a:t>we </a:t>
            </a:r>
            <a:r>
              <a:rPr sz="2050" spc="-70" dirty="0">
                <a:latin typeface="Tahoma"/>
                <a:cs typeface="Tahoma"/>
              </a:rPr>
              <a:t>want </a:t>
            </a:r>
            <a:r>
              <a:rPr sz="2050" spc="100" dirty="0">
                <a:latin typeface="Lucida Sans Unicode"/>
                <a:cs typeface="Lucida Sans Unicode"/>
              </a:rPr>
              <a:t>∇</a:t>
            </a:r>
            <a:r>
              <a:rPr sz="2050" b="0" i="1" spc="100" dirty="0">
                <a:latin typeface="Bookman Old Style"/>
                <a:cs typeface="Bookman Old Style"/>
              </a:rPr>
              <a:t>f </a:t>
            </a:r>
            <a:r>
              <a:rPr sz="2050" spc="-35" dirty="0">
                <a:latin typeface="Tahoma"/>
                <a:cs typeface="Tahoma"/>
              </a:rPr>
              <a:t>pointing </a:t>
            </a:r>
            <a:r>
              <a:rPr sz="2050" spc="-30" dirty="0">
                <a:latin typeface="Tahoma"/>
                <a:cs typeface="Tahoma"/>
              </a:rPr>
              <a:t>in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spc="-114" dirty="0">
                <a:latin typeface="Tahoma"/>
                <a:cs typeface="Tahoma"/>
              </a:rPr>
              <a:t>same </a:t>
            </a:r>
            <a:r>
              <a:rPr sz="2050" spc="-40" dirty="0">
                <a:latin typeface="Tahoma"/>
                <a:cs typeface="Tahoma"/>
              </a:rPr>
              <a:t>direction </a:t>
            </a:r>
            <a:r>
              <a:rPr sz="2050" spc="-105" dirty="0">
                <a:latin typeface="Tahoma"/>
                <a:cs typeface="Tahoma"/>
              </a:rPr>
              <a:t>as</a:t>
            </a:r>
            <a:r>
              <a:rPr sz="2050" spc="275" dirty="0">
                <a:latin typeface="Tahoma"/>
                <a:cs typeface="Tahoma"/>
              </a:rPr>
              <a:t> </a:t>
            </a:r>
            <a:r>
              <a:rPr sz="2050" spc="-140" dirty="0">
                <a:latin typeface="Lucida Sans Unicode"/>
                <a:cs typeface="Lucida Sans Unicode"/>
              </a:rPr>
              <a:t>∇</a:t>
            </a:r>
            <a:r>
              <a:rPr sz="2050" b="0" i="1" spc="-140" dirty="0">
                <a:latin typeface="Bookman Old Style"/>
                <a:cs typeface="Bookman Old Style"/>
              </a:rPr>
              <a:t>g</a:t>
            </a:r>
            <a:endParaRPr sz="2050" dirty="0">
              <a:latin typeface="Bookman Old Style"/>
              <a:cs typeface="Bookman Old Style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4294967295"/>
          </p:nvPr>
        </p:nvSpPr>
        <p:spPr>
          <a:xfrm>
            <a:off x="8966320" y="6730060"/>
            <a:ext cx="2032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19</a:t>
            </a:fld>
            <a:endParaRPr spc="-6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8966320" y="6730060"/>
            <a:ext cx="2032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2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2987" y="715237"/>
            <a:ext cx="269430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125220" algn="l"/>
              </a:tabLst>
            </a:pPr>
            <a:r>
              <a:rPr spc="-75" dirty="0"/>
              <a:t>Recall:	</a:t>
            </a:r>
            <a:r>
              <a:rPr spc="-15" dirty="0"/>
              <a:t>Overfitting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4800" y="1600200"/>
            <a:ext cx="8897937" cy="199734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9875" indent="-257175">
              <a:lnSpc>
                <a:spcPct val="150000"/>
              </a:lnSpc>
              <a:spcBef>
                <a:spcPts val="114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en-US" sz="2050" spc="140" dirty="0">
                <a:latin typeface="Tahoma"/>
                <a:cs typeface="Tahoma"/>
              </a:rPr>
              <a:t>A </a:t>
            </a:r>
            <a:r>
              <a:rPr lang="en-US" sz="2050" spc="-85" dirty="0">
                <a:latin typeface="Tahoma"/>
                <a:cs typeface="Tahoma"/>
              </a:rPr>
              <a:t>general, </a:t>
            </a:r>
            <a:r>
              <a:rPr lang="en-US" sz="2050" i="1" u="sng" spc="-110" dirty="0">
                <a:solidFill>
                  <a:srgbClr val="E50000"/>
                </a:solidFill>
                <a:latin typeface="Arial"/>
                <a:cs typeface="Arial"/>
              </a:rPr>
              <a:t>HUGE</a:t>
            </a:r>
            <a:r>
              <a:rPr lang="en-US" sz="2050" i="1" u="sng" spc="-200" dirty="0">
                <a:solidFill>
                  <a:srgbClr val="E50000"/>
                </a:solidFill>
                <a:latin typeface="Arial"/>
                <a:cs typeface="Arial"/>
              </a:rPr>
              <a:t>L</a:t>
            </a:r>
            <a:r>
              <a:rPr lang="en-US" sz="2050" i="1" u="sng" spc="0" dirty="0">
                <a:solidFill>
                  <a:srgbClr val="E50000"/>
                </a:solidFill>
                <a:latin typeface="Arial"/>
                <a:cs typeface="Arial"/>
              </a:rPr>
              <a:t>Y</a:t>
            </a:r>
            <a:r>
              <a:rPr lang="en-US" sz="2050" i="1" u="sng" spc="11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lang="en-US" sz="2050" i="1" u="sng" spc="-35" dirty="0">
                <a:solidFill>
                  <a:srgbClr val="E50000"/>
                </a:solidFill>
                <a:latin typeface="Arial"/>
                <a:cs typeface="Arial"/>
              </a:rPr>
              <a:t>IMPOR</a:t>
            </a:r>
            <a:r>
              <a:rPr lang="en-US" sz="2050" i="1" u="sng" spc="-20" dirty="0">
                <a:solidFill>
                  <a:srgbClr val="E50000"/>
                </a:solidFill>
                <a:latin typeface="Arial"/>
                <a:cs typeface="Arial"/>
              </a:rPr>
              <a:t>T</a:t>
            </a:r>
            <a:r>
              <a:rPr lang="en-US" sz="2050" i="1" u="sng" spc="40" dirty="0">
                <a:solidFill>
                  <a:srgbClr val="E50000"/>
                </a:solidFill>
                <a:latin typeface="Arial"/>
                <a:cs typeface="Arial"/>
              </a:rPr>
              <a:t>ANT</a:t>
            </a:r>
            <a:r>
              <a:rPr lang="en-US" sz="2050" i="1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lang="en-US" sz="2050" spc="-130" dirty="0">
                <a:latin typeface="Tahoma"/>
                <a:cs typeface="Tahoma"/>
              </a:rPr>
              <a:t>p</a:t>
            </a:r>
            <a:r>
              <a:rPr lang="en-US" sz="2050" spc="-65" dirty="0">
                <a:latin typeface="Tahoma"/>
                <a:cs typeface="Tahoma"/>
              </a:rPr>
              <a:t>roblem  </a:t>
            </a:r>
            <a:r>
              <a:rPr lang="en-US" sz="2050" spc="-40" dirty="0">
                <a:latin typeface="Tahoma"/>
                <a:cs typeface="Tahoma"/>
              </a:rPr>
              <a:t>f</a:t>
            </a:r>
            <a:r>
              <a:rPr lang="en-US" sz="2050" spc="-125" dirty="0">
                <a:latin typeface="Tahoma"/>
                <a:cs typeface="Tahoma"/>
              </a:rPr>
              <a:t>o</a:t>
            </a:r>
            <a:r>
              <a:rPr lang="en-US" sz="2050" spc="-35" dirty="0">
                <a:latin typeface="Tahoma"/>
                <a:cs typeface="Tahoma"/>
              </a:rPr>
              <a:t>r</a:t>
            </a:r>
            <a:r>
              <a:rPr lang="en-US" sz="2050" dirty="0">
                <a:latin typeface="Tahoma"/>
                <a:cs typeface="Tahoma"/>
              </a:rPr>
              <a:t> </a:t>
            </a:r>
            <a:r>
              <a:rPr lang="en-US" sz="2050" spc="-15" dirty="0">
                <a:latin typeface="Tahoma"/>
                <a:cs typeface="Tahoma"/>
              </a:rPr>
              <a:t>all</a:t>
            </a:r>
            <a:r>
              <a:rPr lang="en-US" sz="2050" dirty="0">
                <a:latin typeface="Tahoma"/>
                <a:cs typeface="Tahoma"/>
              </a:rPr>
              <a:t> </a:t>
            </a:r>
            <a:r>
              <a:rPr lang="en-US" sz="2050" spc="-70" dirty="0">
                <a:latin typeface="Tahoma"/>
                <a:cs typeface="Tahoma"/>
              </a:rPr>
              <a:t>machine</a:t>
            </a:r>
            <a:r>
              <a:rPr lang="en-US" sz="2050" dirty="0">
                <a:latin typeface="Tahoma"/>
                <a:cs typeface="Tahoma"/>
              </a:rPr>
              <a:t> </a:t>
            </a:r>
            <a:r>
              <a:rPr lang="en-US" sz="2050" spc="-70" dirty="0">
                <a:latin typeface="Tahoma"/>
                <a:cs typeface="Tahoma"/>
              </a:rPr>
              <a:t>le</a:t>
            </a:r>
            <a:r>
              <a:rPr lang="en-US" sz="2050" spc="-155" dirty="0">
                <a:latin typeface="Tahoma"/>
                <a:cs typeface="Tahoma"/>
              </a:rPr>
              <a:t>a</a:t>
            </a:r>
            <a:r>
              <a:rPr lang="en-US" sz="2050" spc="-55" dirty="0">
                <a:latin typeface="Tahoma"/>
                <a:cs typeface="Tahoma"/>
              </a:rPr>
              <a:t>rning</a:t>
            </a:r>
            <a:r>
              <a:rPr lang="en-US" sz="2050" dirty="0">
                <a:latin typeface="Tahoma"/>
                <a:cs typeface="Tahoma"/>
              </a:rPr>
              <a:t> </a:t>
            </a:r>
            <a:r>
              <a:rPr lang="en-US" sz="2050" spc="-55" dirty="0">
                <a:latin typeface="Tahoma"/>
                <a:cs typeface="Tahoma"/>
              </a:rPr>
              <a:t>algorithms</a:t>
            </a:r>
            <a:endParaRPr lang="en-US" sz="2050" dirty="0">
              <a:latin typeface="Tahoma"/>
              <a:cs typeface="Tahoma"/>
            </a:endParaRPr>
          </a:p>
          <a:p>
            <a:pPr marL="269875" indent="-257175">
              <a:lnSpc>
                <a:spcPct val="150000"/>
              </a:lnSpc>
              <a:spcBef>
                <a:spcPts val="114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60" dirty="0">
                <a:latin typeface="Tahoma"/>
                <a:cs typeface="Tahoma"/>
              </a:rPr>
              <a:t>We </a:t>
            </a:r>
            <a:r>
              <a:rPr sz="2050" spc="-65" dirty="0">
                <a:latin typeface="Tahoma"/>
                <a:cs typeface="Tahoma"/>
              </a:rPr>
              <a:t>can </a:t>
            </a:r>
            <a:r>
              <a:rPr sz="2050" spc="-40" dirty="0">
                <a:latin typeface="Tahoma"/>
                <a:cs typeface="Tahoma"/>
              </a:rPr>
              <a:t>find </a:t>
            </a:r>
            <a:r>
              <a:rPr sz="2050" spc="-85" dirty="0">
                <a:latin typeface="Tahoma"/>
                <a:cs typeface="Tahoma"/>
              </a:rPr>
              <a:t>a </a:t>
            </a:r>
            <a:r>
              <a:rPr sz="2050" spc="-65" dirty="0">
                <a:latin typeface="Tahoma"/>
                <a:cs typeface="Tahoma"/>
              </a:rPr>
              <a:t>hypothesis </a:t>
            </a:r>
            <a:r>
              <a:rPr sz="2050" spc="-15" dirty="0">
                <a:latin typeface="Tahoma"/>
                <a:cs typeface="Tahoma"/>
              </a:rPr>
              <a:t>that </a:t>
            </a:r>
            <a:r>
              <a:rPr sz="2050" spc="-60" dirty="0">
                <a:latin typeface="Tahoma"/>
                <a:cs typeface="Tahoma"/>
              </a:rPr>
              <a:t>predicts </a:t>
            </a:r>
            <a:r>
              <a:rPr sz="2050" spc="-50" dirty="0">
                <a:latin typeface="Tahoma"/>
                <a:cs typeface="Tahoma"/>
              </a:rPr>
              <a:t>perfectly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spc="-35" dirty="0">
                <a:latin typeface="Tahoma"/>
                <a:cs typeface="Tahoma"/>
              </a:rPr>
              <a:t>training </a:t>
            </a:r>
            <a:r>
              <a:rPr sz="2050" spc="-50" dirty="0">
                <a:latin typeface="Tahoma"/>
                <a:cs typeface="Tahoma"/>
              </a:rPr>
              <a:t>data</a:t>
            </a:r>
            <a:r>
              <a:rPr sz="2050" spc="-280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but</a:t>
            </a:r>
            <a:endParaRPr sz="2050" dirty="0">
              <a:latin typeface="Tahoma"/>
              <a:cs typeface="Tahoma"/>
            </a:endParaRPr>
          </a:p>
          <a:p>
            <a:pPr marL="269875">
              <a:lnSpc>
                <a:spcPct val="150000"/>
              </a:lnSpc>
              <a:spcBef>
                <a:spcPts val="15"/>
              </a:spcBef>
            </a:pPr>
            <a:r>
              <a:rPr sz="2050" i="1" spc="-150" dirty="0">
                <a:solidFill>
                  <a:srgbClr val="E50000"/>
                </a:solidFill>
                <a:latin typeface="Arial"/>
                <a:cs typeface="Arial"/>
              </a:rPr>
              <a:t>does </a:t>
            </a:r>
            <a:r>
              <a:rPr sz="2050" i="1" spc="-5" dirty="0">
                <a:solidFill>
                  <a:srgbClr val="E50000"/>
                </a:solidFill>
                <a:latin typeface="Arial"/>
                <a:cs typeface="Arial"/>
              </a:rPr>
              <a:t>not </a:t>
            </a:r>
            <a:r>
              <a:rPr sz="2050" i="1" spc="-105" dirty="0">
                <a:solidFill>
                  <a:srgbClr val="E50000"/>
                </a:solidFill>
                <a:latin typeface="Arial"/>
                <a:cs typeface="Arial"/>
              </a:rPr>
              <a:t>generalize </a:t>
            </a:r>
            <a:r>
              <a:rPr sz="2050" spc="-75" dirty="0">
                <a:latin typeface="Tahoma"/>
                <a:cs typeface="Tahoma"/>
              </a:rPr>
              <a:t>well </a:t>
            </a:r>
            <a:r>
              <a:rPr sz="2050" spc="-10" dirty="0">
                <a:latin typeface="Tahoma"/>
                <a:cs typeface="Tahoma"/>
              </a:rPr>
              <a:t>to </a:t>
            </a:r>
            <a:r>
              <a:rPr sz="2050" spc="-120" dirty="0">
                <a:latin typeface="Tahoma"/>
                <a:cs typeface="Tahoma"/>
              </a:rPr>
              <a:t>new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data</a:t>
            </a:r>
            <a:endParaRPr sz="2050" dirty="0">
              <a:latin typeface="Tahoma"/>
              <a:cs typeface="Tahoma"/>
            </a:endParaRPr>
          </a:p>
          <a:p>
            <a:pPr marL="727075" lvl="1" indent="-257175">
              <a:lnSpc>
                <a:spcPct val="150000"/>
              </a:lnSpc>
              <a:spcBef>
                <a:spcPts val="6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35" dirty="0">
                <a:latin typeface="Tahoma"/>
                <a:cs typeface="Tahoma"/>
              </a:rPr>
              <a:t>E.g., </a:t>
            </a:r>
            <a:r>
              <a:rPr sz="2050" spc="-85" dirty="0">
                <a:latin typeface="Tahoma"/>
                <a:cs typeface="Tahoma"/>
              </a:rPr>
              <a:t>a </a:t>
            </a:r>
            <a:r>
              <a:rPr sz="2050" spc="-45" dirty="0">
                <a:latin typeface="Tahoma"/>
                <a:cs typeface="Tahoma"/>
              </a:rPr>
              <a:t>lookup</a:t>
            </a:r>
            <a:r>
              <a:rPr sz="2050" spc="250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table!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8966320" y="6730060"/>
            <a:ext cx="2032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20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762000"/>
            <a:ext cx="5907075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  <a:tabLst>
                <a:tab pos="1268095" algn="l"/>
              </a:tabLst>
            </a:pPr>
            <a:r>
              <a:rPr spc="-10" dirty="0"/>
              <a:t>D</a:t>
            </a:r>
            <a:r>
              <a:rPr lang="en-US" spc="-10" dirty="0"/>
              <a:t>igression</a:t>
            </a:r>
            <a:r>
              <a:rPr spc="-10" dirty="0"/>
              <a:t>:	</a:t>
            </a:r>
            <a:r>
              <a:rPr spc="180" dirty="0"/>
              <a:t>KKT</a:t>
            </a:r>
            <a:r>
              <a:rPr spc="165" dirty="0"/>
              <a:t> </a:t>
            </a:r>
            <a:r>
              <a:rPr spc="-100" dirty="0"/>
              <a:t>conditions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483314"/>
            <a:ext cx="8196580" cy="17075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14"/>
              </a:spcBef>
              <a:buFont typeface="Lucida Sans Unicode"/>
              <a:buChar char="•"/>
              <a:tabLst>
                <a:tab pos="270510" algn="l"/>
                <a:tab pos="4472305" algn="l"/>
              </a:tabLst>
            </a:pPr>
            <a:r>
              <a:rPr sz="2050" spc="-55" dirty="0">
                <a:latin typeface="Tahoma"/>
                <a:cs typeface="Tahoma"/>
              </a:rPr>
              <a:t>Based  </a:t>
            </a:r>
            <a:r>
              <a:rPr sz="2050" spc="-80" dirty="0">
                <a:latin typeface="Tahoma"/>
                <a:cs typeface="Tahoma"/>
              </a:rPr>
              <a:t>on  </a:t>
            </a:r>
            <a:r>
              <a:rPr sz="2050" spc="-60" dirty="0">
                <a:latin typeface="Tahoma"/>
                <a:cs typeface="Tahoma"/>
              </a:rPr>
              <a:t>the</a:t>
            </a:r>
            <a:r>
              <a:rPr sz="2050" spc="5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previous</a:t>
            </a:r>
            <a:r>
              <a:rPr sz="2050" spc="35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observations,	</a:t>
            </a:r>
            <a:r>
              <a:rPr sz="2050" spc="-30" dirty="0">
                <a:latin typeface="Tahoma"/>
                <a:cs typeface="Tahoma"/>
              </a:rPr>
              <a:t>let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spc="-55" dirty="0" err="1">
                <a:latin typeface="Tahoma"/>
                <a:cs typeface="Tahoma"/>
              </a:rPr>
              <a:t>Lagrangian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be</a:t>
            </a:r>
            <a:endParaRPr lang="en-US" sz="2050" spc="-9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70510" algn="l"/>
                <a:tab pos="4472305" algn="l"/>
              </a:tabLst>
            </a:pPr>
            <a:r>
              <a:rPr sz="2050" spc="-90" dirty="0">
                <a:latin typeface="Tahoma"/>
                <a:cs typeface="Tahoma"/>
              </a:rPr>
              <a:t> </a:t>
            </a:r>
            <a:endParaRPr lang="en-US" sz="2050" spc="-90" dirty="0">
              <a:latin typeface="Tahoma"/>
              <a:cs typeface="Tahoma"/>
            </a:endParaRPr>
          </a:p>
          <a:p>
            <a:pPr marL="12700" algn="ctr">
              <a:lnSpc>
                <a:spcPct val="100000"/>
              </a:lnSpc>
              <a:spcBef>
                <a:spcPts val="114"/>
              </a:spcBef>
              <a:tabLst>
                <a:tab pos="270510" algn="l"/>
                <a:tab pos="4472305" algn="l"/>
              </a:tabLst>
            </a:pPr>
            <a:r>
              <a:rPr sz="2050" b="0" i="1" spc="90" dirty="0">
                <a:latin typeface="Bookman Old Style"/>
                <a:cs typeface="Bookman Old Style"/>
              </a:rPr>
              <a:t>L</a:t>
            </a:r>
            <a:r>
              <a:rPr sz="2050" spc="90" dirty="0">
                <a:latin typeface="Garamond"/>
                <a:cs typeface="Garamond"/>
              </a:rPr>
              <a:t>(</a:t>
            </a:r>
            <a:r>
              <a:rPr sz="2050" b="1" spc="90" dirty="0">
                <a:latin typeface="Tahoma"/>
                <a:cs typeface="Tahoma"/>
              </a:rPr>
              <a:t>x</a:t>
            </a:r>
            <a:r>
              <a:rPr sz="2050" b="0" i="1" spc="90" dirty="0">
                <a:latin typeface="Bookman Old Style"/>
                <a:cs typeface="Bookman Old Style"/>
              </a:rPr>
              <a:t>, </a:t>
            </a:r>
            <a:r>
              <a:rPr sz="2050" b="0" i="1" spc="155" dirty="0">
                <a:latin typeface="Bookman Old Style"/>
                <a:cs typeface="Bookman Old Style"/>
              </a:rPr>
              <a:t>λ</a:t>
            </a:r>
            <a:r>
              <a:rPr sz="2050" spc="155" dirty="0">
                <a:latin typeface="Garamond"/>
                <a:cs typeface="Garamond"/>
              </a:rPr>
              <a:t>)</a:t>
            </a:r>
            <a:r>
              <a:rPr sz="2050" spc="-170" dirty="0">
                <a:latin typeface="Garamond"/>
                <a:cs typeface="Garamond"/>
              </a:rPr>
              <a:t> </a:t>
            </a:r>
            <a:r>
              <a:rPr sz="2050" spc="229" dirty="0">
                <a:latin typeface="Garamond"/>
                <a:cs typeface="Garamond"/>
              </a:rPr>
              <a:t>=</a:t>
            </a:r>
            <a:r>
              <a:rPr sz="2050" b="0" i="1" spc="305" dirty="0">
                <a:latin typeface="Bookman Old Style"/>
                <a:cs typeface="Bookman Old Style"/>
              </a:rPr>
              <a:t>f</a:t>
            </a:r>
            <a:r>
              <a:rPr sz="2050" b="0" i="1" spc="-400" dirty="0">
                <a:latin typeface="Bookman Old Style"/>
                <a:cs typeface="Bookman Old Style"/>
              </a:rPr>
              <a:t> </a:t>
            </a:r>
            <a:r>
              <a:rPr sz="2050" spc="135" dirty="0">
                <a:latin typeface="Garamond"/>
                <a:cs typeface="Garamond"/>
              </a:rPr>
              <a:t>(</a:t>
            </a:r>
            <a:r>
              <a:rPr sz="2050" b="1" spc="135" dirty="0">
                <a:latin typeface="Tahoma"/>
                <a:cs typeface="Tahoma"/>
              </a:rPr>
              <a:t>x</a:t>
            </a:r>
            <a:r>
              <a:rPr sz="2050" spc="135" dirty="0">
                <a:latin typeface="Garamond"/>
                <a:cs typeface="Garamond"/>
              </a:rPr>
              <a:t>)</a:t>
            </a:r>
            <a:r>
              <a:rPr sz="2050" spc="-60" dirty="0">
                <a:latin typeface="Garamond"/>
                <a:cs typeface="Garamond"/>
              </a:rPr>
              <a:t> </a:t>
            </a:r>
            <a:r>
              <a:rPr sz="2050" spc="-25" dirty="0">
                <a:latin typeface="Lucida Sans Unicode"/>
                <a:cs typeface="Lucida Sans Unicode"/>
              </a:rPr>
              <a:t>−</a:t>
            </a:r>
            <a:r>
              <a:rPr sz="2050" spc="-195" dirty="0">
                <a:latin typeface="Lucida Sans Unicode"/>
                <a:cs typeface="Lucida Sans Unicode"/>
              </a:rPr>
              <a:t> </a:t>
            </a:r>
            <a:r>
              <a:rPr sz="2050" b="0" i="1" spc="85" dirty="0" err="1">
                <a:latin typeface="Bookman Old Style"/>
                <a:cs typeface="Bookman Old Style"/>
              </a:rPr>
              <a:t>λg</a:t>
            </a:r>
            <a:r>
              <a:rPr sz="2050" spc="85" dirty="0">
                <a:latin typeface="Garamond"/>
                <a:cs typeface="Garamond"/>
              </a:rPr>
              <a:t>(</a:t>
            </a:r>
            <a:r>
              <a:rPr sz="2050" b="1" spc="85" dirty="0">
                <a:latin typeface="Tahoma"/>
                <a:cs typeface="Tahoma"/>
              </a:rPr>
              <a:t>x</a:t>
            </a:r>
            <a:r>
              <a:rPr sz="2050" spc="85" dirty="0">
                <a:latin typeface="Garamond"/>
                <a:cs typeface="Garamond"/>
              </a:rPr>
              <a:t>)</a:t>
            </a:r>
            <a:endParaRPr lang="en-US" sz="2050" spc="85" dirty="0">
              <a:latin typeface="Garamond"/>
              <a:cs typeface="Garamond"/>
            </a:endParaRPr>
          </a:p>
          <a:p>
            <a:pPr marL="12700" algn="ctr">
              <a:lnSpc>
                <a:spcPct val="100000"/>
              </a:lnSpc>
              <a:spcBef>
                <a:spcPts val="114"/>
              </a:spcBef>
              <a:tabLst>
                <a:tab pos="270510" algn="l"/>
                <a:tab pos="4472305" algn="l"/>
              </a:tabLst>
            </a:pPr>
            <a:endParaRPr sz="2050" dirty="0">
              <a:latin typeface="Garamond"/>
              <a:cs typeface="Garamond"/>
            </a:endParaRPr>
          </a:p>
          <a:p>
            <a:pPr marL="269875" indent="-257175">
              <a:lnSpc>
                <a:spcPct val="100000"/>
              </a:lnSpc>
              <a:spcBef>
                <a:spcPts val="6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60" dirty="0">
                <a:latin typeface="Tahoma"/>
                <a:cs typeface="Tahoma"/>
              </a:rPr>
              <a:t>We </a:t>
            </a:r>
            <a:r>
              <a:rPr sz="2050" spc="-45" dirty="0">
                <a:latin typeface="Tahoma"/>
                <a:cs typeface="Tahoma"/>
              </a:rPr>
              <a:t>minimize </a:t>
            </a:r>
            <a:r>
              <a:rPr sz="2050" b="0" i="1" spc="210" dirty="0">
                <a:latin typeface="Bookman Old Style"/>
                <a:cs typeface="Bookman Old Style"/>
              </a:rPr>
              <a:t>L </a:t>
            </a:r>
            <a:r>
              <a:rPr sz="2050" spc="-30" dirty="0">
                <a:latin typeface="Tahoma"/>
                <a:cs typeface="Tahoma"/>
              </a:rPr>
              <a:t>wrt </a:t>
            </a:r>
            <a:r>
              <a:rPr sz="2050" b="1" spc="5" dirty="0">
                <a:latin typeface="Tahoma"/>
                <a:cs typeface="Tahoma"/>
              </a:rPr>
              <a:t>x </a:t>
            </a:r>
            <a:r>
              <a:rPr sz="2050" spc="-65" dirty="0">
                <a:latin typeface="Tahoma"/>
                <a:cs typeface="Tahoma"/>
              </a:rPr>
              <a:t>subject </a:t>
            </a:r>
            <a:r>
              <a:rPr sz="2050" spc="-10" dirty="0">
                <a:latin typeface="Tahoma"/>
                <a:cs typeface="Tahoma"/>
              </a:rPr>
              <a:t>to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spc="-55" dirty="0">
                <a:latin typeface="Tahoma"/>
                <a:cs typeface="Tahoma"/>
              </a:rPr>
              <a:t>following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constraints:</a:t>
            </a:r>
            <a:endParaRPr sz="2050" dirty="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048444"/>
              </p:ext>
            </p:extLst>
          </p:nvPr>
        </p:nvGraphicFramePr>
        <p:xfrm>
          <a:off x="4419600" y="3352800"/>
          <a:ext cx="1555749" cy="945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8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933">
                <a:tc>
                  <a:txBody>
                    <a:bodyPr/>
                    <a:lstStyle/>
                    <a:p>
                      <a:pPr marR="118110" algn="r">
                        <a:lnSpc>
                          <a:spcPts val="2010"/>
                        </a:lnSpc>
                      </a:pPr>
                      <a:r>
                        <a:rPr sz="2050" b="0" i="1" dirty="0">
                          <a:latin typeface="Bookman Old Style"/>
                          <a:cs typeface="Bookman Old Style"/>
                        </a:rPr>
                        <a:t>λ</a:t>
                      </a:r>
                      <a:endParaRPr sz="205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10"/>
                        </a:lnSpc>
                      </a:pPr>
                      <a:r>
                        <a:rPr sz="2050" dirty="0">
                          <a:latin typeface="Lucida Sans Unicode"/>
                          <a:cs typeface="Lucida Sans Unicode"/>
                        </a:rPr>
                        <a:t>≥</a:t>
                      </a:r>
                      <a:endParaRPr sz="20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2010"/>
                        </a:lnSpc>
                      </a:pPr>
                      <a:r>
                        <a:rPr sz="2050" dirty="0">
                          <a:latin typeface="Garamond"/>
                          <a:cs typeface="Garamond"/>
                        </a:rPr>
                        <a:t>0</a:t>
                      </a:r>
                      <a:endParaRPr sz="2050">
                        <a:latin typeface="Garamond"/>
                        <a:cs typeface="Garamond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72">
                <a:tc>
                  <a:txBody>
                    <a:bodyPr/>
                    <a:lstStyle/>
                    <a:p>
                      <a:pPr marR="118745" algn="r">
                        <a:lnSpc>
                          <a:spcPts val="1955"/>
                        </a:lnSpc>
                      </a:pPr>
                      <a:r>
                        <a:rPr sz="2050" b="0" i="1" spc="75" dirty="0">
                          <a:latin typeface="Bookman Old Style"/>
                          <a:cs typeface="Bookman Old Style"/>
                        </a:rPr>
                        <a:t>g</a:t>
                      </a:r>
                      <a:r>
                        <a:rPr sz="205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2050" b="1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2050" dirty="0">
                          <a:latin typeface="Garamond"/>
                          <a:cs typeface="Garamond"/>
                        </a:rPr>
                        <a:t>)</a:t>
                      </a:r>
                      <a:endParaRPr sz="2050">
                        <a:latin typeface="Garamond"/>
                        <a:cs typeface="Garamond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1955"/>
                        </a:lnSpc>
                      </a:pPr>
                      <a:r>
                        <a:rPr sz="2050" dirty="0">
                          <a:latin typeface="Lucida Sans Unicode"/>
                          <a:cs typeface="Lucida Sans Unicode"/>
                        </a:rPr>
                        <a:t>≥</a:t>
                      </a:r>
                      <a:endParaRPr sz="20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1955"/>
                        </a:lnSpc>
                      </a:pPr>
                      <a:r>
                        <a:rPr sz="2050" dirty="0">
                          <a:latin typeface="Garamond"/>
                          <a:cs typeface="Garamond"/>
                        </a:rPr>
                        <a:t>0</a:t>
                      </a:r>
                      <a:endParaRPr sz="2050">
                        <a:latin typeface="Garamond"/>
                        <a:cs typeface="Garamond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286">
                <a:tc>
                  <a:txBody>
                    <a:bodyPr/>
                    <a:lstStyle/>
                    <a:p>
                      <a:pPr marR="118745" algn="r">
                        <a:lnSpc>
                          <a:spcPts val="1930"/>
                        </a:lnSpc>
                      </a:pPr>
                      <a:r>
                        <a:rPr sz="2050" b="0" i="1" dirty="0">
                          <a:latin typeface="Bookman Old Style"/>
                          <a:cs typeface="Bookman Old Style"/>
                        </a:rPr>
                        <a:t>λ</a:t>
                      </a:r>
                      <a:r>
                        <a:rPr sz="2050" b="0" i="1" spc="75" dirty="0">
                          <a:latin typeface="Bookman Old Style"/>
                          <a:cs typeface="Bookman Old Style"/>
                        </a:rPr>
                        <a:t>g</a:t>
                      </a:r>
                      <a:r>
                        <a:rPr sz="2050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2050" b="1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2050" dirty="0">
                          <a:latin typeface="Garamond"/>
                          <a:cs typeface="Garamond"/>
                        </a:rPr>
                        <a:t>)</a:t>
                      </a:r>
                      <a:endParaRPr sz="2050">
                        <a:latin typeface="Garamond"/>
                        <a:cs typeface="Garamond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1930"/>
                        </a:lnSpc>
                      </a:pPr>
                      <a:r>
                        <a:rPr sz="2050" dirty="0">
                          <a:latin typeface="Garamond"/>
                          <a:cs typeface="Garamond"/>
                        </a:rPr>
                        <a:t>=</a:t>
                      </a:r>
                      <a:endParaRPr sz="2050">
                        <a:latin typeface="Garamond"/>
                        <a:cs typeface="Garamond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1930"/>
                        </a:lnSpc>
                      </a:pPr>
                      <a:r>
                        <a:rPr sz="2050" dirty="0">
                          <a:latin typeface="Garamond"/>
                          <a:cs typeface="Garamond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60285" y="4513091"/>
            <a:ext cx="643128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14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65" dirty="0">
                <a:latin typeface="Tahoma"/>
                <a:cs typeface="Tahoma"/>
              </a:rPr>
              <a:t>These </a:t>
            </a:r>
            <a:r>
              <a:rPr sz="2050" spc="-114" dirty="0">
                <a:latin typeface="Tahoma"/>
                <a:cs typeface="Tahoma"/>
              </a:rPr>
              <a:t>are </a:t>
            </a:r>
            <a:r>
              <a:rPr sz="2050" spc="-50" dirty="0">
                <a:latin typeface="Tahoma"/>
                <a:cs typeface="Tahoma"/>
              </a:rPr>
              <a:t>called </a:t>
            </a:r>
            <a:r>
              <a:rPr sz="2050" i="1" spc="-65" dirty="0">
                <a:solidFill>
                  <a:srgbClr val="E50000"/>
                </a:solidFill>
                <a:latin typeface="Arial"/>
                <a:cs typeface="Arial"/>
              </a:rPr>
              <a:t>Karush-Kuhn-Tucker </a:t>
            </a:r>
            <a:r>
              <a:rPr sz="2050" i="1" spc="100" dirty="0">
                <a:solidFill>
                  <a:srgbClr val="E50000"/>
                </a:solidFill>
                <a:latin typeface="Arial"/>
                <a:cs typeface="Arial"/>
              </a:rPr>
              <a:t>(KKT)</a:t>
            </a:r>
            <a:r>
              <a:rPr sz="2050" i="1" spc="-35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2050" i="1" spc="-55" dirty="0">
                <a:solidFill>
                  <a:srgbClr val="E50000"/>
                </a:solidFill>
                <a:latin typeface="Arial"/>
                <a:cs typeface="Arial"/>
              </a:rPr>
              <a:t>conditions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8966320" y="6730060"/>
            <a:ext cx="2032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21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6930" y="715237"/>
            <a:ext cx="634555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i="1" spc="150" dirty="0">
                <a:latin typeface="Bookman Old Style"/>
                <a:cs typeface="Bookman Old Style"/>
              </a:rPr>
              <a:t>L</a:t>
            </a:r>
            <a:r>
              <a:rPr sz="2550" b="0" spc="225" baseline="-11437" dirty="0">
                <a:latin typeface="Arial"/>
                <a:cs typeface="Arial"/>
              </a:rPr>
              <a:t>2 </a:t>
            </a:r>
            <a:r>
              <a:rPr sz="2450" spc="-60" dirty="0"/>
              <a:t>Regularization </a:t>
            </a:r>
            <a:r>
              <a:rPr sz="2450" spc="-80" dirty="0"/>
              <a:t>for linear </a:t>
            </a:r>
            <a:r>
              <a:rPr sz="2450" spc="-110" dirty="0"/>
              <a:t>models</a:t>
            </a:r>
            <a:r>
              <a:rPr sz="2450" spc="225" dirty="0"/>
              <a:t> </a:t>
            </a:r>
            <a:r>
              <a:rPr sz="2450" spc="-80" dirty="0"/>
              <a:t>revisited</a:t>
            </a:r>
            <a:endParaRPr sz="24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1" y="1460277"/>
            <a:ext cx="9601200" cy="3307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175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b="1" spc="-15" dirty="0">
                <a:latin typeface="Tahoma"/>
                <a:cs typeface="Tahoma"/>
              </a:rPr>
              <a:t>Optimization </a:t>
            </a:r>
            <a:r>
              <a:rPr sz="2050" b="1" spc="-85" dirty="0">
                <a:latin typeface="Tahoma"/>
                <a:cs typeface="Tahoma"/>
              </a:rPr>
              <a:t>problem</a:t>
            </a:r>
            <a:r>
              <a:rPr sz="2050" spc="-85" dirty="0">
                <a:latin typeface="Tahoma"/>
                <a:cs typeface="Tahoma"/>
              </a:rPr>
              <a:t>: </a:t>
            </a:r>
            <a:r>
              <a:rPr sz="2050" spc="-45" dirty="0">
                <a:latin typeface="Tahoma"/>
                <a:cs typeface="Tahoma"/>
              </a:rPr>
              <a:t>minimize </a:t>
            </a:r>
            <a:r>
              <a:rPr sz="2050" spc="-85" dirty="0">
                <a:latin typeface="Tahoma"/>
                <a:cs typeface="Tahoma"/>
              </a:rPr>
              <a:t>error </a:t>
            </a:r>
            <a:r>
              <a:rPr sz="2050" spc="-65" dirty="0">
                <a:latin typeface="Tahoma"/>
                <a:cs typeface="Tahoma"/>
              </a:rPr>
              <a:t>while </a:t>
            </a:r>
            <a:r>
              <a:rPr sz="2050" spc="-90" dirty="0">
                <a:latin typeface="Tahoma"/>
                <a:cs typeface="Tahoma"/>
              </a:rPr>
              <a:t>keeping </a:t>
            </a:r>
            <a:r>
              <a:rPr sz="2050" spc="-85" dirty="0">
                <a:latin typeface="Tahoma"/>
                <a:cs typeface="Tahoma"/>
              </a:rPr>
              <a:t>norm </a:t>
            </a:r>
            <a:r>
              <a:rPr sz="2050" spc="-55" dirty="0">
                <a:latin typeface="Tahoma"/>
                <a:cs typeface="Tahoma"/>
              </a:rPr>
              <a:t>of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spc="-80" dirty="0">
                <a:latin typeface="Tahoma"/>
                <a:cs typeface="Tahoma"/>
              </a:rPr>
              <a:t>weights  bounded</a:t>
            </a:r>
            <a:endParaRPr sz="2050" dirty="0">
              <a:latin typeface="Tahoma"/>
              <a:cs typeface="Tahoma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057400" y="2222474"/>
            <a:ext cx="5305259" cy="926647"/>
            <a:chOff x="2534767" y="2440053"/>
            <a:chExt cx="5305259" cy="926647"/>
          </a:xfrm>
        </p:grpSpPr>
        <p:sp>
          <p:nvSpPr>
            <p:cNvPr id="4" name="object 4"/>
            <p:cNvSpPr txBox="1"/>
            <p:nvPr/>
          </p:nvSpPr>
          <p:spPr>
            <a:xfrm>
              <a:off x="5103672" y="2707116"/>
              <a:ext cx="177165" cy="24447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1400" b="1" spc="-55" dirty="0">
                  <a:latin typeface="Tahoma"/>
                  <a:cs typeface="Tahoma"/>
                </a:rPr>
                <a:t>w</a:t>
              </a:r>
              <a:endParaRPr sz="1400">
                <a:latin typeface="Tahoma"/>
                <a:cs typeface="Tahoma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6527837" y="2440053"/>
              <a:ext cx="149225" cy="24574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450" i="1" spc="80" dirty="0">
                  <a:latin typeface="Arial"/>
                  <a:cs typeface="Arial"/>
                </a:rPr>
                <a:t>T</a:t>
              </a:r>
              <a:endParaRPr sz="1450">
                <a:latin typeface="Arial"/>
                <a:cs typeface="Arial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4962206" y="2469445"/>
              <a:ext cx="2877820" cy="340360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  <a:tabLst>
                  <a:tab pos="1736089" algn="l"/>
                </a:tabLst>
              </a:pPr>
              <a:r>
                <a:rPr sz="2050" spc="50" dirty="0">
                  <a:latin typeface="Garamond"/>
                  <a:cs typeface="Garamond"/>
                </a:rPr>
                <a:t>min(</a:t>
              </a:r>
              <a:r>
                <a:rPr sz="2050" b="1" spc="50" dirty="0">
                  <a:latin typeface="Tahoma"/>
                  <a:cs typeface="Tahoma"/>
                </a:rPr>
                <a:t>Φw</a:t>
              </a:r>
              <a:r>
                <a:rPr sz="2050" b="1" spc="-105" dirty="0">
                  <a:latin typeface="Tahoma"/>
                  <a:cs typeface="Tahoma"/>
                </a:rPr>
                <a:t> </a:t>
              </a:r>
              <a:r>
                <a:rPr sz="2050" spc="-25" dirty="0">
                  <a:latin typeface="Lucida Sans Unicode"/>
                  <a:cs typeface="Lucida Sans Unicode"/>
                </a:rPr>
                <a:t>−</a:t>
              </a:r>
              <a:r>
                <a:rPr sz="2050" spc="-185" dirty="0">
                  <a:latin typeface="Lucida Sans Unicode"/>
                  <a:cs typeface="Lucida Sans Unicode"/>
                </a:rPr>
                <a:t> </a:t>
              </a:r>
              <a:r>
                <a:rPr sz="2050" b="1" spc="150" dirty="0">
                  <a:latin typeface="Tahoma"/>
                  <a:cs typeface="Tahoma"/>
                </a:rPr>
                <a:t>y</a:t>
              </a:r>
              <a:r>
                <a:rPr sz="2050" spc="150" dirty="0">
                  <a:latin typeface="Garamond"/>
                  <a:cs typeface="Garamond"/>
                </a:rPr>
                <a:t>)	</a:t>
              </a:r>
              <a:r>
                <a:rPr sz="2050" dirty="0">
                  <a:latin typeface="Garamond"/>
                  <a:cs typeface="Garamond"/>
                </a:rPr>
                <a:t>(</a:t>
              </a:r>
              <a:r>
                <a:rPr sz="2050" b="1" dirty="0">
                  <a:latin typeface="Tahoma"/>
                  <a:cs typeface="Tahoma"/>
                </a:rPr>
                <a:t>Φw </a:t>
              </a:r>
              <a:r>
                <a:rPr sz="2050" spc="-25" dirty="0">
                  <a:latin typeface="Lucida Sans Unicode"/>
                  <a:cs typeface="Lucida Sans Unicode"/>
                </a:rPr>
                <a:t>−</a:t>
              </a:r>
              <a:r>
                <a:rPr sz="2050" spc="-375" dirty="0">
                  <a:latin typeface="Lucida Sans Unicode"/>
                  <a:cs typeface="Lucida Sans Unicode"/>
                </a:rPr>
                <a:t> </a:t>
              </a:r>
              <a:r>
                <a:rPr sz="2050" b="1" spc="150" dirty="0">
                  <a:latin typeface="Tahoma"/>
                  <a:cs typeface="Tahoma"/>
                </a:rPr>
                <a:t>y</a:t>
              </a:r>
              <a:r>
                <a:rPr sz="2050" spc="150" dirty="0">
                  <a:latin typeface="Garamond"/>
                  <a:cs typeface="Garamond"/>
                </a:rPr>
                <a:t>)</a:t>
              </a:r>
              <a:endParaRPr sz="2050">
                <a:latin typeface="Garamond"/>
                <a:cs typeface="Garamond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2534767" y="2469445"/>
              <a:ext cx="2583180" cy="89725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97155" algn="ctr">
                <a:lnSpc>
                  <a:spcPts val="2175"/>
                </a:lnSpc>
                <a:spcBef>
                  <a:spcPts val="114"/>
                </a:spcBef>
                <a:tabLst>
                  <a:tab pos="1586230" algn="l"/>
                </a:tabLst>
              </a:pPr>
              <a:r>
                <a:rPr sz="2050" spc="105" dirty="0">
                  <a:latin typeface="Garamond"/>
                  <a:cs typeface="Garamond"/>
                </a:rPr>
                <a:t>min</a:t>
              </a:r>
              <a:r>
                <a:rPr sz="2050" spc="-165" dirty="0">
                  <a:latin typeface="Garamond"/>
                  <a:cs typeface="Garamond"/>
                </a:rPr>
                <a:t> </a:t>
              </a:r>
              <a:r>
                <a:rPr sz="2050" b="0" i="1" spc="135" dirty="0">
                  <a:latin typeface="Bookman Old Style"/>
                  <a:cs typeface="Bookman Old Style"/>
                </a:rPr>
                <a:t>J</a:t>
              </a:r>
              <a:r>
                <a:rPr sz="2175" i="1" spc="202" baseline="-11494" dirty="0">
                  <a:latin typeface="Arial"/>
                  <a:cs typeface="Arial"/>
                </a:rPr>
                <a:t>D</a:t>
              </a:r>
              <a:r>
                <a:rPr sz="2050" spc="135" dirty="0">
                  <a:latin typeface="Garamond"/>
                  <a:cs typeface="Garamond"/>
                </a:rPr>
                <a:t>(</a:t>
              </a:r>
              <a:r>
                <a:rPr sz="2050" b="1" spc="135" dirty="0">
                  <a:latin typeface="Tahoma"/>
                  <a:cs typeface="Tahoma"/>
                </a:rPr>
                <a:t>w</a:t>
              </a:r>
              <a:r>
                <a:rPr sz="2050" spc="135" dirty="0">
                  <a:latin typeface="Garamond"/>
                  <a:cs typeface="Garamond"/>
                </a:rPr>
                <a:t>)	</a:t>
              </a:r>
              <a:r>
                <a:rPr sz="2050" spc="229" dirty="0">
                  <a:latin typeface="Garamond"/>
                  <a:cs typeface="Garamond"/>
                </a:rPr>
                <a:t>=</a:t>
              </a:r>
              <a:endParaRPr sz="2050">
                <a:latin typeface="Garamond"/>
                <a:cs typeface="Garamond"/>
              </a:endParaRPr>
            </a:p>
            <a:p>
              <a:pPr marL="635000">
                <a:lnSpc>
                  <a:spcPts val="1395"/>
                </a:lnSpc>
              </a:pPr>
              <a:r>
                <a:rPr sz="1400" b="1" spc="-55" dirty="0">
                  <a:latin typeface="Tahoma"/>
                  <a:cs typeface="Tahoma"/>
                </a:rPr>
                <a:t>w</a:t>
              </a:r>
              <a:endParaRPr sz="1400">
                <a:latin typeface="Tahoma"/>
                <a:cs typeface="Tahoma"/>
              </a:endParaRPr>
            </a:p>
            <a:p>
              <a:pPr algn="ctr">
                <a:lnSpc>
                  <a:spcPct val="100000"/>
                </a:lnSpc>
                <a:spcBef>
                  <a:spcPts val="815"/>
                </a:spcBef>
                <a:tabLst>
                  <a:tab pos="1969770" algn="l"/>
                  <a:tab pos="2426970" algn="l"/>
                </a:tabLst>
              </a:pPr>
              <a:r>
                <a:rPr sz="2050" spc="-80" dirty="0">
                  <a:latin typeface="Tahoma"/>
                  <a:cs typeface="Tahoma"/>
                </a:rPr>
                <a:t>such</a:t>
              </a:r>
              <a:r>
                <a:rPr sz="2050" spc="40" dirty="0">
                  <a:latin typeface="Tahoma"/>
                  <a:cs typeface="Tahoma"/>
                </a:rPr>
                <a:t> </a:t>
              </a:r>
              <a:r>
                <a:rPr sz="2050" spc="-15" dirty="0">
                  <a:latin typeface="Tahoma"/>
                  <a:cs typeface="Tahoma"/>
                </a:rPr>
                <a:t>that</a:t>
              </a:r>
              <a:r>
                <a:rPr sz="2050" spc="50" dirty="0">
                  <a:latin typeface="Tahoma"/>
                  <a:cs typeface="Tahoma"/>
                </a:rPr>
                <a:t> </a:t>
              </a:r>
              <a:r>
                <a:rPr sz="2050" b="1" spc="-80" dirty="0">
                  <a:latin typeface="Tahoma"/>
                  <a:cs typeface="Tahoma"/>
                </a:rPr>
                <a:t>w</a:t>
              </a:r>
              <a:r>
                <a:rPr sz="2175" i="1" spc="120" baseline="32567" dirty="0">
                  <a:latin typeface="Arial"/>
                  <a:cs typeface="Arial"/>
                </a:rPr>
                <a:t>T</a:t>
              </a:r>
              <a:r>
                <a:rPr sz="2175" i="1" spc="-195" baseline="32567" dirty="0">
                  <a:latin typeface="Arial"/>
                  <a:cs typeface="Arial"/>
                </a:rPr>
                <a:t> </a:t>
              </a:r>
              <a:r>
                <a:rPr sz="2050" b="1" spc="-110" dirty="0">
                  <a:latin typeface="Tahoma"/>
                  <a:cs typeface="Tahoma"/>
                </a:rPr>
                <a:t>w</a:t>
              </a:r>
              <a:r>
                <a:rPr sz="2050" b="1" dirty="0">
                  <a:latin typeface="Tahoma"/>
                  <a:cs typeface="Tahoma"/>
                </a:rPr>
                <a:t>	</a:t>
              </a:r>
              <a:r>
                <a:rPr sz="2050" spc="-25" dirty="0">
                  <a:latin typeface="Lucida Sans Unicode"/>
                  <a:cs typeface="Lucida Sans Unicode"/>
                </a:rPr>
                <a:t>≤</a:t>
              </a:r>
              <a:r>
                <a:rPr sz="2050" dirty="0">
                  <a:latin typeface="Lucida Sans Unicode"/>
                  <a:cs typeface="Lucida Sans Unicode"/>
                </a:rPr>
                <a:t>	</a:t>
              </a:r>
              <a:r>
                <a:rPr sz="2050" b="0" i="1" spc="-185" dirty="0">
                  <a:latin typeface="Bookman Old Style"/>
                  <a:cs typeface="Bookman Old Style"/>
                </a:rPr>
                <a:t>η</a:t>
              </a:r>
              <a:endParaRPr sz="2050">
                <a:latin typeface="Bookman Old Style"/>
                <a:cs typeface="Bookman Old Style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81001" y="3796315"/>
            <a:ext cx="8774594" cy="151259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14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15" dirty="0">
                <a:latin typeface="Tahoma"/>
                <a:cs typeface="Tahoma"/>
              </a:rPr>
              <a:t>The </a:t>
            </a:r>
            <a:r>
              <a:rPr sz="2050" spc="-55" dirty="0">
                <a:latin typeface="Tahoma"/>
                <a:cs typeface="Tahoma"/>
              </a:rPr>
              <a:t>Lagrangian</a:t>
            </a:r>
            <a:r>
              <a:rPr sz="2050" spc="10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is:</a:t>
            </a:r>
            <a:endParaRPr sz="2050" dirty="0">
              <a:latin typeface="Tahoma"/>
              <a:cs typeface="Tahoma"/>
            </a:endParaRPr>
          </a:p>
          <a:p>
            <a:pPr marL="3420745">
              <a:lnSpc>
                <a:spcPts val="994"/>
              </a:lnSpc>
              <a:spcBef>
                <a:spcPts val="2750"/>
              </a:spcBef>
              <a:tabLst>
                <a:tab pos="5337810" algn="l"/>
                <a:tab pos="7233284" algn="l"/>
              </a:tabLst>
            </a:pPr>
            <a:r>
              <a:rPr sz="1450" i="1" spc="8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50" i="1" spc="80" dirty="0">
                <a:latin typeface="Arial"/>
                <a:cs typeface="Arial"/>
              </a:rPr>
              <a:t>	T	</a:t>
            </a:r>
            <a:r>
              <a:rPr sz="1450" i="1" spc="8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145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269875">
              <a:lnSpc>
                <a:spcPts val="1714"/>
              </a:lnSpc>
              <a:tabLst>
                <a:tab pos="3578860" algn="l"/>
                <a:tab pos="5495925" algn="l"/>
                <a:tab pos="7391400" algn="l"/>
              </a:tabLst>
            </a:pPr>
            <a:r>
              <a:rPr sz="2050" b="0" i="1" spc="65" dirty="0">
                <a:latin typeface="Bookman Old Style"/>
                <a:cs typeface="Bookman Old Style"/>
              </a:rPr>
              <a:t>L</a:t>
            </a:r>
            <a:r>
              <a:rPr sz="2050" spc="65" dirty="0">
                <a:latin typeface="Garamond"/>
                <a:cs typeface="Garamond"/>
              </a:rPr>
              <a:t>(</a:t>
            </a:r>
            <a:r>
              <a:rPr sz="2050" b="1" spc="65" dirty="0">
                <a:latin typeface="Tahoma"/>
                <a:cs typeface="Tahoma"/>
              </a:rPr>
              <a:t>w</a:t>
            </a:r>
            <a:r>
              <a:rPr sz="2050" b="0" i="1" spc="65" dirty="0"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latin typeface="Bookman Old Style"/>
                <a:cs typeface="Bookman Old Style"/>
              </a:rPr>
              <a:t> </a:t>
            </a:r>
            <a:r>
              <a:rPr sz="2050" b="0" i="1" spc="160" dirty="0">
                <a:latin typeface="Bookman Old Style"/>
                <a:cs typeface="Bookman Old Style"/>
              </a:rPr>
              <a:t>λ</a:t>
            </a:r>
            <a:r>
              <a:rPr sz="2050" spc="160" dirty="0">
                <a:latin typeface="Garamond"/>
                <a:cs typeface="Garamond"/>
              </a:rPr>
              <a:t>)</a:t>
            </a:r>
            <a:r>
              <a:rPr sz="2050" spc="60" dirty="0">
                <a:latin typeface="Garamond"/>
                <a:cs typeface="Garamond"/>
              </a:rPr>
              <a:t> </a:t>
            </a:r>
            <a:r>
              <a:rPr sz="2050" spc="229" dirty="0">
                <a:latin typeface="Garamond"/>
                <a:cs typeface="Garamond"/>
              </a:rPr>
              <a:t>=</a:t>
            </a:r>
            <a:r>
              <a:rPr sz="2050" spc="60" dirty="0">
                <a:latin typeface="Garamond"/>
                <a:cs typeface="Garamond"/>
              </a:rPr>
              <a:t> </a:t>
            </a:r>
            <a:r>
              <a:rPr sz="2050" b="0" i="1" spc="135" dirty="0">
                <a:latin typeface="Bookman Old Style"/>
                <a:cs typeface="Bookman Old Style"/>
              </a:rPr>
              <a:t>J</a:t>
            </a:r>
            <a:r>
              <a:rPr sz="2175" i="1" spc="202" baseline="-11494" dirty="0">
                <a:latin typeface="Arial"/>
                <a:cs typeface="Arial"/>
              </a:rPr>
              <a:t>D</a:t>
            </a:r>
            <a:r>
              <a:rPr sz="2050" spc="135" dirty="0">
                <a:latin typeface="Garamond"/>
                <a:cs typeface="Garamond"/>
              </a:rPr>
              <a:t>(</a:t>
            </a:r>
            <a:r>
              <a:rPr sz="2050" b="1" spc="135" dirty="0">
                <a:latin typeface="Tahoma"/>
                <a:cs typeface="Tahoma"/>
              </a:rPr>
              <a:t>w</a:t>
            </a:r>
            <a:r>
              <a:rPr sz="2050" spc="135" dirty="0">
                <a:latin typeface="Garamond"/>
                <a:cs typeface="Garamond"/>
              </a:rPr>
              <a:t>)</a:t>
            </a:r>
            <a:r>
              <a:rPr sz="2050" spc="-225" dirty="0">
                <a:latin typeface="Garamond"/>
                <a:cs typeface="Garamond"/>
              </a:rPr>
              <a:t> </a:t>
            </a:r>
            <a:r>
              <a:rPr sz="2050" spc="-25" dirty="0">
                <a:latin typeface="Lucida Sans Unicode"/>
                <a:cs typeface="Lucida Sans Unicode"/>
              </a:rPr>
              <a:t>−</a:t>
            </a:r>
            <a:r>
              <a:rPr sz="2050" spc="-360" dirty="0">
                <a:latin typeface="Lucida Sans Unicode"/>
                <a:cs typeface="Lucida Sans Unicode"/>
              </a:rPr>
              <a:t> </a:t>
            </a:r>
            <a:r>
              <a:rPr sz="2050" b="0" i="1" spc="40" dirty="0">
                <a:solidFill>
                  <a:srgbClr val="FF0000"/>
                </a:solidFill>
                <a:latin typeface="Bookman Old Style"/>
                <a:cs typeface="Bookman Old Style"/>
              </a:rPr>
              <a:t>λ</a:t>
            </a:r>
            <a:r>
              <a:rPr sz="2050" spc="40" dirty="0">
                <a:solidFill>
                  <a:srgbClr val="FF0000"/>
                </a:solidFill>
                <a:latin typeface="Garamond"/>
                <a:cs typeface="Garamond"/>
              </a:rPr>
              <a:t>(</a:t>
            </a:r>
            <a:r>
              <a:rPr sz="2050" b="0" i="1" spc="40" dirty="0">
                <a:solidFill>
                  <a:srgbClr val="FF0000"/>
                </a:solidFill>
                <a:latin typeface="Bookman Old Style"/>
                <a:cs typeface="Bookman Old Style"/>
              </a:rPr>
              <a:t>η</a:t>
            </a:r>
            <a:r>
              <a:rPr sz="2050" b="0" i="1" spc="-250" dirty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sz="2050" spc="-25" dirty="0">
                <a:solidFill>
                  <a:srgbClr val="FF0000"/>
                </a:solidFill>
                <a:latin typeface="Lucida Sans Unicode"/>
                <a:cs typeface="Lucida Sans Unicode"/>
              </a:rPr>
              <a:t>−</a:t>
            </a:r>
            <a:r>
              <a:rPr sz="2050" spc="-36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050" b="1" spc="-110" dirty="0">
                <a:solidFill>
                  <a:srgbClr val="FF0000"/>
                </a:solidFill>
                <a:latin typeface="Tahoma"/>
                <a:cs typeface="Tahoma"/>
              </a:rPr>
              <a:t>w	</a:t>
            </a:r>
            <a:r>
              <a:rPr sz="2050" b="1" spc="55" dirty="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sz="2050" spc="55" dirty="0">
                <a:solidFill>
                  <a:srgbClr val="FF0000"/>
                </a:solidFill>
                <a:latin typeface="Garamond"/>
                <a:cs typeface="Garamond"/>
              </a:rPr>
              <a:t>)</a:t>
            </a:r>
            <a:r>
              <a:rPr sz="2050" spc="55" dirty="0">
                <a:latin typeface="Garamond"/>
                <a:cs typeface="Garamond"/>
              </a:rPr>
              <a:t> </a:t>
            </a:r>
            <a:r>
              <a:rPr sz="2050" spc="229" dirty="0">
                <a:latin typeface="Garamond"/>
                <a:cs typeface="Garamond"/>
              </a:rPr>
              <a:t>= </a:t>
            </a:r>
            <a:r>
              <a:rPr sz="2050" dirty="0">
                <a:latin typeface="Garamond"/>
                <a:cs typeface="Garamond"/>
              </a:rPr>
              <a:t>(</a:t>
            </a:r>
            <a:r>
              <a:rPr sz="2050" b="1" dirty="0">
                <a:latin typeface="Tahoma"/>
                <a:cs typeface="Tahoma"/>
              </a:rPr>
              <a:t>Φw</a:t>
            </a:r>
            <a:r>
              <a:rPr sz="2050" b="1" spc="-445" dirty="0">
                <a:latin typeface="Tahoma"/>
                <a:cs typeface="Tahoma"/>
              </a:rPr>
              <a:t> </a:t>
            </a:r>
            <a:r>
              <a:rPr sz="2050" spc="-25" dirty="0">
                <a:latin typeface="Lucida Sans Unicode"/>
                <a:cs typeface="Lucida Sans Unicode"/>
              </a:rPr>
              <a:t>−</a:t>
            </a:r>
            <a:r>
              <a:rPr sz="2050" spc="-360" dirty="0">
                <a:latin typeface="Lucida Sans Unicode"/>
                <a:cs typeface="Lucida Sans Unicode"/>
              </a:rPr>
              <a:t> </a:t>
            </a:r>
            <a:r>
              <a:rPr sz="2050" b="1" spc="150" dirty="0">
                <a:latin typeface="Tahoma"/>
                <a:cs typeface="Tahoma"/>
              </a:rPr>
              <a:t>y</a:t>
            </a:r>
            <a:r>
              <a:rPr sz="2050" spc="150" dirty="0">
                <a:latin typeface="Garamond"/>
                <a:cs typeface="Garamond"/>
              </a:rPr>
              <a:t>)	</a:t>
            </a:r>
            <a:r>
              <a:rPr sz="2050" dirty="0">
                <a:latin typeface="Garamond"/>
                <a:cs typeface="Garamond"/>
              </a:rPr>
              <a:t>(</a:t>
            </a:r>
            <a:r>
              <a:rPr sz="2050" b="1" dirty="0">
                <a:latin typeface="Tahoma"/>
                <a:cs typeface="Tahoma"/>
              </a:rPr>
              <a:t>Φw</a:t>
            </a:r>
            <a:r>
              <a:rPr sz="2050" b="1" spc="-280" dirty="0">
                <a:latin typeface="Tahoma"/>
                <a:cs typeface="Tahoma"/>
              </a:rPr>
              <a:t> </a:t>
            </a:r>
            <a:r>
              <a:rPr sz="2050" spc="-25" dirty="0">
                <a:latin typeface="Lucida Sans Unicode"/>
                <a:cs typeface="Lucida Sans Unicode"/>
              </a:rPr>
              <a:t>−</a:t>
            </a:r>
            <a:r>
              <a:rPr sz="2050" spc="-360" dirty="0">
                <a:latin typeface="Lucida Sans Unicode"/>
                <a:cs typeface="Lucida Sans Unicode"/>
              </a:rPr>
              <a:t> </a:t>
            </a:r>
            <a:r>
              <a:rPr sz="2050" b="1" spc="150" dirty="0">
                <a:latin typeface="Tahoma"/>
                <a:cs typeface="Tahoma"/>
              </a:rPr>
              <a:t>y</a:t>
            </a:r>
            <a:r>
              <a:rPr sz="2050" spc="150" dirty="0">
                <a:latin typeface="Garamond"/>
                <a:cs typeface="Garamond"/>
              </a:rPr>
              <a:t>)</a:t>
            </a:r>
            <a:r>
              <a:rPr sz="2050" spc="-225" dirty="0">
                <a:latin typeface="Garamond"/>
                <a:cs typeface="Garamond"/>
              </a:rPr>
              <a:t> </a:t>
            </a:r>
            <a:r>
              <a:rPr sz="2050" spc="229" dirty="0">
                <a:latin typeface="Garamond"/>
                <a:cs typeface="Garamond"/>
              </a:rPr>
              <a:t>+</a:t>
            </a:r>
            <a:r>
              <a:rPr sz="2050" spc="-225" dirty="0">
                <a:latin typeface="Garamond"/>
                <a:cs typeface="Garamond"/>
              </a:rPr>
              <a:t> </a:t>
            </a:r>
            <a:r>
              <a:rPr sz="2050" b="0" i="1" spc="0" dirty="0">
                <a:solidFill>
                  <a:srgbClr val="FF0000"/>
                </a:solidFill>
                <a:latin typeface="Bookman Old Style"/>
                <a:cs typeface="Bookman Old Style"/>
              </a:rPr>
              <a:t>λ</a:t>
            </a:r>
            <a:r>
              <a:rPr sz="2050" b="1" spc="0" dirty="0">
                <a:solidFill>
                  <a:srgbClr val="FF0000"/>
                </a:solidFill>
                <a:latin typeface="Tahoma"/>
                <a:cs typeface="Tahoma"/>
              </a:rPr>
              <a:t>w	</a:t>
            </a:r>
            <a:r>
              <a:rPr sz="2050" b="1" spc="-110" dirty="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sz="2050" b="1" spc="-3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50" spc="-25" dirty="0">
                <a:solidFill>
                  <a:srgbClr val="FF0000"/>
                </a:solidFill>
                <a:latin typeface="Lucida Sans Unicode"/>
                <a:cs typeface="Lucida Sans Unicode"/>
              </a:rPr>
              <a:t>−</a:t>
            </a:r>
            <a:r>
              <a:rPr sz="2050" spc="-39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-30" dirty="0">
                <a:solidFill>
                  <a:srgbClr val="FF0000"/>
                </a:solidFill>
                <a:latin typeface="Bookman Old Style"/>
                <a:cs typeface="Bookman Old Style"/>
              </a:rPr>
              <a:t>λη</a:t>
            </a:r>
            <a:endParaRPr sz="2050" dirty="0">
              <a:solidFill>
                <a:srgbClr val="FF0000"/>
              </a:solidFill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8243" y="732725"/>
            <a:ext cx="586168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5" dirty="0"/>
              <a:t>Visualizing </a:t>
            </a:r>
            <a:r>
              <a:rPr spc="-65" dirty="0"/>
              <a:t>regularization </a:t>
            </a:r>
            <a:r>
              <a:rPr spc="114" dirty="0"/>
              <a:t>(2</a:t>
            </a:r>
            <a:r>
              <a:rPr spc="-385" dirty="0"/>
              <a:t> </a:t>
            </a:r>
            <a:r>
              <a:rPr spc="-45" dirty="0"/>
              <a:t>parameters)</a:t>
            </a:r>
          </a:p>
        </p:txBody>
      </p:sp>
      <p:sp>
        <p:nvSpPr>
          <p:cNvPr id="3" name="object 3"/>
          <p:cNvSpPr/>
          <p:nvPr/>
        </p:nvSpPr>
        <p:spPr>
          <a:xfrm>
            <a:off x="3783517" y="3321853"/>
            <a:ext cx="1347470" cy="1347470"/>
          </a:xfrm>
          <a:custGeom>
            <a:avLst/>
            <a:gdLst/>
            <a:ahLst/>
            <a:cxnLst/>
            <a:rect l="l" t="t" r="r" b="b"/>
            <a:pathLst>
              <a:path w="1347470" h="1347470">
                <a:moveTo>
                  <a:pt x="673448" y="0"/>
                </a:moveTo>
                <a:lnTo>
                  <a:pt x="624945" y="1747"/>
                </a:lnTo>
                <a:lnTo>
                  <a:pt x="576975" y="6943"/>
                </a:lnTo>
                <a:lnTo>
                  <a:pt x="529708" y="15518"/>
                </a:lnTo>
                <a:lnTo>
                  <a:pt x="483314" y="27399"/>
                </a:lnTo>
                <a:lnTo>
                  <a:pt x="437963" y="42518"/>
                </a:lnTo>
                <a:lnTo>
                  <a:pt x="393824" y="60803"/>
                </a:lnTo>
                <a:lnTo>
                  <a:pt x="351067" y="82184"/>
                </a:lnTo>
                <a:lnTo>
                  <a:pt x="309863" y="106591"/>
                </a:lnTo>
                <a:lnTo>
                  <a:pt x="270380" y="133952"/>
                </a:lnTo>
                <a:lnTo>
                  <a:pt x="232788" y="164198"/>
                </a:lnTo>
                <a:lnTo>
                  <a:pt x="197258" y="197258"/>
                </a:lnTo>
                <a:lnTo>
                  <a:pt x="164198" y="232788"/>
                </a:lnTo>
                <a:lnTo>
                  <a:pt x="133952" y="270380"/>
                </a:lnTo>
                <a:lnTo>
                  <a:pt x="106591" y="309863"/>
                </a:lnTo>
                <a:lnTo>
                  <a:pt x="82184" y="351067"/>
                </a:lnTo>
                <a:lnTo>
                  <a:pt x="60803" y="393824"/>
                </a:lnTo>
                <a:lnTo>
                  <a:pt x="42518" y="437963"/>
                </a:lnTo>
                <a:lnTo>
                  <a:pt x="27399" y="483314"/>
                </a:lnTo>
                <a:lnTo>
                  <a:pt x="15518" y="529708"/>
                </a:lnTo>
                <a:lnTo>
                  <a:pt x="6943" y="576975"/>
                </a:lnTo>
                <a:lnTo>
                  <a:pt x="1747" y="624945"/>
                </a:lnTo>
                <a:lnTo>
                  <a:pt x="0" y="673448"/>
                </a:lnTo>
                <a:lnTo>
                  <a:pt x="1747" y="721952"/>
                </a:lnTo>
                <a:lnTo>
                  <a:pt x="6943" y="769922"/>
                </a:lnTo>
                <a:lnTo>
                  <a:pt x="15518" y="817189"/>
                </a:lnTo>
                <a:lnTo>
                  <a:pt x="27399" y="863583"/>
                </a:lnTo>
                <a:lnTo>
                  <a:pt x="42518" y="908934"/>
                </a:lnTo>
                <a:lnTo>
                  <a:pt x="60803" y="953073"/>
                </a:lnTo>
                <a:lnTo>
                  <a:pt x="82184" y="995829"/>
                </a:lnTo>
                <a:lnTo>
                  <a:pt x="106591" y="1037034"/>
                </a:lnTo>
                <a:lnTo>
                  <a:pt x="133952" y="1076517"/>
                </a:lnTo>
                <a:lnTo>
                  <a:pt x="164198" y="1114108"/>
                </a:lnTo>
                <a:lnTo>
                  <a:pt x="197258" y="1149639"/>
                </a:lnTo>
                <a:lnTo>
                  <a:pt x="232788" y="1182699"/>
                </a:lnTo>
                <a:lnTo>
                  <a:pt x="270380" y="1212945"/>
                </a:lnTo>
                <a:lnTo>
                  <a:pt x="309863" y="1240306"/>
                </a:lnTo>
                <a:lnTo>
                  <a:pt x="351067" y="1264713"/>
                </a:lnTo>
                <a:lnTo>
                  <a:pt x="393824" y="1286094"/>
                </a:lnTo>
                <a:lnTo>
                  <a:pt x="437963" y="1304379"/>
                </a:lnTo>
                <a:lnTo>
                  <a:pt x="483314" y="1319498"/>
                </a:lnTo>
                <a:lnTo>
                  <a:pt x="529708" y="1331379"/>
                </a:lnTo>
                <a:lnTo>
                  <a:pt x="576975" y="1339953"/>
                </a:lnTo>
                <a:lnTo>
                  <a:pt x="624945" y="1345150"/>
                </a:lnTo>
                <a:lnTo>
                  <a:pt x="673448" y="1346897"/>
                </a:lnTo>
                <a:lnTo>
                  <a:pt x="721952" y="1345150"/>
                </a:lnTo>
                <a:lnTo>
                  <a:pt x="769922" y="1339953"/>
                </a:lnTo>
                <a:lnTo>
                  <a:pt x="817189" y="1331379"/>
                </a:lnTo>
                <a:lnTo>
                  <a:pt x="863583" y="1319498"/>
                </a:lnTo>
                <a:lnTo>
                  <a:pt x="908934" y="1304379"/>
                </a:lnTo>
                <a:lnTo>
                  <a:pt x="953073" y="1286094"/>
                </a:lnTo>
                <a:lnTo>
                  <a:pt x="995829" y="1264713"/>
                </a:lnTo>
                <a:lnTo>
                  <a:pt x="1037034" y="1240306"/>
                </a:lnTo>
                <a:lnTo>
                  <a:pt x="1076517" y="1212945"/>
                </a:lnTo>
                <a:lnTo>
                  <a:pt x="1114108" y="1182699"/>
                </a:lnTo>
                <a:lnTo>
                  <a:pt x="1149639" y="1149639"/>
                </a:lnTo>
                <a:lnTo>
                  <a:pt x="1182699" y="1114108"/>
                </a:lnTo>
                <a:lnTo>
                  <a:pt x="1212945" y="1076517"/>
                </a:lnTo>
                <a:lnTo>
                  <a:pt x="1240306" y="1037034"/>
                </a:lnTo>
                <a:lnTo>
                  <a:pt x="1264713" y="995829"/>
                </a:lnTo>
                <a:lnTo>
                  <a:pt x="1286094" y="953073"/>
                </a:lnTo>
                <a:lnTo>
                  <a:pt x="1304379" y="908934"/>
                </a:lnTo>
                <a:lnTo>
                  <a:pt x="1319498" y="863583"/>
                </a:lnTo>
                <a:lnTo>
                  <a:pt x="1331379" y="817189"/>
                </a:lnTo>
                <a:lnTo>
                  <a:pt x="1339953" y="769922"/>
                </a:lnTo>
                <a:lnTo>
                  <a:pt x="1345150" y="721952"/>
                </a:lnTo>
                <a:lnTo>
                  <a:pt x="1346897" y="673448"/>
                </a:lnTo>
                <a:lnTo>
                  <a:pt x="1345150" y="624945"/>
                </a:lnTo>
                <a:lnTo>
                  <a:pt x="1339953" y="576975"/>
                </a:lnTo>
                <a:lnTo>
                  <a:pt x="1331379" y="529708"/>
                </a:lnTo>
                <a:lnTo>
                  <a:pt x="1319498" y="483314"/>
                </a:lnTo>
                <a:lnTo>
                  <a:pt x="1304379" y="437963"/>
                </a:lnTo>
                <a:lnTo>
                  <a:pt x="1286094" y="393824"/>
                </a:lnTo>
                <a:lnTo>
                  <a:pt x="1264713" y="351067"/>
                </a:lnTo>
                <a:lnTo>
                  <a:pt x="1240306" y="309863"/>
                </a:lnTo>
                <a:lnTo>
                  <a:pt x="1212945" y="270380"/>
                </a:lnTo>
                <a:lnTo>
                  <a:pt x="1182699" y="232788"/>
                </a:lnTo>
                <a:lnTo>
                  <a:pt x="1149639" y="197258"/>
                </a:lnTo>
                <a:lnTo>
                  <a:pt x="1114108" y="164198"/>
                </a:lnTo>
                <a:lnTo>
                  <a:pt x="1076517" y="133952"/>
                </a:lnTo>
                <a:lnTo>
                  <a:pt x="1037034" y="106591"/>
                </a:lnTo>
                <a:lnTo>
                  <a:pt x="995829" y="82184"/>
                </a:lnTo>
                <a:lnTo>
                  <a:pt x="953073" y="60803"/>
                </a:lnTo>
                <a:lnTo>
                  <a:pt x="908934" y="42518"/>
                </a:lnTo>
                <a:lnTo>
                  <a:pt x="863583" y="27399"/>
                </a:lnTo>
                <a:lnTo>
                  <a:pt x="817189" y="15518"/>
                </a:lnTo>
                <a:lnTo>
                  <a:pt x="769922" y="6943"/>
                </a:lnTo>
                <a:lnTo>
                  <a:pt x="721952" y="1747"/>
                </a:lnTo>
                <a:lnTo>
                  <a:pt x="673448" y="0"/>
                </a:lnTo>
                <a:close/>
              </a:path>
            </a:pathLst>
          </a:custGeom>
          <a:solidFill>
            <a:srgbClr val="EFD3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83517" y="3321853"/>
            <a:ext cx="1347470" cy="1347470"/>
          </a:xfrm>
          <a:custGeom>
            <a:avLst/>
            <a:gdLst/>
            <a:ahLst/>
            <a:cxnLst/>
            <a:rect l="l" t="t" r="r" b="b"/>
            <a:pathLst>
              <a:path w="1347470" h="1347470">
                <a:moveTo>
                  <a:pt x="1346897" y="673448"/>
                </a:moveTo>
                <a:lnTo>
                  <a:pt x="1345150" y="624945"/>
                </a:lnTo>
                <a:lnTo>
                  <a:pt x="1339953" y="576974"/>
                </a:lnTo>
                <a:lnTo>
                  <a:pt x="1331379" y="529708"/>
                </a:lnTo>
                <a:lnTo>
                  <a:pt x="1319497" y="483314"/>
                </a:lnTo>
                <a:lnTo>
                  <a:pt x="1304379" y="437963"/>
                </a:lnTo>
                <a:lnTo>
                  <a:pt x="1286094" y="393824"/>
                </a:lnTo>
                <a:lnTo>
                  <a:pt x="1264713" y="351067"/>
                </a:lnTo>
                <a:lnTo>
                  <a:pt x="1240306" y="309863"/>
                </a:lnTo>
                <a:lnTo>
                  <a:pt x="1212945" y="270380"/>
                </a:lnTo>
                <a:lnTo>
                  <a:pt x="1182699" y="232788"/>
                </a:lnTo>
                <a:lnTo>
                  <a:pt x="1149639" y="197258"/>
                </a:lnTo>
                <a:lnTo>
                  <a:pt x="1114108" y="164198"/>
                </a:lnTo>
                <a:lnTo>
                  <a:pt x="1076517" y="133952"/>
                </a:lnTo>
                <a:lnTo>
                  <a:pt x="1037034" y="106591"/>
                </a:lnTo>
                <a:lnTo>
                  <a:pt x="995829" y="82184"/>
                </a:lnTo>
                <a:lnTo>
                  <a:pt x="953073" y="60803"/>
                </a:lnTo>
                <a:lnTo>
                  <a:pt x="908934" y="42518"/>
                </a:lnTo>
                <a:lnTo>
                  <a:pt x="863583" y="27399"/>
                </a:lnTo>
                <a:lnTo>
                  <a:pt x="817189" y="15518"/>
                </a:lnTo>
                <a:lnTo>
                  <a:pt x="769922" y="6943"/>
                </a:lnTo>
                <a:lnTo>
                  <a:pt x="721952" y="1747"/>
                </a:lnTo>
                <a:lnTo>
                  <a:pt x="673448" y="0"/>
                </a:lnTo>
                <a:lnTo>
                  <a:pt x="624945" y="1747"/>
                </a:lnTo>
                <a:lnTo>
                  <a:pt x="576974" y="6943"/>
                </a:lnTo>
                <a:lnTo>
                  <a:pt x="529708" y="15518"/>
                </a:lnTo>
                <a:lnTo>
                  <a:pt x="483314" y="27399"/>
                </a:lnTo>
                <a:lnTo>
                  <a:pt x="437963" y="42518"/>
                </a:lnTo>
                <a:lnTo>
                  <a:pt x="393824" y="60803"/>
                </a:lnTo>
                <a:lnTo>
                  <a:pt x="351067" y="82184"/>
                </a:lnTo>
                <a:lnTo>
                  <a:pt x="309863" y="106591"/>
                </a:lnTo>
                <a:lnTo>
                  <a:pt x="270380" y="133952"/>
                </a:lnTo>
                <a:lnTo>
                  <a:pt x="232788" y="164198"/>
                </a:lnTo>
                <a:lnTo>
                  <a:pt x="197258" y="197258"/>
                </a:lnTo>
                <a:lnTo>
                  <a:pt x="164198" y="232788"/>
                </a:lnTo>
                <a:lnTo>
                  <a:pt x="133952" y="270380"/>
                </a:lnTo>
                <a:lnTo>
                  <a:pt x="106591" y="309863"/>
                </a:lnTo>
                <a:lnTo>
                  <a:pt x="82184" y="351067"/>
                </a:lnTo>
                <a:lnTo>
                  <a:pt x="60803" y="393824"/>
                </a:lnTo>
                <a:lnTo>
                  <a:pt x="42518" y="437963"/>
                </a:lnTo>
                <a:lnTo>
                  <a:pt x="27399" y="483314"/>
                </a:lnTo>
                <a:lnTo>
                  <a:pt x="15518" y="529708"/>
                </a:lnTo>
                <a:lnTo>
                  <a:pt x="6943" y="576974"/>
                </a:lnTo>
                <a:lnTo>
                  <a:pt x="1747" y="624945"/>
                </a:lnTo>
                <a:lnTo>
                  <a:pt x="0" y="673448"/>
                </a:lnTo>
                <a:lnTo>
                  <a:pt x="1747" y="721952"/>
                </a:lnTo>
                <a:lnTo>
                  <a:pt x="6943" y="769922"/>
                </a:lnTo>
                <a:lnTo>
                  <a:pt x="15518" y="817189"/>
                </a:lnTo>
                <a:lnTo>
                  <a:pt x="27399" y="863583"/>
                </a:lnTo>
                <a:lnTo>
                  <a:pt x="42518" y="908934"/>
                </a:lnTo>
                <a:lnTo>
                  <a:pt x="60803" y="953073"/>
                </a:lnTo>
                <a:lnTo>
                  <a:pt x="82184" y="995829"/>
                </a:lnTo>
                <a:lnTo>
                  <a:pt x="106591" y="1037034"/>
                </a:lnTo>
                <a:lnTo>
                  <a:pt x="133952" y="1076517"/>
                </a:lnTo>
                <a:lnTo>
                  <a:pt x="164198" y="1114108"/>
                </a:lnTo>
                <a:lnTo>
                  <a:pt x="197258" y="1149639"/>
                </a:lnTo>
                <a:lnTo>
                  <a:pt x="232788" y="1182699"/>
                </a:lnTo>
                <a:lnTo>
                  <a:pt x="270380" y="1212945"/>
                </a:lnTo>
                <a:lnTo>
                  <a:pt x="309863" y="1240306"/>
                </a:lnTo>
                <a:lnTo>
                  <a:pt x="351067" y="1264713"/>
                </a:lnTo>
                <a:lnTo>
                  <a:pt x="393824" y="1286094"/>
                </a:lnTo>
                <a:lnTo>
                  <a:pt x="437963" y="1304379"/>
                </a:lnTo>
                <a:lnTo>
                  <a:pt x="483314" y="1319497"/>
                </a:lnTo>
                <a:lnTo>
                  <a:pt x="529708" y="1331379"/>
                </a:lnTo>
                <a:lnTo>
                  <a:pt x="576974" y="1339953"/>
                </a:lnTo>
                <a:lnTo>
                  <a:pt x="624945" y="1345150"/>
                </a:lnTo>
                <a:lnTo>
                  <a:pt x="673448" y="1346897"/>
                </a:lnTo>
                <a:lnTo>
                  <a:pt x="721952" y="1345150"/>
                </a:lnTo>
                <a:lnTo>
                  <a:pt x="769922" y="1339953"/>
                </a:lnTo>
                <a:lnTo>
                  <a:pt x="817189" y="1331379"/>
                </a:lnTo>
                <a:lnTo>
                  <a:pt x="863583" y="1319497"/>
                </a:lnTo>
                <a:lnTo>
                  <a:pt x="908934" y="1304379"/>
                </a:lnTo>
                <a:lnTo>
                  <a:pt x="953073" y="1286094"/>
                </a:lnTo>
                <a:lnTo>
                  <a:pt x="995829" y="1264713"/>
                </a:lnTo>
                <a:lnTo>
                  <a:pt x="1037034" y="1240306"/>
                </a:lnTo>
                <a:lnTo>
                  <a:pt x="1076517" y="1212945"/>
                </a:lnTo>
                <a:lnTo>
                  <a:pt x="1114108" y="1182699"/>
                </a:lnTo>
                <a:lnTo>
                  <a:pt x="1149639" y="1149639"/>
                </a:lnTo>
                <a:lnTo>
                  <a:pt x="1182699" y="1114108"/>
                </a:lnTo>
                <a:lnTo>
                  <a:pt x="1212945" y="1076517"/>
                </a:lnTo>
                <a:lnTo>
                  <a:pt x="1240306" y="1037034"/>
                </a:lnTo>
                <a:lnTo>
                  <a:pt x="1264713" y="995829"/>
                </a:lnTo>
                <a:lnTo>
                  <a:pt x="1286094" y="953073"/>
                </a:lnTo>
                <a:lnTo>
                  <a:pt x="1304379" y="908934"/>
                </a:lnTo>
                <a:lnTo>
                  <a:pt x="1319497" y="863583"/>
                </a:lnTo>
                <a:lnTo>
                  <a:pt x="1331379" y="817189"/>
                </a:lnTo>
                <a:lnTo>
                  <a:pt x="1339953" y="769922"/>
                </a:lnTo>
                <a:lnTo>
                  <a:pt x="1345150" y="721952"/>
                </a:lnTo>
                <a:lnTo>
                  <a:pt x="1346897" y="673448"/>
                </a:lnTo>
                <a:close/>
              </a:path>
            </a:pathLst>
          </a:custGeom>
          <a:ln w="214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68300" y="3995302"/>
            <a:ext cx="2609215" cy="0"/>
          </a:xfrm>
          <a:custGeom>
            <a:avLst/>
            <a:gdLst/>
            <a:ahLst/>
            <a:cxnLst/>
            <a:rect l="l" t="t" r="r" b="b"/>
            <a:pathLst>
              <a:path w="2609215">
                <a:moveTo>
                  <a:pt x="0" y="0"/>
                </a:moveTo>
                <a:lnTo>
                  <a:pt x="2608659" y="0"/>
                </a:lnTo>
              </a:path>
            </a:pathLst>
          </a:custGeom>
          <a:ln w="214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7157" y="3951835"/>
            <a:ext cx="100504" cy="869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6967" y="1265310"/>
            <a:ext cx="0" cy="3519170"/>
          </a:xfrm>
          <a:custGeom>
            <a:avLst/>
            <a:gdLst/>
            <a:ahLst/>
            <a:cxnLst/>
            <a:rect l="l" t="t" r="r" b="b"/>
            <a:pathLst>
              <a:path h="3519170">
                <a:moveTo>
                  <a:pt x="0" y="3518657"/>
                </a:moveTo>
                <a:lnTo>
                  <a:pt x="0" y="0"/>
                </a:lnTo>
              </a:path>
            </a:pathLst>
          </a:custGeom>
          <a:ln w="214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13514" y="1254610"/>
            <a:ext cx="86904" cy="1004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08633" y="2175307"/>
            <a:ext cx="607060" cy="607060"/>
          </a:xfrm>
          <a:custGeom>
            <a:avLst/>
            <a:gdLst/>
            <a:ahLst/>
            <a:cxnLst/>
            <a:rect l="l" t="t" r="r" b="b"/>
            <a:pathLst>
              <a:path w="607060" h="607060">
                <a:moveTo>
                  <a:pt x="606664" y="303332"/>
                </a:moveTo>
                <a:lnTo>
                  <a:pt x="602885" y="255593"/>
                </a:lnTo>
                <a:lnTo>
                  <a:pt x="591772" y="209461"/>
                </a:lnTo>
                <a:lnTo>
                  <a:pt x="573664" y="165750"/>
                </a:lnTo>
                <a:lnTo>
                  <a:pt x="548900" y="125275"/>
                </a:lnTo>
                <a:lnTo>
                  <a:pt x="517816" y="88848"/>
                </a:lnTo>
                <a:lnTo>
                  <a:pt x="481389" y="57764"/>
                </a:lnTo>
                <a:lnTo>
                  <a:pt x="440914" y="33000"/>
                </a:lnTo>
                <a:lnTo>
                  <a:pt x="397203" y="14892"/>
                </a:lnTo>
                <a:lnTo>
                  <a:pt x="351071" y="3779"/>
                </a:lnTo>
                <a:lnTo>
                  <a:pt x="303332" y="0"/>
                </a:lnTo>
                <a:lnTo>
                  <a:pt x="255593" y="3779"/>
                </a:lnTo>
                <a:lnTo>
                  <a:pt x="209461" y="14892"/>
                </a:lnTo>
                <a:lnTo>
                  <a:pt x="165750" y="33000"/>
                </a:lnTo>
                <a:lnTo>
                  <a:pt x="125275" y="57764"/>
                </a:lnTo>
                <a:lnTo>
                  <a:pt x="88848" y="88848"/>
                </a:lnTo>
                <a:lnTo>
                  <a:pt x="57764" y="125275"/>
                </a:lnTo>
                <a:lnTo>
                  <a:pt x="32999" y="165750"/>
                </a:lnTo>
                <a:lnTo>
                  <a:pt x="14892" y="209461"/>
                </a:lnTo>
                <a:lnTo>
                  <a:pt x="3779" y="255593"/>
                </a:lnTo>
                <a:lnTo>
                  <a:pt x="0" y="303332"/>
                </a:lnTo>
                <a:lnTo>
                  <a:pt x="3779" y="351071"/>
                </a:lnTo>
                <a:lnTo>
                  <a:pt x="14892" y="397203"/>
                </a:lnTo>
                <a:lnTo>
                  <a:pt x="32999" y="440914"/>
                </a:lnTo>
                <a:lnTo>
                  <a:pt x="57764" y="481390"/>
                </a:lnTo>
                <a:lnTo>
                  <a:pt x="88848" y="517816"/>
                </a:lnTo>
                <a:lnTo>
                  <a:pt x="125275" y="548900"/>
                </a:lnTo>
                <a:lnTo>
                  <a:pt x="165750" y="573665"/>
                </a:lnTo>
                <a:lnTo>
                  <a:pt x="209461" y="591772"/>
                </a:lnTo>
                <a:lnTo>
                  <a:pt x="255593" y="602885"/>
                </a:lnTo>
                <a:lnTo>
                  <a:pt x="303332" y="606665"/>
                </a:lnTo>
                <a:lnTo>
                  <a:pt x="351071" y="602885"/>
                </a:lnTo>
                <a:lnTo>
                  <a:pt x="397203" y="591772"/>
                </a:lnTo>
                <a:lnTo>
                  <a:pt x="440914" y="573665"/>
                </a:lnTo>
                <a:lnTo>
                  <a:pt x="481389" y="548900"/>
                </a:lnTo>
                <a:lnTo>
                  <a:pt x="517816" y="517816"/>
                </a:lnTo>
                <a:lnTo>
                  <a:pt x="548900" y="481390"/>
                </a:lnTo>
                <a:lnTo>
                  <a:pt x="573664" y="440914"/>
                </a:lnTo>
                <a:lnTo>
                  <a:pt x="591772" y="397203"/>
                </a:lnTo>
                <a:lnTo>
                  <a:pt x="602885" y="351071"/>
                </a:lnTo>
                <a:lnTo>
                  <a:pt x="606664" y="303332"/>
                </a:lnTo>
                <a:close/>
              </a:path>
            </a:pathLst>
          </a:custGeom>
          <a:ln w="2140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05300" y="1871975"/>
            <a:ext cx="1213485" cy="1213485"/>
          </a:xfrm>
          <a:custGeom>
            <a:avLst/>
            <a:gdLst/>
            <a:ahLst/>
            <a:cxnLst/>
            <a:rect l="l" t="t" r="r" b="b"/>
            <a:pathLst>
              <a:path w="1213485" h="1213485">
                <a:moveTo>
                  <a:pt x="1213329" y="606664"/>
                </a:moveTo>
                <a:lnTo>
                  <a:pt x="1211425" y="558625"/>
                </a:lnTo>
                <a:lnTo>
                  <a:pt x="1205770" y="511186"/>
                </a:lnTo>
                <a:lnTo>
                  <a:pt x="1196449" y="464550"/>
                </a:lnTo>
                <a:lnTo>
                  <a:pt x="1183545" y="418922"/>
                </a:lnTo>
                <a:lnTo>
                  <a:pt x="1167144" y="374504"/>
                </a:lnTo>
                <a:lnTo>
                  <a:pt x="1147329" y="331500"/>
                </a:lnTo>
                <a:lnTo>
                  <a:pt x="1124186" y="290114"/>
                </a:lnTo>
                <a:lnTo>
                  <a:pt x="1097800" y="250549"/>
                </a:lnTo>
                <a:lnTo>
                  <a:pt x="1068253" y="213009"/>
                </a:lnTo>
                <a:lnTo>
                  <a:pt x="1035632" y="177696"/>
                </a:lnTo>
                <a:lnTo>
                  <a:pt x="1000320" y="145075"/>
                </a:lnTo>
                <a:lnTo>
                  <a:pt x="962779" y="115529"/>
                </a:lnTo>
                <a:lnTo>
                  <a:pt x="923214" y="89142"/>
                </a:lnTo>
                <a:lnTo>
                  <a:pt x="881828" y="65999"/>
                </a:lnTo>
                <a:lnTo>
                  <a:pt x="838824" y="46185"/>
                </a:lnTo>
                <a:lnTo>
                  <a:pt x="794406" y="29784"/>
                </a:lnTo>
                <a:lnTo>
                  <a:pt x="748778" y="16880"/>
                </a:lnTo>
                <a:lnTo>
                  <a:pt x="702142" y="7558"/>
                </a:lnTo>
                <a:lnTo>
                  <a:pt x="654703" y="1903"/>
                </a:lnTo>
                <a:lnTo>
                  <a:pt x="606664" y="0"/>
                </a:lnTo>
                <a:lnTo>
                  <a:pt x="558625" y="1903"/>
                </a:lnTo>
                <a:lnTo>
                  <a:pt x="511186" y="7558"/>
                </a:lnTo>
                <a:lnTo>
                  <a:pt x="464550" y="16880"/>
                </a:lnTo>
                <a:lnTo>
                  <a:pt x="418922" y="29784"/>
                </a:lnTo>
                <a:lnTo>
                  <a:pt x="374504" y="46185"/>
                </a:lnTo>
                <a:lnTo>
                  <a:pt x="331500" y="65999"/>
                </a:lnTo>
                <a:lnTo>
                  <a:pt x="290114" y="89142"/>
                </a:lnTo>
                <a:lnTo>
                  <a:pt x="250549" y="115529"/>
                </a:lnTo>
                <a:lnTo>
                  <a:pt x="213008" y="145075"/>
                </a:lnTo>
                <a:lnTo>
                  <a:pt x="177696" y="177696"/>
                </a:lnTo>
                <a:lnTo>
                  <a:pt x="145075" y="213009"/>
                </a:lnTo>
                <a:lnTo>
                  <a:pt x="115529" y="250549"/>
                </a:lnTo>
                <a:lnTo>
                  <a:pt x="89142" y="290114"/>
                </a:lnTo>
                <a:lnTo>
                  <a:pt x="65999" y="331500"/>
                </a:lnTo>
                <a:lnTo>
                  <a:pt x="46185" y="374504"/>
                </a:lnTo>
                <a:lnTo>
                  <a:pt x="29784" y="418922"/>
                </a:lnTo>
                <a:lnTo>
                  <a:pt x="16880" y="464550"/>
                </a:lnTo>
                <a:lnTo>
                  <a:pt x="7558" y="511186"/>
                </a:lnTo>
                <a:lnTo>
                  <a:pt x="1903" y="558625"/>
                </a:lnTo>
                <a:lnTo>
                  <a:pt x="0" y="606664"/>
                </a:lnTo>
                <a:lnTo>
                  <a:pt x="1903" y="654704"/>
                </a:lnTo>
                <a:lnTo>
                  <a:pt x="7558" y="702143"/>
                </a:lnTo>
                <a:lnTo>
                  <a:pt x="16880" y="748778"/>
                </a:lnTo>
                <a:lnTo>
                  <a:pt x="29784" y="794407"/>
                </a:lnTo>
                <a:lnTo>
                  <a:pt x="46185" y="838824"/>
                </a:lnTo>
                <a:lnTo>
                  <a:pt x="65999" y="881828"/>
                </a:lnTo>
                <a:lnTo>
                  <a:pt x="89142" y="923214"/>
                </a:lnTo>
                <a:lnTo>
                  <a:pt x="115529" y="962779"/>
                </a:lnTo>
                <a:lnTo>
                  <a:pt x="145075" y="1000320"/>
                </a:lnTo>
                <a:lnTo>
                  <a:pt x="177696" y="1035632"/>
                </a:lnTo>
                <a:lnTo>
                  <a:pt x="213008" y="1068253"/>
                </a:lnTo>
                <a:lnTo>
                  <a:pt x="250549" y="1097800"/>
                </a:lnTo>
                <a:lnTo>
                  <a:pt x="290114" y="1124186"/>
                </a:lnTo>
                <a:lnTo>
                  <a:pt x="331500" y="1147329"/>
                </a:lnTo>
                <a:lnTo>
                  <a:pt x="374504" y="1167144"/>
                </a:lnTo>
                <a:lnTo>
                  <a:pt x="418922" y="1183545"/>
                </a:lnTo>
                <a:lnTo>
                  <a:pt x="464550" y="1196449"/>
                </a:lnTo>
                <a:lnTo>
                  <a:pt x="511186" y="1205770"/>
                </a:lnTo>
                <a:lnTo>
                  <a:pt x="558625" y="1211425"/>
                </a:lnTo>
                <a:lnTo>
                  <a:pt x="606664" y="1213329"/>
                </a:lnTo>
                <a:lnTo>
                  <a:pt x="654703" y="1211425"/>
                </a:lnTo>
                <a:lnTo>
                  <a:pt x="702142" y="1205770"/>
                </a:lnTo>
                <a:lnTo>
                  <a:pt x="748778" y="1196449"/>
                </a:lnTo>
                <a:lnTo>
                  <a:pt x="794406" y="1183545"/>
                </a:lnTo>
                <a:lnTo>
                  <a:pt x="838824" y="1167144"/>
                </a:lnTo>
                <a:lnTo>
                  <a:pt x="881828" y="1147329"/>
                </a:lnTo>
                <a:lnTo>
                  <a:pt x="923214" y="1124186"/>
                </a:lnTo>
                <a:lnTo>
                  <a:pt x="962779" y="1097800"/>
                </a:lnTo>
                <a:lnTo>
                  <a:pt x="1000320" y="1068253"/>
                </a:lnTo>
                <a:lnTo>
                  <a:pt x="1035632" y="1035632"/>
                </a:lnTo>
                <a:lnTo>
                  <a:pt x="1068253" y="1000320"/>
                </a:lnTo>
                <a:lnTo>
                  <a:pt x="1097800" y="962779"/>
                </a:lnTo>
                <a:lnTo>
                  <a:pt x="1124186" y="923214"/>
                </a:lnTo>
                <a:lnTo>
                  <a:pt x="1147329" y="881828"/>
                </a:lnTo>
                <a:lnTo>
                  <a:pt x="1167144" y="838824"/>
                </a:lnTo>
                <a:lnTo>
                  <a:pt x="1183545" y="794407"/>
                </a:lnTo>
                <a:lnTo>
                  <a:pt x="1196449" y="748778"/>
                </a:lnTo>
                <a:lnTo>
                  <a:pt x="1205770" y="702143"/>
                </a:lnTo>
                <a:lnTo>
                  <a:pt x="1211425" y="654704"/>
                </a:lnTo>
                <a:lnTo>
                  <a:pt x="1213329" y="606664"/>
                </a:lnTo>
                <a:close/>
              </a:path>
            </a:pathLst>
          </a:custGeom>
          <a:ln w="2140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01968" y="1568643"/>
            <a:ext cx="1820545" cy="1820545"/>
          </a:xfrm>
          <a:custGeom>
            <a:avLst/>
            <a:gdLst/>
            <a:ahLst/>
            <a:cxnLst/>
            <a:rect l="l" t="t" r="r" b="b"/>
            <a:pathLst>
              <a:path w="1820545" h="1820545">
                <a:moveTo>
                  <a:pt x="1819994" y="909997"/>
                </a:moveTo>
                <a:lnTo>
                  <a:pt x="1818534" y="858448"/>
                </a:lnTo>
                <a:lnTo>
                  <a:pt x="1814184" y="807313"/>
                </a:lnTo>
                <a:lnTo>
                  <a:pt x="1806992" y="756705"/>
                </a:lnTo>
                <a:lnTo>
                  <a:pt x="1797003" y="706734"/>
                </a:lnTo>
                <a:lnTo>
                  <a:pt x="1784263" y="657511"/>
                </a:lnTo>
                <a:lnTo>
                  <a:pt x="1768818" y="609148"/>
                </a:lnTo>
                <a:lnTo>
                  <a:pt x="1750716" y="561757"/>
                </a:lnTo>
                <a:lnTo>
                  <a:pt x="1730001" y="515447"/>
                </a:lnTo>
                <a:lnTo>
                  <a:pt x="1706721" y="470331"/>
                </a:lnTo>
                <a:lnTo>
                  <a:pt x="1680921" y="426519"/>
                </a:lnTo>
                <a:lnTo>
                  <a:pt x="1652647" y="384123"/>
                </a:lnTo>
                <a:lnTo>
                  <a:pt x="1621946" y="343255"/>
                </a:lnTo>
                <a:lnTo>
                  <a:pt x="1588865" y="304025"/>
                </a:lnTo>
                <a:lnTo>
                  <a:pt x="1553449" y="266545"/>
                </a:lnTo>
                <a:lnTo>
                  <a:pt x="1515968" y="231128"/>
                </a:lnTo>
                <a:lnTo>
                  <a:pt x="1476738" y="198047"/>
                </a:lnTo>
                <a:lnTo>
                  <a:pt x="1435870" y="167346"/>
                </a:lnTo>
                <a:lnTo>
                  <a:pt x="1393474" y="139073"/>
                </a:lnTo>
                <a:lnTo>
                  <a:pt x="1349663" y="113273"/>
                </a:lnTo>
                <a:lnTo>
                  <a:pt x="1304546" y="89992"/>
                </a:lnTo>
                <a:lnTo>
                  <a:pt x="1258237" y="69278"/>
                </a:lnTo>
                <a:lnTo>
                  <a:pt x="1210845" y="51175"/>
                </a:lnTo>
                <a:lnTo>
                  <a:pt x="1162482" y="35731"/>
                </a:lnTo>
                <a:lnTo>
                  <a:pt x="1113259" y="22991"/>
                </a:lnTo>
                <a:lnTo>
                  <a:pt x="1063288" y="13001"/>
                </a:lnTo>
                <a:lnTo>
                  <a:pt x="1012680" y="5809"/>
                </a:lnTo>
                <a:lnTo>
                  <a:pt x="961546" y="1460"/>
                </a:lnTo>
                <a:lnTo>
                  <a:pt x="909997" y="0"/>
                </a:lnTo>
                <a:lnTo>
                  <a:pt x="858448" y="1460"/>
                </a:lnTo>
                <a:lnTo>
                  <a:pt x="807313" y="5809"/>
                </a:lnTo>
                <a:lnTo>
                  <a:pt x="756705" y="13001"/>
                </a:lnTo>
                <a:lnTo>
                  <a:pt x="706734" y="22991"/>
                </a:lnTo>
                <a:lnTo>
                  <a:pt x="657511" y="35731"/>
                </a:lnTo>
                <a:lnTo>
                  <a:pt x="609148" y="51175"/>
                </a:lnTo>
                <a:lnTo>
                  <a:pt x="561756" y="69278"/>
                </a:lnTo>
                <a:lnTo>
                  <a:pt x="515447" y="89992"/>
                </a:lnTo>
                <a:lnTo>
                  <a:pt x="470330" y="113273"/>
                </a:lnTo>
                <a:lnTo>
                  <a:pt x="426519" y="139073"/>
                </a:lnTo>
                <a:lnTo>
                  <a:pt x="384123" y="167346"/>
                </a:lnTo>
                <a:lnTo>
                  <a:pt x="343255" y="198047"/>
                </a:lnTo>
                <a:lnTo>
                  <a:pt x="304025" y="231128"/>
                </a:lnTo>
                <a:lnTo>
                  <a:pt x="266545" y="266545"/>
                </a:lnTo>
                <a:lnTo>
                  <a:pt x="231128" y="304025"/>
                </a:lnTo>
                <a:lnTo>
                  <a:pt x="198047" y="343255"/>
                </a:lnTo>
                <a:lnTo>
                  <a:pt x="167346" y="384123"/>
                </a:lnTo>
                <a:lnTo>
                  <a:pt x="139073" y="426519"/>
                </a:lnTo>
                <a:lnTo>
                  <a:pt x="113273" y="470331"/>
                </a:lnTo>
                <a:lnTo>
                  <a:pt x="89992" y="515447"/>
                </a:lnTo>
                <a:lnTo>
                  <a:pt x="69277" y="561757"/>
                </a:lnTo>
                <a:lnTo>
                  <a:pt x="51175" y="609148"/>
                </a:lnTo>
                <a:lnTo>
                  <a:pt x="35730" y="657511"/>
                </a:lnTo>
                <a:lnTo>
                  <a:pt x="22991" y="706734"/>
                </a:lnTo>
                <a:lnTo>
                  <a:pt x="13001" y="756705"/>
                </a:lnTo>
                <a:lnTo>
                  <a:pt x="5809" y="807313"/>
                </a:lnTo>
                <a:lnTo>
                  <a:pt x="1460" y="858448"/>
                </a:lnTo>
                <a:lnTo>
                  <a:pt x="0" y="909997"/>
                </a:lnTo>
                <a:lnTo>
                  <a:pt x="1460" y="961546"/>
                </a:lnTo>
                <a:lnTo>
                  <a:pt x="5809" y="1012680"/>
                </a:lnTo>
                <a:lnTo>
                  <a:pt x="13001" y="1063288"/>
                </a:lnTo>
                <a:lnTo>
                  <a:pt x="22991" y="1113260"/>
                </a:lnTo>
                <a:lnTo>
                  <a:pt x="35730" y="1162482"/>
                </a:lnTo>
                <a:lnTo>
                  <a:pt x="51175" y="1210845"/>
                </a:lnTo>
                <a:lnTo>
                  <a:pt x="69277" y="1258237"/>
                </a:lnTo>
                <a:lnTo>
                  <a:pt x="89992" y="1304547"/>
                </a:lnTo>
                <a:lnTo>
                  <a:pt x="113273" y="1349663"/>
                </a:lnTo>
                <a:lnTo>
                  <a:pt x="139073" y="1393474"/>
                </a:lnTo>
                <a:lnTo>
                  <a:pt x="167346" y="1435870"/>
                </a:lnTo>
                <a:lnTo>
                  <a:pt x="198047" y="1476738"/>
                </a:lnTo>
                <a:lnTo>
                  <a:pt x="231128" y="1515968"/>
                </a:lnTo>
                <a:lnTo>
                  <a:pt x="266545" y="1553449"/>
                </a:lnTo>
                <a:lnTo>
                  <a:pt x="304025" y="1588865"/>
                </a:lnTo>
                <a:lnTo>
                  <a:pt x="343255" y="1621946"/>
                </a:lnTo>
                <a:lnTo>
                  <a:pt x="384123" y="1652647"/>
                </a:lnTo>
                <a:lnTo>
                  <a:pt x="426519" y="1680921"/>
                </a:lnTo>
                <a:lnTo>
                  <a:pt x="470330" y="1706721"/>
                </a:lnTo>
                <a:lnTo>
                  <a:pt x="515447" y="1730001"/>
                </a:lnTo>
                <a:lnTo>
                  <a:pt x="561756" y="1750716"/>
                </a:lnTo>
                <a:lnTo>
                  <a:pt x="609148" y="1768818"/>
                </a:lnTo>
                <a:lnTo>
                  <a:pt x="657511" y="1784263"/>
                </a:lnTo>
                <a:lnTo>
                  <a:pt x="706734" y="1797003"/>
                </a:lnTo>
                <a:lnTo>
                  <a:pt x="756705" y="1806992"/>
                </a:lnTo>
                <a:lnTo>
                  <a:pt x="807313" y="1814184"/>
                </a:lnTo>
                <a:lnTo>
                  <a:pt x="858448" y="1818534"/>
                </a:lnTo>
                <a:lnTo>
                  <a:pt x="909997" y="1819994"/>
                </a:lnTo>
                <a:lnTo>
                  <a:pt x="961546" y="1818534"/>
                </a:lnTo>
                <a:lnTo>
                  <a:pt x="1012680" y="1814184"/>
                </a:lnTo>
                <a:lnTo>
                  <a:pt x="1063288" y="1806992"/>
                </a:lnTo>
                <a:lnTo>
                  <a:pt x="1113259" y="1797003"/>
                </a:lnTo>
                <a:lnTo>
                  <a:pt x="1162482" y="1784263"/>
                </a:lnTo>
                <a:lnTo>
                  <a:pt x="1210845" y="1768818"/>
                </a:lnTo>
                <a:lnTo>
                  <a:pt x="1258237" y="1750716"/>
                </a:lnTo>
                <a:lnTo>
                  <a:pt x="1304546" y="1730001"/>
                </a:lnTo>
                <a:lnTo>
                  <a:pt x="1349663" y="1706721"/>
                </a:lnTo>
                <a:lnTo>
                  <a:pt x="1393474" y="1680921"/>
                </a:lnTo>
                <a:lnTo>
                  <a:pt x="1435870" y="1652647"/>
                </a:lnTo>
                <a:lnTo>
                  <a:pt x="1476738" y="1621946"/>
                </a:lnTo>
                <a:lnTo>
                  <a:pt x="1515968" y="1588865"/>
                </a:lnTo>
                <a:lnTo>
                  <a:pt x="1553449" y="1553449"/>
                </a:lnTo>
                <a:lnTo>
                  <a:pt x="1588865" y="1515968"/>
                </a:lnTo>
                <a:lnTo>
                  <a:pt x="1621946" y="1476738"/>
                </a:lnTo>
                <a:lnTo>
                  <a:pt x="1652647" y="1435870"/>
                </a:lnTo>
                <a:lnTo>
                  <a:pt x="1680921" y="1393474"/>
                </a:lnTo>
                <a:lnTo>
                  <a:pt x="1706721" y="1349663"/>
                </a:lnTo>
                <a:lnTo>
                  <a:pt x="1730001" y="1304547"/>
                </a:lnTo>
                <a:lnTo>
                  <a:pt x="1750716" y="1258237"/>
                </a:lnTo>
                <a:lnTo>
                  <a:pt x="1768818" y="1210845"/>
                </a:lnTo>
                <a:lnTo>
                  <a:pt x="1784263" y="1162482"/>
                </a:lnTo>
                <a:lnTo>
                  <a:pt x="1797003" y="1113260"/>
                </a:lnTo>
                <a:lnTo>
                  <a:pt x="1806992" y="1063288"/>
                </a:lnTo>
                <a:lnTo>
                  <a:pt x="1814184" y="1012680"/>
                </a:lnTo>
                <a:lnTo>
                  <a:pt x="1818534" y="961546"/>
                </a:lnTo>
                <a:lnTo>
                  <a:pt x="1819994" y="909997"/>
                </a:lnTo>
                <a:close/>
              </a:path>
            </a:pathLst>
          </a:custGeom>
          <a:ln w="2140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11965" y="2478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42803"/>
                </a:moveTo>
                <a:lnTo>
                  <a:pt x="0" y="42803"/>
                </a:lnTo>
              </a:path>
            </a:pathLst>
          </a:custGeom>
          <a:ln w="8560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50482" y="33502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42803"/>
                </a:moveTo>
                <a:lnTo>
                  <a:pt x="0" y="42803"/>
                </a:lnTo>
              </a:path>
            </a:pathLst>
          </a:custGeom>
          <a:ln w="856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140110" y="3925392"/>
            <a:ext cx="26352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i="1" spc="0" dirty="0">
                <a:latin typeface="Arial"/>
                <a:cs typeface="Arial"/>
              </a:rPr>
              <a:t>w</a:t>
            </a:r>
            <a:r>
              <a:rPr sz="1725" spc="37" baseline="-12077" dirty="0">
                <a:latin typeface="Arial"/>
                <a:cs typeface="Arial"/>
              </a:rPr>
              <a:t>1</a:t>
            </a:r>
            <a:endParaRPr sz="1725" baseline="-12077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4294967295"/>
          </p:nvPr>
        </p:nvSpPr>
        <p:spPr>
          <a:xfrm>
            <a:off x="8966320" y="6730060"/>
            <a:ext cx="2032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22</a:t>
            </a:fld>
            <a:endParaRPr spc="-60" dirty="0"/>
          </a:p>
        </p:txBody>
      </p:sp>
      <p:sp>
        <p:nvSpPr>
          <p:cNvPr id="15" name="object 15"/>
          <p:cNvSpPr txBox="1"/>
          <p:nvPr/>
        </p:nvSpPr>
        <p:spPr>
          <a:xfrm>
            <a:off x="4131762" y="1069303"/>
            <a:ext cx="26352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i="1" spc="0" dirty="0">
                <a:latin typeface="Arial"/>
                <a:cs typeface="Arial"/>
              </a:rPr>
              <a:t>w</a:t>
            </a:r>
            <a:r>
              <a:rPr sz="1725" spc="37" baseline="-12077" dirty="0">
                <a:latin typeface="Arial"/>
                <a:cs typeface="Arial"/>
              </a:rPr>
              <a:t>2</a:t>
            </a:r>
            <a:endParaRPr sz="1725" baseline="-12077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82725" y="3002017"/>
            <a:ext cx="29337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75" b="1" spc="277" baseline="-20202" dirty="0">
                <a:latin typeface="Calibri"/>
                <a:cs typeface="Calibri"/>
              </a:rPr>
              <a:t>w</a:t>
            </a:r>
            <a:r>
              <a:rPr sz="1150" i="1" spc="105" dirty="0">
                <a:latin typeface="Arial"/>
                <a:cs typeface="Arial"/>
              </a:rPr>
              <a:t>y</a:t>
            </a:r>
            <a:endParaRPr sz="11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41585" y="5376894"/>
            <a:ext cx="277114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1" spc="-200" dirty="0">
                <a:latin typeface="Tahoma"/>
                <a:cs typeface="Tahoma"/>
              </a:rPr>
              <a:t>w</a:t>
            </a:r>
            <a:r>
              <a:rPr sz="2175" spc="-300" baseline="32567" dirty="0">
                <a:latin typeface="Lucida Sans Unicode"/>
                <a:cs typeface="Lucida Sans Unicode"/>
              </a:rPr>
              <a:t>∗</a:t>
            </a:r>
            <a:r>
              <a:rPr sz="2175" spc="-157" baseline="32567" dirty="0">
                <a:latin typeface="Lucida Sans Unicode"/>
                <a:cs typeface="Lucida Sans Unicode"/>
              </a:rPr>
              <a:t> </a:t>
            </a:r>
            <a:r>
              <a:rPr sz="2050" spc="229" dirty="0">
                <a:latin typeface="Garamond"/>
                <a:cs typeface="Garamond"/>
              </a:rPr>
              <a:t>=</a:t>
            </a:r>
            <a:r>
              <a:rPr sz="2050" spc="50" dirty="0">
                <a:latin typeface="Garamond"/>
                <a:cs typeface="Garamond"/>
              </a:rPr>
              <a:t> </a:t>
            </a:r>
            <a:r>
              <a:rPr sz="2050" spc="60" dirty="0">
                <a:latin typeface="Garamond"/>
                <a:cs typeface="Garamond"/>
              </a:rPr>
              <a:t>(</a:t>
            </a:r>
            <a:r>
              <a:rPr sz="2050" b="1" spc="60" dirty="0">
                <a:latin typeface="Tahoma"/>
                <a:cs typeface="Tahoma"/>
              </a:rPr>
              <a:t>Φ</a:t>
            </a:r>
            <a:r>
              <a:rPr sz="2175" i="1" spc="89" baseline="32567" dirty="0">
                <a:latin typeface="Arial"/>
                <a:cs typeface="Arial"/>
              </a:rPr>
              <a:t>T</a:t>
            </a:r>
            <a:r>
              <a:rPr sz="2175" i="1" spc="-202" baseline="32567" dirty="0">
                <a:latin typeface="Arial"/>
                <a:cs typeface="Arial"/>
              </a:rPr>
              <a:t> </a:t>
            </a:r>
            <a:r>
              <a:rPr sz="2050" b="1" spc="-85" dirty="0">
                <a:latin typeface="Tahoma"/>
                <a:cs typeface="Tahoma"/>
              </a:rPr>
              <a:t>Φ</a:t>
            </a:r>
            <a:r>
              <a:rPr sz="2050" b="1" spc="-155" dirty="0">
                <a:latin typeface="Tahoma"/>
                <a:cs typeface="Tahoma"/>
              </a:rPr>
              <a:t> </a:t>
            </a:r>
            <a:r>
              <a:rPr sz="2050" spc="229" dirty="0">
                <a:latin typeface="Garamond"/>
                <a:cs typeface="Garamond"/>
              </a:rPr>
              <a:t>+</a:t>
            </a:r>
            <a:r>
              <a:rPr sz="2050" spc="-65" dirty="0">
                <a:latin typeface="Garamond"/>
                <a:cs typeface="Garamond"/>
              </a:rPr>
              <a:t> </a:t>
            </a:r>
            <a:r>
              <a:rPr sz="2050" b="0" i="1" spc="125" dirty="0">
                <a:latin typeface="Bookman Old Style"/>
                <a:cs typeface="Bookman Old Style"/>
              </a:rPr>
              <a:t>λI</a:t>
            </a:r>
            <a:r>
              <a:rPr sz="2050" spc="125" dirty="0">
                <a:latin typeface="Garamond"/>
                <a:cs typeface="Garamond"/>
              </a:rPr>
              <a:t>)</a:t>
            </a:r>
            <a:r>
              <a:rPr sz="2175" spc="187" baseline="32567" dirty="0">
                <a:latin typeface="Lucida Sans Unicode"/>
                <a:cs typeface="Lucida Sans Unicode"/>
              </a:rPr>
              <a:t>−</a:t>
            </a:r>
            <a:r>
              <a:rPr sz="2175" spc="187" baseline="32567" dirty="0">
                <a:latin typeface="Arial"/>
                <a:cs typeface="Arial"/>
              </a:rPr>
              <a:t>1</a:t>
            </a:r>
            <a:r>
              <a:rPr sz="2050" b="1" spc="125" dirty="0">
                <a:latin typeface="Tahoma"/>
                <a:cs typeface="Tahoma"/>
              </a:rPr>
              <a:t>Φy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966320" y="6730060"/>
            <a:ext cx="2032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23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8826" y="715237"/>
            <a:ext cx="49606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95" dirty="0"/>
              <a:t>Pros and </a:t>
            </a:r>
            <a:r>
              <a:rPr spc="-180" dirty="0"/>
              <a:t>cons </a:t>
            </a:r>
            <a:r>
              <a:rPr spc="-60" dirty="0"/>
              <a:t>of </a:t>
            </a:r>
            <a:r>
              <a:rPr b="0" i="1" spc="150" dirty="0">
                <a:latin typeface="Bookman Old Style"/>
                <a:cs typeface="Bookman Old Style"/>
              </a:rPr>
              <a:t>L</a:t>
            </a:r>
            <a:r>
              <a:rPr sz="2550" b="0" spc="225" baseline="-11437" dirty="0">
                <a:latin typeface="Arial"/>
                <a:cs typeface="Arial"/>
              </a:rPr>
              <a:t>2</a:t>
            </a:r>
            <a:r>
              <a:rPr sz="2550" b="0" spc="202" baseline="-11437" dirty="0">
                <a:latin typeface="Arial"/>
                <a:cs typeface="Arial"/>
              </a:rPr>
              <a:t> </a:t>
            </a:r>
            <a:r>
              <a:rPr sz="2450" spc="-65" dirty="0"/>
              <a:t>regularization</a:t>
            </a:r>
            <a:endParaRPr sz="24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0285" y="1384458"/>
            <a:ext cx="8198484" cy="3476593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69875" indent="-257175">
              <a:lnSpc>
                <a:spcPct val="200000"/>
              </a:lnSpc>
              <a:spcBef>
                <a:spcPts val="7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110" dirty="0">
                <a:latin typeface="Tahoma"/>
                <a:cs typeface="Tahoma"/>
              </a:rPr>
              <a:t>If </a:t>
            </a:r>
            <a:r>
              <a:rPr sz="2050" b="0" i="1" spc="125" dirty="0">
                <a:latin typeface="Bookman Old Style"/>
                <a:cs typeface="Bookman Old Style"/>
              </a:rPr>
              <a:t>λ</a:t>
            </a:r>
            <a:r>
              <a:rPr sz="2050" b="0" i="1" spc="325" dirty="0">
                <a:latin typeface="Bookman Old Style"/>
                <a:cs typeface="Bookman Old Style"/>
              </a:rPr>
              <a:t> </a:t>
            </a:r>
            <a:r>
              <a:rPr sz="2050" spc="-55" dirty="0">
                <a:latin typeface="Tahoma"/>
                <a:cs typeface="Tahoma"/>
              </a:rPr>
              <a:t>is </a:t>
            </a:r>
            <a:r>
              <a:rPr sz="2050" spc="-15" dirty="0">
                <a:latin typeface="Tahoma"/>
                <a:cs typeface="Tahoma"/>
              </a:rPr>
              <a:t>at </a:t>
            </a:r>
            <a:r>
              <a:rPr sz="2050" spc="-85" dirty="0">
                <a:latin typeface="Tahoma"/>
                <a:cs typeface="Tahoma"/>
              </a:rPr>
              <a:t>a </a:t>
            </a:r>
            <a:r>
              <a:rPr sz="2050" spc="25" dirty="0">
                <a:latin typeface="Tahoma"/>
                <a:cs typeface="Tahoma"/>
              </a:rPr>
              <a:t>“good” </a:t>
            </a:r>
            <a:r>
              <a:rPr sz="2050" spc="-70" dirty="0">
                <a:latin typeface="Tahoma"/>
                <a:cs typeface="Tahoma"/>
              </a:rPr>
              <a:t>value, </a:t>
            </a:r>
            <a:r>
              <a:rPr sz="2050" spc="-50" dirty="0">
                <a:latin typeface="Tahoma"/>
                <a:cs typeface="Tahoma"/>
              </a:rPr>
              <a:t>regularization </a:t>
            </a:r>
            <a:r>
              <a:rPr sz="2050" spc="-85" dirty="0">
                <a:latin typeface="Tahoma"/>
                <a:cs typeface="Tahoma"/>
              </a:rPr>
              <a:t>helps </a:t>
            </a:r>
            <a:r>
              <a:rPr sz="2050" spc="-10" dirty="0">
                <a:latin typeface="Tahoma"/>
                <a:cs typeface="Tahoma"/>
              </a:rPr>
              <a:t>to </a:t>
            </a:r>
            <a:r>
              <a:rPr sz="2050" spc="-60" dirty="0">
                <a:latin typeface="Tahoma"/>
                <a:cs typeface="Tahoma"/>
              </a:rPr>
              <a:t>avoid </a:t>
            </a:r>
            <a:r>
              <a:rPr sz="2050" spc="-40" dirty="0">
                <a:latin typeface="Tahoma"/>
                <a:cs typeface="Tahoma"/>
              </a:rPr>
              <a:t>overfitting</a:t>
            </a:r>
            <a:endParaRPr sz="2050" dirty="0">
              <a:latin typeface="Tahoma"/>
              <a:cs typeface="Tahoma"/>
            </a:endParaRPr>
          </a:p>
          <a:p>
            <a:pPr marL="269875" indent="-257175">
              <a:lnSpc>
                <a:spcPct val="200000"/>
              </a:lnSpc>
              <a:spcBef>
                <a:spcPts val="6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50" dirty="0">
                <a:latin typeface="Tahoma"/>
                <a:cs typeface="Tahoma"/>
              </a:rPr>
              <a:t>Choosing </a:t>
            </a:r>
            <a:r>
              <a:rPr sz="2050" b="0" i="1" spc="125" dirty="0">
                <a:latin typeface="Bookman Old Style"/>
                <a:cs typeface="Bookman Old Style"/>
              </a:rPr>
              <a:t>λ </a:t>
            </a:r>
            <a:r>
              <a:rPr sz="2050" spc="-100" dirty="0">
                <a:latin typeface="Tahoma"/>
                <a:cs typeface="Tahoma"/>
              </a:rPr>
              <a:t>may </a:t>
            </a:r>
            <a:r>
              <a:rPr sz="2050" spc="-90" dirty="0">
                <a:latin typeface="Tahoma"/>
                <a:cs typeface="Tahoma"/>
              </a:rPr>
              <a:t>be </a:t>
            </a:r>
            <a:r>
              <a:rPr sz="2050" spc="-95" dirty="0">
                <a:latin typeface="Tahoma"/>
                <a:cs typeface="Tahoma"/>
              </a:rPr>
              <a:t>hard: </a:t>
            </a:r>
            <a:r>
              <a:rPr sz="2050" spc="-50" dirty="0">
                <a:solidFill>
                  <a:srgbClr val="FF0000"/>
                </a:solidFill>
                <a:latin typeface="Tahoma"/>
                <a:cs typeface="Tahoma"/>
              </a:rPr>
              <a:t>cross-validation </a:t>
            </a:r>
            <a:r>
              <a:rPr sz="2050" spc="-55" dirty="0">
                <a:solidFill>
                  <a:srgbClr val="FF0000"/>
                </a:solidFill>
                <a:latin typeface="Tahoma"/>
                <a:cs typeface="Tahoma"/>
              </a:rPr>
              <a:t>is </a:t>
            </a:r>
            <a:r>
              <a:rPr sz="2050" spc="-60" dirty="0">
                <a:solidFill>
                  <a:srgbClr val="FF0000"/>
                </a:solidFill>
                <a:latin typeface="Tahoma"/>
                <a:cs typeface="Tahoma"/>
              </a:rPr>
              <a:t>often</a:t>
            </a:r>
            <a:r>
              <a:rPr sz="2050" spc="3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50" spc="-110" dirty="0">
                <a:solidFill>
                  <a:srgbClr val="FF0000"/>
                </a:solidFill>
                <a:latin typeface="Tahoma"/>
                <a:cs typeface="Tahoma"/>
              </a:rPr>
              <a:t>used</a:t>
            </a:r>
            <a:endParaRPr sz="2050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269875" marR="5080" indent="-257175">
              <a:lnSpc>
                <a:spcPct val="200000"/>
              </a:lnSpc>
              <a:spcBef>
                <a:spcPts val="590"/>
              </a:spcBef>
              <a:buFont typeface="Lucida Sans Unicode"/>
              <a:buChar char="•"/>
              <a:tabLst>
                <a:tab pos="270510" algn="l"/>
                <a:tab pos="5885815" algn="l"/>
              </a:tabLst>
            </a:pPr>
            <a:r>
              <a:rPr sz="2050" spc="-110" dirty="0">
                <a:latin typeface="Tahoma"/>
                <a:cs typeface="Tahoma"/>
              </a:rPr>
              <a:t>If  </a:t>
            </a:r>
            <a:r>
              <a:rPr sz="2050" spc="-75" dirty="0">
                <a:latin typeface="Tahoma"/>
                <a:cs typeface="Tahoma"/>
              </a:rPr>
              <a:t>there  </a:t>
            </a:r>
            <a:r>
              <a:rPr sz="2050" spc="-114" dirty="0">
                <a:latin typeface="Tahoma"/>
                <a:cs typeface="Tahoma"/>
              </a:rPr>
              <a:t>are  </a:t>
            </a:r>
            <a:r>
              <a:rPr sz="2050" spc="-55" dirty="0">
                <a:solidFill>
                  <a:srgbClr val="FF0000"/>
                </a:solidFill>
                <a:latin typeface="Tahoma"/>
                <a:cs typeface="Tahoma"/>
              </a:rPr>
              <a:t>irrelevant  </a:t>
            </a:r>
            <a:r>
              <a:rPr sz="2050" spc="-80" dirty="0">
                <a:solidFill>
                  <a:srgbClr val="FF0000"/>
                </a:solidFill>
                <a:latin typeface="Tahoma"/>
                <a:cs typeface="Tahoma"/>
              </a:rPr>
              <a:t>features  </a:t>
            </a:r>
            <a:r>
              <a:rPr sz="2050" spc="-30" dirty="0">
                <a:latin typeface="Tahoma"/>
                <a:cs typeface="Tahoma"/>
              </a:rPr>
              <a:t>in </a:t>
            </a:r>
            <a:r>
              <a:rPr sz="2050" spc="-60" dirty="0">
                <a:latin typeface="Tahoma"/>
                <a:cs typeface="Tahoma"/>
              </a:rPr>
              <a:t>the</a:t>
            </a:r>
            <a:r>
              <a:rPr sz="2050" spc="-105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input</a:t>
            </a:r>
            <a:r>
              <a:rPr sz="2050" spc="305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(i.e.	</a:t>
            </a:r>
            <a:r>
              <a:rPr sz="2050" spc="-80" dirty="0">
                <a:latin typeface="Tahoma"/>
                <a:cs typeface="Tahoma"/>
              </a:rPr>
              <a:t>features </a:t>
            </a:r>
            <a:r>
              <a:rPr sz="2050" spc="-15" dirty="0">
                <a:latin typeface="Tahoma"/>
                <a:cs typeface="Tahoma"/>
              </a:rPr>
              <a:t>that </a:t>
            </a:r>
            <a:r>
              <a:rPr sz="2050" spc="-75" dirty="0">
                <a:latin typeface="Tahoma"/>
                <a:cs typeface="Tahoma"/>
              </a:rPr>
              <a:t>do </a:t>
            </a:r>
            <a:r>
              <a:rPr sz="2050" spc="-35" dirty="0">
                <a:latin typeface="Tahoma"/>
                <a:cs typeface="Tahoma"/>
              </a:rPr>
              <a:t>not  </a:t>
            </a:r>
            <a:r>
              <a:rPr sz="2050" spc="-55" dirty="0">
                <a:latin typeface="Tahoma"/>
                <a:cs typeface="Tahoma"/>
              </a:rPr>
              <a:t>affect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spc="-30" dirty="0">
                <a:latin typeface="Tahoma"/>
                <a:cs typeface="Tahoma"/>
              </a:rPr>
              <a:t>output), </a:t>
            </a:r>
            <a:r>
              <a:rPr sz="2050" b="0" i="1" spc="110" dirty="0">
                <a:solidFill>
                  <a:srgbClr val="FF0000"/>
                </a:solidFill>
                <a:latin typeface="Bookman Old Style"/>
                <a:cs typeface="Bookman Old Style"/>
              </a:rPr>
              <a:t>L</a:t>
            </a:r>
            <a:r>
              <a:rPr sz="2175" spc="165" baseline="-11494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2050" spc="-15" dirty="0">
                <a:solidFill>
                  <a:srgbClr val="FF0000"/>
                </a:solidFill>
                <a:latin typeface="Tahoma"/>
                <a:cs typeface="Tahoma"/>
              </a:rPr>
              <a:t>will </a:t>
            </a:r>
            <a:r>
              <a:rPr lang="en-US" sz="2050" spc="-15" dirty="0">
                <a:solidFill>
                  <a:srgbClr val="FF0000"/>
                </a:solidFill>
                <a:latin typeface="Tahoma"/>
                <a:cs typeface="Tahoma"/>
              </a:rPr>
              <a:t>STILL </a:t>
            </a:r>
            <a:r>
              <a:rPr sz="2050" spc="-80" dirty="0">
                <a:solidFill>
                  <a:srgbClr val="FF0000"/>
                </a:solidFill>
                <a:latin typeface="Tahoma"/>
                <a:cs typeface="Tahoma"/>
              </a:rPr>
              <a:t>give </a:t>
            </a:r>
            <a:r>
              <a:rPr sz="2050" spc="-65" dirty="0">
                <a:solidFill>
                  <a:srgbClr val="FF0000"/>
                </a:solidFill>
                <a:latin typeface="Tahoma"/>
                <a:cs typeface="Tahoma"/>
              </a:rPr>
              <a:t>them </a:t>
            </a:r>
            <a:r>
              <a:rPr sz="2050" spc="-50" dirty="0">
                <a:solidFill>
                  <a:srgbClr val="FF0000"/>
                </a:solidFill>
                <a:latin typeface="Tahoma"/>
                <a:cs typeface="Tahoma"/>
              </a:rPr>
              <a:t>small, </a:t>
            </a:r>
            <a:r>
              <a:rPr sz="2050" spc="-30" dirty="0">
                <a:solidFill>
                  <a:srgbClr val="FF0000"/>
                </a:solidFill>
                <a:latin typeface="Tahoma"/>
                <a:cs typeface="Tahoma"/>
              </a:rPr>
              <a:t>but </a:t>
            </a:r>
            <a:r>
              <a:rPr sz="2050" spc="-75" dirty="0">
                <a:solidFill>
                  <a:srgbClr val="FF0000"/>
                </a:solidFill>
                <a:latin typeface="Tahoma"/>
                <a:cs typeface="Tahoma"/>
              </a:rPr>
              <a:t>non-zero</a:t>
            </a:r>
            <a:r>
              <a:rPr sz="2050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50" spc="-75" dirty="0">
                <a:solidFill>
                  <a:srgbClr val="FF0000"/>
                </a:solidFill>
                <a:latin typeface="Tahoma"/>
                <a:cs typeface="Tahoma"/>
              </a:rPr>
              <a:t>weights</a:t>
            </a:r>
            <a:r>
              <a:rPr sz="2050" spc="-75" dirty="0">
                <a:latin typeface="Tahoma"/>
                <a:cs typeface="Tahoma"/>
              </a:rPr>
              <a:t>.</a:t>
            </a:r>
            <a:endParaRPr sz="2050" dirty="0">
              <a:latin typeface="Tahoma"/>
              <a:cs typeface="Tahoma"/>
            </a:endParaRPr>
          </a:p>
          <a:p>
            <a:pPr marL="269875" indent="-257175">
              <a:lnSpc>
                <a:spcPct val="200000"/>
              </a:lnSpc>
              <a:spcBef>
                <a:spcPts val="6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95" dirty="0">
                <a:latin typeface="Tahoma"/>
                <a:cs typeface="Tahoma"/>
              </a:rPr>
              <a:t>Ideally,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irrelevant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input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should</a:t>
            </a:r>
            <a:r>
              <a:rPr sz="2050" spc="5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have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weights</a:t>
            </a:r>
            <a:r>
              <a:rPr sz="2050" spc="50" dirty="0">
                <a:latin typeface="Tahoma"/>
                <a:cs typeface="Tahoma"/>
              </a:rPr>
              <a:t> </a:t>
            </a:r>
            <a:r>
              <a:rPr sz="2050" spc="-50" dirty="0">
                <a:latin typeface="Tahoma"/>
                <a:cs typeface="Tahoma"/>
              </a:rPr>
              <a:t>exactly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equal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to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0" dirty="0">
                <a:latin typeface="Garamond"/>
                <a:cs typeface="Garamond"/>
              </a:rPr>
              <a:t>0</a:t>
            </a:r>
            <a:r>
              <a:rPr sz="2050" spc="0" dirty="0">
                <a:latin typeface="Tahoma"/>
                <a:cs typeface="Tahoma"/>
              </a:rPr>
              <a:t>.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8966320" y="6730060"/>
            <a:ext cx="2032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24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1577" y="715237"/>
            <a:ext cx="5036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i="1" spc="150" dirty="0">
                <a:latin typeface="Bookman Old Style"/>
                <a:cs typeface="Bookman Old Style"/>
              </a:rPr>
              <a:t>L</a:t>
            </a:r>
            <a:r>
              <a:rPr sz="2550" b="0" spc="225" baseline="-11437" dirty="0">
                <a:latin typeface="Arial"/>
                <a:cs typeface="Arial"/>
              </a:rPr>
              <a:t>1 </a:t>
            </a:r>
            <a:r>
              <a:rPr sz="2450" spc="-60" dirty="0"/>
              <a:t>Regularization </a:t>
            </a:r>
            <a:r>
              <a:rPr sz="2450" spc="-80" dirty="0"/>
              <a:t>for linear</a:t>
            </a:r>
            <a:r>
              <a:rPr sz="2450" spc="-145" dirty="0"/>
              <a:t> </a:t>
            </a:r>
            <a:r>
              <a:rPr sz="2450" spc="-110" dirty="0"/>
              <a:t>models</a:t>
            </a:r>
            <a:endParaRPr sz="24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0285" y="1460277"/>
            <a:ext cx="8195309" cy="571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175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pc="-95" dirty="0">
                <a:latin typeface="Tahoma"/>
                <a:cs typeface="Tahoma"/>
              </a:rPr>
              <a:t>Instead </a:t>
            </a:r>
            <a:r>
              <a:rPr spc="-55" dirty="0">
                <a:latin typeface="Tahoma"/>
                <a:cs typeface="Tahoma"/>
              </a:rPr>
              <a:t>of </a:t>
            </a:r>
            <a:r>
              <a:rPr spc="-60" dirty="0">
                <a:latin typeface="Tahoma"/>
                <a:cs typeface="Tahoma"/>
              </a:rPr>
              <a:t>requiring the </a:t>
            </a:r>
            <a:r>
              <a:rPr b="0" i="1" spc="110" dirty="0">
                <a:latin typeface="Bookman Old Style"/>
                <a:cs typeface="Bookman Old Style"/>
              </a:rPr>
              <a:t>L</a:t>
            </a:r>
            <a:r>
              <a:rPr spc="165" baseline="-11494" dirty="0">
                <a:latin typeface="Arial"/>
                <a:cs typeface="Arial"/>
              </a:rPr>
              <a:t>2 </a:t>
            </a:r>
            <a:r>
              <a:rPr spc="-85" dirty="0">
                <a:latin typeface="Tahoma"/>
                <a:cs typeface="Tahoma"/>
              </a:rPr>
              <a:t>norm </a:t>
            </a:r>
            <a:r>
              <a:rPr spc="-55" dirty="0">
                <a:latin typeface="Tahoma"/>
                <a:cs typeface="Tahoma"/>
              </a:rPr>
              <a:t>of </a:t>
            </a:r>
            <a:r>
              <a:rPr spc="-60" dirty="0">
                <a:latin typeface="Tahoma"/>
                <a:cs typeface="Tahoma"/>
              </a:rPr>
              <a:t>the </a:t>
            </a:r>
            <a:r>
              <a:rPr spc="-75" dirty="0">
                <a:latin typeface="Tahoma"/>
                <a:cs typeface="Tahoma"/>
              </a:rPr>
              <a:t>weight </a:t>
            </a:r>
            <a:r>
              <a:rPr spc="-65" dirty="0">
                <a:latin typeface="Tahoma"/>
                <a:cs typeface="Tahoma"/>
              </a:rPr>
              <a:t>vector </a:t>
            </a:r>
            <a:r>
              <a:rPr spc="-10" dirty="0">
                <a:latin typeface="Tahoma"/>
                <a:cs typeface="Tahoma"/>
              </a:rPr>
              <a:t>to </a:t>
            </a:r>
            <a:r>
              <a:rPr spc="-90" dirty="0">
                <a:latin typeface="Tahoma"/>
                <a:cs typeface="Tahoma"/>
              </a:rPr>
              <a:t>be </a:t>
            </a:r>
            <a:r>
              <a:rPr spc="-75" dirty="0">
                <a:latin typeface="Tahoma"/>
                <a:cs typeface="Tahoma"/>
              </a:rPr>
              <a:t>bounded,  </a:t>
            </a:r>
            <a:r>
              <a:rPr spc="-100" dirty="0">
                <a:latin typeface="Tahoma"/>
                <a:cs typeface="Tahoma"/>
              </a:rPr>
              <a:t>make </a:t>
            </a:r>
            <a:r>
              <a:rPr spc="-60" dirty="0">
                <a:latin typeface="Tahoma"/>
                <a:cs typeface="Tahoma"/>
              </a:rPr>
              <a:t>the </a:t>
            </a:r>
            <a:r>
              <a:rPr spc="-75" dirty="0">
                <a:latin typeface="Tahoma"/>
                <a:cs typeface="Tahoma"/>
              </a:rPr>
              <a:t>requirement </a:t>
            </a:r>
            <a:r>
              <a:rPr spc="-80" dirty="0">
                <a:latin typeface="Tahoma"/>
                <a:cs typeface="Tahoma"/>
              </a:rPr>
              <a:t>on </a:t>
            </a:r>
            <a:r>
              <a:rPr spc="-60" dirty="0">
                <a:latin typeface="Tahoma"/>
                <a:cs typeface="Tahoma"/>
              </a:rPr>
              <a:t>the </a:t>
            </a:r>
            <a:r>
              <a:rPr b="0" i="1" spc="110" dirty="0">
                <a:latin typeface="Bookman Old Style"/>
                <a:cs typeface="Bookman Old Style"/>
              </a:rPr>
              <a:t>L</a:t>
            </a:r>
            <a:r>
              <a:rPr spc="165" baseline="-11494" dirty="0">
                <a:latin typeface="Arial"/>
                <a:cs typeface="Arial"/>
              </a:rPr>
              <a:t>1</a:t>
            </a:r>
            <a:r>
              <a:rPr spc="622" baseline="-11494" dirty="0">
                <a:latin typeface="Arial"/>
                <a:cs typeface="Arial"/>
              </a:rPr>
              <a:t> </a:t>
            </a:r>
            <a:r>
              <a:rPr spc="-100" dirty="0">
                <a:latin typeface="Tahoma"/>
                <a:cs typeface="Tahoma"/>
              </a:rPr>
              <a:t>norm: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6310" y="2707116"/>
            <a:ext cx="21234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958975" algn="l"/>
              </a:tabLst>
            </a:pPr>
            <a:r>
              <a:rPr sz="1400" b="1" spc="-55" dirty="0">
                <a:latin typeface="Tahoma"/>
                <a:cs typeface="Tahoma"/>
              </a:rPr>
              <a:t>w	w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6865" y="2440053"/>
            <a:ext cx="14922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i="1" spc="80" dirty="0">
                <a:latin typeface="Arial"/>
                <a:cs typeface="Arial"/>
              </a:rPr>
              <a:t>T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54743" y="2469445"/>
            <a:ext cx="482409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01775" algn="l"/>
                <a:tab pos="1958975" algn="l"/>
                <a:tab pos="3683000" algn="l"/>
              </a:tabLst>
            </a:pPr>
            <a:r>
              <a:rPr sz="2050" spc="105" dirty="0">
                <a:latin typeface="Garamond"/>
                <a:cs typeface="Garamond"/>
              </a:rPr>
              <a:t>min</a:t>
            </a:r>
            <a:r>
              <a:rPr sz="2050" spc="-165" dirty="0">
                <a:latin typeface="Garamond"/>
                <a:cs typeface="Garamond"/>
              </a:rPr>
              <a:t> </a:t>
            </a:r>
            <a:r>
              <a:rPr sz="2050" b="0" i="1" spc="135" dirty="0">
                <a:latin typeface="Bookman Old Style"/>
                <a:cs typeface="Bookman Old Style"/>
              </a:rPr>
              <a:t>J</a:t>
            </a:r>
            <a:r>
              <a:rPr sz="2175" i="1" spc="202" baseline="-11494" dirty="0">
                <a:latin typeface="Arial"/>
                <a:cs typeface="Arial"/>
              </a:rPr>
              <a:t>D</a:t>
            </a:r>
            <a:r>
              <a:rPr sz="2050" spc="135" dirty="0">
                <a:latin typeface="Garamond"/>
                <a:cs typeface="Garamond"/>
              </a:rPr>
              <a:t>(</a:t>
            </a:r>
            <a:r>
              <a:rPr sz="2050" b="1" spc="135" dirty="0">
                <a:latin typeface="Tahoma"/>
                <a:cs typeface="Tahoma"/>
              </a:rPr>
              <a:t>w</a:t>
            </a:r>
            <a:r>
              <a:rPr sz="2050" spc="135" dirty="0">
                <a:latin typeface="Garamond"/>
                <a:cs typeface="Garamond"/>
              </a:rPr>
              <a:t>)	</a:t>
            </a:r>
            <a:r>
              <a:rPr sz="2050" spc="229" dirty="0">
                <a:latin typeface="Garamond"/>
                <a:cs typeface="Garamond"/>
              </a:rPr>
              <a:t>=	</a:t>
            </a:r>
            <a:r>
              <a:rPr sz="2050" spc="50" dirty="0">
                <a:latin typeface="Garamond"/>
                <a:cs typeface="Garamond"/>
              </a:rPr>
              <a:t>min(</a:t>
            </a:r>
            <a:r>
              <a:rPr sz="2050" b="1" spc="50" dirty="0">
                <a:latin typeface="Tahoma"/>
                <a:cs typeface="Tahoma"/>
              </a:rPr>
              <a:t>Φw</a:t>
            </a:r>
            <a:r>
              <a:rPr sz="2050" b="1" spc="-105" dirty="0">
                <a:latin typeface="Tahoma"/>
                <a:cs typeface="Tahoma"/>
              </a:rPr>
              <a:t> </a:t>
            </a:r>
            <a:r>
              <a:rPr sz="2050" spc="-25" dirty="0">
                <a:latin typeface="Lucida Sans Unicode"/>
                <a:cs typeface="Lucida Sans Unicode"/>
              </a:rPr>
              <a:t>−</a:t>
            </a:r>
            <a:r>
              <a:rPr sz="2050" spc="-185" dirty="0">
                <a:latin typeface="Lucida Sans Unicode"/>
                <a:cs typeface="Lucida Sans Unicode"/>
              </a:rPr>
              <a:t> </a:t>
            </a:r>
            <a:r>
              <a:rPr sz="2050" b="1" spc="150" dirty="0">
                <a:latin typeface="Tahoma"/>
                <a:cs typeface="Tahoma"/>
              </a:rPr>
              <a:t>y</a:t>
            </a:r>
            <a:r>
              <a:rPr sz="2050" spc="150" dirty="0">
                <a:latin typeface="Garamond"/>
                <a:cs typeface="Garamond"/>
              </a:rPr>
              <a:t>)	</a:t>
            </a:r>
            <a:r>
              <a:rPr sz="2050" dirty="0">
                <a:latin typeface="Garamond"/>
                <a:cs typeface="Garamond"/>
              </a:rPr>
              <a:t>(</a:t>
            </a:r>
            <a:r>
              <a:rPr sz="2050" b="1" dirty="0">
                <a:latin typeface="Tahoma"/>
                <a:cs typeface="Tahoma"/>
              </a:rPr>
              <a:t>Φw </a:t>
            </a:r>
            <a:r>
              <a:rPr sz="2050" spc="-25" dirty="0">
                <a:latin typeface="Lucida Sans Unicode"/>
                <a:cs typeface="Lucida Sans Unicode"/>
              </a:rPr>
              <a:t>−</a:t>
            </a:r>
            <a:r>
              <a:rPr sz="2050" spc="-375" dirty="0">
                <a:latin typeface="Lucida Sans Unicode"/>
                <a:cs typeface="Lucida Sans Unicode"/>
              </a:rPr>
              <a:t> </a:t>
            </a:r>
            <a:r>
              <a:rPr sz="2050" b="1" spc="150" dirty="0">
                <a:latin typeface="Tahoma"/>
                <a:cs typeface="Tahoma"/>
              </a:rPr>
              <a:t>y</a:t>
            </a:r>
            <a:r>
              <a:rPr sz="2050" spc="150" dirty="0">
                <a:latin typeface="Garamond"/>
                <a:cs typeface="Garamond"/>
              </a:rPr>
              <a:t>)</a:t>
            </a:r>
            <a:endParaRPr sz="2050" dirty="0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5740" y="3225565"/>
            <a:ext cx="105219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80" dirty="0">
                <a:latin typeface="Tahoma"/>
                <a:cs typeface="Tahoma"/>
              </a:rPr>
              <a:t>such</a:t>
            </a:r>
            <a:r>
              <a:rPr sz="2050" spc="-15" dirty="0">
                <a:latin typeface="Tahoma"/>
                <a:cs typeface="Tahoma"/>
              </a:rPr>
              <a:t> that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0285" y="3988118"/>
            <a:ext cx="6381750" cy="709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269875" indent="-257175">
              <a:lnSpc>
                <a:spcPct val="100000"/>
              </a:lnSpc>
              <a:buFont typeface="Lucida Sans Unicode"/>
              <a:buChar char="•"/>
              <a:tabLst>
                <a:tab pos="270510" algn="l"/>
              </a:tabLst>
            </a:pPr>
            <a:r>
              <a:rPr spc="0" dirty="0">
                <a:latin typeface="Tahoma"/>
                <a:cs typeface="Tahoma"/>
              </a:rPr>
              <a:t>This </a:t>
            </a:r>
            <a:r>
              <a:rPr spc="-65" dirty="0">
                <a:latin typeface="Tahoma"/>
                <a:cs typeface="Tahoma"/>
              </a:rPr>
              <a:t>yields </a:t>
            </a:r>
            <a:r>
              <a:rPr spc="-85" dirty="0">
                <a:latin typeface="Tahoma"/>
                <a:cs typeface="Tahoma"/>
              </a:rPr>
              <a:t>an </a:t>
            </a:r>
            <a:r>
              <a:rPr spc="-50" dirty="0">
                <a:latin typeface="Tahoma"/>
                <a:cs typeface="Tahoma"/>
              </a:rPr>
              <a:t>algorithm called </a:t>
            </a:r>
            <a:r>
              <a:rPr spc="-65" dirty="0">
                <a:latin typeface="Tahoma"/>
                <a:cs typeface="Tahoma"/>
              </a:rPr>
              <a:t>Lasso </a:t>
            </a:r>
            <a:r>
              <a:rPr spc="-20" dirty="0">
                <a:latin typeface="Tahoma"/>
                <a:cs typeface="Tahoma"/>
              </a:rPr>
              <a:t>(</a:t>
            </a:r>
            <a:r>
              <a:rPr spc="-20" dirty="0">
                <a:latin typeface="Tahoma"/>
                <a:cs typeface="Tahoma"/>
                <a:hlinkClick r:id="rId2"/>
              </a:rPr>
              <a:t>Tibshirani</a:t>
            </a:r>
            <a:r>
              <a:rPr spc="-20" dirty="0">
                <a:latin typeface="Tahoma"/>
                <a:cs typeface="Tahoma"/>
              </a:rPr>
              <a:t>,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70" dirty="0">
                <a:latin typeface="Tahoma"/>
                <a:cs typeface="Tahoma"/>
              </a:rPr>
              <a:t>1996)</a:t>
            </a:r>
            <a:endParaRPr dirty="0">
              <a:latin typeface="Tahoma"/>
              <a:cs typeface="Tahoma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706502" y="3157088"/>
            <a:ext cx="1793157" cy="676001"/>
            <a:chOff x="3463792" y="3150000"/>
            <a:chExt cx="1793157" cy="676001"/>
          </a:xfrm>
        </p:grpSpPr>
        <p:sp>
          <p:nvSpPr>
            <p:cNvPr id="8" name="object 8"/>
            <p:cNvSpPr txBox="1"/>
            <p:nvPr/>
          </p:nvSpPr>
          <p:spPr>
            <a:xfrm>
              <a:off x="3604223" y="3150000"/>
              <a:ext cx="154940" cy="24574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450" i="1" spc="204" dirty="0">
                  <a:latin typeface="Arial"/>
                  <a:cs typeface="Arial"/>
                </a:rPr>
                <a:t>n</a:t>
              </a:r>
              <a:endParaRPr sz="1450" dirty="0">
                <a:latin typeface="Arial"/>
                <a:cs typeface="Arial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3572294" y="3262369"/>
              <a:ext cx="404495" cy="340360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</a:pPr>
              <a:r>
                <a:rPr sz="2050" spc="1710" dirty="0">
                  <a:latin typeface="Arial"/>
                  <a:cs typeface="Arial"/>
                </a:rPr>
                <a:t>Σ</a:t>
              </a:r>
              <a:endParaRPr sz="2050" dirty="0">
                <a:latin typeface="Arial"/>
                <a:cs typeface="Arial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4237558" y="3343886"/>
              <a:ext cx="99695" cy="24574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450" i="1" spc="254" dirty="0">
                  <a:latin typeface="Arial"/>
                  <a:cs typeface="Arial"/>
                </a:rPr>
                <a:t>i</a:t>
              </a:r>
              <a:endParaRPr sz="1450">
                <a:latin typeface="Arial"/>
                <a:cs typeface="Arial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3976789" y="3225565"/>
              <a:ext cx="1280160" cy="340360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  <a:tabLst>
                  <a:tab pos="679450" algn="l"/>
                  <a:tab pos="1136650" algn="l"/>
                </a:tabLst>
              </a:pPr>
              <a:r>
                <a:rPr sz="2050" spc="-195" dirty="0">
                  <a:latin typeface="Lucida Sans Unicode"/>
                  <a:cs typeface="Lucida Sans Unicode"/>
                </a:rPr>
                <a:t>|</a:t>
              </a:r>
              <a:r>
                <a:rPr sz="2050" b="0" i="1" spc="-330" dirty="0">
                  <a:latin typeface="Bookman Old Style"/>
                  <a:cs typeface="Bookman Old Style"/>
                </a:rPr>
                <a:t>w</a:t>
              </a:r>
              <a:r>
                <a:rPr sz="2050" b="0" i="1" spc="15" dirty="0">
                  <a:latin typeface="Bookman Old Style"/>
                  <a:cs typeface="Bookman Old Style"/>
                </a:rPr>
                <a:t> </a:t>
              </a:r>
              <a:r>
                <a:rPr sz="2050" spc="-195" dirty="0">
                  <a:latin typeface="Lucida Sans Unicode"/>
                  <a:cs typeface="Lucida Sans Unicode"/>
                </a:rPr>
                <a:t>|</a:t>
              </a:r>
              <a:r>
                <a:rPr sz="2050" dirty="0">
                  <a:latin typeface="Lucida Sans Unicode"/>
                  <a:cs typeface="Lucida Sans Unicode"/>
                </a:rPr>
                <a:t>	</a:t>
              </a:r>
              <a:r>
                <a:rPr sz="2050" spc="-25" dirty="0">
                  <a:latin typeface="Lucida Sans Unicode"/>
                  <a:cs typeface="Lucida Sans Unicode"/>
                </a:rPr>
                <a:t>≤</a:t>
              </a:r>
              <a:r>
                <a:rPr sz="2050" dirty="0">
                  <a:latin typeface="Lucida Sans Unicode"/>
                  <a:cs typeface="Lucida Sans Unicode"/>
                </a:rPr>
                <a:t>	</a:t>
              </a:r>
              <a:r>
                <a:rPr sz="2050" b="0" i="1" spc="-185" dirty="0">
                  <a:latin typeface="Bookman Old Style"/>
                  <a:cs typeface="Bookman Old Style"/>
                </a:rPr>
                <a:t>η</a:t>
              </a:r>
              <a:endParaRPr sz="2050">
                <a:latin typeface="Bookman Old Style"/>
                <a:cs typeface="Bookman Old Style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63792" y="3456669"/>
              <a:ext cx="13747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R="781685" algn="ctr">
                <a:lnSpc>
                  <a:spcPct val="100000"/>
                </a:lnSpc>
                <a:spcBef>
                  <a:spcPts val="95"/>
                </a:spcBef>
              </a:pPr>
              <a:r>
                <a:rPr lang="en-US" i="1" spc="225" dirty="0" err="1">
                  <a:latin typeface="Arial"/>
                  <a:cs typeface="Arial"/>
                </a:rPr>
                <a:t>i</a:t>
              </a:r>
              <a:r>
                <a:rPr lang="en-US" spc="225" dirty="0">
                  <a:latin typeface="Arial"/>
                  <a:cs typeface="Arial"/>
                </a:rPr>
                <a:t>=1</a:t>
              </a:r>
              <a:endParaRPr lang="en-US" dirty="0"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sldNum" sz="quarter" idx="4294967295"/>
          </p:nvPr>
        </p:nvSpPr>
        <p:spPr>
          <a:xfrm>
            <a:off x="8966320" y="6730060"/>
            <a:ext cx="2032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25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4265" y="715237"/>
            <a:ext cx="356997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5" dirty="0"/>
              <a:t>Solving </a:t>
            </a:r>
            <a:r>
              <a:rPr b="0" i="1" spc="150" dirty="0">
                <a:latin typeface="Bookman Old Style"/>
                <a:cs typeface="Bookman Old Style"/>
              </a:rPr>
              <a:t>L</a:t>
            </a:r>
            <a:r>
              <a:rPr sz="2550" b="0" spc="225" baseline="-11437" dirty="0">
                <a:latin typeface="Arial"/>
                <a:cs typeface="Arial"/>
              </a:rPr>
              <a:t>1</a:t>
            </a:r>
            <a:r>
              <a:rPr sz="2550" b="0" spc="337" baseline="-11437" dirty="0">
                <a:latin typeface="Arial"/>
                <a:cs typeface="Arial"/>
              </a:rPr>
              <a:t> </a:t>
            </a:r>
            <a:r>
              <a:rPr sz="2450" spc="-65" dirty="0"/>
              <a:t>regularization</a:t>
            </a:r>
            <a:endParaRPr sz="2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0284" y="1443089"/>
            <a:ext cx="8564715" cy="175111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9875" indent="-257175">
              <a:spcBef>
                <a:spcPts val="114"/>
              </a:spcBef>
              <a:buFont typeface="Lucida Sans Unicode"/>
              <a:buChar char="•"/>
              <a:tabLst>
                <a:tab pos="270510" algn="l"/>
                <a:tab pos="1073785" algn="l"/>
                <a:tab pos="1403350" algn="l"/>
                <a:tab pos="1952625" algn="l"/>
                <a:tab pos="3206115" algn="l"/>
                <a:tab pos="3666490" algn="l"/>
                <a:tab pos="4327525" algn="l"/>
                <a:tab pos="5346065" algn="l"/>
              </a:tabLst>
            </a:pPr>
            <a:r>
              <a:rPr lang="en-US" spc="-15" dirty="0">
                <a:latin typeface="Tahoma"/>
                <a:cs typeface="Tahoma"/>
              </a:rPr>
              <a:t>The </a:t>
            </a:r>
            <a:r>
              <a:rPr lang="en-US" spc="-25" dirty="0">
                <a:latin typeface="Tahoma"/>
                <a:cs typeface="Tahoma"/>
              </a:rPr>
              <a:t>optimization </a:t>
            </a:r>
            <a:r>
              <a:rPr lang="en-US" spc="-80" dirty="0">
                <a:latin typeface="Tahoma"/>
                <a:cs typeface="Tahoma"/>
              </a:rPr>
              <a:t>problem </a:t>
            </a:r>
            <a:r>
              <a:rPr lang="en-US" spc="-55" dirty="0">
                <a:latin typeface="Tahoma"/>
                <a:cs typeface="Tahoma"/>
              </a:rPr>
              <a:t>is </a:t>
            </a:r>
            <a:r>
              <a:rPr lang="en-US" spc="-85" dirty="0">
                <a:latin typeface="Tahoma"/>
                <a:cs typeface="Tahoma"/>
              </a:rPr>
              <a:t>a </a:t>
            </a:r>
            <a:r>
              <a:rPr lang="en-US" b="1" spc="-40" dirty="0">
                <a:latin typeface="Tahoma"/>
                <a:cs typeface="Tahoma"/>
              </a:rPr>
              <a:t>quadratic</a:t>
            </a:r>
            <a:r>
              <a:rPr lang="en-US" b="1" spc="515" dirty="0">
                <a:latin typeface="Tahoma"/>
                <a:cs typeface="Tahoma"/>
              </a:rPr>
              <a:t> </a:t>
            </a:r>
            <a:r>
              <a:rPr lang="en-US" b="1" spc="-80" dirty="0">
                <a:latin typeface="Tahoma"/>
                <a:cs typeface="Tahoma"/>
              </a:rPr>
              <a:t>program</a:t>
            </a:r>
            <a:endParaRPr lang="en-US" spc="-50" dirty="0">
              <a:latin typeface="Tahoma"/>
              <a:cs typeface="Tahoma"/>
            </a:endParaRPr>
          </a:p>
          <a:p>
            <a:pPr marL="269875" indent="-257175">
              <a:spcBef>
                <a:spcPts val="114"/>
              </a:spcBef>
              <a:buFont typeface="Lucida Sans Unicode"/>
              <a:buChar char="•"/>
              <a:tabLst>
                <a:tab pos="270510" algn="l"/>
                <a:tab pos="1073785" algn="l"/>
                <a:tab pos="1403350" algn="l"/>
                <a:tab pos="1952625" algn="l"/>
                <a:tab pos="3206115" algn="l"/>
                <a:tab pos="3666490" algn="l"/>
                <a:tab pos="4327525" algn="l"/>
                <a:tab pos="5346065" algn="l"/>
              </a:tabLst>
            </a:pPr>
            <a:r>
              <a:rPr spc="-50" dirty="0">
                <a:latin typeface="Tahoma"/>
                <a:cs typeface="Tahoma"/>
              </a:rPr>
              <a:t>There	</a:t>
            </a:r>
            <a:r>
              <a:rPr spc="-55" dirty="0">
                <a:latin typeface="Tahoma"/>
                <a:cs typeface="Tahoma"/>
              </a:rPr>
              <a:t>is	</a:t>
            </a:r>
            <a:r>
              <a:rPr spc="-110" dirty="0">
                <a:latin typeface="Tahoma"/>
                <a:cs typeface="Tahoma"/>
              </a:rPr>
              <a:t>one	</a:t>
            </a:r>
            <a:r>
              <a:rPr spc="-40" dirty="0">
                <a:latin typeface="Tahoma"/>
                <a:cs typeface="Tahoma"/>
              </a:rPr>
              <a:t>constraint	f</a:t>
            </a:r>
            <a:r>
              <a:rPr spc="-125" dirty="0">
                <a:latin typeface="Tahoma"/>
                <a:cs typeface="Tahoma"/>
              </a:rPr>
              <a:t>o</a:t>
            </a:r>
            <a:r>
              <a:rPr spc="-35" dirty="0">
                <a:latin typeface="Tahoma"/>
                <a:cs typeface="Tahoma"/>
              </a:rPr>
              <a:t>r</a:t>
            </a:r>
            <a:r>
              <a:rPr dirty="0">
                <a:latin typeface="Tahoma"/>
                <a:cs typeface="Tahoma"/>
              </a:rPr>
              <a:t>	</a:t>
            </a:r>
            <a:r>
              <a:rPr spc="-90" dirty="0">
                <a:latin typeface="Tahoma"/>
                <a:cs typeface="Tahoma"/>
              </a:rPr>
              <a:t>each</a:t>
            </a:r>
            <a:r>
              <a:rPr dirty="0">
                <a:latin typeface="Tahoma"/>
                <a:cs typeface="Tahoma"/>
              </a:rPr>
              <a:t>	</a:t>
            </a:r>
            <a:r>
              <a:rPr spc="-15" dirty="0">
                <a:latin typeface="Tahoma"/>
                <a:cs typeface="Tahoma"/>
              </a:rPr>
              <a:t>p</a:t>
            </a:r>
            <a:r>
              <a:rPr spc="-75" dirty="0">
                <a:latin typeface="Tahoma"/>
                <a:cs typeface="Tahoma"/>
              </a:rPr>
              <a:t>ossible</a:t>
            </a:r>
            <a:r>
              <a:rPr dirty="0">
                <a:latin typeface="Tahoma"/>
                <a:cs typeface="Tahoma"/>
              </a:rPr>
              <a:t>	</a:t>
            </a:r>
            <a:r>
              <a:rPr spc="-70" dirty="0">
                <a:latin typeface="Tahoma"/>
                <a:cs typeface="Tahoma"/>
              </a:rPr>
              <a:t>sign</a:t>
            </a:r>
            <a:r>
              <a:rPr lang="en-US" spc="-70" dirty="0">
                <a:latin typeface="Tahoma"/>
                <a:cs typeface="Tahoma"/>
              </a:rPr>
              <a:t> </a:t>
            </a:r>
            <a:r>
              <a:rPr lang="en-US" spc="-55" dirty="0">
                <a:latin typeface="Tahoma"/>
                <a:cs typeface="Tahoma"/>
              </a:rPr>
              <a:t>of	</a:t>
            </a:r>
            <a:r>
              <a:rPr lang="en-US" spc="-60" dirty="0">
                <a:latin typeface="Tahoma"/>
                <a:cs typeface="Tahoma"/>
              </a:rPr>
              <a:t>the	</a:t>
            </a:r>
            <a:r>
              <a:rPr lang="en-US" spc="-175" dirty="0">
                <a:latin typeface="Tahoma"/>
                <a:cs typeface="Tahoma"/>
              </a:rPr>
              <a:t>w</a:t>
            </a:r>
            <a:r>
              <a:rPr lang="en-US" spc="-65" dirty="0">
                <a:latin typeface="Tahoma"/>
                <a:cs typeface="Tahoma"/>
              </a:rPr>
              <a:t>eights</a:t>
            </a:r>
            <a:r>
              <a:rPr lang="en-US" sz="2050" dirty="0">
                <a:latin typeface="Tahoma"/>
                <a:cs typeface="Tahoma"/>
              </a:rPr>
              <a:t>	</a:t>
            </a:r>
            <a:r>
              <a:rPr lang="en-US" spc="25" dirty="0">
                <a:latin typeface="Tahoma"/>
                <a:cs typeface="Tahoma"/>
              </a:rPr>
              <a:t>(</a:t>
            </a:r>
            <a:r>
              <a:rPr lang="en-US" spc="60" dirty="0">
                <a:latin typeface="Garamond"/>
                <a:cs typeface="Garamond"/>
              </a:rPr>
              <a:t>2</a:t>
            </a:r>
            <a:r>
              <a:rPr lang="en-US" i="1" spc="307" baseline="28735" dirty="0">
                <a:latin typeface="Arial"/>
                <a:cs typeface="Arial"/>
              </a:rPr>
              <a:t>n</a:t>
            </a:r>
            <a:r>
              <a:rPr lang="en-US" spc="-45" dirty="0">
                <a:latin typeface="Tahoma"/>
                <a:cs typeface="Tahoma"/>
              </a:rPr>
              <a:t>constraints </a:t>
            </a:r>
            <a:r>
              <a:rPr lang="en-US" spc="-70" dirty="0">
                <a:latin typeface="Tahoma"/>
                <a:cs typeface="Tahoma"/>
              </a:rPr>
              <a:t>for </a:t>
            </a:r>
            <a:r>
              <a:rPr lang="en-US" b="0" i="1" spc="-35" dirty="0">
                <a:latin typeface="Bookman Old Style"/>
                <a:cs typeface="Bookman Old Style"/>
              </a:rPr>
              <a:t>n</a:t>
            </a:r>
            <a:r>
              <a:rPr lang="en-US" b="0" i="1" spc="229" dirty="0">
                <a:latin typeface="Bookman Old Style"/>
                <a:cs typeface="Bookman Old Style"/>
              </a:rPr>
              <a:t> </a:t>
            </a:r>
            <a:r>
              <a:rPr lang="en-US" spc="-70" dirty="0">
                <a:latin typeface="Tahoma"/>
                <a:cs typeface="Tahoma"/>
              </a:rPr>
              <a:t>weights)</a:t>
            </a:r>
            <a:endParaRPr lang="en-US" dirty="0">
              <a:latin typeface="Tahoma"/>
              <a:cs typeface="Tahoma"/>
            </a:endParaRPr>
          </a:p>
          <a:p>
            <a:pPr marL="12700">
              <a:spcBef>
                <a:spcPts val="114"/>
              </a:spcBef>
              <a:tabLst>
                <a:tab pos="270510" algn="l"/>
                <a:tab pos="1073785" algn="l"/>
                <a:tab pos="1403350" algn="l"/>
                <a:tab pos="1952625" algn="l"/>
                <a:tab pos="3206115" algn="l"/>
                <a:tab pos="3666490" algn="l"/>
                <a:tab pos="4327525" algn="l"/>
                <a:tab pos="5346065" algn="l"/>
              </a:tabLst>
            </a:pPr>
            <a:endParaRPr lang="en-US" sz="2175" baseline="28735" dirty="0">
              <a:latin typeface="Arial"/>
              <a:cs typeface="Arial"/>
            </a:endParaRPr>
          </a:p>
          <a:p>
            <a:pPr marL="269875" indent="-257175">
              <a:spcBef>
                <a:spcPts val="114"/>
              </a:spcBef>
              <a:buFont typeface="Lucida Sans Unicode"/>
              <a:buChar char="•"/>
              <a:tabLst>
                <a:tab pos="270510" algn="l"/>
                <a:tab pos="1073785" algn="l"/>
                <a:tab pos="1403350" algn="l"/>
                <a:tab pos="1952625" algn="l"/>
                <a:tab pos="3206115" algn="l"/>
                <a:tab pos="3666490" algn="l"/>
                <a:tab pos="4327525" algn="l"/>
                <a:tab pos="5346065" algn="l"/>
              </a:tabLst>
            </a:pPr>
            <a:r>
              <a:rPr lang="en-US" spc="-45" dirty="0">
                <a:latin typeface="Tahoma"/>
                <a:cs typeface="Tahoma"/>
              </a:rPr>
              <a:t>For </a:t>
            </a:r>
            <a:r>
              <a:rPr lang="en-US" spc="-85" dirty="0">
                <a:latin typeface="Tahoma"/>
                <a:cs typeface="Tahoma"/>
              </a:rPr>
              <a:t>example, </a:t>
            </a:r>
            <a:r>
              <a:rPr lang="en-US" spc="-30" dirty="0">
                <a:latin typeface="Tahoma"/>
                <a:cs typeface="Tahoma"/>
              </a:rPr>
              <a:t>with </a:t>
            </a:r>
            <a:r>
              <a:rPr lang="en-US" spc="-85" dirty="0">
                <a:latin typeface="Tahoma"/>
                <a:cs typeface="Tahoma"/>
              </a:rPr>
              <a:t>two</a:t>
            </a:r>
            <a:r>
              <a:rPr lang="en-US" spc="325" dirty="0">
                <a:latin typeface="Tahoma"/>
                <a:cs typeface="Tahoma"/>
              </a:rPr>
              <a:t> </a:t>
            </a:r>
            <a:r>
              <a:rPr lang="en-US" spc="-90" dirty="0">
                <a:latin typeface="Tahoma"/>
                <a:cs typeface="Tahoma"/>
              </a:rPr>
              <a:t>weights:</a:t>
            </a:r>
            <a:endParaRPr lang="en-US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70510" algn="l"/>
                <a:tab pos="1073785" algn="l"/>
                <a:tab pos="1403350" algn="l"/>
                <a:tab pos="1952625" algn="l"/>
                <a:tab pos="3206115" algn="l"/>
                <a:tab pos="3666490" algn="l"/>
                <a:tab pos="4327525" algn="l"/>
                <a:tab pos="5346065" algn="l"/>
              </a:tabLst>
            </a:pPr>
            <a:r>
              <a:rPr lang="en-US" sz="2050" spc="-70" dirty="0">
                <a:latin typeface="Tahoma"/>
                <a:cs typeface="Tahoma"/>
              </a:rPr>
              <a:t> </a:t>
            </a:r>
            <a:endParaRPr sz="2050" dirty="0">
              <a:latin typeface="Tahoma"/>
              <a:cs typeface="Tahoma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495800" y="2909378"/>
            <a:ext cx="3384153" cy="610205"/>
            <a:chOff x="4524289" y="2747148"/>
            <a:chExt cx="3384153" cy="610205"/>
          </a:xfrm>
        </p:grpSpPr>
        <p:sp>
          <p:nvSpPr>
            <p:cNvPr id="8" name="object 8"/>
            <p:cNvSpPr txBox="1"/>
            <p:nvPr/>
          </p:nvSpPr>
          <p:spPr>
            <a:xfrm>
              <a:off x="4524289" y="2747148"/>
              <a:ext cx="572135" cy="48196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69850">
                <a:lnSpc>
                  <a:spcPts val="2150"/>
                </a:lnSpc>
                <a:spcBef>
                  <a:spcPts val="114"/>
                </a:spcBef>
              </a:pPr>
              <a:r>
                <a:rPr sz="2050" spc="105" dirty="0">
                  <a:latin typeface="Garamond"/>
                  <a:cs typeface="Garamond"/>
                </a:rPr>
                <a:t>min</a:t>
              </a:r>
              <a:endParaRPr sz="2050" dirty="0">
                <a:latin typeface="Garamond"/>
                <a:cs typeface="Garamond"/>
              </a:endParaRPr>
            </a:p>
            <a:p>
              <a:pPr marL="12700">
                <a:lnSpc>
                  <a:spcPts val="1430"/>
                </a:lnSpc>
              </a:pPr>
              <a:r>
                <a:rPr sz="1450" i="1" spc="140" dirty="0">
                  <a:latin typeface="Arial"/>
                  <a:cs typeface="Arial"/>
                </a:rPr>
                <a:t>w</a:t>
              </a:r>
              <a:r>
                <a:rPr sz="1800" spc="89" baseline="-13888" dirty="0">
                  <a:latin typeface="Arial"/>
                  <a:cs typeface="Arial"/>
                </a:rPr>
                <a:t>1</a:t>
              </a:r>
              <a:r>
                <a:rPr sz="1450" i="1" spc="110" dirty="0">
                  <a:latin typeface="Arial"/>
                  <a:cs typeface="Arial"/>
                </a:rPr>
                <a:t>,w</a:t>
              </a:r>
              <a:r>
                <a:rPr sz="1800" spc="15" baseline="-13888" dirty="0">
                  <a:latin typeface="Arial"/>
                  <a:cs typeface="Arial"/>
                </a:rPr>
                <a:t>2</a:t>
              </a:r>
              <a:endParaRPr sz="1800" baseline="-13888" dirty="0">
                <a:latin typeface="Arial"/>
                <a:cs typeface="Arial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5193563" y="2767488"/>
              <a:ext cx="211454" cy="24574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450" i="1" spc="250" dirty="0">
                  <a:latin typeface="Arial"/>
                  <a:cs typeface="Arial"/>
                </a:rPr>
                <a:t>m</a:t>
              </a:r>
              <a:endParaRPr sz="1450" dirty="0">
                <a:latin typeface="Arial"/>
                <a:cs typeface="Arial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5190007" y="2861798"/>
              <a:ext cx="391795" cy="340360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</a:pPr>
              <a:r>
                <a:rPr sz="2050" spc="-509" dirty="0">
                  <a:latin typeface="Arial"/>
                  <a:cs typeface="Arial"/>
                </a:rPr>
                <a:t>Σ</a:t>
              </a:r>
              <a:endParaRPr sz="2050" dirty="0">
                <a:latin typeface="Arial"/>
                <a:cs typeface="Arial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5104980" y="3111608"/>
              <a:ext cx="388620" cy="24574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450" i="1" spc="430" dirty="0">
                  <a:latin typeface="Arial"/>
                  <a:cs typeface="Arial"/>
                </a:rPr>
                <a:t>j</a:t>
              </a:r>
              <a:r>
                <a:rPr sz="1450" spc="210" dirty="0">
                  <a:latin typeface="Arial"/>
                  <a:cs typeface="Arial"/>
                </a:rPr>
                <a:t>=1</a:t>
              </a:r>
              <a:endParaRPr sz="1450" dirty="0">
                <a:latin typeface="Arial"/>
                <a:cs typeface="Arial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5581802" y="2761604"/>
              <a:ext cx="2326640" cy="37020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R="5080" algn="r">
                <a:lnSpc>
                  <a:spcPts val="994"/>
                </a:lnSpc>
                <a:spcBef>
                  <a:spcPts val="95"/>
                </a:spcBef>
              </a:pPr>
              <a:r>
                <a:rPr sz="1450" spc="10" dirty="0">
                  <a:latin typeface="Arial"/>
                  <a:cs typeface="Arial"/>
                </a:rPr>
                <a:t>2</a:t>
              </a:r>
              <a:endParaRPr sz="1450" dirty="0">
                <a:latin typeface="Arial"/>
                <a:cs typeface="Arial"/>
              </a:endParaRPr>
            </a:p>
            <a:p>
              <a:pPr marL="12700">
                <a:lnSpc>
                  <a:spcPts val="1714"/>
                </a:lnSpc>
              </a:pPr>
              <a:r>
                <a:rPr sz="2050" spc="110" dirty="0">
                  <a:latin typeface="Garamond"/>
                  <a:cs typeface="Garamond"/>
                </a:rPr>
                <a:t>(</a:t>
              </a:r>
              <a:r>
                <a:rPr sz="2050" b="0" i="1" spc="110" dirty="0">
                  <a:latin typeface="Bookman Old Style"/>
                  <a:cs typeface="Bookman Old Style"/>
                </a:rPr>
                <a:t>y</a:t>
              </a:r>
              <a:r>
                <a:rPr sz="2175" i="1" spc="165" baseline="-11494" dirty="0">
                  <a:latin typeface="Arial"/>
                  <a:cs typeface="Arial"/>
                </a:rPr>
                <a:t>j </a:t>
              </a:r>
              <a:r>
                <a:rPr sz="2050" spc="-25" dirty="0">
                  <a:latin typeface="Lucida Sans Unicode"/>
                  <a:cs typeface="Lucida Sans Unicode"/>
                </a:rPr>
                <a:t>− </a:t>
              </a:r>
              <a:r>
                <a:rPr sz="2050" b="0" i="1" spc="-45" dirty="0">
                  <a:latin typeface="Bookman Old Style"/>
                  <a:cs typeface="Bookman Old Style"/>
                </a:rPr>
                <a:t>w</a:t>
              </a:r>
              <a:r>
                <a:rPr sz="2175" spc="-67" baseline="-11494" dirty="0">
                  <a:latin typeface="Arial"/>
                  <a:cs typeface="Arial"/>
                </a:rPr>
                <a:t>1</a:t>
              </a:r>
              <a:r>
                <a:rPr sz="2050" b="0" i="1" spc="-45" dirty="0">
                  <a:latin typeface="Bookman Old Style"/>
                  <a:cs typeface="Bookman Old Style"/>
                </a:rPr>
                <a:t>x</a:t>
              </a:r>
              <a:r>
                <a:rPr sz="2175" spc="-67" baseline="-11494" dirty="0">
                  <a:latin typeface="Arial"/>
                  <a:cs typeface="Arial"/>
                </a:rPr>
                <a:t>1 </a:t>
              </a:r>
              <a:r>
                <a:rPr sz="2050" spc="-25" dirty="0">
                  <a:latin typeface="Lucida Sans Unicode"/>
                  <a:cs typeface="Lucida Sans Unicode"/>
                </a:rPr>
                <a:t>−</a:t>
              </a:r>
              <a:r>
                <a:rPr sz="2050" spc="-190" dirty="0">
                  <a:latin typeface="Lucida Sans Unicode"/>
                  <a:cs typeface="Lucida Sans Unicode"/>
                </a:rPr>
                <a:t> </a:t>
              </a:r>
              <a:r>
                <a:rPr sz="2050" b="0" i="1" spc="10" dirty="0">
                  <a:latin typeface="Bookman Old Style"/>
                  <a:cs typeface="Bookman Old Style"/>
                </a:rPr>
                <a:t>w</a:t>
              </a:r>
              <a:r>
                <a:rPr sz="2175" spc="15" baseline="-11494" dirty="0">
                  <a:latin typeface="Arial"/>
                  <a:cs typeface="Arial"/>
                </a:rPr>
                <a:t>2</a:t>
              </a:r>
              <a:r>
                <a:rPr sz="2050" b="0" i="1" spc="10" dirty="0">
                  <a:latin typeface="Bookman Old Style"/>
                  <a:cs typeface="Bookman Old Style"/>
                </a:rPr>
                <a:t>x</a:t>
              </a:r>
              <a:r>
                <a:rPr sz="2175" spc="15" baseline="-11494" dirty="0">
                  <a:latin typeface="Arial"/>
                  <a:cs typeface="Arial"/>
                </a:rPr>
                <a:t>2</a:t>
              </a:r>
              <a:r>
                <a:rPr sz="2050" spc="10" dirty="0">
                  <a:latin typeface="Garamond"/>
                  <a:cs typeface="Garamond"/>
                </a:rPr>
                <a:t>)</a:t>
              </a:r>
              <a:endParaRPr sz="2050" dirty="0">
                <a:latin typeface="Garamond"/>
                <a:cs typeface="Garamond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60285" y="3510537"/>
            <a:ext cx="8197850" cy="2579296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511935">
              <a:lnSpc>
                <a:spcPct val="100000"/>
              </a:lnSpc>
              <a:spcBef>
                <a:spcPts val="1110"/>
              </a:spcBef>
              <a:tabLst>
                <a:tab pos="3797935" algn="l"/>
                <a:tab pos="4254500" algn="l"/>
              </a:tabLst>
            </a:pPr>
            <a:r>
              <a:rPr spc="-80" dirty="0">
                <a:latin typeface="Tahoma"/>
                <a:cs typeface="Tahoma"/>
              </a:rPr>
              <a:t>such </a:t>
            </a:r>
            <a:r>
              <a:rPr spc="-15" dirty="0">
                <a:latin typeface="Tahoma"/>
                <a:cs typeface="Tahoma"/>
              </a:rPr>
              <a:t>that </a:t>
            </a:r>
            <a:r>
              <a:rPr b="0" i="1" spc="-160" dirty="0">
                <a:latin typeface="Bookman Old Style"/>
                <a:cs typeface="Bookman Old Style"/>
              </a:rPr>
              <a:t>w</a:t>
            </a:r>
            <a:r>
              <a:rPr spc="-240" baseline="-11494" dirty="0">
                <a:latin typeface="Arial"/>
                <a:cs typeface="Arial"/>
              </a:rPr>
              <a:t>1 </a:t>
            </a:r>
            <a:r>
              <a:rPr spc="112" baseline="-11494" dirty="0">
                <a:latin typeface="Arial"/>
                <a:cs typeface="Arial"/>
              </a:rPr>
              <a:t> </a:t>
            </a:r>
            <a:r>
              <a:rPr spc="229" dirty="0">
                <a:latin typeface="Garamond"/>
                <a:cs typeface="Garamond"/>
              </a:rPr>
              <a:t>+</a:t>
            </a:r>
            <a:r>
              <a:rPr spc="-50" dirty="0">
                <a:latin typeface="Garamond"/>
                <a:cs typeface="Garamond"/>
              </a:rPr>
              <a:t> </a:t>
            </a:r>
            <a:r>
              <a:rPr b="0" i="1" spc="-160" dirty="0">
                <a:latin typeface="Bookman Old Style"/>
                <a:cs typeface="Bookman Old Style"/>
              </a:rPr>
              <a:t>w</a:t>
            </a:r>
            <a:r>
              <a:rPr spc="-240" baseline="-11494" dirty="0">
                <a:latin typeface="Arial"/>
                <a:cs typeface="Arial"/>
              </a:rPr>
              <a:t>2	</a:t>
            </a:r>
            <a:r>
              <a:rPr spc="-25" dirty="0">
                <a:latin typeface="Lucida Sans Unicode"/>
                <a:cs typeface="Lucida Sans Unicode"/>
              </a:rPr>
              <a:t>≤	</a:t>
            </a:r>
            <a:r>
              <a:rPr b="0" i="1" spc="-185" dirty="0">
                <a:latin typeface="Bookman Old Style"/>
                <a:cs typeface="Bookman Old Style"/>
              </a:rPr>
              <a:t>η</a:t>
            </a:r>
            <a:endParaRPr dirty="0">
              <a:latin typeface="Bookman Old Style"/>
              <a:cs typeface="Bookman Old Style"/>
            </a:endParaRPr>
          </a:p>
          <a:p>
            <a:pPr marL="2626360">
              <a:lnSpc>
                <a:spcPct val="100000"/>
              </a:lnSpc>
              <a:spcBef>
                <a:spcPts val="1010"/>
              </a:spcBef>
              <a:tabLst>
                <a:tab pos="3797935" algn="l"/>
                <a:tab pos="4254500" algn="l"/>
              </a:tabLst>
            </a:pPr>
            <a:r>
              <a:rPr b="0" i="1" spc="-160" dirty="0">
                <a:latin typeface="Bookman Old Style"/>
                <a:cs typeface="Bookman Old Style"/>
              </a:rPr>
              <a:t>w</a:t>
            </a:r>
            <a:r>
              <a:rPr spc="-240" baseline="-11494" dirty="0">
                <a:latin typeface="Arial"/>
                <a:cs typeface="Arial"/>
              </a:rPr>
              <a:t>1 </a:t>
            </a:r>
            <a:r>
              <a:rPr spc="-202" baseline="-11494" dirty="0">
                <a:latin typeface="Arial"/>
                <a:cs typeface="Arial"/>
              </a:rPr>
              <a:t> </a:t>
            </a:r>
            <a:r>
              <a:rPr spc="-25" dirty="0">
                <a:latin typeface="Lucida Sans Unicode"/>
                <a:cs typeface="Lucida Sans Unicode"/>
              </a:rPr>
              <a:t>−</a:t>
            </a:r>
            <a:r>
              <a:rPr spc="-190" dirty="0">
                <a:latin typeface="Lucida Sans Unicode"/>
                <a:cs typeface="Lucida Sans Unicode"/>
              </a:rPr>
              <a:t> </a:t>
            </a:r>
            <a:r>
              <a:rPr b="0" i="1" spc="-160" dirty="0">
                <a:latin typeface="Bookman Old Style"/>
                <a:cs typeface="Bookman Old Style"/>
              </a:rPr>
              <a:t>w</a:t>
            </a:r>
            <a:r>
              <a:rPr spc="-240" baseline="-11494" dirty="0">
                <a:latin typeface="Arial"/>
                <a:cs typeface="Arial"/>
              </a:rPr>
              <a:t>2	</a:t>
            </a:r>
            <a:r>
              <a:rPr spc="-25" dirty="0">
                <a:latin typeface="Lucida Sans Unicode"/>
                <a:cs typeface="Lucida Sans Unicode"/>
              </a:rPr>
              <a:t>≤	</a:t>
            </a:r>
            <a:r>
              <a:rPr b="0" i="1" spc="-185" dirty="0">
                <a:latin typeface="Bookman Old Style"/>
                <a:cs typeface="Bookman Old Style"/>
              </a:rPr>
              <a:t>η</a:t>
            </a:r>
            <a:endParaRPr dirty="0">
              <a:latin typeface="Bookman Old Style"/>
              <a:cs typeface="Bookman Old Style"/>
            </a:endParaRPr>
          </a:p>
          <a:p>
            <a:pPr marL="2422525">
              <a:lnSpc>
                <a:spcPct val="100000"/>
              </a:lnSpc>
              <a:spcBef>
                <a:spcPts val="1010"/>
              </a:spcBef>
              <a:tabLst>
                <a:tab pos="3797935" algn="l"/>
                <a:tab pos="4254500" algn="l"/>
              </a:tabLst>
            </a:pPr>
            <a:r>
              <a:rPr spc="-114" dirty="0">
                <a:latin typeface="Lucida Sans Unicode"/>
                <a:cs typeface="Lucida Sans Unicode"/>
              </a:rPr>
              <a:t>−</a:t>
            </a:r>
            <a:r>
              <a:rPr b="0" i="1" spc="-114" dirty="0">
                <a:latin typeface="Bookman Old Style"/>
                <a:cs typeface="Bookman Old Style"/>
              </a:rPr>
              <a:t>w</a:t>
            </a:r>
            <a:r>
              <a:rPr spc="-172" baseline="-11494" dirty="0">
                <a:latin typeface="Arial"/>
                <a:cs typeface="Arial"/>
              </a:rPr>
              <a:t>1</a:t>
            </a:r>
            <a:r>
              <a:rPr spc="150" baseline="-11494" dirty="0">
                <a:latin typeface="Arial"/>
                <a:cs typeface="Arial"/>
              </a:rPr>
              <a:t> </a:t>
            </a:r>
            <a:r>
              <a:rPr spc="229" dirty="0">
                <a:latin typeface="Garamond"/>
                <a:cs typeface="Garamond"/>
              </a:rPr>
              <a:t>+</a:t>
            </a:r>
            <a:r>
              <a:rPr spc="-55" dirty="0">
                <a:latin typeface="Garamond"/>
                <a:cs typeface="Garamond"/>
              </a:rPr>
              <a:t> </a:t>
            </a:r>
            <a:r>
              <a:rPr b="0" i="1" spc="-160" dirty="0">
                <a:latin typeface="Bookman Old Style"/>
                <a:cs typeface="Bookman Old Style"/>
              </a:rPr>
              <a:t>w</a:t>
            </a:r>
            <a:r>
              <a:rPr spc="-240" baseline="-11494" dirty="0">
                <a:latin typeface="Arial"/>
                <a:cs typeface="Arial"/>
              </a:rPr>
              <a:t>2	</a:t>
            </a:r>
            <a:r>
              <a:rPr spc="-25" dirty="0">
                <a:latin typeface="Lucida Sans Unicode"/>
                <a:cs typeface="Lucida Sans Unicode"/>
              </a:rPr>
              <a:t>≤	</a:t>
            </a:r>
            <a:r>
              <a:rPr b="0" i="1" spc="-185" dirty="0">
                <a:latin typeface="Bookman Old Style"/>
                <a:cs typeface="Bookman Old Style"/>
              </a:rPr>
              <a:t>η</a:t>
            </a:r>
            <a:endParaRPr dirty="0">
              <a:latin typeface="Bookman Old Style"/>
              <a:cs typeface="Bookman Old Style"/>
            </a:endParaRPr>
          </a:p>
          <a:p>
            <a:pPr marL="2422525">
              <a:lnSpc>
                <a:spcPct val="100000"/>
              </a:lnSpc>
              <a:spcBef>
                <a:spcPts val="1010"/>
              </a:spcBef>
              <a:tabLst>
                <a:tab pos="3797935" algn="l"/>
                <a:tab pos="4254500" algn="l"/>
              </a:tabLst>
            </a:pPr>
            <a:r>
              <a:rPr spc="-114" dirty="0">
                <a:latin typeface="Lucida Sans Unicode"/>
                <a:cs typeface="Lucida Sans Unicode"/>
              </a:rPr>
              <a:t>−</a:t>
            </a:r>
            <a:r>
              <a:rPr b="0" i="1" spc="-114" dirty="0">
                <a:latin typeface="Bookman Old Style"/>
                <a:cs typeface="Bookman Old Style"/>
              </a:rPr>
              <a:t>w</a:t>
            </a:r>
            <a:r>
              <a:rPr spc="-172" baseline="-11494" dirty="0">
                <a:latin typeface="Arial"/>
                <a:cs typeface="Arial"/>
              </a:rPr>
              <a:t>1</a:t>
            </a:r>
            <a:r>
              <a:rPr spc="150" baseline="-11494" dirty="0">
                <a:latin typeface="Arial"/>
                <a:cs typeface="Arial"/>
              </a:rPr>
              <a:t> </a:t>
            </a:r>
            <a:r>
              <a:rPr spc="-25" dirty="0">
                <a:latin typeface="Lucida Sans Unicode"/>
                <a:cs typeface="Lucida Sans Unicode"/>
              </a:rPr>
              <a:t>−</a:t>
            </a:r>
            <a:r>
              <a:rPr spc="-190" dirty="0">
                <a:latin typeface="Lucida Sans Unicode"/>
                <a:cs typeface="Lucida Sans Unicode"/>
              </a:rPr>
              <a:t> </a:t>
            </a:r>
            <a:r>
              <a:rPr b="0" i="1" spc="-160" dirty="0">
                <a:latin typeface="Bookman Old Style"/>
                <a:cs typeface="Bookman Old Style"/>
              </a:rPr>
              <a:t>w</a:t>
            </a:r>
            <a:r>
              <a:rPr spc="-240" baseline="-11494" dirty="0">
                <a:latin typeface="Arial"/>
                <a:cs typeface="Arial"/>
              </a:rPr>
              <a:t>2	</a:t>
            </a:r>
            <a:r>
              <a:rPr spc="-25" dirty="0">
                <a:latin typeface="Lucida Sans Unicode"/>
                <a:cs typeface="Lucida Sans Unicode"/>
              </a:rPr>
              <a:t>≤	</a:t>
            </a:r>
            <a:r>
              <a:rPr b="0" i="1" spc="-185" dirty="0">
                <a:latin typeface="Bookman Old Style"/>
                <a:cs typeface="Bookman Old Style"/>
              </a:rPr>
              <a:t>η</a:t>
            </a:r>
            <a:endParaRPr dirty="0">
              <a:latin typeface="Bookman Old Style"/>
              <a:cs typeface="Bookman Old Style"/>
            </a:endParaRPr>
          </a:p>
          <a:p>
            <a:pPr marL="269875" marR="5080" indent="-257175">
              <a:lnSpc>
                <a:spcPct val="100800"/>
              </a:lnSpc>
              <a:spcBef>
                <a:spcPts val="2950"/>
              </a:spcBef>
              <a:buFont typeface="Lucida Sans Unicode"/>
              <a:buChar char="•"/>
              <a:tabLst>
                <a:tab pos="270510" algn="l"/>
                <a:tab pos="1191895" algn="l"/>
                <a:tab pos="1715770" algn="l"/>
                <a:tab pos="2752090" algn="l"/>
                <a:tab pos="3683000" algn="l"/>
                <a:tab pos="4192904" algn="l"/>
                <a:tab pos="4583430" algn="l"/>
                <a:tab pos="5233670" algn="l"/>
                <a:tab pos="5658485" algn="l"/>
                <a:tab pos="6763384" algn="l"/>
                <a:tab pos="7366634" algn="l"/>
                <a:tab pos="7623809" algn="l"/>
              </a:tabLst>
            </a:pPr>
            <a:r>
              <a:rPr spc="-40" dirty="0">
                <a:latin typeface="Tahoma"/>
                <a:cs typeface="Tahoma"/>
              </a:rPr>
              <a:t>Solving	</a:t>
            </a:r>
            <a:r>
              <a:rPr spc="-30" dirty="0">
                <a:latin typeface="Tahoma"/>
                <a:cs typeface="Tahoma"/>
              </a:rPr>
              <a:t>this	</a:t>
            </a:r>
            <a:r>
              <a:rPr spc="-125" dirty="0">
                <a:latin typeface="Tahoma"/>
                <a:cs typeface="Tahoma"/>
              </a:rPr>
              <a:t>p</a:t>
            </a:r>
            <a:r>
              <a:rPr spc="-70" dirty="0">
                <a:latin typeface="Tahoma"/>
                <a:cs typeface="Tahoma"/>
              </a:rPr>
              <a:t>rogram</a:t>
            </a:r>
            <a:r>
              <a:rPr dirty="0">
                <a:latin typeface="Tahoma"/>
                <a:cs typeface="Tahoma"/>
              </a:rPr>
              <a:t>	</a:t>
            </a:r>
            <a:r>
              <a:rPr spc="-35" dirty="0">
                <a:latin typeface="Tahoma"/>
                <a:cs typeface="Tahoma"/>
              </a:rPr>
              <a:t>directly</a:t>
            </a:r>
            <a:r>
              <a:rPr dirty="0">
                <a:latin typeface="Tahoma"/>
                <a:cs typeface="Tahoma"/>
              </a:rPr>
              <a:t>	</a:t>
            </a:r>
            <a:r>
              <a:rPr spc="-65" dirty="0">
                <a:latin typeface="Tahoma"/>
                <a:cs typeface="Tahoma"/>
              </a:rPr>
              <a:t>can</a:t>
            </a:r>
            <a:r>
              <a:rPr dirty="0">
                <a:latin typeface="Tahoma"/>
                <a:cs typeface="Tahoma"/>
              </a:rPr>
              <a:t>	</a:t>
            </a:r>
            <a:r>
              <a:rPr spc="-15" dirty="0">
                <a:latin typeface="Tahoma"/>
                <a:cs typeface="Tahoma"/>
              </a:rPr>
              <a:t>b</a:t>
            </a:r>
            <a:r>
              <a:rPr spc="-165" dirty="0">
                <a:latin typeface="Tahoma"/>
                <a:cs typeface="Tahoma"/>
              </a:rPr>
              <a:t>e</a:t>
            </a:r>
            <a:r>
              <a:rPr dirty="0">
                <a:latin typeface="Tahoma"/>
                <a:cs typeface="Tahoma"/>
              </a:rPr>
              <a:t>	</a:t>
            </a:r>
            <a:r>
              <a:rPr spc="-100" dirty="0">
                <a:latin typeface="Tahoma"/>
                <a:cs typeface="Tahoma"/>
              </a:rPr>
              <a:t>done</a:t>
            </a:r>
            <a:r>
              <a:rPr dirty="0">
                <a:latin typeface="Tahoma"/>
                <a:cs typeface="Tahoma"/>
              </a:rPr>
              <a:t>	</a:t>
            </a:r>
            <a:r>
              <a:rPr spc="-40" dirty="0">
                <a:latin typeface="Tahoma"/>
                <a:cs typeface="Tahoma"/>
              </a:rPr>
              <a:t>f</a:t>
            </a:r>
            <a:r>
              <a:rPr spc="-125" dirty="0">
                <a:latin typeface="Tahoma"/>
                <a:cs typeface="Tahoma"/>
              </a:rPr>
              <a:t>o</a:t>
            </a:r>
            <a:r>
              <a:rPr spc="-35" dirty="0">
                <a:latin typeface="Tahoma"/>
                <a:cs typeface="Tahoma"/>
              </a:rPr>
              <a:t>r</a:t>
            </a:r>
            <a:r>
              <a:rPr dirty="0">
                <a:latin typeface="Tahoma"/>
                <a:cs typeface="Tahoma"/>
              </a:rPr>
              <a:t>	</a:t>
            </a:r>
            <a:r>
              <a:rPr spc="-130" dirty="0">
                <a:latin typeface="Tahoma"/>
                <a:cs typeface="Tahoma"/>
              </a:rPr>
              <a:t>p</a:t>
            </a:r>
            <a:r>
              <a:rPr spc="-75" dirty="0">
                <a:latin typeface="Tahoma"/>
                <a:cs typeface="Tahoma"/>
              </a:rPr>
              <a:t>roblems</a:t>
            </a:r>
            <a:r>
              <a:rPr dirty="0">
                <a:latin typeface="Tahoma"/>
                <a:cs typeface="Tahoma"/>
              </a:rPr>
              <a:t>	</a:t>
            </a:r>
            <a:r>
              <a:rPr spc="-30" dirty="0">
                <a:latin typeface="Tahoma"/>
                <a:cs typeface="Tahoma"/>
              </a:rPr>
              <a:t>with</a:t>
            </a:r>
            <a:r>
              <a:rPr dirty="0">
                <a:latin typeface="Tahoma"/>
                <a:cs typeface="Tahoma"/>
              </a:rPr>
              <a:t>	</a:t>
            </a:r>
            <a:r>
              <a:rPr spc="-85" dirty="0">
                <a:latin typeface="Tahoma"/>
                <a:cs typeface="Tahoma"/>
              </a:rPr>
              <a:t>a</a:t>
            </a:r>
            <a:r>
              <a:rPr dirty="0">
                <a:latin typeface="Tahoma"/>
                <a:cs typeface="Tahoma"/>
              </a:rPr>
              <a:t>	</a:t>
            </a:r>
            <a:r>
              <a:rPr spc="-45" dirty="0">
                <a:latin typeface="Tahoma"/>
                <a:cs typeface="Tahoma"/>
              </a:rPr>
              <a:t>small  </a:t>
            </a:r>
            <a:r>
              <a:rPr spc="-75" dirty="0">
                <a:latin typeface="Tahoma"/>
                <a:cs typeface="Tahoma"/>
              </a:rPr>
              <a:t>number </a:t>
            </a:r>
            <a:r>
              <a:rPr spc="-55" dirty="0">
                <a:latin typeface="Tahoma"/>
                <a:cs typeface="Tahoma"/>
              </a:rPr>
              <a:t>of</a:t>
            </a:r>
            <a:r>
              <a:rPr spc="155" dirty="0">
                <a:latin typeface="Tahoma"/>
                <a:cs typeface="Tahoma"/>
              </a:rPr>
              <a:t> </a:t>
            </a:r>
            <a:r>
              <a:rPr spc="-45" dirty="0">
                <a:latin typeface="Tahoma"/>
                <a:cs typeface="Tahoma"/>
              </a:rPr>
              <a:t>inputs</a:t>
            </a:r>
            <a:endParaRPr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7542" y="715237"/>
            <a:ext cx="406336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5" dirty="0"/>
              <a:t>Visualizing </a:t>
            </a:r>
            <a:r>
              <a:rPr b="0" i="1" spc="150" dirty="0">
                <a:latin typeface="Bookman Old Style"/>
                <a:cs typeface="Bookman Old Style"/>
              </a:rPr>
              <a:t>L</a:t>
            </a:r>
            <a:r>
              <a:rPr sz="2550" b="0" spc="225" baseline="-11437" dirty="0">
                <a:latin typeface="Arial"/>
                <a:cs typeface="Arial"/>
              </a:rPr>
              <a:t>1</a:t>
            </a:r>
            <a:r>
              <a:rPr sz="2550" b="0" spc="277" baseline="-11437" dirty="0">
                <a:latin typeface="Arial"/>
                <a:cs typeface="Arial"/>
              </a:rPr>
              <a:t> </a:t>
            </a:r>
            <a:r>
              <a:rPr sz="2450" spc="-65" dirty="0"/>
              <a:t>regularization</a:t>
            </a:r>
            <a:endParaRPr sz="24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28373" y="3249221"/>
            <a:ext cx="1457325" cy="1457325"/>
          </a:xfrm>
          <a:custGeom>
            <a:avLst/>
            <a:gdLst/>
            <a:ahLst/>
            <a:cxnLst/>
            <a:rect l="l" t="t" r="r" b="b"/>
            <a:pathLst>
              <a:path w="1457325" h="1457325">
                <a:moveTo>
                  <a:pt x="728592" y="0"/>
                </a:moveTo>
                <a:lnTo>
                  <a:pt x="0" y="728592"/>
                </a:lnTo>
                <a:lnTo>
                  <a:pt x="728592" y="1457185"/>
                </a:lnTo>
                <a:lnTo>
                  <a:pt x="1457185" y="728592"/>
                </a:lnTo>
                <a:lnTo>
                  <a:pt x="728592" y="0"/>
                </a:lnTo>
                <a:close/>
              </a:path>
            </a:pathLst>
          </a:custGeom>
          <a:solidFill>
            <a:srgbClr val="EFD3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28373" y="3249221"/>
            <a:ext cx="1457325" cy="1457325"/>
          </a:xfrm>
          <a:custGeom>
            <a:avLst/>
            <a:gdLst/>
            <a:ahLst/>
            <a:cxnLst/>
            <a:rect l="l" t="t" r="r" b="b"/>
            <a:pathLst>
              <a:path w="1457325" h="1457325">
                <a:moveTo>
                  <a:pt x="1457185" y="728592"/>
                </a:moveTo>
                <a:lnTo>
                  <a:pt x="728592" y="0"/>
                </a:lnTo>
                <a:lnTo>
                  <a:pt x="0" y="728592"/>
                </a:lnTo>
                <a:lnTo>
                  <a:pt x="728592" y="1457185"/>
                </a:lnTo>
                <a:lnTo>
                  <a:pt x="1457185" y="728592"/>
                </a:lnTo>
                <a:close/>
              </a:path>
            </a:pathLst>
          </a:custGeom>
          <a:ln w="214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68300" y="3977814"/>
            <a:ext cx="2609215" cy="0"/>
          </a:xfrm>
          <a:custGeom>
            <a:avLst/>
            <a:gdLst/>
            <a:ahLst/>
            <a:cxnLst/>
            <a:rect l="l" t="t" r="r" b="b"/>
            <a:pathLst>
              <a:path w="2609215">
                <a:moveTo>
                  <a:pt x="0" y="0"/>
                </a:moveTo>
                <a:lnTo>
                  <a:pt x="2608659" y="0"/>
                </a:lnTo>
              </a:path>
            </a:pathLst>
          </a:custGeom>
          <a:ln w="214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7157" y="3934347"/>
            <a:ext cx="100504" cy="869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6967" y="1247823"/>
            <a:ext cx="0" cy="3519170"/>
          </a:xfrm>
          <a:custGeom>
            <a:avLst/>
            <a:gdLst/>
            <a:ahLst/>
            <a:cxnLst/>
            <a:rect l="l" t="t" r="r" b="b"/>
            <a:pathLst>
              <a:path h="3519170">
                <a:moveTo>
                  <a:pt x="0" y="3518657"/>
                </a:moveTo>
                <a:lnTo>
                  <a:pt x="0" y="0"/>
                </a:lnTo>
              </a:path>
            </a:pathLst>
          </a:custGeom>
          <a:ln w="214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13514" y="1237122"/>
            <a:ext cx="86904" cy="1004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08633" y="2157819"/>
            <a:ext cx="607060" cy="607060"/>
          </a:xfrm>
          <a:custGeom>
            <a:avLst/>
            <a:gdLst/>
            <a:ahLst/>
            <a:cxnLst/>
            <a:rect l="l" t="t" r="r" b="b"/>
            <a:pathLst>
              <a:path w="607060" h="607060">
                <a:moveTo>
                  <a:pt x="606664" y="303332"/>
                </a:moveTo>
                <a:lnTo>
                  <a:pt x="602885" y="255593"/>
                </a:lnTo>
                <a:lnTo>
                  <a:pt x="591772" y="209461"/>
                </a:lnTo>
                <a:lnTo>
                  <a:pt x="573664" y="165750"/>
                </a:lnTo>
                <a:lnTo>
                  <a:pt x="548900" y="125275"/>
                </a:lnTo>
                <a:lnTo>
                  <a:pt x="517816" y="88848"/>
                </a:lnTo>
                <a:lnTo>
                  <a:pt x="481389" y="57764"/>
                </a:lnTo>
                <a:lnTo>
                  <a:pt x="440914" y="33000"/>
                </a:lnTo>
                <a:lnTo>
                  <a:pt x="397203" y="14892"/>
                </a:lnTo>
                <a:lnTo>
                  <a:pt x="351071" y="3779"/>
                </a:lnTo>
                <a:lnTo>
                  <a:pt x="303332" y="0"/>
                </a:lnTo>
                <a:lnTo>
                  <a:pt x="255593" y="3779"/>
                </a:lnTo>
                <a:lnTo>
                  <a:pt x="209461" y="14892"/>
                </a:lnTo>
                <a:lnTo>
                  <a:pt x="165750" y="33000"/>
                </a:lnTo>
                <a:lnTo>
                  <a:pt x="125275" y="57764"/>
                </a:lnTo>
                <a:lnTo>
                  <a:pt x="88848" y="88848"/>
                </a:lnTo>
                <a:lnTo>
                  <a:pt x="57764" y="125275"/>
                </a:lnTo>
                <a:lnTo>
                  <a:pt x="32999" y="165750"/>
                </a:lnTo>
                <a:lnTo>
                  <a:pt x="14892" y="209461"/>
                </a:lnTo>
                <a:lnTo>
                  <a:pt x="3779" y="255593"/>
                </a:lnTo>
                <a:lnTo>
                  <a:pt x="0" y="303332"/>
                </a:lnTo>
                <a:lnTo>
                  <a:pt x="3779" y="351071"/>
                </a:lnTo>
                <a:lnTo>
                  <a:pt x="14892" y="397203"/>
                </a:lnTo>
                <a:lnTo>
                  <a:pt x="32999" y="440914"/>
                </a:lnTo>
                <a:lnTo>
                  <a:pt x="57764" y="481390"/>
                </a:lnTo>
                <a:lnTo>
                  <a:pt x="88848" y="517816"/>
                </a:lnTo>
                <a:lnTo>
                  <a:pt x="125275" y="548900"/>
                </a:lnTo>
                <a:lnTo>
                  <a:pt x="165750" y="573665"/>
                </a:lnTo>
                <a:lnTo>
                  <a:pt x="209461" y="591772"/>
                </a:lnTo>
                <a:lnTo>
                  <a:pt x="255593" y="602885"/>
                </a:lnTo>
                <a:lnTo>
                  <a:pt x="303332" y="606665"/>
                </a:lnTo>
                <a:lnTo>
                  <a:pt x="351071" y="602885"/>
                </a:lnTo>
                <a:lnTo>
                  <a:pt x="397203" y="591772"/>
                </a:lnTo>
                <a:lnTo>
                  <a:pt x="440914" y="573665"/>
                </a:lnTo>
                <a:lnTo>
                  <a:pt x="481389" y="548900"/>
                </a:lnTo>
                <a:lnTo>
                  <a:pt x="517816" y="517816"/>
                </a:lnTo>
                <a:lnTo>
                  <a:pt x="548900" y="481390"/>
                </a:lnTo>
                <a:lnTo>
                  <a:pt x="573664" y="440914"/>
                </a:lnTo>
                <a:lnTo>
                  <a:pt x="591772" y="397203"/>
                </a:lnTo>
                <a:lnTo>
                  <a:pt x="602885" y="351071"/>
                </a:lnTo>
                <a:lnTo>
                  <a:pt x="606664" y="303332"/>
                </a:lnTo>
                <a:close/>
              </a:path>
            </a:pathLst>
          </a:custGeom>
          <a:ln w="2140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05300" y="1854487"/>
            <a:ext cx="1213485" cy="1213485"/>
          </a:xfrm>
          <a:custGeom>
            <a:avLst/>
            <a:gdLst/>
            <a:ahLst/>
            <a:cxnLst/>
            <a:rect l="l" t="t" r="r" b="b"/>
            <a:pathLst>
              <a:path w="1213485" h="1213485">
                <a:moveTo>
                  <a:pt x="1213329" y="606664"/>
                </a:moveTo>
                <a:lnTo>
                  <a:pt x="1211425" y="558625"/>
                </a:lnTo>
                <a:lnTo>
                  <a:pt x="1205770" y="511186"/>
                </a:lnTo>
                <a:lnTo>
                  <a:pt x="1196449" y="464550"/>
                </a:lnTo>
                <a:lnTo>
                  <a:pt x="1183545" y="418922"/>
                </a:lnTo>
                <a:lnTo>
                  <a:pt x="1167144" y="374504"/>
                </a:lnTo>
                <a:lnTo>
                  <a:pt x="1147329" y="331500"/>
                </a:lnTo>
                <a:lnTo>
                  <a:pt x="1124186" y="290114"/>
                </a:lnTo>
                <a:lnTo>
                  <a:pt x="1097800" y="250549"/>
                </a:lnTo>
                <a:lnTo>
                  <a:pt x="1068253" y="213009"/>
                </a:lnTo>
                <a:lnTo>
                  <a:pt x="1035632" y="177696"/>
                </a:lnTo>
                <a:lnTo>
                  <a:pt x="1000320" y="145075"/>
                </a:lnTo>
                <a:lnTo>
                  <a:pt x="962779" y="115529"/>
                </a:lnTo>
                <a:lnTo>
                  <a:pt x="923214" y="89142"/>
                </a:lnTo>
                <a:lnTo>
                  <a:pt x="881828" y="65999"/>
                </a:lnTo>
                <a:lnTo>
                  <a:pt x="838824" y="46185"/>
                </a:lnTo>
                <a:lnTo>
                  <a:pt x="794406" y="29784"/>
                </a:lnTo>
                <a:lnTo>
                  <a:pt x="748778" y="16880"/>
                </a:lnTo>
                <a:lnTo>
                  <a:pt x="702142" y="7558"/>
                </a:lnTo>
                <a:lnTo>
                  <a:pt x="654703" y="1903"/>
                </a:lnTo>
                <a:lnTo>
                  <a:pt x="606664" y="0"/>
                </a:lnTo>
                <a:lnTo>
                  <a:pt x="558625" y="1903"/>
                </a:lnTo>
                <a:lnTo>
                  <a:pt x="511186" y="7558"/>
                </a:lnTo>
                <a:lnTo>
                  <a:pt x="464550" y="16880"/>
                </a:lnTo>
                <a:lnTo>
                  <a:pt x="418922" y="29784"/>
                </a:lnTo>
                <a:lnTo>
                  <a:pt x="374504" y="46185"/>
                </a:lnTo>
                <a:lnTo>
                  <a:pt x="331500" y="65999"/>
                </a:lnTo>
                <a:lnTo>
                  <a:pt x="290114" y="89142"/>
                </a:lnTo>
                <a:lnTo>
                  <a:pt x="250549" y="115529"/>
                </a:lnTo>
                <a:lnTo>
                  <a:pt x="213008" y="145075"/>
                </a:lnTo>
                <a:lnTo>
                  <a:pt x="177696" y="177696"/>
                </a:lnTo>
                <a:lnTo>
                  <a:pt x="145075" y="213009"/>
                </a:lnTo>
                <a:lnTo>
                  <a:pt x="115529" y="250549"/>
                </a:lnTo>
                <a:lnTo>
                  <a:pt x="89142" y="290114"/>
                </a:lnTo>
                <a:lnTo>
                  <a:pt x="65999" y="331500"/>
                </a:lnTo>
                <a:lnTo>
                  <a:pt x="46185" y="374504"/>
                </a:lnTo>
                <a:lnTo>
                  <a:pt x="29784" y="418922"/>
                </a:lnTo>
                <a:lnTo>
                  <a:pt x="16880" y="464550"/>
                </a:lnTo>
                <a:lnTo>
                  <a:pt x="7558" y="511186"/>
                </a:lnTo>
                <a:lnTo>
                  <a:pt x="1903" y="558625"/>
                </a:lnTo>
                <a:lnTo>
                  <a:pt x="0" y="606664"/>
                </a:lnTo>
                <a:lnTo>
                  <a:pt x="1903" y="654704"/>
                </a:lnTo>
                <a:lnTo>
                  <a:pt x="7558" y="702143"/>
                </a:lnTo>
                <a:lnTo>
                  <a:pt x="16880" y="748778"/>
                </a:lnTo>
                <a:lnTo>
                  <a:pt x="29784" y="794407"/>
                </a:lnTo>
                <a:lnTo>
                  <a:pt x="46185" y="838824"/>
                </a:lnTo>
                <a:lnTo>
                  <a:pt x="65999" y="881828"/>
                </a:lnTo>
                <a:lnTo>
                  <a:pt x="89142" y="923214"/>
                </a:lnTo>
                <a:lnTo>
                  <a:pt x="115529" y="962779"/>
                </a:lnTo>
                <a:lnTo>
                  <a:pt x="145075" y="1000320"/>
                </a:lnTo>
                <a:lnTo>
                  <a:pt x="177696" y="1035632"/>
                </a:lnTo>
                <a:lnTo>
                  <a:pt x="213008" y="1068253"/>
                </a:lnTo>
                <a:lnTo>
                  <a:pt x="250549" y="1097800"/>
                </a:lnTo>
                <a:lnTo>
                  <a:pt x="290114" y="1124186"/>
                </a:lnTo>
                <a:lnTo>
                  <a:pt x="331500" y="1147329"/>
                </a:lnTo>
                <a:lnTo>
                  <a:pt x="374504" y="1167144"/>
                </a:lnTo>
                <a:lnTo>
                  <a:pt x="418922" y="1183545"/>
                </a:lnTo>
                <a:lnTo>
                  <a:pt x="464550" y="1196449"/>
                </a:lnTo>
                <a:lnTo>
                  <a:pt x="511186" y="1205770"/>
                </a:lnTo>
                <a:lnTo>
                  <a:pt x="558625" y="1211425"/>
                </a:lnTo>
                <a:lnTo>
                  <a:pt x="606664" y="1213329"/>
                </a:lnTo>
                <a:lnTo>
                  <a:pt x="654703" y="1211425"/>
                </a:lnTo>
                <a:lnTo>
                  <a:pt x="702142" y="1205770"/>
                </a:lnTo>
                <a:lnTo>
                  <a:pt x="748778" y="1196449"/>
                </a:lnTo>
                <a:lnTo>
                  <a:pt x="794406" y="1183545"/>
                </a:lnTo>
                <a:lnTo>
                  <a:pt x="838824" y="1167144"/>
                </a:lnTo>
                <a:lnTo>
                  <a:pt x="881828" y="1147329"/>
                </a:lnTo>
                <a:lnTo>
                  <a:pt x="923214" y="1124186"/>
                </a:lnTo>
                <a:lnTo>
                  <a:pt x="962779" y="1097800"/>
                </a:lnTo>
                <a:lnTo>
                  <a:pt x="1000320" y="1068253"/>
                </a:lnTo>
                <a:lnTo>
                  <a:pt x="1035632" y="1035632"/>
                </a:lnTo>
                <a:lnTo>
                  <a:pt x="1068253" y="1000320"/>
                </a:lnTo>
                <a:lnTo>
                  <a:pt x="1097800" y="962779"/>
                </a:lnTo>
                <a:lnTo>
                  <a:pt x="1124186" y="923214"/>
                </a:lnTo>
                <a:lnTo>
                  <a:pt x="1147329" y="881828"/>
                </a:lnTo>
                <a:lnTo>
                  <a:pt x="1167144" y="838824"/>
                </a:lnTo>
                <a:lnTo>
                  <a:pt x="1183545" y="794407"/>
                </a:lnTo>
                <a:lnTo>
                  <a:pt x="1196449" y="748778"/>
                </a:lnTo>
                <a:lnTo>
                  <a:pt x="1205770" y="702143"/>
                </a:lnTo>
                <a:lnTo>
                  <a:pt x="1211425" y="654704"/>
                </a:lnTo>
                <a:lnTo>
                  <a:pt x="1213329" y="606664"/>
                </a:lnTo>
                <a:close/>
              </a:path>
            </a:pathLst>
          </a:custGeom>
          <a:ln w="2140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01968" y="1551155"/>
            <a:ext cx="1820545" cy="1820545"/>
          </a:xfrm>
          <a:custGeom>
            <a:avLst/>
            <a:gdLst/>
            <a:ahLst/>
            <a:cxnLst/>
            <a:rect l="l" t="t" r="r" b="b"/>
            <a:pathLst>
              <a:path w="1820545" h="1820545">
                <a:moveTo>
                  <a:pt x="1819994" y="909997"/>
                </a:moveTo>
                <a:lnTo>
                  <a:pt x="1818534" y="858448"/>
                </a:lnTo>
                <a:lnTo>
                  <a:pt x="1814184" y="807313"/>
                </a:lnTo>
                <a:lnTo>
                  <a:pt x="1806992" y="756705"/>
                </a:lnTo>
                <a:lnTo>
                  <a:pt x="1797003" y="706734"/>
                </a:lnTo>
                <a:lnTo>
                  <a:pt x="1784263" y="657511"/>
                </a:lnTo>
                <a:lnTo>
                  <a:pt x="1768818" y="609148"/>
                </a:lnTo>
                <a:lnTo>
                  <a:pt x="1750716" y="561757"/>
                </a:lnTo>
                <a:lnTo>
                  <a:pt x="1730001" y="515447"/>
                </a:lnTo>
                <a:lnTo>
                  <a:pt x="1706721" y="470331"/>
                </a:lnTo>
                <a:lnTo>
                  <a:pt x="1680921" y="426519"/>
                </a:lnTo>
                <a:lnTo>
                  <a:pt x="1652647" y="384123"/>
                </a:lnTo>
                <a:lnTo>
                  <a:pt x="1621946" y="343255"/>
                </a:lnTo>
                <a:lnTo>
                  <a:pt x="1588865" y="304025"/>
                </a:lnTo>
                <a:lnTo>
                  <a:pt x="1553449" y="266545"/>
                </a:lnTo>
                <a:lnTo>
                  <a:pt x="1515968" y="231128"/>
                </a:lnTo>
                <a:lnTo>
                  <a:pt x="1476738" y="198047"/>
                </a:lnTo>
                <a:lnTo>
                  <a:pt x="1435870" y="167346"/>
                </a:lnTo>
                <a:lnTo>
                  <a:pt x="1393474" y="139073"/>
                </a:lnTo>
                <a:lnTo>
                  <a:pt x="1349663" y="113273"/>
                </a:lnTo>
                <a:lnTo>
                  <a:pt x="1304546" y="89992"/>
                </a:lnTo>
                <a:lnTo>
                  <a:pt x="1258237" y="69278"/>
                </a:lnTo>
                <a:lnTo>
                  <a:pt x="1210845" y="51175"/>
                </a:lnTo>
                <a:lnTo>
                  <a:pt x="1162482" y="35731"/>
                </a:lnTo>
                <a:lnTo>
                  <a:pt x="1113259" y="22991"/>
                </a:lnTo>
                <a:lnTo>
                  <a:pt x="1063288" y="13001"/>
                </a:lnTo>
                <a:lnTo>
                  <a:pt x="1012680" y="5809"/>
                </a:lnTo>
                <a:lnTo>
                  <a:pt x="961546" y="1460"/>
                </a:lnTo>
                <a:lnTo>
                  <a:pt x="909997" y="0"/>
                </a:lnTo>
                <a:lnTo>
                  <a:pt x="858448" y="1460"/>
                </a:lnTo>
                <a:lnTo>
                  <a:pt x="807313" y="5809"/>
                </a:lnTo>
                <a:lnTo>
                  <a:pt x="756705" y="13001"/>
                </a:lnTo>
                <a:lnTo>
                  <a:pt x="706734" y="22991"/>
                </a:lnTo>
                <a:lnTo>
                  <a:pt x="657511" y="35731"/>
                </a:lnTo>
                <a:lnTo>
                  <a:pt x="609148" y="51175"/>
                </a:lnTo>
                <a:lnTo>
                  <a:pt x="561756" y="69278"/>
                </a:lnTo>
                <a:lnTo>
                  <a:pt x="515447" y="89992"/>
                </a:lnTo>
                <a:lnTo>
                  <a:pt x="470330" y="113273"/>
                </a:lnTo>
                <a:lnTo>
                  <a:pt x="426519" y="139073"/>
                </a:lnTo>
                <a:lnTo>
                  <a:pt x="384123" y="167346"/>
                </a:lnTo>
                <a:lnTo>
                  <a:pt x="343255" y="198047"/>
                </a:lnTo>
                <a:lnTo>
                  <a:pt x="304025" y="231128"/>
                </a:lnTo>
                <a:lnTo>
                  <a:pt x="266545" y="266545"/>
                </a:lnTo>
                <a:lnTo>
                  <a:pt x="231128" y="304025"/>
                </a:lnTo>
                <a:lnTo>
                  <a:pt x="198047" y="343255"/>
                </a:lnTo>
                <a:lnTo>
                  <a:pt x="167346" y="384123"/>
                </a:lnTo>
                <a:lnTo>
                  <a:pt x="139073" y="426519"/>
                </a:lnTo>
                <a:lnTo>
                  <a:pt x="113273" y="470331"/>
                </a:lnTo>
                <a:lnTo>
                  <a:pt x="89992" y="515447"/>
                </a:lnTo>
                <a:lnTo>
                  <a:pt x="69277" y="561757"/>
                </a:lnTo>
                <a:lnTo>
                  <a:pt x="51175" y="609148"/>
                </a:lnTo>
                <a:lnTo>
                  <a:pt x="35730" y="657511"/>
                </a:lnTo>
                <a:lnTo>
                  <a:pt x="22991" y="706734"/>
                </a:lnTo>
                <a:lnTo>
                  <a:pt x="13001" y="756705"/>
                </a:lnTo>
                <a:lnTo>
                  <a:pt x="5809" y="807313"/>
                </a:lnTo>
                <a:lnTo>
                  <a:pt x="1460" y="858448"/>
                </a:lnTo>
                <a:lnTo>
                  <a:pt x="0" y="909997"/>
                </a:lnTo>
                <a:lnTo>
                  <a:pt x="1460" y="961546"/>
                </a:lnTo>
                <a:lnTo>
                  <a:pt x="5809" y="1012680"/>
                </a:lnTo>
                <a:lnTo>
                  <a:pt x="13001" y="1063288"/>
                </a:lnTo>
                <a:lnTo>
                  <a:pt x="22991" y="1113260"/>
                </a:lnTo>
                <a:lnTo>
                  <a:pt x="35730" y="1162482"/>
                </a:lnTo>
                <a:lnTo>
                  <a:pt x="51175" y="1210845"/>
                </a:lnTo>
                <a:lnTo>
                  <a:pt x="69277" y="1258237"/>
                </a:lnTo>
                <a:lnTo>
                  <a:pt x="89992" y="1304547"/>
                </a:lnTo>
                <a:lnTo>
                  <a:pt x="113273" y="1349663"/>
                </a:lnTo>
                <a:lnTo>
                  <a:pt x="139073" y="1393474"/>
                </a:lnTo>
                <a:lnTo>
                  <a:pt x="167346" y="1435870"/>
                </a:lnTo>
                <a:lnTo>
                  <a:pt x="198047" y="1476738"/>
                </a:lnTo>
                <a:lnTo>
                  <a:pt x="231128" y="1515968"/>
                </a:lnTo>
                <a:lnTo>
                  <a:pt x="266545" y="1553449"/>
                </a:lnTo>
                <a:lnTo>
                  <a:pt x="304025" y="1588865"/>
                </a:lnTo>
                <a:lnTo>
                  <a:pt x="343255" y="1621946"/>
                </a:lnTo>
                <a:lnTo>
                  <a:pt x="384123" y="1652647"/>
                </a:lnTo>
                <a:lnTo>
                  <a:pt x="426519" y="1680921"/>
                </a:lnTo>
                <a:lnTo>
                  <a:pt x="470330" y="1706721"/>
                </a:lnTo>
                <a:lnTo>
                  <a:pt x="515447" y="1730001"/>
                </a:lnTo>
                <a:lnTo>
                  <a:pt x="561756" y="1750716"/>
                </a:lnTo>
                <a:lnTo>
                  <a:pt x="609148" y="1768818"/>
                </a:lnTo>
                <a:lnTo>
                  <a:pt x="657511" y="1784263"/>
                </a:lnTo>
                <a:lnTo>
                  <a:pt x="706734" y="1797003"/>
                </a:lnTo>
                <a:lnTo>
                  <a:pt x="756705" y="1806992"/>
                </a:lnTo>
                <a:lnTo>
                  <a:pt x="807313" y="1814184"/>
                </a:lnTo>
                <a:lnTo>
                  <a:pt x="858448" y="1818534"/>
                </a:lnTo>
                <a:lnTo>
                  <a:pt x="909997" y="1819994"/>
                </a:lnTo>
                <a:lnTo>
                  <a:pt x="961546" y="1818534"/>
                </a:lnTo>
                <a:lnTo>
                  <a:pt x="1012680" y="1814184"/>
                </a:lnTo>
                <a:lnTo>
                  <a:pt x="1063288" y="1806992"/>
                </a:lnTo>
                <a:lnTo>
                  <a:pt x="1113259" y="1797003"/>
                </a:lnTo>
                <a:lnTo>
                  <a:pt x="1162482" y="1784263"/>
                </a:lnTo>
                <a:lnTo>
                  <a:pt x="1210845" y="1768818"/>
                </a:lnTo>
                <a:lnTo>
                  <a:pt x="1258237" y="1750716"/>
                </a:lnTo>
                <a:lnTo>
                  <a:pt x="1304546" y="1730001"/>
                </a:lnTo>
                <a:lnTo>
                  <a:pt x="1349663" y="1706721"/>
                </a:lnTo>
                <a:lnTo>
                  <a:pt x="1393474" y="1680921"/>
                </a:lnTo>
                <a:lnTo>
                  <a:pt x="1435870" y="1652647"/>
                </a:lnTo>
                <a:lnTo>
                  <a:pt x="1476738" y="1621946"/>
                </a:lnTo>
                <a:lnTo>
                  <a:pt x="1515968" y="1588865"/>
                </a:lnTo>
                <a:lnTo>
                  <a:pt x="1553449" y="1553449"/>
                </a:lnTo>
                <a:lnTo>
                  <a:pt x="1588865" y="1515968"/>
                </a:lnTo>
                <a:lnTo>
                  <a:pt x="1621946" y="1476738"/>
                </a:lnTo>
                <a:lnTo>
                  <a:pt x="1652647" y="1435870"/>
                </a:lnTo>
                <a:lnTo>
                  <a:pt x="1680921" y="1393474"/>
                </a:lnTo>
                <a:lnTo>
                  <a:pt x="1706721" y="1349663"/>
                </a:lnTo>
                <a:lnTo>
                  <a:pt x="1730001" y="1304547"/>
                </a:lnTo>
                <a:lnTo>
                  <a:pt x="1750716" y="1258237"/>
                </a:lnTo>
                <a:lnTo>
                  <a:pt x="1768818" y="1210845"/>
                </a:lnTo>
                <a:lnTo>
                  <a:pt x="1784263" y="1162482"/>
                </a:lnTo>
                <a:lnTo>
                  <a:pt x="1797003" y="1113260"/>
                </a:lnTo>
                <a:lnTo>
                  <a:pt x="1806992" y="1063288"/>
                </a:lnTo>
                <a:lnTo>
                  <a:pt x="1814184" y="1012680"/>
                </a:lnTo>
                <a:lnTo>
                  <a:pt x="1818534" y="961546"/>
                </a:lnTo>
                <a:lnTo>
                  <a:pt x="1819994" y="909997"/>
                </a:lnTo>
                <a:close/>
              </a:path>
            </a:pathLst>
          </a:custGeom>
          <a:ln w="2140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11965" y="246115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42803"/>
                </a:moveTo>
                <a:lnTo>
                  <a:pt x="0" y="42803"/>
                </a:lnTo>
              </a:path>
            </a:pathLst>
          </a:custGeom>
          <a:ln w="8560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6967" y="32492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42803"/>
                </a:moveTo>
                <a:lnTo>
                  <a:pt x="0" y="42803"/>
                </a:lnTo>
              </a:path>
            </a:pathLst>
          </a:custGeom>
          <a:ln w="856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140110" y="3907905"/>
            <a:ext cx="26352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i="1" spc="0" dirty="0">
                <a:latin typeface="Arial"/>
                <a:cs typeface="Arial"/>
              </a:rPr>
              <a:t>w</a:t>
            </a:r>
            <a:r>
              <a:rPr sz="1725" spc="37" baseline="-12077" dirty="0">
                <a:latin typeface="Arial"/>
                <a:cs typeface="Arial"/>
              </a:rPr>
              <a:t>1</a:t>
            </a:r>
            <a:endParaRPr sz="1725" baseline="-12077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4294967295"/>
          </p:nvPr>
        </p:nvSpPr>
        <p:spPr>
          <a:xfrm>
            <a:off x="8966320" y="6730060"/>
            <a:ext cx="2032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26</a:t>
            </a:fld>
            <a:endParaRPr spc="-60" dirty="0"/>
          </a:p>
        </p:txBody>
      </p:sp>
      <p:sp>
        <p:nvSpPr>
          <p:cNvPr id="15" name="object 15"/>
          <p:cNvSpPr txBox="1"/>
          <p:nvPr/>
        </p:nvSpPr>
        <p:spPr>
          <a:xfrm>
            <a:off x="4131762" y="1051815"/>
            <a:ext cx="26352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i="1" spc="0" dirty="0">
                <a:latin typeface="Arial"/>
                <a:cs typeface="Arial"/>
              </a:rPr>
              <a:t>w</a:t>
            </a:r>
            <a:r>
              <a:rPr sz="1725" spc="37" baseline="-12077" dirty="0">
                <a:latin typeface="Arial"/>
                <a:cs typeface="Arial"/>
              </a:rPr>
              <a:t>2</a:t>
            </a:r>
            <a:endParaRPr sz="1725" baseline="-12077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89210" y="2900983"/>
            <a:ext cx="29337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75" b="1" spc="277" baseline="-20202" dirty="0">
                <a:latin typeface="Calibri"/>
                <a:cs typeface="Calibri"/>
              </a:rPr>
              <a:t>w</a:t>
            </a:r>
            <a:r>
              <a:rPr sz="1150" i="1" spc="105" dirty="0">
                <a:latin typeface="Arial"/>
                <a:cs typeface="Arial"/>
              </a:rPr>
              <a:t>y</a:t>
            </a:r>
            <a:endParaRPr sz="11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0285" y="5034489"/>
            <a:ext cx="8197215" cy="1341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175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110" dirty="0">
                <a:latin typeface="Tahoma"/>
                <a:cs typeface="Tahoma"/>
              </a:rPr>
              <a:t>If </a:t>
            </a:r>
            <a:r>
              <a:rPr sz="2050" b="0" i="1" spc="125" dirty="0">
                <a:latin typeface="Bookman Old Style"/>
                <a:cs typeface="Bookman Old Style"/>
              </a:rPr>
              <a:t>λ </a:t>
            </a:r>
            <a:r>
              <a:rPr sz="2050" spc="-55" dirty="0">
                <a:latin typeface="Tahoma"/>
                <a:cs typeface="Tahoma"/>
              </a:rPr>
              <a:t>is </a:t>
            </a:r>
            <a:r>
              <a:rPr sz="2050" spc="-50" dirty="0">
                <a:latin typeface="Tahoma"/>
                <a:cs typeface="Tahoma"/>
              </a:rPr>
              <a:t>big </a:t>
            </a:r>
            <a:r>
              <a:rPr sz="2050" spc="-90" dirty="0">
                <a:latin typeface="Tahoma"/>
                <a:cs typeface="Tahoma"/>
              </a:rPr>
              <a:t>enough,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spc="-35" dirty="0">
                <a:latin typeface="Tahoma"/>
                <a:cs typeface="Tahoma"/>
              </a:rPr>
              <a:t>circle </a:t>
            </a:r>
            <a:r>
              <a:rPr sz="2050" spc="-55" dirty="0">
                <a:latin typeface="Tahoma"/>
                <a:cs typeface="Tahoma"/>
              </a:rPr>
              <a:t>is </a:t>
            </a:r>
            <a:r>
              <a:rPr sz="2050" spc="-85" dirty="0">
                <a:latin typeface="Tahoma"/>
                <a:cs typeface="Tahoma"/>
              </a:rPr>
              <a:t>very </a:t>
            </a:r>
            <a:r>
              <a:rPr sz="2050" spc="-40" dirty="0">
                <a:latin typeface="Tahoma"/>
                <a:cs typeface="Tahoma"/>
              </a:rPr>
              <a:t>likely </a:t>
            </a:r>
            <a:r>
              <a:rPr sz="2050" spc="-10" dirty="0">
                <a:latin typeface="Tahoma"/>
                <a:cs typeface="Tahoma"/>
              </a:rPr>
              <a:t>to </a:t>
            </a:r>
            <a:r>
              <a:rPr sz="2050" spc="-50" dirty="0">
                <a:latin typeface="Tahoma"/>
                <a:cs typeface="Tahoma"/>
              </a:rPr>
              <a:t>intersect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spc="-65" dirty="0">
                <a:latin typeface="Tahoma"/>
                <a:cs typeface="Tahoma"/>
              </a:rPr>
              <a:t>diamond </a:t>
            </a:r>
            <a:r>
              <a:rPr sz="2050" spc="-15" dirty="0">
                <a:latin typeface="Tahoma"/>
                <a:cs typeface="Tahoma"/>
              </a:rPr>
              <a:t>at  </a:t>
            </a:r>
            <a:r>
              <a:rPr sz="2050" spc="-110" dirty="0">
                <a:latin typeface="Tahoma"/>
                <a:cs typeface="Tahoma"/>
              </a:rPr>
              <a:t>one </a:t>
            </a:r>
            <a:r>
              <a:rPr sz="2050" spc="-55" dirty="0">
                <a:latin typeface="Tahoma"/>
                <a:cs typeface="Tahoma"/>
              </a:rPr>
              <a:t>of </a:t>
            </a:r>
            <a:r>
              <a:rPr sz="2050" spc="-60" dirty="0">
                <a:latin typeface="Tahoma"/>
                <a:cs typeface="Tahoma"/>
              </a:rPr>
              <a:t>the</a:t>
            </a:r>
            <a:r>
              <a:rPr sz="2050" spc="29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corners</a:t>
            </a:r>
            <a:endParaRPr sz="2050" dirty="0">
              <a:latin typeface="Tahoma"/>
              <a:cs typeface="Tahoma"/>
            </a:endParaRPr>
          </a:p>
          <a:p>
            <a:pPr marL="269875" indent="-257175">
              <a:lnSpc>
                <a:spcPct val="100000"/>
              </a:lnSpc>
              <a:spcBef>
                <a:spcPts val="459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0" dirty="0">
                <a:latin typeface="Tahoma"/>
                <a:cs typeface="Tahoma"/>
              </a:rPr>
              <a:t>This </a:t>
            </a:r>
            <a:r>
              <a:rPr sz="2050" spc="-105" dirty="0">
                <a:latin typeface="Tahoma"/>
                <a:cs typeface="Tahoma"/>
              </a:rPr>
              <a:t>makes </a:t>
            </a:r>
            <a:r>
              <a:rPr sz="2050" b="0" i="1" spc="110" dirty="0">
                <a:latin typeface="Bookman Old Style"/>
                <a:cs typeface="Bookman Old Style"/>
              </a:rPr>
              <a:t>L</a:t>
            </a:r>
            <a:r>
              <a:rPr sz="2175" spc="165" baseline="-11494" dirty="0">
                <a:latin typeface="Arial"/>
                <a:cs typeface="Arial"/>
              </a:rPr>
              <a:t>1 </a:t>
            </a:r>
            <a:r>
              <a:rPr sz="2050" spc="-50" dirty="0">
                <a:latin typeface="Tahoma"/>
                <a:cs typeface="Tahoma"/>
              </a:rPr>
              <a:t>regularization </a:t>
            </a:r>
            <a:r>
              <a:rPr sz="2050" spc="-70" dirty="0">
                <a:latin typeface="Tahoma"/>
                <a:cs typeface="Tahoma"/>
              </a:rPr>
              <a:t>much </a:t>
            </a:r>
            <a:r>
              <a:rPr sz="2050" spc="-105" dirty="0">
                <a:latin typeface="Tahoma"/>
                <a:cs typeface="Tahoma"/>
              </a:rPr>
              <a:t>more </a:t>
            </a:r>
            <a:r>
              <a:rPr sz="2050" spc="-40" dirty="0">
                <a:latin typeface="Tahoma"/>
                <a:cs typeface="Tahoma"/>
              </a:rPr>
              <a:t>likely </a:t>
            </a:r>
            <a:r>
              <a:rPr sz="2050" spc="-10" dirty="0">
                <a:latin typeface="Tahoma"/>
                <a:cs typeface="Tahoma"/>
              </a:rPr>
              <a:t>to </a:t>
            </a:r>
            <a:r>
              <a:rPr sz="2050" spc="-100" dirty="0">
                <a:latin typeface="Tahoma"/>
                <a:cs typeface="Tahoma"/>
              </a:rPr>
              <a:t>make </a:t>
            </a:r>
            <a:r>
              <a:rPr sz="2050" spc="-114" dirty="0">
                <a:latin typeface="Tahoma"/>
                <a:cs typeface="Tahoma"/>
              </a:rPr>
              <a:t>some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weights</a:t>
            </a:r>
            <a:endParaRPr sz="2050" dirty="0">
              <a:latin typeface="Tahoma"/>
              <a:cs typeface="Tahoma"/>
            </a:endParaRPr>
          </a:p>
          <a:p>
            <a:pPr marL="269875">
              <a:lnSpc>
                <a:spcPct val="100000"/>
              </a:lnSpc>
              <a:spcBef>
                <a:spcPts val="20"/>
              </a:spcBef>
            </a:pPr>
            <a:r>
              <a:rPr sz="2050" i="1" spc="-60" dirty="0">
                <a:latin typeface="Arial"/>
                <a:cs typeface="Arial"/>
              </a:rPr>
              <a:t>exactly</a:t>
            </a:r>
            <a:r>
              <a:rPr sz="2050" i="1" spc="105" dirty="0">
                <a:latin typeface="Arial"/>
                <a:cs typeface="Arial"/>
              </a:rPr>
              <a:t> </a:t>
            </a:r>
            <a:r>
              <a:rPr sz="2050" spc="65" dirty="0">
                <a:latin typeface="Garamond"/>
                <a:cs typeface="Garamond"/>
              </a:rPr>
              <a:t>0</a:t>
            </a:r>
            <a:endParaRPr sz="2050" dirty="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966320" y="6730060"/>
            <a:ext cx="2032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27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8826" y="715237"/>
            <a:ext cx="49606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95" dirty="0"/>
              <a:t>Pros and </a:t>
            </a:r>
            <a:r>
              <a:rPr spc="-180" dirty="0"/>
              <a:t>cons </a:t>
            </a:r>
            <a:r>
              <a:rPr spc="-60" dirty="0"/>
              <a:t>of </a:t>
            </a:r>
            <a:r>
              <a:rPr b="0" i="1" spc="150" dirty="0">
                <a:latin typeface="Bookman Old Style"/>
                <a:cs typeface="Bookman Old Style"/>
              </a:rPr>
              <a:t>L</a:t>
            </a:r>
            <a:r>
              <a:rPr sz="2550" b="0" spc="225" baseline="-11437" dirty="0">
                <a:latin typeface="Arial"/>
                <a:cs typeface="Arial"/>
              </a:rPr>
              <a:t>1</a:t>
            </a:r>
            <a:r>
              <a:rPr sz="2550" b="0" spc="202" baseline="-11437" dirty="0">
                <a:latin typeface="Arial"/>
                <a:cs typeface="Arial"/>
              </a:rPr>
              <a:t> </a:t>
            </a:r>
            <a:r>
              <a:rPr sz="2450" spc="-65" dirty="0"/>
              <a:t>regularization</a:t>
            </a:r>
            <a:endParaRPr sz="24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1460277"/>
            <a:ext cx="9448800" cy="47365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175">
              <a:lnSpc>
                <a:spcPct val="2000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110" dirty="0">
                <a:latin typeface="Tahoma"/>
                <a:cs typeface="Tahoma"/>
              </a:rPr>
              <a:t>If </a:t>
            </a:r>
            <a:r>
              <a:rPr sz="2050" spc="-75" dirty="0">
                <a:latin typeface="Tahoma"/>
                <a:cs typeface="Tahoma"/>
              </a:rPr>
              <a:t>there </a:t>
            </a:r>
            <a:r>
              <a:rPr sz="2050" spc="-114" dirty="0">
                <a:latin typeface="Tahoma"/>
                <a:cs typeface="Tahoma"/>
              </a:rPr>
              <a:t>are </a:t>
            </a:r>
            <a:r>
              <a:rPr sz="2050" spc="-55" dirty="0">
                <a:solidFill>
                  <a:srgbClr val="FF0000"/>
                </a:solidFill>
                <a:latin typeface="Tahoma"/>
                <a:cs typeface="Tahoma"/>
              </a:rPr>
              <a:t>irrelevant </a:t>
            </a:r>
            <a:r>
              <a:rPr sz="2050" spc="-75" dirty="0">
                <a:solidFill>
                  <a:srgbClr val="FF0000"/>
                </a:solidFill>
                <a:latin typeface="Tahoma"/>
                <a:cs typeface="Tahoma"/>
              </a:rPr>
              <a:t>features</a:t>
            </a:r>
            <a:r>
              <a:rPr sz="2050" spc="-75" dirty="0">
                <a:latin typeface="Tahoma"/>
                <a:cs typeface="Tahoma"/>
              </a:rPr>
              <a:t>, </a:t>
            </a:r>
            <a:r>
              <a:rPr sz="2050" spc="-65" dirty="0">
                <a:latin typeface="Tahoma"/>
                <a:cs typeface="Tahoma"/>
              </a:rPr>
              <a:t>Lasso </a:t>
            </a:r>
            <a:r>
              <a:rPr sz="2050" spc="-55" dirty="0">
                <a:latin typeface="Tahoma"/>
                <a:cs typeface="Tahoma"/>
              </a:rPr>
              <a:t>is </a:t>
            </a:r>
            <a:r>
              <a:rPr sz="2050" spc="-40" dirty="0">
                <a:latin typeface="Tahoma"/>
                <a:cs typeface="Tahoma"/>
              </a:rPr>
              <a:t>likely </a:t>
            </a:r>
            <a:r>
              <a:rPr sz="2050" spc="-10" dirty="0">
                <a:latin typeface="Tahoma"/>
                <a:cs typeface="Tahoma"/>
              </a:rPr>
              <a:t>to </a:t>
            </a:r>
            <a:r>
              <a:rPr sz="2050" spc="-100" dirty="0">
                <a:latin typeface="Tahoma"/>
                <a:cs typeface="Tahoma"/>
              </a:rPr>
              <a:t>make </a:t>
            </a:r>
            <a:r>
              <a:rPr sz="2050" spc="-40" dirty="0">
                <a:latin typeface="Tahoma"/>
                <a:cs typeface="Tahoma"/>
              </a:rPr>
              <a:t>their </a:t>
            </a:r>
            <a:r>
              <a:rPr sz="2050" spc="-80" dirty="0">
                <a:solidFill>
                  <a:srgbClr val="FF0000"/>
                </a:solidFill>
                <a:latin typeface="Tahoma"/>
                <a:cs typeface="Tahoma"/>
              </a:rPr>
              <a:t>weights  </a:t>
            </a:r>
            <a:r>
              <a:rPr sz="2050" spc="-70" dirty="0">
                <a:solidFill>
                  <a:srgbClr val="FF0000"/>
                </a:solidFill>
                <a:latin typeface="Tahoma"/>
                <a:cs typeface="Tahoma"/>
              </a:rPr>
              <a:t>0</a:t>
            </a:r>
            <a:r>
              <a:rPr sz="2050" spc="-70" dirty="0">
                <a:latin typeface="Tahoma"/>
                <a:cs typeface="Tahoma"/>
              </a:rPr>
              <a:t>, </a:t>
            </a:r>
            <a:r>
              <a:rPr sz="2050" spc="-65" dirty="0">
                <a:latin typeface="Tahoma"/>
                <a:cs typeface="Tahoma"/>
              </a:rPr>
              <a:t>while </a:t>
            </a:r>
            <a:r>
              <a:rPr sz="2050" b="0" i="1" spc="110" dirty="0">
                <a:latin typeface="Bookman Old Style"/>
                <a:cs typeface="Bookman Old Style"/>
              </a:rPr>
              <a:t>L</a:t>
            </a:r>
            <a:r>
              <a:rPr sz="2175" spc="165" baseline="-11494" dirty="0">
                <a:latin typeface="Arial"/>
                <a:cs typeface="Arial"/>
              </a:rPr>
              <a:t>2 </a:t>
            </a:r>
            <a:r>
              <a:rPr sz="2050" spc="-55" dirty="0">
                <a:latin typeface="Tahoma"/>
                <a:cs typeface="Tahoma"/>
              </a:rPr>
              <a:t>is </a:t>
            </a:r>
            <a:r>
              <a:rPr sz="2050" spc="-40" dirty="0">
                <a:latin typeface="Tahoma"/>
                <a:cs typeface="Tahoma"/>
              </a:rPr>
              <a:t>likely </a:t>
            </a:r>
            <a:r>
              <a:rPr sz="2050" spc="-10" dirty="0">
                <a:latin typeface="Tahoma"/>
                <a:cs typeface="Tahoma"/>
              </a:rPr>
              <a:t>to </a:t>
            </a:r>
            <a:r>
              <a:rPr sz="2050" spc="-45" dirty="0">
                <a:latin typeface="Tahoma"/>
                <a:cs typeface="Tahoma"/>
              </a:rPr>
              <a:t>just </a:t>
            </a:r>
            <a:r>
              <a:rPr sz="2050" spc="-100" dirty="0">
                <a:latin typeface="Tahoma"/>
                <a:cs typeface="Tahoma"/>
              </a:rPr>
              <a:t>make </a:t>
            </a:r>
            <a:r>
              <a:rPr sz="2050" spc="-15" dirty="0">
                <a:latin typeface="Tahoma"/>
                <a:cs typeface="Tahoma"/>
              </a:rPr>
              <a:t>all </a:t>
            </a:r>
            <a:r>
              <a:rPr sz="2050" spc="-80" dirty="0">
                <a:latin typeface="Tahoma"/>
                <a:cs typeface="Tahoma"/>
              </a:rPr>
              <a:t>weights</a:t>
            </a:r>
            <a:r>
              <a:rPr sz="2050" spc="-50" dirty="0">
                <a:latin typeface="Tahoma"/>
                <a:cs typeface="Tahoma"/>
              </a:rPr>
              <a:t> small</a:t>
            </a:r>
            <a:endParaRPr sz="2050" dirty="0">
              <a:latin typeface="Tahoma"/>
              <a:cs typeface="Tahoma"/>
            </a:endParaRPr>
          </a:p>
          <a:p>
            <a:pPr marL="269875" indent="-257175">
              <a:lnSpc>
                <a:spcPct val="200000"/>
              </a:lnSpc>
              <a:spcBef>
                <a:spcPts val="6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65" dirty="0">
                <a:latin typeface="Tahoma"/>
                <a:cs typeface="Tahoma"/>
              </a:rPr>
              <a:t>Lasso </a:t>
            </a:r>
            <a:r>
              <a:rPr sz="2050" spc="-55" dirty="0">
                <a:latin typeface="Tahoma"/>
                <a:cs typeface="Tahoma"/>
              </a:rPr>
              <a:t>is </a:t>
            </a:r>
            <a:r>
              <a:rPr sz="2050" spc="-80" dirty="0">
                <a:latin typeface="Tahoma"/>
                <a:cs typeface="Tahoma"/>
              </a:rPr>
              <a:t>biased </a:t>
            </a:r>
            <a:r>
              <a:rPr sz="2050" spc="-90" dirty="0">
                <a:latin typeface="Tahoma"/>
                <a:cs typeface="Tahoma"/>
              </a:rPr>
              <a:t>towards </a:t>
            </a:r>
            <a:r>
              <a:rPr sz="2050" spc="-60" dirty="0">
                <a:latin typeface="Tahoma"/>
                <a:cs typeface="Tahoma"/>
              </a:rPr>
              <a:t>providing </a:t>
            </a:r>
            <a:r>
              <a:rPr sz="2050" i="1" spc="-160" dirty="0">
                <a:solidFill>
                  <a:srgbClr val="E50000"/>
                </a:solidFill>
                <a:latin typeface="Arial"/>
                <a:cs typeface="Arial"/>
              </a:rPr>
              <a:t>sparse </a:t>
            </a:r>
            <a:r>
              <a:rPr sz="2050" i="1" spc="-65" dirty="0">
                <a:solidFill>
                  <a:srgbClr val="E50000"/>
                </a:solidFill>
                <a:latin typeface="Arial"/>
                <a:cs typeface="Arial"/>
              </a:rPr>
              <a:t>solutions </a:t>
            </a:r>
            <a:r>
              <a:rPr sz="2050" spc="-30" dirty="0">
                <a:latin typeface="Tahoma"/>
                <a:cs typeface="Tahoma"/>
              </a:rPr>
              <a:t>in</a:t>
            </a:r>
            <a:r>
              <a:rPr sz="2050" spc="16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general</a:t>
            </a:r>
            <a:endParaRPr sz="2050" dirty="0">
              <a:latin typeface="Tahoma"/>
              <a:cs typeface="Tahoma"/>
            </a:endParaRPr>
          </a:p>
          <a:p>
            <a:pPr marL="269875" indent="-257175">
              <a:lnSpc>
                <a:spcPct val="200000"/>
              </a:lnSpc>
              <a:spcBef>
                <a:spcPts val="6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65" dirty="0">
                <a:latin typeface="Tahoma"/>
                <a:cs typeface="Tahoma"/>
              </a:rPr>
              <a:t>Lasso </a:t>
            </a:r>
            <a:r>
              <a:rPr sz="2050" spc="-25" dirty="0">
                <a:latin typeface="Tahoma"/>
                <a:cs typeface="Tahoma"/>
              </a:rPr>
              <a:t>optimization </a:t>
            </a:r>
            <a:r>
              <a:rPr sz="2050" spc="-55" dirty="0">
                <a:latin typeface="Tahoma"/>
                <a:cs typeface="Tahoma"/>
              </a:rPr>
              <a:t>is </a:t>
            </a:r>
            <a:r>
              <a:rPr sz="2050" spc="-40" dirty="0">
                <a:latin typeface="Tahoma"/>
                <a:cs typeface="Tahoma"/>
              </a:rPr>
              <a:t>computationally </a:t>
            </a:r>
            <a:r>
              <a:rPr sz="2050" spc="-105" dirty="0">
                <a:latin typeface="Tahoma"/>
                <a:cs typeface="Tahoma"/>
              </a:rPr>
              <a:t>more </a:t>
            </a:r>
            <a:r>
              <a:rPr sz="2050" spc="-90" dirty="0">
                <a:latin typeface="Tahoma"/>
                <a:cs typeface="Tahoma"/>
              </a:rPr>
              <a:t>expensive </a:t>
            </a:r>
            <a:r>
              <a:rPr sz="2050" spc="-45" dirty="0">
                <a:latin typeface="Tahoma"/>
                <a:cs typeface="Tahoma"/>
              </a:rPr>
              <a:t>than</a:t>
            </a:r>
            <a:r>
              <a:rPr sz="2050" spc="114" dirty="0">
                <a:latin typeface="Tahoma"/>
                <a:cs typeface="Tahoma"/>
              </a:rPr>
              <a:t> </a:t>
            </a:r>
            <a:r>
              <a:rPr sz="2050" b="0" i="1" spc="110" dirty="0">
                <a:latin typeface="Bookman Old Style"/>
                <a:cs typeface="Bookman Old Style"/>
              </a:rPr>
              <a:t>L</a:t>
            </a:r>
            <a:r>
              <a:rPr sz="2175" spc="165" baseline="-11494" dirty="0">
                <a:latin typeface="Arial"/>
                <a:cs typeface="Arial"/>
              </a:rPr>
              <a:t>2</a:t>
            </a:r>
            <a:endParaRPr sz="2175" baseline="-11494" dirty="0">
              <a:latin typeface="Arial"/>
              <a:cs typeface="Arial"/>
            </a:endParaRPr>
          </a:p>
          <a:p>
            <a:pPr marL="269875" marR="5080" indent="-257175">
              <a:lnSpc>
                <a:spcPct val="200000"/>
              </a:lnSpc>
              <a:spcBef>
                <a:spcPts val="5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30" dirty="0">
                <a:latin typeface="Tahoma"/>
                <a:cs typeface="Tahoma"/>
              </a:rPr>
              <a:t>More </a:t>
            </a:r>
            <a:r>
              <a:rPr sz="2050" spc="-50" dirty="0">
                <a:latin typeface="Tahoma"/>
                <a:cs typeface="Tahoma"/>
              </a:rPr>
              <a:t>efficient </a:t>
            </a:r>
            <a:r>
              <a:rPr sz="2050" spc="-45" dirty="0">
                <a:latin typeface="Tahoma"/>
                <a:cs typeface="Tahoma"/>
              </a:rPr>
              <a:t>solution </a:t>
            </a:r>
            <a:r>
              <a:rPr sz="2050" spc="-70" dirty="0">
                <a:latin typeface="Tahoma"/>
                <a:cs typeface="Tahoma"/>
              </a:rPr>
              <a:t>methods </a:t>
            </a:r>
            <a:r>
              <a:rPr sz="2050" spc="-100" dirty="0">
                <a:latin typeface="Tahoma"/>
                <a:cs typeface="Tahoma"/>
              </a:rPr>
              <a:t>have </a:t>
            </a:r>
            <a:r>
              <a:rPr sz="2050" spc="-10" dirty="0">
                <a:latin typeface="Tahoma"/>
                <a:cs typeface="Tahoma"/>
              </a:rPr>
              <a:t>to </a:t>
            </a:r>
            <a:r>
              <a:rPr sz="2050" spc="-90" dirty="0">
                <a:latin typeface="Tahoma"/>
                <a:cs typeface="Tahoma"/>
              </a:rPr>
              <a:t>be </a:t>
            </a:r>
            <a:r>
              <a:rPr sz="2050" spc="-110" dirty="0">
                <a:latin typeface="Tahoma"/>
                <a:cs typeface="Tahoma"/>
              </a:rPr>
              <a:t>used </a:t>
            </a:r>
            <a:r>
              <a:rPr sz="2050" spc="-70" dirty="0">
                <a:latin typeface="Tahoma"/>
                <a:cs typeface="Tahoma"/>
              </a:rPr>
              <a:t>for </a:t>
            </a:r>
            <a:r>
              <a:rPr sz="2050" spc="-85" dirty="0">
                <a:latin typeface="Tahoma"/>
                <a:cs typeface="Tahoma"/>
              </a:rPr>
              <a:t>large numbers </a:t>
            </a:r>
            <a:r>
              <a:rPr sz="2050" spc="-55" dirty="0">
                <a:latin typeface="Tahoma"/>
                <a:cs typeface="Tahoma"/>
              </a:rPr>
              <a:t>of  </a:t>
            </a:r>
            <a:r>
              <a:rPr sz="2050" spc="-45" dirty="0">
                <a:latin typeface="Tahoma"/>
                <a:cs typeface="Tahoma"/>
              </a:rPr>
              <a:t>inputs </a:t>
            </a:r>
            <a:r>
              <a:rPr sz="2050" spc="-70" dirty="0">
                <a:latin typeface="Tahoma"/>
                <a:cs typeface="Tahoma"/>
              </a:rPr>
              <a:t>(e.g. least-angle </a:t>
            </a:r>
            <a:r>
              <a:rPr sz="2050" spc="-85" dirty="0">
                <a:latin typeface="Tahoma"/>
                <a:cs typeface="Tahoma"/>
              </a:rPr>
              <a:t>regression,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2003).</a:t>
            </a:r>
            <a:endParaRPr sz="2050" dirty="0">
              <a:latin typeface="Tahoma"/>
              <a:cs typeface="Tahoma"/>
            </a:endParaRPr>
          </a:p>
          <a:p>
            <a:pPr marL="269875" indent="-257175">
              <a:lnSpc>
                <a:spcPct val="200000"/>
              </a:lnSpc>
              <a:spcBef>
                <a:spcPts val="6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b="0" i="1" spc="110" dirty="0">
                <a:latin typeface="Bookman Old Style"/>
                <a:cs typeface="Bookman Old Style"/>
              </a:rPr>
              <a:t>L</a:t>
            </a:r>
            <a:r>
              <a:rPr sz="2175" spc="165" baseline="-11494" dirty="0">
                <a:latin typeface="Arial"/>
                <a:cs typeface="Arial"/>
              </a:rPr>
              <a:t>1 </a:t>
            </a:r>
            <a:r>
              <a:rPr sz="2050" spc="-70" dirty="0">
                <a:latin typeface="Tahoma"/>
                <a:cs typeface="Tahoma"/>
              </a:rPr>
              <a:t>methods </a:t>
            </a:r>
            <a:r>
              <a:rPr sz="2050" spc="-55" dirty="0">
                <a:latin typeface="Tahoma"/>
                <a:cs typeface="Tahoma"/>
              </a:rPr>
              <a:t>of </a:t>
            </a:r>
            <a:r>
              <a:rPr sz="2050" spc="-75" dirty="0">
                <a:latin typeface="Tahoma"/>
                <a:cs typeface="Tahoma"/>
              </a:rPr>
              <a:t>various types </a:t>
            </a:r>
            <a:r>
              <a:rPr sz="2050" spc="-114" dirty="0">
                <a:latin typeface="Tahoma"/>
                <a:cs typeface="Tahoma"/>
              </a:rPr>
              <a:t>are </a:t>
            </a:r>
            <a:r>
              <a:rPr sz="2050" spc="-85" dirty="0">
                <a:latin typeface="Tahoma"/>
                <a:cs typeface="Tahoma"/>
              </a:rPr>
              <a:t>very</a:t>
            </a:r>
            <a:r>
              <a:rPr sz="2050" spc="-17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popular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7311" y="715237"/>
            <a:ext cx="390461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5" dirty="0"/>
              <a:t>Example </a:t>
            </a:r>
            <a:r>
              <a:rPr spc="-60" dirty="0"/>
              <a:t>of </a:t>
            </a:r>
            <a:r>
              <a:rPr spc="-30" dirty="0"/>
              <a:t>L1 </a:t>
            </a:r>
            <a:r>
              <a:rPr spc="-225" dirty="0"/>
              <a:t>vs </a:t>
            </a:r>
            <a:r>
              <a:rPr spc="-35" dirty="0"/>
              <a:t>L2</a:t>
            </a:r>
            <a:r>
              <a:rPr spc="-215" dirty="0"/>
              <a:t> </a:t>
            </a:r>
            <a:r>
              <a:rPr spc="-35" dirty="0"/>
              <a:t>effect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7527" y="4099713"/>
            <a:ext cx="63373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0" dirty="0">
                <a:latin typeface="Arial"/>
                <a:cs typeface="Arial"/>
              </a:rPr>
              <a:t>Degrees of</a:t>
            </a:r>
            <a:r>
              <a:rPr sz="500" spc="-40" dirty="0">
                <a:latin typeface="Arial"/>
                <a:cs typeface="Arial"/>
              </a:rPr>
              <a:t> </a:t>
            </a:r>
            <a:r>
              <a:rPr sz="500" spc="5" dirty="0">
                <a:latin typeface="Arial"/>
                <a:cs typeface="Arial"/>
              </a:rPr>
              <a:t>Freedom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0611" y="2547914"/>
            <a:ext cx="92075" cy="3721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-5" dirty="0">
                <a:latin typeface="Arial"/>
                <a:cs typeface="Arial"/>
              </a:rPr>
              <a:t>Coefficients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82485" y="3912217"/>
            <a:ext cx="0" cy="38735"/>
          </a:xfrm>
          <a:custGeom>
            <a:avLst/>
            <a:gdLst/>
            <a:ahLst/>
            <a:cxnLst/>
            <a:rect l="l" t="t" r="r" b="b"/>
            <a:pathLst>
              <a:path h="38735">
                <a:moveTo>
                  <a:pt x="0" y="0"/>
                </a:moveTo>
                <a:lnTo>
                  <a:pt x="0" y="38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7078" y="3912217"/>
            <a:ext cx="0" cy="38735"/>
          </a:xfrm>
          <a:custGeom>
            <a:avLst/>
            <a:gdLst/>
            <a:ahLst/>
            <a:cxnLst/>
            <a:rect l="l" t="t" r="r" b="b"/>
            <a:pathLst>
              <a:path h="38735">
                <a:moveTo>
                  <a:pt x="0" y="0"/>
                </a:moveTo>
                <a:lnTo>
                  <a:pt x="0" y="38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90535" y="3912217"/>
            <a:ext cx="0" cy="38735"/>
          </a:xfrm>
          <a:custGeom>
            <a:avLst/>
            <a:gdLst/>
            <a:ahLst/>
            <a:cxnLst/>
            <a:rect l="l" t="t" r="r" b="b"/>
            <a:pathLst>
              <a:path h="38735">
                <a:moveTo>
                  <a:pt x="0" y="0"/>
                </a:moveTo>
                <a:lnTo>
                  <a:pt x="0" y="38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45129" y="3912217"/>
            <a:ext cx="0" cy="38735"/>
          </a:xfrm>
          <a:custGeom>
            <a:avLst/>
            <a:gdLst/>
            <a:ahLst/>
            <a:cxnLst/>
            <a:rect l="l" t="t" r="r" b="b"/>
            <a:pathLst>
              <a:path h="38735">
                <a:moveTo>
                  <a:pt x="0" y="0"/>
                </a:moveTo>
                <a:lnTo>
                  <a:pt x="0" y="38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98587" y="3912217"/>
            <a:ext cx="0" cy="38735"/>
          </a:xfrm>
          <a:custGeom>
            <a:avLst/>
            <a:gdLst/>
            <a:ahLst/>
            <a:cxnLst/>
            <a:rect l="l" t="t" r="r" b="b"/>
            <a:pathLst>
              <a:path h="38735">
                <a:moveTo>
                  <a:pt x="0" y="0"/>
                </a:moveTo>
                <a:lnTo>
                  <a:pt x="0" y="38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82485" y="3912217"/>
            <a:ext cx="1816735" cy="0"/>
          </a:xfrm>
          <a:custGeom>
            <a:avLst/>
            <a:gdLst/>
            <a:ahLst/>
            <a:cxnLst/>
            <a:rect l="l" t="t" r="r" b="b"/>
            <a:pathLst>
              <a:path w="1816735">
                <a:moveTo>
                  <a:pt x="0" y="0"/>
                </a:moveTo>
                <a:lnTo>
                  <a:pt x="18161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51354" y="3959926"/>
            <a:ext cx="6286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5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05935" y="3959926"/>
            <a:ext cx="6286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5" dirty="0"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59399" y="3959926"/>
            <a:ext cx="6286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5" dirty="0">
                <a:latin typeface="Arial"/>
                <a:cs typeface="Arial"/>
              </a:rPr>
              <a:t>4</a:t>
            </a:r>
            <a:endParaRPr sz="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13980" y="3959926"/>
            <a:ext cx="6286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5" dirty="0">
                <a:latin typeface="Arial"/>
                <a:cs typeface="Arial"/>
              </a:rPr>
              <a:t>6</a:t>
            </a:r>
            <a:endParaRPr sz="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67444" y="3959926"/>
            <a:ext cx="6286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5" dirty="0">
                <a:latin typeface="Arial"/>
                <a:cs typeface="Arial"/>
              </a:rPr>
              <a:t>8</a:t>
            </a:r>
            <a:endParaRPr sz="5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56333" y="3606503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4432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56333" y="3170093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4432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56333" y="2733687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4432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56333" y="2297273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4432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56333" y="1860862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4432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00657" y="1860862"/>
            <a:ext cx="0" cy="1746250"/>
          </a:xfrm>
          <a:custGeom>
            <a:avLst/>
            <a:gdLst/>
            <a:ahLst/>
            <a:cxnLst/>
            <a:rect l="l" t="t" r="r" b="b"/>
            <a:pathLst>
              <a:path h="1746250">
                <a:moveTo>
                  <a:pt x="0" y="1745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139718" y="3536682"/>
            <a:ext cx="92075" cy="139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dirty="0">
                <a:latin typeface="Arial"/>
                <a:cs typeface="Arial"/>
              </a:rPr>
              <a:t>-0.2</a:t>
            </a:r>
            <a:endParaRPr sz="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39718" y="3111335"/>
            <a:ext cx="92075" cy="1181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-5" dirty="0">
                <a:latin typeface="Arial"/>
                <a:cs typeface="Arial"/>
              </a:rPr>
              <a:t>0.0</a:t>
            </a:r>
            <a:endParaRPr sz="5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39718" y="2674944"/>
            <a:ext cx="92075" cy="1181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-5" dirty="0">
                <a:latin typeface="Arial"/>
                <a:cs typeface="Arial"/>
              </a:rPr>
              <a:t>0.2</a:t>
            </a:r>
            <a:endParaRPr sz="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39718" y="2238552"/>
            <a:ext cx="92075" cy="1181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-5" dirty="0">
                <a:latin typeface="Arial"/>
                <a:cs typeface="Arial"/>
              </a:rPr>
              <a:t>0.4</a:t>
            </a:r>
            <a:endParaRPr sz="5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39718" y="1802167"/>
            <a:ext cx="92075" cy="1181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-5" dirty="0">
                <a:latin typeface="Arial"/>
                <a:cs typeface="Arial"/>
              </a:rPr>
              <a:t>0.6</a:t>
            </a:r>
            <a:endParaRPr sz="5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300657" y="1556285"/>
            <a:ext cx="2207260" cy="2356485"/>
          </a:xfrm>
          <a:custGeom>
            <a:avLst/>
            <a:gdLst/>
            <a:ahLst/>
            <a:cxnLst/>
            <a:rect l="l" t="t" r="r" b="b"/>
            <a:pathLst>
              <a:path w="2207260" h="2356485">
                <a:moveTo>
                  <a:pt x="0" y="2355932"/>
                </a:moveTo>
                <a:lnTo>
                  <a:pt x="2207053" y="2355932"/>
                </a:lnTo>
                <a:lnTo>
                  <a:pt x="2207053" y="0"/>
                </a:lnTo>
                <a:lnTo>
                  <a:pt x="0" y="0"/>
                </a:lnTo>
                <a:lnTo>
                  <a:pt x="0" y="235593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011669" y="1770648"/>
            <a:ext cx="4889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36660" y="1799060"/>
            <a:ext cx="8953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0" baseline="-27777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-82" baseline="-2777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35514" y="1871796"/>
            <a:ext cx="10223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0" baseline="-38888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37" baseline="-3888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74143" y="1962715"/>
            <a:ext cx="4889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34355" y="2014992"/>
            <a:ext cx="121920" cy="1619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ts val="525"/>
              </a:lnSpc>
              <a:spcBef>
                <a:spcPts val="120"/>
              </a:spcBef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ts val="525"/>
              </a:lnSpc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55937" y="2130914"/>
            <a:ext cx="4889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74109" y="2192285"/>
            <a:ext cx="4889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88873" y="2255927"/>
            <a:ext cx="4889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02501" y="2319572"/>
            <a:ext cx="4889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29755" y="2383214"/>
            <a:ext cx="133985" cy="1676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ts val="545"/>
              </a:lnSpc>
              <a:spcBef>
                <a:spcPts val="120"/>
              </a:spcBef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ts val="545"/>
              </a:lnSpc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46792" y="2507092"/>
            <a:ext cx="4889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68374" y="2567325"/>
            <a:ext cx="4889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93367" y="2625285"/>
            <a:ext cx="4889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24042" y="2679835"/>
            <a:ext cx="4889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701300" y="2732115"/>
            <a:ext cx="106680" cy="1543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0485">
              <a:lnSpc>
                <a:spcPts val="490"/>
              </a:lnSpc>
              <a:spcBef>
                <a:spcPts val="120"/>
              </a:spcBef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ts val="490"/>
              </a:lnSpc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394986" y="1688122"/>
            <a:ext cx="1804035" cy="1470025"/>
          </a:xfrm>
          <a:custGeom>
            <a:avLst/>
            <a:gdLst/>
            <a:ahLst/>
            <a:cxnLst/>
            <a:rect l="l" t="t" r="r" b="b"/>
            <a:pathLst>
              <a:path w="1804035" h="1470025">
                <a:moveTo>
                  <a:pt x="1803601" y="0"/>
                </a:moveTo>
                <a:lnTo>
                  <a:pt x="1641083" y="138646"/>
                </a:lnTo>
                <a:lnTo>
                  <a:pt x="1606989" y="167058"/>
                </a:lnTo>
                <a:lnTo>
                  <a:pt x="1566075" y="201153"/>
                </a:lnTo>
                <a:lnTo>
                  <a:pt x="1518343" y="239793"/>
                </a:lnTo>
                <a:lnTo>
                  <a:pt x="1464928" y="282979"/>
                </a:lnTo>
                <a:lnTo>
                  <a:pt x="1403558" y="330712"/>
                </a:lnTo>
                <a:lnTo>
                  <a:pt x="1336505" y="382990"/>
                </a:lnTo>
                <a:lnTo>
                  <a:pt x="1263770" y="439814"/>
                </a:lnTo>
                <a:lnTo>
                  <a:pt x="1185353" y="498912"/>
                </a:lnTo>
                <a:lnTo>
                  <a:pt x="1103526" y="560282"/>
                </a:lnTo>
                <a:lnTo>
                  <a:pt x="1018290" y="623925"/>
                </a:lnTo>
                <a:lnTo>
                  <a:pt x="931917" y="687573"/>
                </a:lnTo>
                <a:lnTo>
                  <a:pt x="844408" y="751211"/>
                </a:lnTo>
                <a:lnTo>
                  <a:pt x="759171" y="813718"/>
                </a:lnTo>
                <a:lnTo>
                  <a:pt x="676208" y="875093"/>
                </a:lnTo>
                <a:lnTo>
                  <a:pt x="597790" y="935322"/>
                </a:lnTo>
                <a:lnTo>
                  <a:pt x="522782" y="993282"/>
                </a:lnTo>
                <a:lnTo>
                  <a:pt x="453457" y="1047834"/>
                </a:lnTo>
                <a:lnTo>
                  <a:pt x="388677" y="1100112"/>
                </a:lnTo>
                <a:lnTo>
                  <a:pt x="330717" y="1148981"/>
                </a:lnTo>
                <a:lnTo>
                  <a:pt x="278438" y="1194440"/>
                </a:lnTo>
                <a:lnTo>
                  <a:pt x="232979" y="1236490"/>
                </a:lnTo>
                <a:lnTo>
                  <a:pt x="192065" y="1273994"/>
                </a:lnTo>
                <a:lnTo>
                  <a:pt x="0" y="1469469"/>
                </a:lnTo>
              </a:path>
            </a:pathLst>
          </a:custGeom>
          <a:ln w="473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174186" y="1631999"/>
            <a:ext cx="22987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6990" indent="-34290">
              <a:lnSpc>
                <a:spcPct val="100000"/>
              </a:lnSpc>
              <a:spcBef>
                <a:spcPts val="120"/>
              </a:spcBef>
              <a:buClr>
                <a:srgbClr val="0000FF"/>
              </a:buClr>
              <a:buSzPct val="80000"/>
              <a:buChar char="•"/>
              <a:tabLst>
                <a:tab pos="47625" algn="l"/>
              </a:tabLst>
            </a:pPr>
            <a:r>
              <a:rPr sz="500" dirty="0">
                <a:latin typeface="Arial"/>
                <a:cs typeface="Arial"/>
              </a:rPr>
              <a:t>lcavol</a:t>
            </a:r>
            <a:endParaRPr sz="5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394986" y="2505249"/>
            <a:ext cx="1804035" cy="657225"/>
          </a:xfrm>
          <a:custGeom>
            <a:avLst/>
            <a:gdLst/>
            <a:ahLst/>
            <a:cxnLst/>
            <a:rect l="l" t="t" r="r" b="b"/>
            <a:pathLst>
              <a:path w="1804035" h="657225">
                <a:moveTo>
                  <a:pt x="1803601" y="0"/>
                </a:moveTo>
                <a:lnTo>
                  <a:pt x="1641083" y="13637"/>
                </a:lnTo>
                <a:lnTo>
                  <a:pt x="1606989" y="18188"/>
                </a:lnTo>
                <a:lnTo>
                  <a:pt x="1566075" y="22729"/>
                </a:lnTo>
                <a:lnTo>
                  <a:pt x="1518343" y="29553"/>
                </a:lnTo>
                <a:lnTo>
                  <a:pt x="1464928" y="37503"/>
                </a:lnTo>
                <a:lnTo>
                  <a:pt x="1403558" y="47732"/>
                </a:lnTo>
                <a:lnTo>
                  <a:pt x="1336505" y="60233"/>
                </a:lnTo>
                <a:lnTo>
                  <a:pt x="1263770" y="76144"/>
                </a:lnTo>
                <a:lnTo>
                  <a:pt x="1185353" y="94328"/>
                </a:lnTo>
                <a:lnTo>
                  <a:pt x="1103526" y="115921"/>
                </a:lnTo>
                <a:lnTo>
                  <a:pt x="1018290" y="140924"/>
                </a:lnTo>
                <a:lnTo>
                  <a:pt x="931917" y="169336"/>
                </a:lnTo>
                <a:lnTo>
                  <a:pt x="844408" y="200026"/>
                </a:lnTo>
                <a:lnTo>
                  <a:pt x="759171" y="234120"/>
                </a:lnTo>
                <a:lnTo>
                  <a:pt x="676208" y="269346"/>
                </a:lnTo>
                <a:lnTo>
                  <a:pt x="597790" y="306850"/>
                </a:lnTo>
                <a:lnTo>
                  <a:pt x="522782" y="343218"/>
                </a:lnTo>
                <a:lnTo>
                  <a:pt x="453457" y="380722"/>
                </a:lnTo>
                <a:lnTo>
                  <a:pt x="388677" y="415958"/>
                </a:lnTo>
                <a:lnTo>
                  <a:pt x="330717" y="448911"/>
                </a:lnTo>
                <a:lnTo>
                  <a:pt x="278438" y="479596"/>
                </a:lnTo>
                <a:lnTo>
                  <a:pt x="232979" y="508008"/>
                </a:lnTo>
                <a:lnTo>
                  <a:pt x="192065" y="531874"/>
                </a:lnTo>
                <a:lnTo>
                  <a:pt x="0" y="656888"/>
                </a:lnTo>
              </a:path>
            </a:pathLst>
          </a:custGeom>
          <a:ln w="473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208612" y="2469995"/>
            <a:ext cx="23177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dirty="0">
                <a:latin typeface="Arial"/>
                <a:cs typeface="Arial"/>
              </a:rPr>
              <a:t>lweight</a:t>
            </a:r>
            <a:endParaRPr sz="5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394986" y="3113269"/>
            <a:ext cx="1804035" cy="366395"/>
          </a:xfrm>
          <a:custGeom>
            <a:avLst/>
            <a:gdLst/>
            <a:ahLst/>
            <a:cxnLst/>
            <a:rect l="l" t="t" r="r" b="b"/>
            <a:pathLst>
              <a:path w="1804035" h="366395">
                <a:moveTo>
                  <a:pt x="1803601" y="365948"/>
                </a:moveTo>
                <a:lnTo>
                  <a:pt x="1641083" y="319356"/>
                </a:lnTo>
                <a:lnTo>
                  <a:pt x="1606989" y="309123"/>
                </a:lnTo>
                <a:lnTo>
                  <a:pt x="1566075" y="296627"/>
                </a:lnTo>
                <a:lnTo>
                  <a:pt x="1518343" y="282984"/>
                </a:lnTo>
                <a:lnTo>
                  <a:pt x="1464928" y="265937"/>
                </a:lnTo>
                <a:lnTo>
                  <a:pt x="1403558" y="246617"/>
                </a:lnTo>
                <a:lnTo>
                  <a:pt x="1336505" y="226160"/>
                </a:lnTo>
                <a:lnTo>
                  <a:pt x="1263770" y="202294"/>
                </a:lnTo>
                <a:lnTo>
                  <a:pt x="1185353" y="177296"/>
                </a:lnTo>
                <a:lnTo>
                  <a:pt x="1103526" y="152288"/>
                </a:lnTo>
                <a:lnTo>
                  <a:pt x="1018290" y="126154"/>
                </a:lnTo>
                <a:lnTo>
                  <a:pt x="931917" y="101147"/>
                </a:lnTo>
                <a:lnTo>
                  <a:pt x="844408" y="77280"/>
                </a:lnTo>
                <a:lnTo>
                  <a:pt x="759171" y="55687"/>
                </a:lnTo>
                <a:lnTo>
                  <a:pt x="676208" y="37503"/>
                </a:lnTo>
                <a:lnTo>
                  <a:pt x="597790" y="22729"/>
                </a:lnTo>
                <a:lnTo>
                  <a:pt x="522782" y="11364"/>
                </a:lnTo>
                <a:lnTo>
                  <a:pt x="453457" y="4545"/>
                </a:lnTo>
                <a:lnTo>
                  <a:pt x="388677" y="1141"/>
                </a:lnTo>
                <a:lnTo>
                  <a:pt x="330717" y="0"/>
                </a:lnTo>
                <a:lnTo>
                  <a:pt x="278438" y="2272"/>
                </a:lnTo>
                <a:lnTo>
                  <a:pt x="232979" y="5682"/>
                </a:lnTo>
                <a:lnTo>
                  <a:pt x="192065" y="10228"/>
                </a:lnTo>
                <a:lnTo>
                  <a:pt x="0" y="53414"/>
                </a:lnTo>
              </a:path>
            </a:pathLst>
          </a:custGeom>
          <a:ln w="473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174186" y="3423098"/>
            <a:ext cx="17081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6990" indent="-34290">
              <a:lnSpc>
                <a:spcPct val="100000"/>
              </a:lnSpc>
              <a:spcBef>
                <a:spcPts val="120"/>
              </a:spcBef>
              <a:buClr>
                <a:srgbClr val="0000FF"/>
              </a:buClr>
              <a:buSzPct val="80000"/>
              <a:buChar char="•"/>
              <a:tabLst>
                <a:tab pos="47625" algn="l"/>
              </a:tabLst>
            </a:pPr>
            <a:r>
              <a:rPr sz="500" spc="0" dirty="0">
                <a:latin typeface="Arial"/>
                <a:cs typeface="Arial"/>
              </a:rPr>
              <a:t>age</a:t>
            </a:r>
            <a:endParaRPr sz="5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394986" y="2712089"/>
            <a:ext cx="1804035" cy="454025"/>
          </a:xfrm>
          <a:custGeom>
            <a:avLst/>
            <a:gdLst/>
            <a:ahLst/>
            <a:cxnLst/>
            <a:rect l="l" t="t" r="r" b="b"/>
            <a:pathLst>
              <a:path w="1804035" h="454025">
                <a:moveTo>
                  <a:pt x="1803601" y="0"/>
                </a:moveTo>
                <a:lnTo>
                  <a:pt x="1641083" y="12501"/>
                </a:lnTo>
                <a:lnTo>
                  <a:pt x="1606989" y="15915"/>
                </a:lnTo>
                <a:lnTo>
                  <a:pt x="1566075" y="19320"/>
                </a:lnTo>
                <a:lnTo>
                  <a:pt x="1518343" y="25002"/>
                </a:lnTo>
                <a:lnTo>
                  <a:pt x="1464928" y="31821"/>
                </a:lnTo>
                <a:lnTo>
                  <a:pt x="1403558" y="39776"/>
                </a:lnTo>
                <a:lnTo>
                  <a:pt x="1336505" y="48868"/>
                </a:lnTo>
                <a:lnTo>
                  <a:pt x="1263770" y="60233"/>
                </a:lnTo>
                <a:lnTo>
                  <a:pt x="1185353" y="73871"/>
                </a:lnTo>
                <a:lnTo>
                  <a:pt x="1103526" y="90918"/>
                </a:lnTo>
                <a:lnTo>
                  <a:pt x="1018290" y="109102"/>
                </a:lnTo>
                <a:lnTo>
                  <a:pt x="931917" y="129563"/>
                </a:lnTo>
                <a:lnTo>
                  <a:pt x="844408" y="152293"/>
                </a:lnTo>
                <a:lnTo>
                  <a:pt x="759171" y="176155"/>
                </a:lnTo>
                <a:lnTo>
                  <a:pt x="676208" y="202294"/>
                </a:lnTo>
                <a:lnTo>
                  <a:pt x="597790" y="227296"/>
                </a:lnTo>
                <a:lnTo>
                  <a:pt x="522782" y="253436"/>
                </a:lnTo>
                <a:lnTo>
                  <a:pt x="453457" y="278438"/>
                </a:lnTo>
                <a:lnTo>
                  <a:pt x="388677" y="302304"/>
                </a:lnTo>
                <a:lnTo>
                  <a:pt x="330717" y="323898"/>
                </a:lnTo>
                <a:lnTo>
                  <a:pt x="278438" y="344354"/>
                </a:lnTo>
                <a:lnTo>
                  <a:pt x="232979" y="362543"/>
                </a:lnTo>
                <a:lnTo>
                  <a:pt x="192065" y="378449"/>
                </a:lnTo>
                <a:lnTo>
                  <a:pt x="0" y="453462"/>
                </a:lnTo>
              </a:path>
            </a:pathLst>
          </a:custGeom>
          <a:ln w="473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774143" y="2471860"/>
            <a:ext cx="28638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0" baseline="-22222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-11111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-5555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500" spc="-85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-127" baseline="-27777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-127" baseline="5555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-127" baseline="-22222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-142" baseline="-2222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750" spc="-127" baseline="5555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-127" baseline="-11111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555937" y="2527548"/>
            <a:ext cx="38163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0" baseline="-16666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16666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-11111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500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750" spc="0" baseline="11111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750" baseline="11111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388873" y="2575281"/>
            <a:ext cx="36703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0" baseline="-11111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11111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-16666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500" spc="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750" spc="0" baseline="16666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750" baseline="16666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214991" y="2618468"/>
            <a:ext cx="30797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0" baseline="-27777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-16666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157" baseline="-1666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750" spc="0" baseline="5555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750" baseline="5555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046792" y="2687791"/>
            <a:ext cx="30480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0" baseline="-27777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-127" baseline="5555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-127" baseline="-22222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500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750" spc="0" baseline="22222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750" baseline="22222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893367" y="2742343"/>
            <a:ext cx="20256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0" baseline="-44444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-127" baseline="-11111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-127" baseline="-22222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649023" y="2830990"/>
            <a:ext cx="29337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0" baseline="5555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-27777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500" spc="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750" spc="0" baseline="27777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750" baseline="27777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394986" y="2504113"/>
            <a:ext cx="1804035" cy="657225"/>
          </a:xfrm>
          <a:custGeom>
            <a:avLst/>
            <a:gdLst/>
            <a:ahLst/>
            <a:cxnLst/>
            <a:rect l="l" t="t" r="r" b="b"/>
            <a:pathLst>
              <a:path w="1804035" h="657225">
                <a:moveTo>
                  <a:pt x="1803601" y="0"/>
                </a:moveTo>
                <a:lnTo>
                  <a:pt x="1641083" y="37503"/>
                </a:lnTo>
                <a:lnTo>
                  <a:pt x="1606989" y="46595"/>
                </a:lnTo>
                <a:lnTo>
                  <a:pt x="1566075" y="55687"/>
                </a:lnTo>
                <a:lnTo>
                  <a:pt x="1518343" y="67052"/>
                </a:lnTo>
                <a:lnTo>
                  <a:pt x="1464928" y="79553"/>
                </a:lnTo>
                <a:lnTo>
                  <a:pt x="1403558" y="93196"/>
                </a:lnTo>
                <a:lnTo>
                  <a:pt x="1336505" y="110243"/>
                </a:lnTo>
                <a:lnTo>
                  <a:pt x="1263770" y="127291"/>
                </a:lnTo>
                <a:lnTo>
                  <a:pt x="1185353" y="146606"/>
                </a:lnTo>
                <a:lnTo>
                  <a:pt x="1103526" y="167067"/>
                </a:lnTo>
                <a:lnTo>
                  <a:pt x="1018290" y="189797"/>
                </a:lnTo>
                <a:lnTo>
                  <a:pt x="931917" y="213659"/>
                </a:lnTo>
                <a:lnTo>
                  <a:pt x="844408" y="239798"/>
                </a:lnTo>
                <a:lnTo>
                  <a:pt x="759171" y="265937"/>
                </a:lnTo>
                <a:lnTo>
                  <a:pt x="676208" y="294349"/>
                </a:lnTo>
                <a:lnTo>
                  <a:pt x="597790" y="322761"/>
                </a:lnTo>
                <a:lnTo>
                  <a:pt x="522782" y="352310"/>
                </a:lnTo>
                <a:lnTo>
                  <a:pt x="453457" y="383000"/>
                </a:lnTo>
                <a:lnTo>
                  <a:pt x="388677" y="412543"/>
                </a:lnTo>
                <a:lnTo>
                  <a:pt x="330717" y="442092"/>
                </a:lnTo>
                <a:lnTo>
                  <a:pt x="278438" y="469368"/>
                </a:lnTo>
                <a:lnTo>
                  <a:pt x="232979" y="495507"/>
                </a:lnTo>
                <a:lnTo>
                  <a:pt x="192065" y="520509"/>
                </a:lnTo>
                <a:lnTo>
                  <a:pt x="0" y="656888"/>
                </a:lnTo>
              </a:path>
            </a:pathLst>
          </a:custGeom>
          <a:ln w="473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174186" y="2425672"/>
            <a:ext cx="14097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6990" indent="-34290">
              <a:lnSpc>
                <a:spcPct val="100000"/>
              </a:lnSpc>
              <a:spcBef>
                <a:spcPts val="120"/>
              </a:spcBef>
              <a:buClr>
                <a:srgbClr val="0000FF"/>
              </a:buClr>
              <a:buSzPct val="80000"/>
              <a:buChar char="•"/>
              <a:tabLst>
                <a:tab pos="47625" algn="l"/>
              </a:tabLst>
            </a:pPr>
            <a:r>
              <a:rPr sz="500" spc="0" dirty="0">
                <a:latin typeface="Arial"/>
                <a:cs typeface="Arial"/>
              </a:rPr>
              <a:t>svi</a:t>
            </a:r>
            <a:endParaRPr sz="5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011669" y="3554929"/>
            <a:ext cx="4889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936660" y="3475375"/>
            <a:ext cx="8953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50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750" spc="0" baseline="-38888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750" baseline="-38888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835514" y="3377639"/>
            <a:ext cx="224790" cy="1562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500"/>
              </a:lnSpc>
              <a:spcBef>
                <a:spcPts val="120"/>
              </a:spcBef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33333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22222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11111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baseline="1111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  <a:p>
            <a:pPr marL="66040">
              <a:lnSpc>
                <a:spcPts val="500"/>
              </a:lnSpc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634355" y="3268536"/>
            <a:ext cx="25019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0" baseline="5555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500" spc="-85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-127" baseline="-11111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-127" baseline="-33333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-127" baseline="-5000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-89" baseline="-500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750" spc="0" baseline="-5000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750" baseline="-500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474109" y="3212848"/>
            <a:ext cx="20891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0" baseline="5555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-16666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127" baseline="-1666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302501" y="3159433"/>
            <a:ext cx="30226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66065" algn="l"/>
              </a:tabLst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   </a:t>
            </a:r>
            <a:r>
              <a:rPr sz="5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750" spc="0" baseline="-22222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baseline="-22222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129755" y="3112838"/>
            <a:ext cx="39306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56870" algn="l"/>
              </a:tabLst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   </a:t>
            </a:r>
            <a:r>
              <a:rPr sz="5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750" spc="0" baseline="-16666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baseline="-16666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750" spc="0" baseline="5555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750" baseline="5555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394986" y="2995079"/>
            <a:ext cx="1804035" cy="805180"/>
          </a:xfrm>
          <a:custGeom>
            <a:avLst/>
            <a:gdLst/>
            <a:ahLst/>
            <a:cxnLst/>
            <a:rect l="l" t="t" r="r" b="b"/>
            <a:pathLst>
              <a:path w="1804035" h="805179">
                <a:moveTo>
                  <a:pt x="1803601" y="804626"/>
                </a:moveTo>
                <a:lnTo>
                  <a:pt x="1641083" y="615969"/>
                </a:lnTo>
                <a:lnTo>
                  <a:pt x="1606989" y="579607"/>
                </a:lnTo>
                <a:lnTo>
                  <a:pt x="1566075" y="536416"/>
                </a:lnTo>
                <a:lnTo>
                  <a:pt x="1518343" y="489820"/>
                </a:lnTo>
                <a:lnTo>
                  <a:pt x="1464928" y="438678"/>
                </a:lnTo>
                <a:lnTo>
                  <a:pt x="1403558" y="385263"/>
                </a:lnTo>
                <a:lnTo>
                  <a:pt x="1336505" y="329580"/>
                </a:lnTo>
                <a:lnTo>
                  <a:pt x="1263770" y="273888"/>
                </a:lnTo>
                <a:lnTo>
                  <a:pt x="1185353" y="220473"/>
                </a:lnTo>
                <a:lnTo>
                  <a:pt x="1103526" y="170472"/>
                </a:lnTo>
                <a:lnTo>
                  <a:pt x="1018290" y="125013"/>
                </a:lnTo>
                <a:lnTo>
                  <a:pt x="931917" y="86368"/>
                </a:lnTo>
                <a:lnTo>
                  <a:pt x="844408" y="53410"/>
                </a:lnTo>
                <a:lnTo>
                  <a:pt x="759171" y="29543"/>
                </a:lnTo>
                <a:lnTo>
                  <a:pt x="676208" y="12496"/>
                </a:lnTo>
                <a:lnTo>
                  <a:pt x="597790" y="3404"/>
                </a:lnTo>
                <a:lnTo>
                  <a:pt x="522782" y="0"/>
                </a:lnTo>
                <a:lnTo>
                  <a:pt x="453457" y="2268"/>
                </a:lnTo>
                <a:lnTo>
                  <a:pt x="388677" y="9087"/>
                </a:lnTo>
                <a:lnTo>
                  <a:pt x="330717" y="20451"/>
                </a:lnTo>
                <a:lnTo>
                  <a:pt x="278438" y="32953"/>
                </a:lnTo>
                <a:lnTo>
                  <a:pt x="232979" y="47727"/>
                </a:lnTo>
                <a:lnTo>
                  <a:pt x="192065" y="62506"/>
                </a:lnTo>
                <a:lnTo>
                  <a:pt x="0" y="167058"/>
                </a:lnTo>
              </a:path>
            </a:pathLst>
          </a:custGeom>
          <a:ln w="473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4174186" y="3743586"/>
            <a:ext cx="14478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6990" indent="-34290">
              <a:lnSpc>
                <a:spcPct val="100000"/>
              </a:lnSpc>
              <a:spcBef>
                <a:spcPts val="120"/>
              </a:spcBef>
              <a:buClr>
                <a:srgbClr val="0000FF"/>
              </a:buClr>
              <a:buSzPct val="80000"/>
              <a:buChar char="•"/>
              <a:tabLst>
                <a:tab pos="47625" algn="l"/>
              </a:tabLst>
            </a:pPr>
            <a:r>
              <a:rPr sz="500" dirty="0">
                <a:latin typeface="Arial"/>
                <a:cs typeface="Arial"/>
              </a:rPr>
              <a:t>lcp</a:t>
            </a:r>
            <a:endParaRPr sz="5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977575" y="3110564"/>
            <a:ext cx="8318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0" baseline="5555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-150" baseline="55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555937" y="3053739"/>
            <a:ext cx="42989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0" baseline="16666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5555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-5555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-16666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-27777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-89" baseline="-2777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750" spc="0" baseline="-33333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750" baseline="-33333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562651" y="3063969"/>
            <a:ext cx="87503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838835" algn="l"/>
              </a:tabLst>
            </a:pPr>
            <a:r>
              <a:rPr sz="750" b="1" spc="-270" baseline="22222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0" baseline="-5555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baseline="-55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750" spc="-270" baseline="27777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500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750" spc="0" baseline="5555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baseline="55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750" spc="-75" baseline="55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750" spc="0" baseline="5555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baseline="55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750" spc="-7" baseline="55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750" spc="0" baseline="5555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baseline="55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750" spc="60" baseline="55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500" dirty="0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50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750" spc="0" baseline="-5555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baseline="-5555" dirty="0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750" spc="-15" baseline="-55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750" spc="0" baseline="-16666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baseline="-16666" dirty="0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750" spc="15" baseline="-1666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750" spc="0" baseline="-27777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baseline="-27777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394986" y="3058717"/>
            <a:ext cx="1804035" cy="158115"/>
          </a:xfrm>
          <a:custGeom>
            <a:avLst/>
            <a:gdLst/>
            <a:ahLst/>
            <a:cxnLst/>
            <a:rect l="l" t="t" r="r" b="b"/>
            <a:pathLst>
              <a:path w="1804035" h="158114">
                <a:moveTo>
                  <a:pt x="1803601" y="157976"/>
                </a:moveTo>
                <a:lnTo>
                  <a:pt x="1641083" y="107966"/>
                </a:lnTo>
                <a:lnTo>
                  <a:pt x="1606989" y="98874"/>
                </a:lnTo>
                <a:lnTo>
                  <a:pt x="1566075" y="89787"/>
                </a:lnTo>
                <a:lnTo>
                  <a:pt x="1518343" y="80690"/>
                </a:lnTo>
                <a:lnTo>
                  <a:pt x="1464928" y="70462"/>
                </a:lnTo>
                <a:lnTo>
                  <a:pt x="1403558" y="60233"/>
                </a:lnTo>
                <a:lnTo>
                  <a:pt x="1336505" y="51141"/>
                </a:lnTo>
                <a:lnTo>
                  <a:pt x="1263770" y="42049"/>
                </a:lnTo>
                <a:lnTo>
                  <a:pt x="1185353" y="34094"/>
                </a:lnTo>
                <a:lnTo>
                  <a:pt x="1103526" y="26139"/>
                </a:lnTo>
                <a:lnTo>
                  <a:pt x="1018290" y="19320"/>
                </a:lnTo>
                <a:lnTo>
                  <a:pt x="931917" y="13637"/>
                </a:lnTo>
                <a:lnTo>
                  <a:pt x="844408" y="7955"/>
                </a:lnTo>
                <a:lnTo>
                  <a:pt x="759171" y="4550"/>
                </a:lnTo>
                <a:lnTo>
                  <a:pt x="676208" y="1136"/>
                </a:lnTo>
                <a:lnTo>
                  <a:pt x="597790" y="0"/>
                </a:lnTo>
                <a:lnTo>
                  <a:pt x="522782" y="0"/>
                </a:lnTo>
                <a:lnTo>
                  <a:pt x="453457" y="2272"/>
                </a:lnTo>
                <a:lnTo>
                  <a:pt x="388677" y="6818"/>
                </a:lnTo>
                <a:lnTo>
                  <a:pt x="330717" y="13637"/>
                </a:lnTo>
                <a:lnTo>
                  <a:pt x="278438" y="20456"/>
                </a:lnTo>
                <a:lnTo>
                  <a:pt x="232979" y="29548"/>
                </a:lnTo>
                <a:lnTo>
                  <a:pt x="192065" y="38645"/>
                </a:lnTo>
                <a:lnTo>
                  <a:pt x="0" y="105693"/>
                </a:lnTo>
              </a:path>
            </a:pathLst>
          </a:custGeom>
          <a:ln w="473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4174186" y="3160570"/>
            <a:ext cx="29210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6990" indent="-34290">
              <a:lnSpc>
                <a:spcPct val="100000"/>
              </a:lnSpc>
              <a:spcBef>
                <a:spcPts val="120"/>
              </a:spcBef>
              <a:buClr>
                <a:srgbClr val="0000FF"/>
              </a:buClr>
              <a:buSzPct val="80000"/>
              <a:buChar char="•"/>
              <a:tabLst>
                <a:tab pos="47625" algn="l"/>
              </a:tabLst>
            </a:pPr>
            <a:r>
              <a:rPr sz="500" spc="0" dirty="0">
                <a:latin typeface="Arial"/>
                <a:cs typeface="Arial"/>
              </a:rPr>
              <a:t>gleason</a:t>
            </a:r>
            <a:endParaRPr sz="5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977575" y="2634378"/>
            <a:ext cx="8318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0" baseline="-16666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-150" baseline="-1666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634355" y="2674154"/>
            <a:ext cx="426084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0" baseline="-38888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-27777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-16666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-127" baseline="-11111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-127" baseline="-38888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-127" baseline="-5555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-127" baseline="-22222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 •</a:t>
            </a:r>
            <a:r>
              <a:rPr sz="5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750" spc="0" baseline="5555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750" baseline="5555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302501" y="2746890"/>
            <a:ext cx="52070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0" baseline="-33333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-16666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16666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-38888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-16666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112" baseline="-1666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750" spc="0" baseline="5555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750" baseline="5555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046792" y="2858265"/>
            <a:ext cx="55816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22222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44444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11111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27777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120" baseline="2777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750" spc="0" baseline="44444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750" baseline="44444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562651" y="2893498"/>
            <a:ext cx="70104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0" baseline="-11111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22222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b="1" spc="0" baseline="-22222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b="1" spc="0" baseline="5555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22222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-33333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b="1" spc="0" baseline="-22222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-127" baseline="11111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-127" baseline="-11111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11111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82" baseline="1111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750" spc="0" baseline="22222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750" baseline="22222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562651" y="2943500"/>
            <a:ext cx="61595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-127" baseline="-22222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-127" baseline="-33333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500" spc="-85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-127" baseline="-11111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b="1" spc="0" baseline="-27777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-127" baseline="-11111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-127" baseline="-33333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500" b="1" spc="-85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-127" baseline="-11111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500" b="1" spc="0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5555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-5555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127" baseline="-55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750" spc="0" baseline="-22222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750" baseline="-22222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562651" y="3010554"/>
            <a:ext cx="960119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b="1" spc="0" baseline="5555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b="1" spc="-127" baseline="16666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-127" baseline="-5555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-127" baseline="11111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-127" baseline="-11111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-5555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5555" dirty="0">
                <a:solidFill>
                  <a:srgbClr val="0000FF"/>
                </a:solidFill>
                <a:latin typeface="Arial"/>
                <a:cs typeface="Arial"/>
              </a:rPr>
              <a:t>• • • • • </a:t>
            </a:r>
            <a:r>
              <a:rPr sz="750" spc="-127" baseline="16666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500" spc="-85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b="1" spc="0" baseline="-5555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-11111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165" baseline="-1111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750" spc="0" baseline="-16666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750" baseline="-16666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370584" y="3106019"/>
            <a:ext cx="4889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b="1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394986" y="2588213"/>
            <a:ext cx="1804035" cy="574040"/>
          </a:xfrm>
          <a:custGeom>
            <a:avLst/>
            <a:gdLst/>
            <a:ahLst/>
            <a:cxnLst/>
            <a:rect l="l" t="t" r="r" b="b"/>
            <a:pathLst>
              <a:path w="1804035" h="574039">
                <a:moveTo>
                  <a:pt x="1803601" y="0"/>
                </a:moveTo>
                <a:lnTo>
                  <a:pt x="1641083" y="102283"/>
                </a:lnTo>
                <a:lnTo>
                  <a:pt x="1606989" y="121603"/>
                </a:lnTo>
                <a:lnTo>
                  <a:pt x="1566075" y="142060"/>
                </a:lnTo>
                <a:lnTo>
                  <a:pt x="1518343" y="164790"/>
                </a:lnTo>
                <a:lnTo>
                  <a:pt x="1464928" y="187519"/>
                </a:lnTo>
                <a:lnTo>
                  <a:pt x="1403558" y="211386"/>
                </a:lnTo>
                <a:lnTo>
                  <a:pt x="1336505" y="234115"/>
                </a:lnTo>
                <a:lnTo>
                  <a:pt x="1263770" y="256845"/>
                </a:lnTo>
                <a:lnTo>
                  <a:pt x="1185353" y="277302"/>
                </a:lnTo>
                <a:lnTo>
                  <a:pt x="1103526" y="295485"/>
                </a:lnTo>
                <a:lnTo>
                  <a:pt x="1018290" y="311396"/>
                </a:lnTo>
                <a:lnTo>
                  <a:pt x="931917" y="326171"/>
                </a:lnTo>
                <a:lnTo>
                  <a:pt x="844408" y="338677"/>
                </a:lnTo>
                <a:lnTo>
                  <a:pt x="759171" y="350041"/>
                </a:lnTo>
                <a:lnTo>
                  <a:pt x="676208" y="361406"/>
                </a:lnTo>
                <a:lnTo>
                  <a:pt x="597790" y="372771"/>
                </a:lnTo>
                <a:lnTo>
                  <a:pt x="522782" y="384136"/>
                </a:lnTo>
                <a:lnTo>
                  <a:pt x="453457" y="397769"/>
                </a:lnTo>
                <a:lnTo>
                  <a:pt x="388677" y="411407"/>
                </a:lnTo>
                <a:lnTo>
                  <a:pt x="330717" y="426181"/>
                </a:lnTo>
                <a:lnTo>
                  <a:pt x="278438" y="442092"/>
                </a:lnTo>
                <a:lnTo>
                  <a:pt x="232979" y="458008"/>
                </a:lnTo>
                <a:lnTo>
                  <a:pt x="192065" y="473914"/>
                </a:lnTo>
                <a:lnTo>
                  <a:pt x="0" y="573924"/>
                </a:lnTo>
              </a:path>
            </a:pathLst>
          </a:custGeom>
          <a:ln w="473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4174186" y="2487772"/>
            <a:ext cx="244475" cy="2736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46990" indent="-34290">
              <a:lnSpc>
                <a:spcPct val="100000"/>
              </a:lnSpc>
              <a:buClr>
                <a:srgbClr val="0000FF"/>
              </a:buClr>
              <a:buSzPct val="80000"/>
              <a:buChar char="•"/>
              <a:tabLst>
                <a:tab pos="47625" algn="l"/>
              </a:tabLst>
            </a:pPr>
            <a:r>
              <a:rPr sz="500" spc="0" dirty="0">
                <a:latin typeface="Arial"/>
                <a:cs typeface="Arial"/>
              </a:rPr>
              <a:t>pgg45</a:t>
            </a:r>
            <a:endParaRPr sz="500" dirty="0">
              <a:latin typeface="Arial"/>
              <a:cs typeface="Arial"/>
            </a:endParaRPr>
          </a:p>
          <a:p>
            <a:pPr marL="46990" indent="-34290">
              <a:lnSpc>
                <a:spcPct val="100000"/>
              </a:lnSpc>
              <a:spcBef>
                <a:spcPts val="375"/>
              </a:spcBef>
              <a:buClr>
                <a:srgbClr val="0000FF"/>
              </a:buClr>
              <a:buSzPct val="80000"/>
              <a:buChar char="•"/>
              <a:tabLst>
                <a:tab pos="47625" algn="l"/>
              </a:tabLst>
            </a:pPr>
            <a:r>
              <a:rPr sz="500" spc="0" dirty="0">
                <a:latin typeface="Arial"/>
                <a:cs typeface="Arial"/>
              </a:rPr>
              <a:t>lbph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326903" y="1556285"/>
            <a:ext cx="0" cy="2356485"/>
          </a:xfrm>
          <a:custGeom>
            <a:avLst/>
            <a:gdLst/>
            <a:ahLst/>
            <a:cxnLst/>
            <a:rect l="l" t="t" r="r" b="b"/>
            <a:pathLst>
              <a:path h="2356485">
                <a:moveTo>
                  <a:pt x="0" y="2355932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300657" y="3170093"/>
            <a:ext cx="2207260" cy="0"/>
          </a:xfrm>
          <a:custGeom>
            <a:avLst/>
            <a:gdLst/>
            <a:ahLst/>
            <a:cxnLst/>
            <a:rect l="l" t="t" r="r" b="b"/>
            <a:pathLst>
              <a:path w="2207260">
                <a:moveTo>
                  <a:pt x="0" y="0"/>
                </a:moveTo>
                <a:lnTo>
                  <a:pt x="2207054" y="0"/>
                </a:lnTo>
              </a:path>
            </a:pathLst>
          </a:custGeom>
          <a:ln w="473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6254334" y="4099713"/>
            <a:ext cx="58229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5" dirty="0">
                <a:latin typeface="Arial"/>
                <a:cs typeface="Arial"/>
              </a:rPr>
              <a:t>Shrinkage Factor</a:t>
            </a:r>
            <a:r>
              <a:rPr sz="500" spc="-65" dirty="0">
                <a:latin typeface="Arial"/>
                <a:cs typeface="Arial"/>
              </a:rPr>
              <a:t> </a:t>
            </a:r>
            <a:r>
              <a:rPr sz="500" spc="5" dirty="0">
                <a:latin typeface="Arial"/>
                <a:cs typeface="Arial"/>
              </a:rPr>
              <a:t>s</a:t>
            </a:r>
            <a:endParaRPr sz="5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121629" y="2547914"/>
            <a:ext cx="92075" cy="3721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-5" dirty="0">
                <a:latin typeface="Arial"/>
                <a:cs typeface="Arial"/>
              </a:rPr>
              <a:t>Coefficients</a:t>
            </a:r>
            <a:endParaRPr sz="5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523503" y="3912217"/>
            <a:ext cx="0" cy="38735"/>
          </a:xfrm>
          <a:custGeom>
            <a:avLst/>
            <a:gdLst/>
            <a:ahLst/>
            <a:cxnLst/>
            <a:rect l="l" t="t" r="r" b="b"/>
            <a:pathLst>
              <a:path h="38735">
                <a:moveTo>
                  <a:pt x="0" y="0"/>
                </a:moveTo>
                <a:lnTo>
                  <a:pt x="0" y="38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895133" y="3912217"/>
            <a:ext cx="0" cy="38735"/>
          </a:xfrm>
          <a:custGeom>
            <a:avLst/>
            <a:gdLst/>
            <a:ahLst/>
            <a:cxnLst/>
            <a:rect l="l" t="t" r="r" b="b"/>
            <a:pathLst>
              <a:path h="38735">
                <a:moveTo>
                  <a:pt x="0" y="0"/>
                </a:moveTo>
                <a:lnTo>
                  <a:pt x="0" y="38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266763" y="3912217"/>
            <a:ext cx="0" cy="38735"/>
          </a:xfrm>
          <a:custGeom>
            <a:avLst/>
            <a:gdLst/>
            <a:ahLst/>
            <a:cxnLst/>
            <a:rect l="l" t="t" r="r" b="b"/>
            <a:pathLst>
              <a:path h="38735">
                <a:moveTo>
                  <a:pt x="0" y="0"/>
                </a:moveTo>
                <a:lnTo>
                  <a:pt x="0" y="38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638394" y="3912217"/>
            <a:ext cx="0" cy="38735"/>
          </a:xfrm>
          <a:custGeom>
            <a:avLst/>
            <a:gdLst/>
            <a:ahLst/>
            <a:cxnLst/>
            <a:rect l="l" t="t" r="r" b="b"/>
            <a:pathLst>
              <a:path h="38735">
                <a:moveTo>
                  <a:pt x="0" y="0"/>
                </a:moveTo>
                <a:lnTo>
                  <a:pt x="0" y="38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010024" y="3912217"/>
            <a:ext cx="0" cy="38735"/>
          </a:xfrm>
          <a:custGeom>
            <a:avLst/>
            <a:gdLst/>
            <a:ahLst/>
            <a:cxnLst/>
            <a:rect l="l" t="t" r="r" b="b"/>
            <a:pathLst>
              <a:path h="38735">
                <a:moveTo>
                  <a:pt x="0" y="0"/>
                </a:moveTo>
                <a:lnTo>
                  <a:pt x="0" y="38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381655" y="3912217"/>
            <a:ext cx="0" cy="38735"/>
          </a:xfrm>
          <a:custGeom>
            <a:avLst/>
            <a:gdLst/>
            <a:ahLst/>
            <a:cxnLst/>
            <a:rect l="l" t="t" r="r" b="b"/>
            <a:pathLst>
              <a:path h="38735">
                <a:moveTo>
                  <a:pt x="0" y="0"/>
                </a:moveTo>
                <a:lnTo>
                  <a:pt x="0" y="38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523503" y="3912217"/>
            <a:ext cx="1858645" cy="0"/>
          </a:xfrm>
          <a:custGeom>
            <a:avLst/>
            <a:gdLst/>
            <a:ahLst/>
            <a:cxnLst/>
            <a:rect l="l" t="t" r="r" b="b"/>
            <a:pathLst>
              <a:path w="1858645">
                <a:moveTo>
                  <a:pt x="0" y="0"/>
                </a:moveTo>
                <a:lnTo>
                  <a:pt x="18581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5464727" y="3959926"/>
            <a:ext cx="11811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0" dirty="0">
                <a:latin typeface="Arial"/>
                <a:cs typeface="Arial"/>
              </a:rPr>
              <a:t>0.0</a:t>
            </a:r>
            <a:endParaRPr sz="5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836335" y="3959926"/>
            <a:ext cx="11811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0" dirty="0">
                <a:latin typeface="Arial"/>
                <a:cs typeface="Arial"/>
              </a:rPr>
              <a:t>0.2</a:t>
            </a:r>
            <a:endParaRPr sz="5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207943" y="3959926"/>
            <a:ext cx="11811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0" dirty="0">
                <a:latin typeface="Arial"/>
                <a:cs typeface="Arial"/>
              </a:rPr>
              <a:t>0.4</a:t>
            </a:r>
            <a:endParaRPr sz="5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6579551" y="3959926"/>
            <a:ext cx="489584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84175" algn="l"/>
              </a:tabLst>
            </a:pPr>
            <a:r>
              <a:rPr sz="500" dirty="0">
                <a:latin typeface="Arial"/>
                <a:cs typeface="Arial"/>
              </a:rPr>
              <a:t>0.</a:t>
            </a:r>
            <a:r>
              <a:rPr sz="500" spc="5" dirty="0">
                <a:latin typeface="Arial"/>
                <a:cs typeface="Arial"/>
              </a:rPr>
              <a:t>6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spc="0" dirty="0">
                <a:latin typeface="Arial"/>
                <a:cs typeface="Arial"/>
              </a:rPr>
              <a:t>0.8</a:t>
            </a:r>
            <a:endParaRPr sz="5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7322768" y="3959926"/>
            <a:ext cx="11811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0" dirty="0">
                <a:latin typeface="Arial"/>
                <a:cs typeface="Arial"/>
              </a:rPr>
              <a:t>1.0</a:t>
            </a:r>
            <a:endParaRPr sz="50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5397351" y="3606503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4432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397351" y="3170093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4432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397351" y="2733687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4432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397351" y="2297273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4432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97351" y="1860862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4432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441675" y="1860862"/>
            <a:ext cx="0" cy="1746250"/>
          </a:xfrm>
          <a:custGeom>
            <a:avLst/>
            <a:gdLst/>
            <a:ahLst/>
            <a:cxnLst/>
            <a:rect l="l" t="t" r="r" b="b"/>
            <a:pathLst>
              <a:path h="1746250">
                <a:moveTo>
                  <a:pt x="0" y="1745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5280736" y="3536682"/>
            <a:ext cx="92075" cy="139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dirty="0">
                <a:latin typeface="Arial"/>
                <a:cs typeface="Arial"/>
              </a:rPr>
              <a:t>-0.2</a:t>
            </a:r>
            <a:endParaRPr sz="5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280736" y="3111335"/>
            <a:ext cx="92075" cy="1181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-5" dirty="0">
                <a:latin typeface="Arial"/>
                <a:cs typeface="Arial"/>
              </a:rPr>
              <a:t>0.0</a:t>
            </a:r>
            <a:endParaRPr sz="5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5280736" y="2674944"/>
            <a:ext cx="92075" cy="1181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-5" dirty="0">
                <a:latin typeface="Arial"/>
                <a:cs typeface="Arial"/>
              </a:rPr>
              <a:t>0.2</a:t>
            </a:r>
            <a:endParaRPr sz="5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280736" y="2238552"/>
            <a:ext cx="92075" cy="1181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-5" dirty="0">
                <a:latin typeface="Arial"/>
                <a:cs typeface="Arial"/>
              </a:rPr>
              <a:t>0.4</a:t>
            </a:r>
            <a:endParaRPr sz="5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5280736" y="1802167"/>
            <a:ext cx="92075" cy="1181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-5" dirty="0">
                <a:latin typeface="Arial"/>
                <a:cs typeface="Arial"/>
              </a:rPr>
              <a:t>0.6</a:t>
            </a:r>
            <a:endParaRPr sz="500">
              <a:latin typeface="Arial"/>
              <a:cs typeface="Arial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5441675" y="1556285"/>
            <a:ext cx="2207260" cy="2356485"/>
          </a:xfrm>
          <a:custGeom>
            <a:avLst/>
            <a:gdLst/>
            <a:ahLst/>
            <a:cxnLst/>
            <a:rect l="l" t="t" r="r" b="b"/>
            <a:pathLst>
              <a:path w="2207259" h="2356485">
                <a:moveTo>
                  <a:pt x="0" y="2355932"/>
                </a:moveTo>
                <a:lnTo>
                  <a:pt x="2207053" y="2355932"/>
                </a:lnTo>
                <a:lnTo>
                  <a:pt x="2207053" y="0"/>
                </a:lnTo>
                <a:lnTo>
                  <a:pt x="0" y="0"/>
                </a:lnTo>
                <a:lnTo>
                  <a:pt x="0" y="235593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5576387" y="2919636"/>
            <a:ext cx="4889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5653667" y="2724161"/>
            <a:ext cx="4889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730948" y="2529823"/>
            <a:ext cx="4889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808228" y="2334347"/>
            <a:ext cx="4889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5885510" y="2184331"/>
            <a:ext cx="4889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963927" y="2086594"/>
            <a:ext cx="4889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6041207" y="2037723"/>
            <a:ext cx="4889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6118490" y="1951351"/>
            <a:ext cx="20320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0" baseline="-38888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500" spc="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750" spc="0" baseline="5555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750" baseline="5555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6350331" y="1917257"/>
            <a:ext cx="35941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0" baseline="-16666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-5555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11111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44" baseline="1111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750" spc="0" baseline="27777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750" baseline="27777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6737873" y="1797926"/>
            <a:ext cx="20320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0" baseline="-50000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-22222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60" baseline="-2222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6969715" y="1712689"/>
            <a:ext cx="20320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0" baseline="-50000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-22222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60" baseline="-2222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5523503" y="1688122"/>
            <a:ext cx="1858645" cy="1482090"/>
          </a:xfrm>
          <a:custGeom>
            <a:avLst/>
            <a:gdLst/>
            <a:ahLst/>
            <a:cxnLst/>
            <a:rect l="l" t="t" r="r" b="b"/>
            <a:pathLst>
              <a:path w="1858645" h="1482089">
                <a:moveTo>
                  <a:pt x="0" y="1481971"/>
                </a:moveTo>
                <a:lnTo>
                  <a:pt x="77280" y="1287632"/>
                </a:lnTo>
                <a:lnTo>
                  <a:pt x="154561" y="1092156"/>
                </a:lnTo>
                <a:lnTo>
                  <a:pt x="231842" y="897822"/>
                </a:lnTo>
                <a:lnTo>
                  <a:pt x="309123" y="702342"/>
                </a:lnTo>
                <a:lnTo>
                  <a:pt x="386404" y="552326"/>
                </a:lnTo>
                <a:lnTo>
                  <a:pt x="464822" y="454593"/>
                </a:lnTo>
                <a:lnTo>
                  <a:pt x="542103" y="405720"/>
                </a:lnTo>
                <a:lnTo>
                  <a:pt x="619384" y="361397"/>
                </a:lnTo>
                <a:lnTo>
                  <a:pt x="696665" y="319347"/>
                </a:lnTo>
                <a:lnTo>
                  <a:pt x="773946" y="310255"/>
                </a:lnTo>
                <a:lnTo>
                  <a:pt x="851226" y="302300"/>
                </a:lnTo>
                <a:lnTo>
                  <a:pt x="928507" y="294344"/>
                </a:lnTo>
                <a:lnTo>
                  <a:pt x="1005788" y="285252"/>
                </a:lnTo>
                <a:lnTo>
                  <a:pt x="1083069" y="273888"/>
                </a:lnTo>
                <a:lnTo>
                  <a:pt x="1161487" y="251158"/>
                </a:lnTo>
                <a:lnTo>
                  <a:pt x="1238768" y="222746"/>
                </a:lnTo>
                <a:lnTo>
                  <a:pt x="1316049" y="194334"/>
                </a:lnTo>
                <a:lnTo>
                  <a:pt x="1393330" y="165922"/>
                </a:lnTo>
                <a:lnTo>
                  <a:pt x="1470611" y="137509"/>
                </a:lnTo>
                <a:lnTo>
                  <a:pt x="1547892" y="109097"/>
                </a:lnTo>
                <a:lnTo>
                  <a:pt x="1625172" y="80685"/>
                </a:lnTo>
                <a:lnTo>
                  <a:pt x="1702453" y="53410"/>
                </a:lnTo>
                <a:lnTo>
                  <a:pt x="1779734" y="24997"/>
                </a:lnTo>
                <a:lnTo>
                  <a:pt x="1858152" y="0"/>
                </a:lnTo>
              </a:path>
            </a:pathLst>
          </a:custGeom>
          <a:ln w="473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7201558" y="1632000"/>
            <a:ext cx="38100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89535" indent="-76835">
              <a:lnSpc>
                <a:spcPct val="100000"/>
              </a:lnSpc>
              <a:spcBef>
                <a:spcPts val="120"/>
              </a:spcBef>
              <a:buChar char="•"/>
              <a:tabLst>
                <a:tab pos="90170" algn="l"/>
              </a:tabLst>
            </a:pPr>
            <a:r>
              <a:rPr sz="750" spc="0" baseline="-22222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209" baseline="-2222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500" dirty="0">
                <a:latin typeface="Arial"/>
                <a:cs typeface="Arial"/>
              </a:rPr>
              <a:t>lcavol</a:t>
            </a:r>
            <a:endParaRPr sz="5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5885511" y="3065106"/>
            <a:ext cx="4889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5963928" y="2958276"/>
            <a:ext cx="4889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6041208" y="2865085"/>
            <a:ext cx="4889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6118490" y="2773029"/>
            <a:ext cx="4889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6195771" y="2685519"/>
            <a:ext cx="4889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6427612" y="2566188"/>
            <a:ext cx="126364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0" baseline="-27777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82" baseline="-2777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6582175" y="2524140"/>
            <a:ext cx="20447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0" baseline="-11111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500" spc="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750" spc="0" baseline="11111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750" baseline="11111">
              <a:latin typeface="Arial"/>
              <a:cs typeface="Aria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5523503" y="2505249"/>
            <a:ext cx="1858645" cy="664845"/>
          </a:xfrm>
          <a:custGeom>
            <a:avLst/>
            <a:gdLst/>
            <a:ahLst/>
            <a:cxnLst/>
            <a:rect l="l" t="t" r="r" b="b"/>
            <a:pathLst>
              <a:path w="1858645" h="664844">
                <a:moveTo>
                  <a:pt x="0" y="664843"/>
                </a:moveTo>
                <a:lnTo>
                  <a:pt x="309123" y="664843"/>
                </a:lnTo>
                <a:lnTo>
                  <a:pt x="386404" y="615974"/>
                </a:lnTo>
                <a:lnTo>
                  <a:pt x="464822" y="509145"/>
                </a:lnTo>
                <a:lnTo>
                  <a:pt x="542103" y="415958"/>
                </a:lnTo>
                <a:lnTo>
                  <a:pt x="619384" y="323898"/>
                </a:lnTo>
                <a:lnTo>
                  <a:pt x="696665" y="236388"/>
                </a:lnTo>
                <a:lnTo>
                  <a:pt x="773946" y="206840"/>
                </a:lnTo>
                <a:lnTo>
                  <a:pt x="851226" y="177296"/>
                </a:lnTo>
                <a:lnTo>
                  <a:pt x="928507" y="147742"/>
                </a:lnTo>
                <a:lnTo>
                  <a:pt x="1005788" y="117057"/>
                </a:lnTo>
                <a:lnTo>
                  <a:pt x="1083069" y="89782"/>
                </a:lnTo>
                <a:lnTo>
                  <a:pt x="1161487" y="75012"/>
                </a:lnTo>
                <a:lnTo>
                  <a:pt x="1238768" y="64779"/>
                </a:lnTo>
                <a:lnTo>
                  <a:pt x="1316049" y="55687"/>
                </a:lnTo>
                <a:lnTo>
                  <a:pt x="1393330" y="46600"/>
                </a:lnTo>
                <a:lnTo>
                  <a:pt x="1470611" y="37503"/>
                </a:lnTo>
                <a:lnTo>
                  <a:pt x="1547892" y="28412"/>
                </a:lnTo>
                <a:lnTo>
                  <a:pt x="1625172" y="18188"/>
                </a:lnTo>
                <a:lnTo>
                  <a:pt x="1702453" y="9091"/>
                </a:lnTo>
                <a:lnTo>
                  <a:pt x="1779734" y="2272"/>
                </a:lnTo>
                <a:lnTo>
                  <a:pt x="1858152" y="0"/>
                </a:lnTo>
              </a:path>
            </a:pathLst>
          </a:custGeom>
          <a:ln w="473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 txBox="1"/>
          <p:nvPr/>
        </p:nvSpPr>
        <p:spPr>
          <a:xfrm>
            <a:off x="7046997" y="3333315"/>
            <a:ext cx="20320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-22222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60" baseline="-2222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750" spc="0" baseline="-44444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750" baseline="-44444">
              <a:latin typeface="Arial"/>
              <a:cs typeface="Arial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5523503" y="3170093"/>
            <a:ext cx="1858645" cy="309245"/>
          </a:xfrm>
          <a:custGeom>
            <a:avLst/>
            <a:gdLst/>
            <a:ahLst/>
            <a:cxnLst/>
            <a:rect l="l" t="t" r="r" b="b"/>
            <a:pathLst>
              <a:path w="1858645" h="309245">
                <a:moveTo>
                  <a:pt x="0" y="0"/>
                </a:moveTo>
                <a:lnTo>
                  <a:pt x="1005788" y="0"/>
                </a:lnTo>
                <a:lnTo>
                  <a:pt x="1083069" y="43186"/>
                </a:lnTo>
                <a:lnTo>
                  <a:pt x="1161487" y="86377"/>
                </a:lnTo>
                <a:lnTo>
                  <a:pt x="1238768" y="112511"/>
                </a:lnTo>
                <a:lnTo>
                  <a:pt x="1316049" y="139787"/>
                </a:lnTo>
                <a:lnTo>
                  <a:pt x="1393330" y="165931"/>
                </a:lnTo>
                <a:lnTo>
                  <a:pt x="1470611" y="193202"/>
                </a:lnTo>
                <a:lnTo>
                  <a:pt x="1547892" y="219341"/>
                </a:lnTo>
                <a:lnTo>
                  <a:pt x="1625172" y="245485"/>
                </a:lnTo>
                <a:lnTo>
                  <a:pt x="1702453" y="272756"/>
                </a:lnTo>
                <a:lnTo>
                  <a:pt x="1779734" y="294349"/>
                </a:lnTo>
                <a:lnTo>
                  <a:pt x="1858152" y="309123"/>
                </a:lnTo>
              </a:path>
            </a:pathLst>
          </a:custGeom>
          <a:ln w="473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6427613" y="2899180"/>
            <a:ext cx="4889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6504895" y="2829853"/>
            <a:ext cx="4889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5523503" y="2712089"/>
            <a:ext cx="1858645" cy="458470"/>
          </a:xfrm>
          <a:custGeom>
            <a:avLst/>
            <a:gdLst/>
            <a:ahLst/>
            <a:cxnLst/>
            <a:rect l="l" t="t" r="r" b="b"/>
            <a:pathLst>
              <a:path w="1858645" h="458469">
                <a:moveTo>
                  <a:pt x="0" y="458003"/>
                </a:moveTo>
                <a:lnTo>
                  <a:pt x="619384" y="458003"/>
                </a:lnTo>
                <a:lnTo>
                  <a:pt x="696665" y="453462"/>
                </a:lnTo>
                <a:lnTo>
                  <a:pt x="773946" y="382995"/>
                </a:lnTo>
                <a:lnTo>
                  <a:pt x="851226" y="313669"/>
                </a:lnTo>
                <a:lnTo>
                  <a:pt x="928507" y="243212"/>
                </a:lnTo>
                <a:lnTo>
                  <a:pt x="1005788" y="173882"/>
                </a:lnTo>
                <a:lnTo>
                  <a:pt x="1083069" y="120467"/>
                </a:lnTo>
                <a:lnTo>
                  <a:pt x="1161487" y="96601"/>
                </a:lnTo>
                <a:lnTo>
                  <a:pt x="1238768" y="86372"/>
                </a:lnTo>
                <a:lnTo>
                  <a:pt x="1316049" y="75007"/>
                </a:lnTo>
                <a:lnTo>
                  <a:pt x="1393330" y="63643"/>
                </a:lnTo>
                <a:lnTo>
                  <a:pt x="1470611" y="52278"/>
                </a:lnTo>
                <a:lnTo>
                  <a:pt x="1547892" y="40913"/>
                </a:lnTo>
                <a:lnTo>
                  <a:pt x="1625172" y="30685"/>
                </a:lnTo>
                <a:lnTo>
                  <a:pt x="1702453" y="19320"/>
                </a:lnTo>
                <a:lnTo>
                  <a:pt x="1779734" y="9091"/>
                </a:lnTo>
                <a:lnTo>
                  <a:pt x="1858152" y="0"/>
                </a:lnTo>
              </a:path>
            </a:pathLst>
          </a:custGeom>
          <a:ln w="473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/>
          <p:nvPr/>
        </p:nvSpPr>
        <p:spPr>
          <a:xfrm>
            <a:off x="6118492" y="2979870"/>
            <a:ext cx="4889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6195772" y="2909407"/>
            <a:ext cx="4889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6273051" y="2626423"/>
            <a:ext cx="126364" cy="335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750" spc="0" baseline="-27777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52" baseline="-2777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00">
              <a:latin typeface="Times New Roman"/>
              <a:cs typeface="Times New Roman"/>
            </a:endParaRPr>
          </a:p>
          <a:p>
            <a:pPr marR="5080" algn="r">
              <a:lnSpc>
                <a:spcPts val="500"/>
              </a:lnSpc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ts val="500"/>
              </a:lnSpc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6427614" y="2753709"/>
            <a:ext cx="4889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6969717" y="2507093"/>
            <a:ext cx="20320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0" baseline="-44444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-22222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60" baseline="-2222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6815155" y="2469995"/>
            <a:ext cx="80391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89535" indent="-76835">
              <a:lnSpc>
                <a:spcPct val="100000"/>
              </a:lnSpc>
              <a:spcBef>
                <a:spcPts val="120"/>
              </a:spcBef>
              <a:buChar char="•"/>
              <a:tabLst>
                <a:tab pos="90170" algn="l"/>
              </a:tabLst>
            </a:pPr>
            <a:r>
              <a:rPr sz="750" spc="0" baseline="-22222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-16666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-5555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-127" baseline="11111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-127" baseline="-11111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b="1" spc="0" baseline="5555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b="1" spc="209" baseline="55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lweight</a:t>
            </a:r>
            <a:endParaRPr sz="500">
              <a:latin typeface="Arial"/>
              <a:cs typeface="Arial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5523503" y="2504113"/>
            <a:ext cx="1858645" cy="666115"/>
          </a:xfrm>
          <a:custGeom>
            <a:avLst/>
            <a:gdLst/>
            <a:ahLst/>
            <a:cxnLst/>
            <a:rect l="l" t="t" r="r" b="b"/>
            <a:pathLst>
              <a:path w="1858645" h="666114">
                <a:moveTo>
                  <a:pt x="0" y="665979"/>
                </a:moveTo>
                <a:lnTo>
                  <a:pt x="464822" y="665979"/>
                </a:lnTo>
                <a:lnTo>
                  <a:pt x="542103" y="603473"/>
                </a:lnTo>
                <a:lnTo>
                  <a:pt x="619384" y="531874"/>
                </a:lnTo>
                <a:lnTo>
                  <a:pt x="696665" y="461412"/>
                </a:lnTo>
                <a:lnTo>
                  <a:pt x="773946" y="409134"/>
                </a:lnTo>
                <a:lnTo>
                  <a:pt x="851226" y="357992"/>
                </a:lnTo>
                <a:lnTo>
                  <a:pt x="928507" y="305714"/>
                </a:lnTo>
                <a:lnTo>
                  <a:pt x="1005788" y="254572"/>
                </a:lnTo>
                <a:lnTo>
                  <a:pt x="1083069" y="225023"/>
                </a:lnTo>
                <a:lnTo>
                  <a:pt x="1161487" y="203430"/>
                </a:lnTo>
                <a:lnTo>
                  <a:pt x="1238768" y="179564"/>
                </a:lnTo>
                <a:lnTo>
                  <a:pt x="1316049" y="155703"/>
                </a:lnTo>
                <a:lnTo>
                  <a:pt x="1393330" y="131832"/>
                </a:lnTo>
                <a:lnTo>
                  <a:pt x="1470611" y="107966"/>
                </a:lnTo>
                <a:lnTo>
                  <a:pt x="1547892" y="84099"/>
                </a:lnTo>
                <a:lnTo>
                  <a:pt x="1625172" y="59101"/>
                </a:lnTo>
                <a:lnTo>
                  <a:pt x="1702453" y="35231"/>
                </a:lnTo>
                <a:lnTo>
                  <a:pt x="1779734" y="14774"/>
                </a:lnTo>
                <a:lnTo>
                  <a:pt x="1858152" y="0"/>
                </a:lnTo>
              </a:path>
            </a:pathLst>
          </a:custGeom>
          <a:ln w="473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 txBox="1"/>
          <p:nvPr/>
        </p:nvSpPr>
        <p:spPr>
          <a:xfrm>
            <a:off x="7357259" y="2425672"/>
            <a:ext cx="13652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2545" indent="-29845">
              <a:lnSpc>
                <a:spcPct val="100000"/>
              </a:lnSpc>
              <a:spcBef>
                <a:spcPts val="120"/>
              </a:spcBef>
              <a:buClr>
                <a:srgbClr val="0000FF"/>
              </a:buClr>
              <a:buSzPct val="80000"/>
              <a:buChar char="•"/>
              <a:tabLst>
                <a:tab pos="43180" algn="l"/>
              </a:tabLst>
            </a:pPr>
            <a:r>
              <a:rPr sz="500" spc="0" dirty="0">
                <a:latin typeface="Arial"/>
                <a:cs typeface="Arial"/>
              </a:rPr>
              <a:t>svi</a:t>
            </a:r>
            <a:endParaRPr sz="5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6582176" y="3157160"/>
            <a:ext cx="12763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500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6660593" y="3200348"/>
            <a:ext cx="20320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b="1" spc="0" baseline="-22222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b="1" spc="60" baseline="-2222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750" spc="0" baseline="-44444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750" baseline="-44444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815156" y="3291267"/>
            <a:ext cx="20320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11111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60" baseline="1111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750" spc="0" baseline="-16666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750" baseline="-16666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6892437" y="3359456"/>
            <a:ext cx="4889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5523503" y="3170093"/>
            <a:ext cx="1858645" cy="629920"/>
          </a:xfrm>
          <a:custGeom>
            <a:avLst/>
            <a:gdLst/>
            <a:ahLst/>
            <a:cxnLst/>
            <a:rect l="l" t="t" r="r" b="b"/>
            <a:pathLst>
              <a:path w="1858645" h="629920">
                <a:moveTo>
                  <a:pt x="0" y="0"/>
                </a:moveTo>
                <a:lnTo>
                  <a:pt x="1083069" y="0"/>
                </a:lnTo>
                <a:lnTo>
                  <a:pt x="1161487" y="42049"/>
                </a:lnTo>
                <a:lnTo>
                  <a:pt x="1238768" y="109107"/>
                </a:lnTo>
                <a:lnTo>
                  <a:pt x="1316049" y="177296"/>
                </a:lnTo>
                <a:lnTo>
                  <a:pt x="1393330" y="245485"/>
                </a:lnTo>
                <a:lnTo>
                  <a:pt x="1470611" y="312533"/>
                </a:lnTo>
                <a:lnTo>
                  <a:pt x="1547892" y="380722"/>
                </a:lnTo>
                <a:lnTo>
                  <a:pt x="1625172" y="447774"/>
                </a:lnTo>
                <a:lnTo>
                  <a:pt x="1702453" y="515964"/>
                </a:lnTo>
                <a:lnTo>
                  <a:pt x="1779734" y="577334"/>
                </a:lnTo>
                <a:lnTo>
                  <a:pt x="1858152" y="629612"/>
                </a:lnTo>
              </a:path>
            </a:pathLst>
          </a:custGeom>
          <a:ln w="473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 txBox="1"/>
          <p:nvPr/>
        </p:nvSpPr>
        <p:spPr>
          <a:xfrm>
            <a:off x="6969717" y="3426508"/>
            <a:ext cx="553720" cy="422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21310" marR="5080" indent="-308610" algn="r">
              <a:lnSpc>
                <a:spcPts val="570"/>
              </a:lnSpc>
              <a:spcBef>
                <a:spcPts val="120"/>
              </a:spcBef>
              <a:buChar char="•"/>
              <a:tabLst>
                <a:tab pos="308610" algn="l"/>
                <a:tab pos="321945" algn="l"/>
              </a:tabLst>
            </a:pPr>
            <a:r>
              <a:rPr sz="750" spc="0" baseline="16666" dirty="0">
                <a:solidFill>
                  <a:srgbClr val="0000FF"/>
                </a:solidFill>
                <a:latin typeface="Arial"/>
                <a:cs typeface="Arial"/>
              </a:rPr>
              <a:t>•  </a:t>
            </a:r>
            <a:r>
              <a:rPr sz="750" spc="0" baseline="5555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-52" baseline="55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750" spc="0" baseline="5555" dirty="0">
                <a:latin typeface="Arial"/>
                <a:cs typeface="Arial"/>
              </a:rPr>
              <a:t>age</a:t>
            </a:r>
            <a:endParaRPr sz="750" baseline="5555">
              <a:latin typeface="Arial"/>
              <a:cs typeface="Arial"/>
            </a:endParaRPr>
          </a:p>
          <a:p>
            <a:pPr marL="89535">
              <a:lnSpc>
                <a:spcPts val="530"/>
              </a:lnSpc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  <a:p>
            <a:pPr marL="167005">
              <a:lnSpc>
                <a:spcPts val="530"/>
              </a:lnSpc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  <a:p>
            <a:pPr marR="33020" algn="ctr">
              <a:lnSpc>
                <a:spcPts val="509"/>
              </a:lnSpc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  <a:p>
            <a:pPr marL="113030" algn="ctr">
              <a:lnSpc>
                <a:spcPts val="445"/>
              </a:lnSpc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  <a:p>
            <a:pPr marL="429895" marR="30480" lvl="1" indent="-29845" algn="r">
              <a:lnSpc>
                <a:spcPts val="505"/>
              </a:lnSpc>
              <a:buClr>
                <a:srgbClr val="0000FF"/>
              </a:buClr>
              <a:buSzPct val="80000"/>
              <a:buChar char="•"/>
              <a:tabLst>
                <a:tab pos="430530" algn="l"/>
              </a:tabLst>
            </a:pPr>
            <a:r>
              <a:rPr sz="500" dirty="0">
                <a:latin typeface="Arial"/>
                <a:cs typeface="Arial"/>
              </a:rPr>
              <a:t>lcp</a:t>
            </a:r>
            <a:endParaRPr sz="500">
              <a:latin typeface="Arial"/>
              <a:cs typeface="Arial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5523503" y="3170093"/>
            <a:ext cx="1858645" cy="46990"/>
          </a:xfrm>
          <a:custGeom>
            <a:avLst/>
            <a:gdLst/>
            <a:ahLst/>
            <a:cxnLst/>
            <a:rect l="l" t="t" r="r" b="b"/>
            <a:pathLst>
              <a:path w="1858645" h="46989">
                <a:moveTo>
                  <a:pt x="0" y="0"/>
                </a:moveTo>
                <a:lnTo>
                  <a:pt x="1702453" y="0"/>
                </a:lnTo>
                <a:lnTo>
                  <a:pt x="1779734" y="12506"/>
                </a:lnTo>
                <a:lnTo>
                  <a:pt x="1858152" y="46600"/>
                </a:lnTo>
              </a:path>
            </a:pathLst>
          </a:custGeom>
          <a:ln w="473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 txBox="1"/>
          <p:nvPr/>
        </p:nvSpPr>
        <p:spPr>
          <a:xfrm>
            <a:off x="7357260" y="3160571"/>
            <a:ext cx="28765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2545" indent="-29845">
              <a:lnSpc>
                <a:spcPct val="100000"/>
              </a:lnSpc>
              <a:spcBef>
                <a:spcPts val="120"/>
              </a:spcBef>
              <a:buClr>
                <a:srgbClr val="0000FF"/>
              </a:buClr>
              <a:buSzPct val="80000"/>
              <a:buChar char="•"/>
              <a:tabLst>
                <a:tab pos="43180" algn="l"/>
              </a:tabLst>
            </a:pPr>
            <a:r>
              <a:rPr sz="500" spc="0" dirty="0">
                <a:latin typeface="Arial"/>
                <a:cs typeface="Arial"/>
              </a:rPr>
              <a:t>gleason</a:t>
            </a:r>
            <a:endParaRPr sz="5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5499106" y="3126477"/>
            <a:ext cx="182880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0" baseline="11111" dirty="0">
                <a:solidFill>
                  <a:srgbClr val="0000FF"/>
                </a:solidFill>
                <a:latin typeface="Arial"/>
                <a:cs typeface="Arial"/>
              </a:rPr>
              <a:t>• • • • • • • • • </a:t>
            </a:r>
            <a:r>
              <a:rPr sz="750" b="1" spc="0" baseline="11111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11111" dirty="0">
                <a:solidFill>
                  <a:srgbClr val="0000FF"/>
                </a:solidFill>
                <a:latin typeface="Arial"/>
                <a:cs typeface="Arial"/>
              </a:rPr>
              <a:t>• • • • • • • • • • • • •</a:t>
            </a:r>
            <a:r>
              <a:rPr sz="750" spc="60" baseline="1111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6041209" y="3051468"/>
            <a:ext cx="35814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44475" algn="l"/>
              </a:tabLst>
            </a:pP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	</a:t>
            </a:r>
            <a:r>
              <a:rPr sz="750" spc="-127" baseline="11111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-127" baseline="-16666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-97" baseline="-1666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750" spc="0" baseline="22222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750" baseline="22222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6350332" y="2941228"/>
            <a:ext cx="20320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0" baseline="-22222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-38888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60" baseline="-3888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6582176" y="2868495"/>
            <a:ext cx="12763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0" baseline="-33333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97" baseline="-3333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6737875" y="2798032"/>
            <a:ext cx="126364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0" baseline="-33333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82" baseline="-3333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6582176" y="2742343"/>
            <a:ext cx="35941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0" baseline="-27777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-11111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11111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44" baseline="1111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750" spc="0" baseline="-16666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750" baseline="-16666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6504896" y="2675292"/>
            <a:ext cx="82296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00050" algn="l"/>
              </a:tabLst>
            </a:pPr>
            <a:r>
              <a:rPr sz="750" spc="0" baseline="-22222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202" baseline="-2222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	</a:t>
            </a:r>
            <a:r>
              <a:rPr sz="750" spc="0" baseline="-38888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-127" baseline="-27777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-127" baseline="-44444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b="1" spc="0" baseline="-16666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0" baseline="-11111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500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750" spc="0" baseline="11111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750" baseline="11111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6660593" y="2627560"/>
            <a:ext cx="58991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76250" algn="l"/>
              </a:tabLst>
            </a:pPr>
            <a:r>
              <a:rPr sz="750" spc="0" baseline="-22222" dirty="0">
                <a:solidFill>
                  <a:srgbClr val="0000FF"/>
                </a:solidFill>
                <a:latin typeface="Arial"/>
                <a:cs typeface="Arial"/>
              </a:rPr>
              <a:t>• </a:t>
            </a:r>
            <a:r>
              <a:rPr sz="750" spc="202" baseline="-2222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	</a:t>
            </a:r>
            <a:r>
              <a:rPr sz="750" spc="0" baseline="-27777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750" spc="82" baseline="-2777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750" spc="0" baseline="5555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750" baseline="5555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6815156" y="2580964"/>
            <a:ext cx="51244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76250" algn="l"/>
              </a:tabLst>
            </a:pPr>
            <a:r>
              <a:rPr sz="750" spc="0" baseline="-22222" dirty="0">
                <a:solidFill>
                  <a:srgbClr val="0000FF"/>
                </a:solidFill>
                <a:latin typeface="Arial"/>
                <a:cs typeface="Arial"/>
              </a:rPr>
              <a:t>•   </a:t>
            </a: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r>
              <a:rPr sz="5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500" spc="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500">
              <a:latin typeface="Arial"/>
              <a:cs typeface="Arial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5523503" y="2588213"/>
            <a:ext cx="1858645" cy="582295"/>
          </a:xfrm>
          <a:custGeom>
            <a:avLst/>
            <a:gdLst/>
            <a:ahLst/>
            <a:cxnLst/>
            <a:rect l="l" t="t" r="r" b="b"/>
            <a:pathLst>
              <a:path w="1858645" h="582294">
                <a:moveTo>
                  <a:pt x="0" y="581880"/>
                </a:moveTo>
                <a:lnTo>
                  <a:pt x="696665" y="581880"/>
                </a:lnTo>
                <a:lnTo>
                  <a:pt x="773946" y="539830"/>
                </a:lnTo>
                <a:lnTo>
                  <a:pt x="851226" y="496643"/>
                </a:lnTo>
                <a:lnTo>
                  <a:pt x="928507" y="452325"/>
                </a:lnTo>
                <a:lnTo>
                  <a:pt x="1005788" y="409134"/>
                </a:lnTo>
                <a:lnTo>
                  <a:pt x="1083069" y="371630"/>
                </a:lnTo>
                <a:lnTo>
                  <a:pt x="1161487" y="336399"/>
                </a:lnTo>
                <a:lnTo>
                  <a:pt x="1238768" y="301168"/>
                </a:lnTo>
                <a:lnTo>
                  <a:pt x="1316049" y="265937"/>
                </a:lnTo>
                <a:lnTo>
                  <a:pt x="1393330" y="230711"/>
                </a:lnTo>
                <a:lnTo>
                  <a:pt x="1470611" y="195475"/>
                </a:lnTo>
                <a:lnTo>
                  <a:pt x="1547892" y="160244"/>
                </a:lnTo>
                <a:lnTo>
                  <a:pt x="1625172" y="125013"/>
                </a:lnTo>
                <a:lnTo>
                  <a:pt x="1702453" y="89782"/>
                </a:lnTo>
                <a:lnTo>
                  <a:pt x="1779734" y="48873"/>
                </a:lnTo>
                <a:lnTo>
                  <a:pt x="1858152" y="0"/>
                </a:lnTo>
              </a:path>
            </a:pathLst>
          </a:custGeom>
          <a:ln w="473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 txBox="1"/>
          <p:nvPr/>
        </p:nvSpPr>
        <p:spPr>
          <a:xfrm>
            <a:off x="7357258" y="2487772"/>
            <a:ext cx="240029" cy="2736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00">
              <a:latin typeface="Times New Roman"/>
              <a:cs typeface="Times New Roman"/>
            </a:endParaRPr>
          </a:p>
          <a:p>
            <a:pPr marL="42545" indent="-29845">
              <a:lnSpc>
                <a:spcPct val="100000"/>
              </a:lnSpc>
              <a:buClr>
                <a:srgbClr val="0000FF"/>
              </a:buClr>
              <a:buSzPct val="80000"/>
              <a:buChar char="•"/>
              <a:tabLst>
                <a:tab pos="43180" algn="l"/>
              </a:tabLst>
            </a:pPr>
            <a:r>
              <a:rPr sz="500" spc="0" dirty="0">
                <a:latin typeface="Arial"/>
                <a:cs typeface="Arial"/>
              </a:rPr>
              <a:t>pgg45</a:t>
            </a:r>
            <a:endParaRPr sz="500">
              <a:latin typeface="Arial"/>
              <a:cs typeface="Arial"/>
            </a:endParaRPr>
          </a:p>
          <a:p>
            <a:pPr marL="42545" indent="-29845">
              <a:lnSpc>
                <a:spcPct val="100000"/>
              </a:lnSpc>
              <a:spcBef>
                <a:spcPts val="375"/>
              </a:spcBef>
              <a:buClr>
                <a:srgbClr val="0000FF"/>
              </a:buClr>
              <a:buSzPct val="80000"/>
              <a:buChar char="•"/>
              <a:tabLst>
                <a:tab pos="43180" algn="l"/>
              </a:tabLst>
            </a:pPr>
            <a:r>
              <a:rPr sz="500" spc="0" dirty="0">
                <a:latin typeface="Arial"/>
                <a:cs typeface="Arial"/>
              </a:rPr>
              <a:t>lbph</a:t>
            </a:r>
            <a:endParaRPr sz="500">
              <a:latin typeface="Arial"/>
              <a:cs typeface="Arial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6452011" y="1556285"/>
            <a:ext cx="0" cy="2356485"/>
          </a:xfrm>
          <a:custGeom>
            <a:avLst/>
            <a:gdLst/>
            <a:ahLst/>
            <a:cxnLst/>
            <a:rect l="l" t="t" r="r" b="b"/>
            <a:pathLst>
              <a:path h="2356485">
                <a:moveTo>
                  <a:pt x="0" y="2355932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 txBox="1"/>
          <p:nvPr/>
        </p:nvSpPr>
        <p:spPr>
          <a:xfrm>
            <a:off x="960285" y="4520050"/>
            <a:ext cx="6751320" cy="80708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7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25" dirty="0">
                <a:latin typeface="Tahoma"/>
                <a:cs typeface="Tahoma"/>
              </a:rPr>
              <a:t>Note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the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sparsity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in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the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coefficients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induces</a:t>
            </a:r>
            <a:r>
              <a:rPr sz="2050" spc="5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by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b="0" i="1" spc="110" dirty="0">
                <a:latin typeface="Bookman Old Style"/>
                <a:cs typeface="Bookman Old Style"/>
              </a:rPr>
              <a:t>L</a:t>
            </a:r>
            <a:r>
              <a:rPr sz="2175" spc="165" baseline="-11494" dirty="0">
                <a:latin typeface="Arial"/>
                <a:cs typeface="Arial"/>
              </a:rPr>
              <a:t>1</a:t>
            </a:r>
            <a:endParaRPr sz="2175" baseline="-11494">
              <a:latin typeface="Arial"/>
              <a:cs typeface="Arial"/>
            </a:endParaRPr>
          </a:p>
          <a:p>
            <a:pPr marL="269875" indent="-257175">
              <a:lnSpc>
                <a:spcPct val="100000"/>
              </a:lnSpc>
              <a:spcBef>
                <a:spcPts val="6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65" dirty="0">
                <a:latin typeface="Tahoma"/>
                <a:cs typeface="Tahoma"/>
              </a:rPr>
              <a:t>Lasso </a:t>
            </a:r>
            <a:r>
              <a:rPr sz="2050" spc="-55" dirty="0">
                <a:latin typeface="Tahoma"/>
                <a:cs typeface="Tahoma"/>
              </a:rPr>
              <a:t>is </a:t>
            </a:r>
            <a:r>
              <a:rPr sz="2050" spc="-85" dirty="0">
                <a:latin typeface="Tahoma"/>
                <a:cs typeface="Tahoma"/>
              </a:rPr>
              <a:t>an </a:t>
            </a:r>
            <a:r>
              <a:rPr sz="2050" spc="-50" dirty="0">
                <a:latin typeface="Tahoma"/>
                <a:cs typeface="Tahoma"/>
              </a:rPr>
              <a:t>efficient </a:t>
            </a:r>
            <a:r>
              <a:rPr sz="2050" spc="-130" dirty="0">
                <a:latin typeface="Tahoma"/>
                <a:cs typeface="Tahoma"/>
              </a:rPr>
              <a:t>way </a:t>
            </a:r>
            <a:r>
              <a:rPr sz="2050" spc="-55" dirty="0">
                <a:latin typeface="Tahoma"/>
                <a:cs typeface="Tahoma"/>
              </a:rPr>
              <a:t>of </a:t>
            </a:r>
            <a:r>
              <a:rPr sz="2050" spc="-65" dirty="0">
                <a:latin typeface="Tahoma"/>
                <a:cs typeface="Tahoma"/>
              </a:rPr>
              <a:t>performing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b="0" i="1" spc="110" dirty="0">
                <a:latin typeface="Bookman Old Style"/>
                <a:cs typeface="Bookman Old Style"/>
              </a:rPr>
              <a:t>L</a:t>
            </a:r>
            <a:r>
              <a:rPr sz="2175" spc="165" baseline="-11494" dirty="0">
                <a:latin typeface="Arial"/>
                <a:cs typeface="Arial"/>
              </a:rPr>
              <a:t>1</a:t>
            </a:r>
            <a:r>
              <a:rPr sz="2175" spc="315" baseline="-11494" dirty="0">
                <a:latin typeface="Arial"/>
                <a:cs typeface="Arial"/>
              </a:rPr>
              <a:t> </a:t>
            </a:r>
            <a:r>
              <a:rPr sz="2050" spc="-25" dirty="0">
                <a:latin typeface="Tahoma"/>
                <a:cs typeface="Tahoma"/>
              </a:rPr>
              <a:t>optimization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167" name="object 167"/>
          <p:cNvSpPr txBox="1">
            <a:spLocks noGrp="1"/>
          </p:cNvSpPr>
          <p:nvPr>
            <p:ph type="sldNum" sz="quarter" idx="4294967295"/>
          </p:nvPr>
        </p:nvSpPr>
        <p:spPr>
          <a:xfrm>
            <a:off x="8966320" y="6730060"/>
            <a:ext cx="2032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28</a:t>
            </a:fld>
            <a:endParaRPr spc="-6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966320" y="6730060"/>
            <a:ext cx="2032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29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5079" y="715237"/>
            <a:ext cx="446786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20" dirty="0"/>
              <a:t>Bayesian </a:t>
            </a:r>
            <a:r>
              <a:rPr spc="-85" dirty="0"/>
              <a:t>view </a:t>
            </a:r>
            <a:r>
              <a:rPr spc="-60" dirty="0"/>
              <a:t>of</a:t>
            </a:r>
            <a:r>
              <a:rPr spc="-265" dirty="0"/>
              <a:t> </a:t>
            </a:r>
            <a:r>
              <a:rPr spc="-65" dirty="0"/>
              <a:t>regularization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219200"/>
            <a:ext cx="9525000" cy="5207836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69875" indent="-257175">
              <a:lnSpc>
                <a:spcPct val="150000"/>
              </a:lnSpc>
              <a:spcBef>
                <a:spcPts val="7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15" dirty="0">
                <a:latin typeface="Tahoma"/>
                <a:cs typeface="Tahoma"/>
              </a:rPr>
              <a:t>Start </a:t>
            </a:r>
            <a:r>
              <a:rPr sz="2050" spc="-30" dirty="0">
                <a:latin typeface="Tahoma"/>
                <a:cs typeface="Tahoma"/>
              </a:rPr>
              <a:t>with </a:t>
            </a:r>
            <a:r>
              <a:rPr sz="2050" spc="-85" dirty="0">
                <a:latin typeface="Tahoma"/>
                <a:cs typeface="Tahoma"/>
              </a:rPr>
              <a:t>a </a:t>
            </a:r>
            <a:r>
              <a:rPr sz="2050" i="1" spc="-45" dirty="0">
                <a:solidFill>
                  <a:srgbClr val="E50000"/>
                </a:solidFill>
                <a:latin typeface="Arial"/>
                <a:cs typeface="Arial"/>
              </a:rPr>
              <a:t>prior </a:t>
            </a:r>
            <a:r>
              <a:rPr sz="2050" i="1" spc="-15" dirty="0">
                <a:solidFill>
                  <a:srgbClr val="E50000"/>
                </a:solidFill>
                <a:latin typeface="Arial"/>
                <a:cs typeface="Arial"/>
              </a:rPr>
              <a:t>distribution </a:t>
            </a:r>
            <a:r>
              <a:rPr sz="2050" spc="-90" dirty="0">
                <a:latin typeface="Tahoma"/>
                <a:cs typeface="Tahoma"/>
              </a:rPr>
              <a:t>over</a:t>
            </a:r>
            <a:r>
              <a:rPr sz="2050" spc="8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hypotheses</a:t>
            </a:r>
            <a:endParaRPr sz="2050" dirty="0">
              <a:latin typeface="Tahoma"/>
              <a:cs typeface="Tahoma"/>
            </a:endParaRPr>
          </a:p>
          <a:p>
            <a:pPr marL="269875" indent="-257175">
              <a:lnSpc>
                <a:spcPct val="150000"/>
              </a:lnSpc>
              <a:spcBef>
                <a:spcPts val="6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5" dirty="0">
                <a:latin typeface="Tahoma"/>
                <a:cs typeface="Tahoma"/>
              </a:rPr>
              <a:t>As </a:t>
            </a:r>
            <a:r>
              <a:rPr sz="2050" spc="-45" dirty="0">
                <a:latin typeface="Tahoma"/>
                <a:cs typeface="Tahoma"/>
              </a:rPr>
              <a:t>data </a:t>
            </a:r>
            <a:r>
              <a:rPr sz="2050" spc="-95" dirty="0">
                <a:latin typeface="Tahoma"/>
                <a:cs typeface="Tahoma"/>
              </a:rPr>
              <a:t>comes </a:t>
            </a:r>
            <a:r>
              <a:rPr sz="2050" spc="-35" dirty="0">
                <a:latin typeface="Tahoma"/>
                <a:cs typeface="Tahoma"/>
              </a:rPr>
              <a:t>in, </a:t>
            </a:r>
            <a:r>
              <a:rPr sz="2050" spc="-65" dirty="0">
                <a:latin typeface="Tahoma"/>
                <a:cs typeface="Tahoma"/>
              </a:rPr>
              <a:t>compute </a:t>
            </a:r>
            <a:r>
              <a:rPr sz="2050" spc="-85" dirty="0">
                <a:latin typeface="Tahoma"/>
                <a:cs typeface="Tahoma"/>
              </a:rPr>
              <a:t>a </a:t>
            </a:r>
            <a:r>
              <a:rPr sz="2050" i="1" spc="-60" dirty="0">
                <a:solidFill>
                  <a:srgbClr val="E50000"/>
                </a:solidFill>
                <a:latin typeface="Arial"/>
                <a:cs typeface="Arial"/>
              </a:rPr>
              <a:t>posterior</a:t>
            </a:r>
            <a:r>
              <a:rPr sz="2050" i="1" spc="19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2050" i="1" spc="-15" dirty="0">
                <a:solidFill>
                  <a:srgbClr val="E50000"/>
                </a:solidFill>
                <a:latin typeface="Arial"/>
                <a:cs typeface="Arial"/>
              </a:rPr>
              <a:t>distribution</a:t>
            </a:r>
            <a:endParaRPr sz="2050" dirty="0">
              <a:latin typeface="Arial"/>
              <a:cs typeface="Arial"/>
            </a:endParaRPr>
          </a:p>
          <a:p>
            <a:pPr marL="269875" marR="6985" indent="-257175" algn="just">
              <a:lnSpc>
                <a:spcPct val="150000"/>
              </a:lnSpc>
              <a:spcBef>
                <a:spcPts val="59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60" dirty="0">
                <a:latin typeface="Tahoma"/>
                <a:cs typeface="Tahoma"/>
              </a:rPr>
              <a:t>We often </a:t>
            </a:r>
            <a:r>
              <a:rPr sz="2050" spc="-90" dirty="0">
                <a:latin typeface="Tahoma"/>
                <a:cs typeface="Tahoma"/>
              </a:rPr>
              <a:t>work </a:t>
            </a:r>
            <a:r>
              <a:rPr sz="2050" spc="-30" dirty="0">
                <a:latin typeface="Tahoma"/>
                <a:cs typeface="Tahoma"/>
              </a:rPr>
              <a:t>with </a:t>
            </a:r>
            <a:r>
              <a:rPr sz="2050" i="1" spc="-65" dirty="0">
                <a:solidFill>
                  <a:srgbClr val="E50000"/>
                </a:solidFill>
                <a:latin typeface="Arial"/>
                <a:cs typeface="Arial"/>
              </a:rPr>
              <a:t>conjugate </a:t>
            </a:r>
            <a:r>
              <a:rPr sz="2050" i="1" spc="-75" dirty="0">
                <a:solidFill>
                  <a:srgbClr val="E50000"/>
                </a:solidFill>
                <a:latin typeface="Arial"/>
                <a:cs typeface="Arial"/>
              </a:rPr>
              <a:t>priors</a:t>
            </a:r>
            <a:r>
              <a:rPr sz="2050" spc="-75" dirty="0">
                <a:latin typeface="Tahoma"/>
                <a:cs typeface="Tahoma"/>
              </a:rPr>
              <a:t>, </a:t>
            </a:r>
            <a:r>
              <a:rPr sz="2050" spc="-55" dirty="0">
                <a:latin typeface="Tahoma"/>
                <a:cs typeface="Tahoma"/>
              </a:rPr>
              <a:t>which </a:t>
            </a:r>
            <a:r>
              <a:rPr sz="2050" spc="-110" dirty="0">
                <a:latin typeface="Tahoma"/>
                <a:cs typeface="Tahoma"/>
              </a:rPr>
              <a:t>means </a:t>
            </a:r>
            <a:r>
              <a:rPr sz="2050" spc="-15" dirty="0">
                <a:latin typeface="Tahoma"/>
                <a:cs typeface="Tahoma"/>
              </a:rPr>
              <a:t>that </a:t>
            </a:r>
            <a:r>
              <a:rPr sz="2050" spc="-110" dirty="0">
                <a:latin typeface="Tahoma"/>
                <a:cs typeface="Tahoma"/>
              </a:rPr>
              <a:t>when </a:t>
            </a:r>
            <a:r>
              <a:rPr sz="2050" spc="-55" dirty="0">
                <a:latin typeface="Tahoma"/>
                <a:cs typeface="Tahoma"/>
              </a:rPr>
              <a:t>combining 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spc="-65" dirty="0">
                <a:latin typeface="Tahoma"/>
                <a:cs typeface="Tahoma"/>
              </a:rPr>
              <a:t>prior </a:t>
            </a:r>
            <a:r>
              <a:rPr sz="2050" spc="-30" dirty="0">
                <a:latin typeface="Tahoma"/>
                <a:cs typeface="Tahoma"/>
              </a:rPr>
              <a:t>with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spc="-35" dirty="0">
                <a:latin typeface="Tahoma"/>
                <a:cs typeface="Tahoma"/>
              </a:rPr>
              <a:t>likelihood </a:t>
            </a:r>
            <a:r>
              <a:rPr sz="2050" spc="-55" dirty="0">
                <a:latin typeface="Tahoma"/>
                <a:cs typeface="Tahoma"/>
              </a:rPr>
              <a:t>of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spc="-45" dirty="0">
                <a:latin typeface="Tahoma"/>
                <a:cs typeface="Tahoma"/>
              </a:rPr>
              <a:t>data, </a:t>
            </a:r>
            <a:r>
              <a:rPr sz="2050" spc="-110" dirty="0">
                <a:latin typeface="Tahoma"/>
                <a:cs typeface="Tahoma"/>
              </a:rPr>
              <a:t>one </a:t>
            </a:r>
            <a:r>
              <a:rPr sz="2050" spc="-50" dirty="0">
                <a:latin typeface="Tahoma"/>
                <a:cs typeface="Tahoma"/>
              </a:rPr>
              <a:t>obtains </a:t>
            </a:r>
            <a:r>
              <a:rPr sz="2050" spc="-60" dirty="0">
                <a:latin typeface="Tahoma"/>
                <a:cs typeface="Tahoma"/>
              </a:rPr>
              <a:t>the posterior </a:t>
            </a:r>
            <a:r>
              <a:rPr sz="2050" spc="-30" dirty="0">
                <a:latin typeface="Tahoma"/>
                <a:cs typeface="Tahoma"/>
              </a:rPr>
              <a:t>in </a:t>
            </a:r>
            <a:r>
              <a:rPr sz="2050" spc="-60" dirty="0">
                <a:latin typeface="Tahoma"/>
                <a:cs typeface="Tahoma"/>
              </a:rPr>
              <a:t>the  </a:t>
            </a:r>
            <a:r>
              <a:rPr sz="2050" spc="-114" dirty="0">
                <a:latin typeface="Tahoma"/>
                <a:cs typeface="Tahoma"/>
              </a:rPr>
              <a:t>same </a:t>
            </a:r>
            <a:r>
              <a:rPr sz="2050" spc="-70" dirty="0">
                <a:latin typeface="Tahoma"/>
                <a:cs typeface="Tahoma"/>
              </a:rPr>
              <a:t>form </a:t>
            </a:r>
            <a:r>
              <a:rPr sz="2050" spc="-105" dirty="0">
                <a:latin typeface="Tahoma"/>
                <a:cs typeface="Tahoma"/>
              </a:rPr>
              <a:t>as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spc="-65" dirty="0">
                <a:latin typeface="Tahoma"/>
                <a:cs typeface="Tahoma"/>
              </a:rPr>
              <a:t>prior</a:t>
            </a:r>
            <a:endParaRPr sz="2050" dirty="0">
              <a:latin typeface="Tahoma"/>
              <a:cs typeface="Tahoma"/>
            </a:endParaRPr>
          </a:p>
          <a:p>
            <a:pPr marL="269875" marR="5715" indent="-257175">
              <a:lnSpc>
                <a:spcPct val="150000"/>
              </a:lnSpc>
              <a:spcBef>
                <a:spcPts val="59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45" dirty="0">
                <a:latin typeface="Tahoma"/>
                <a:cs typeface="Tahoma"/>
              </a:rPr>
              <a:t>Regularization </a:t>
            </a:r>
            <a:r>
              <a:rPr sz="2050" spc="-65" dirty="0">
                <a:latin typeface="Tahoma"/>
                <a:cs typeface="Tahoma"/>
              </a:rPr>
              <a:t>can </a:t>
            </a:r>
            <a:r>
              <a:rPr sz="2050" spc="-90" dirty="0">
                <a:latin typeface="Tahoma"/>
                <a:cs typeface="Tahoma"/>
              </a:rPr>
              <a:t>be </a:t>
            </a:r>
            <a:r>
              <a:rPr sz="2050" spc="-60" dirty="0">
                <a:latin typeface="Tahoma"/>
                <a:cs typeface="Tahoma"/>
              </a:rPr>
              <a:t>obtained </a:t>
            </a:r>
            <a:r>
              <a:rPr sz="2050" spc="-55" dirty="0">
                <a:latin typeface="Tahoma"/>
                <a:cs typeface="Tahoma"/>
              </a:rPr>
              <a:t>from </a:t>
            </a:r>
            <a:r>
              <a:rPr sz="2050" spc="-45" dirty="0">
                <a:latin typeface="Tahoma"/>
                <a:cs typeface="Tahoma"/>
              </a:rPr>
              <a:t>particular </a:t>
            </a:r>
            <a:r>
              <a:rPr sz="2050" spc="-75" dirty="0">
                <a:latin typeface="Tahoma"/>
                <a:cs typeface="Tahoma"/>
              </a:rPr>
              <a:t>types </a:t>
            </a:r>
            <a:r>
              <a:rPr sz="2050" spc="-55" dirty="0">
                <a:latin typeface="Tahoma"/>
                <a:cs typeface="Tahoma"/>
              </a:rPr>
              <a:t>of </a:t>
            </a:r>
            <a:r>
              <a:rPr sz="2050" spc="-65" dirty="0">
                <a:latin typeface="Tahoma"/>
                <a:cs typeface="Tahoma"/>
              </a:rPr>
              <a:t>prior (usually, </a:t>
            </a:r>
            <a:r>
              <a:rPr sz="2050" spc="505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priors </a:t>
            </a:r>
            <a:r>
              <a:rPr sz="2050" spc="-15" dirty="0">
                <a:latin typeface="Tahoma"/>
                <a:cs typeface="Tahoma"/>
              </a:rPr>
              <a:t>that </a:t>
            </a:r>
            <a:r>
              <a:rPr sz="2050" spc="-30" dirty="0">
                <a:latin typeface="Tahoma"/>
                <a:cs typeface="Tahoma"/>
              </a:rPr>
              <a:t>put </a:t>
            </a:r>
            <a:r>
              <a:rPr sz="2050" spc="-105" dirty="0">
                <a:latin typeface="Tahoma"/>
                <a:cs typeface="Tahoma"/>
              </a:rPr>
              <a:t>more </a:t>
            </a:r>
            <a:r>
              <a:rPr sz="2050" spc="-45" dirty="0">
                <a:latin typeface="Tahoma"/>
                <a:cs typeface="Tahoma"/>
              </a:rPr>
              <a:t>probability </a:t>
            </a:r>
            <a:r>
              <a:rPr sz="2050" spc="-80" dirty="0">
                <a:latin typeface="Tahoma"/>
                <a:cs typeface="Tahoma"/>
              </a:rPr>
              <a:t>on </a:t>
            </a:r>
            <a:r>
              <a:rPr sz="2050" spc="-65" dirty="0">
                <a:latin typeface="Tahoma"/>
                <a:cs typeface="Tahoma"/>
              </a:rPr>
              <a:t>simple</a:t>
            </a:r>
            <a:r>
              <a:rPr sz="2050" spc="100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hypotheses)</a:t>
            </a:r>
            <a:endParaRPr sz="2050" dirty="0">
              <a:latin typeface="Tahoma"/>
              <a:cs typeface="Tahoma"/>
            </a:endParaRPr>
          </a:p>
          <a:p>
            <a:pPr marL="727075" marR="8255" lvl="1" indent="-257175">
              <a:lnSpc>
                <a:spcPct val="150000"/>
              </a:lnSpc>
              <a:spcBef>
                <a:spcPts val="59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30" dirty="0">
                <a:latin typeface="Tahoma"/>
                <a:cs typeface="Tahoma"/>
              </a:rPr>
              <a:t>E.g. </a:t>
            </a:r>
            <a:r>
              <a:rPr sz="2050" b="0" i="1" spc="110" dirty="0">
                <a:latin typeface="Bookman Old Style"/>
                <a:cs typeface="Bookman Old Style"/>
              </a:rPr>
              <a:t>L</a:t>
            </a:r>
            <a:r>
              <a:rPr sz="2175" spc="165" baseline="-11494" dirty="0">
                <a:latin typeface="Arial"/>
                <a:cs typeface="Arial"/>
              </a:rPr>
              <a:t>2 </a:t>
            </a:r>
            <a:r>
              <a:rPr sz="2050" spc="-50" dirty="0">
                <a:latin typeface="Tahoma"/>
                <a:cs typeface="Tahoma"/>
              </a:rPr>
              <a:t>regularization </a:t>
            </a:r>
            <a:r>
              <a:rPr sz="2050" spc="-65" dirty="0">
                <a:latin typeface="Tahoma"/>
                <a:cs typeface="Tahoma"/>
              </a:rPr>
              <a:t>can </a:t>
            </a:r>
            <a:r>
              <a:rPr sz="2050" spc="-90" dirty="0">
                <a:latin typeface="Tahoma"/>
                <a:cs typeface="Tahoma"/>
              </a:rPr>
              <a:t>be </a:t>
            </a:r>
            <a:r>
              <a:rPr sz="2050" spc="-60" dirty="0">
                <a:latin typeface="Tahoma"/>
                <a:cs typeface="Tahoma"/>
              </a:rPr>
              <a:t>obtained </a:t>
            </a:r>
            <a:r>
              <a:rPr sz="2050" spc="-75" dirty="0">
                <a:latin typeface="Tahoma"/>
                <a:cs typeface="Tahoma"/>
              </a:rPr>
              <a:t>using </a:t>
            </a:r>
            <a:r>
              <a:rPr sz="2050" spc="-85" dirty="0">
                <a:latin typeface="Tahoma"/>
                <a:cs typeface="Tahoma"/>
              </a:rPr>
              <a:t>a </a:t>
            </a:r>
            <a:r>
              <a:rPr sz="2050" spc="-40" dirty="0">
                <a:latin typeface="Tahoma"/>
                <a:cs typeface="Tahoma"/>
              </a:rPr>
              <a:t>circular </a:t>
            </a:r>
            <a:r>
              <a:rPr sz="2050" spc="-75" dirty="0">
                <a:latin typeface="Tahoma"/>
                <a:cs typeface="Tahoma"/>
              </a:rPr>
              <a:t>Gaussian </a:t>
            </a:r>
            <a:r>
              <a:rPr sz="2050" spc="-65" dirty="0">
                <a:latin typeface="Tahoma"/>
                <a:cs typeface="Tahoma"/>
              </a:rPr>
              <a:t>prior </a:t>
            </a:r>
            <a:r>
              <a:rPr sz="2050" spc="-70" dirty="0">
                <a:latin typeface="Tahoma"/>
                <a:cs typeface="Tahoma"/>
              </a:rPr>
              <a:t>for  </a:t>
            </a:r>
            <a:r>
              <a:rPr sz="2050" spc="-60" dirty="0">
                <a:latin typeface="Tahoma"/>
                <a:cs typeface="Tahoma"/>
              </a:rPr>
              <a:t>the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weights,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and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the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posterior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15" dirty="0">
                <a:latin typeface="Tahoma"/>
                <a:cs typeface="Tahoma"/>
              </a:rPr>
              <a:t>will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also</a:t>
            </a:r>
            <a:r>
              <a:rPr sz="2050" spc="5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be</a:t>
            </a:r>
            <a:r>
              <a:rPr sz="2050" spc="50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Gaussian</a:t>
            </a:r>
            <a:endParaRPr sz="2050" dirty="0">
              <a:latin typeface="Tahoma"/>
              <a:cs typeface="Tahoma"/>
            </a:endParaRPr>
          </a:p>
          <a:p>
            <a:pPr marL="727075" marR="5080" lvl="1" indent="-257175">
              <a:lnSpc>
                <a:spcPct val="150000"/>
              </a:lnSpc>
              <a:spcBef>
                <a:spcPts val="590"/>
              </a:spcBef>
              <a:buFont typeface="Lucida Sans Unicode"/>
              <a:buChar char="•"/>
              <a:tabLst>
                <a:tab pos="270510" algn="l"/>
                <a:tab pos="946785" algn="l"/>
                <a:tab pos="1365250" algn="l"/>
                <a:tab pos="2966720" algn="l"/>
                <a:tab pos="3550285" algn="l"/>
                <a:tab pos="5729605" algn="l"/>
                <a:tab pos="6353175" algn="l"/>
                <a:tab pos="6918959" algn="l"/>
              </a:tabLst>
            </a:pPr>
            <a:r>
              <a:rPr sz="2050" spc="-30" dirty="0">
                <a:latin typeface="Tahoma"/>
                <a:cs typeface="Tahoma"/>
              </a:rPr>
              <a:t>E.g.	</a:t>
            </a:r>
            <a:r>
              <a:rPr sz="2050" b="0" i="1" spc="210" dirty="0">
                <a:latin typeface="Bookman Old Style"/>
                <a:cs typeface="Bookman Old Style"/>
              </a:rPr>
              <a:t>L</a:t>
            </a:r>
            <a:r>
              <a:rPr sz="2175" spc="15" baseline="-11494" dirty="0">
                <a:latin typeface="Arial"/>
                <a:cs typeface="Arial"/>
              </a:rPr>
              <a:t>1</a:t>
            </a:r>
            <a:r>
              <a:rPr sz="2050" spc="-75" dirty="0">
                <a:latin typeface="Tahoma"/>
                <a:cs typeface="Tahoma"/>
              </a:rPr>
              <a:t>regul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25" dirty="0">
                <a:latin typeface="Tahoma"/>
                <a:cs typeface="Tahoma"/>
              </a:rPr>
              <a:t>rization</a:t>
            </a:r>
            <a:r>
              <a:rPr lang="en-US" sz="20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uses</a:t>
            </a:r>
            <a:r>
              <a:rPr lang="en-US" sz="2050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  <a:hlinkClick r:id="rId2"/>
              </a:rPr>
              <a:t>do</a:t>
            </a:r>
            <a:r>
              <a:rPr sz="2050" spc="-85" dirty="0">
                <a:latin typeface="Tahoma"/>
                <a:cs typeface="Tahoma"/>
                <a:hlinkClick r:id="rId2"/>
              </a:rPr>
              <a:t>u</a:t>
            </a:r>
            <a:r>
              <a:rPr sz="2050" spc="-70" dirty="0">
                <a:latin typeface="Tahoma"/>
                <a:cs typeface="Tahoma"/>
                <a:hlinkClick r:id="rId2"/>
              </a:rPr>
              <a:t>ble-</a:t>
            </a:r>
            <a:r>
              <a:rPr sz="2050" spc="-95" dirty="0">
                <a:latin typeface="Tahoma"/>
                <a:cs typeface="Tahoma"/>
                <a:hlinkClick r:id="rId2"/>
              </a:rPr>
              <a:t>ex</a:t>
            </a:r>
            <a:r>
              <a:rPr sz="2050" spc="-50" dirty="0">
                <a:latin typeface="Tahoma"/>
                <a:cs typeface="Tahoma"/>
                <a:hlinkClick r:id="rId2"/>
              </a:rPr>
              <a:t>ponential</a:t>
            </a:r>
            <a:r>
              <a:rPr lang="en-US" sz="2050" dirty="0">
                <a:latin typeface="Tahoma"/>
                <a:cs typeface="Tahoma"/>
                <a:hlinkClick r:id="rId2"/>
              </a:rPr>
              <a:t> </a:t>
            </a:r>
            <a:r>
              <a:rPr sz="2050" spc="-130" dirty="0">
                <a:latin typeface="Tahoma"/>
                <a:cs typeface="Tahoma"/>
                <a:hlinkClick r:id="rId2"/>
              </a:rPr>
              <a:t>p</a:t>
            </a:r>
            <a:r>
              <a:rPr sz="2050" spc="-25" dirty="0">
                <a:latin typeface="Tahoma"/>
                <a:cs typeface="Tahoma"/>
                <a:hlinkClick r:id="rId2"/>
              </a:rPr>
              <a:t>ri</a:t>
            </a:r>
            <a:r>
              <a:rPr sz="2050" spc="-105" dirty="0">
                <a:latin typeface="Tahoma"/>
                <a:cs typeface="Tahoma"/>
                <a:hlinkClick r:id="rId2"/>
              </a:rPr>
              <a:t>o</a:t>
            </a:r>
            <a:r>
              <a:rPr sz="2050" spc="-35" dirty="0">
                <a:latin typeface="Tahoma"/>
                <a:cs typeface="Tahoma"/>
                <a:hlinkClick r:id="rId2"/>
              </a:rPr>
              <a:t>r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110" dirty="0">
                <a:latin typeface="Tahoma"/>
                <a:cs typeface="Tahoma"/>
              </a:rPr>
              <a:t>(see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20" dirty="0">
                <a:latin typeface="Tahoma"/>
                <a:cs typeface="Tahoma"/>
              </a:rPr>
              <a:t>(Tibshirani,  </a:t>
            </a:r>
            <a:r>
              <a:rPr sz="2050" spc="-55" dirty="0">
                <a:latin typeface="Tahoma"/>
                <a:cs typeface="Tahoma"/>
              </a:rPr>
              <a:t>1996))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3707" y="715237"/>
            <a:ext cx="407098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pc="-35" dirty="0"/>
              <a:t>O</a:t>
            </a:r>
            <a:r>
              <a:rPr spc="-35" dirty="0"/>
              <a:t>verfitting</a:t>
            </a:r>
            <a:r>
              <a:rPr spc="-185" dirty="0"/>
              <a:t> </a:t>
            </a:r>
            <a:r>
              <a:rPr spc="-8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984215" y="2072911"/>
            <a:ext cx="690245" cy="502284"/>
          </a:xfrm>
          <a:custGeom>
            <a:avLst/>
            <a:gdLst/>
            <a:ahLst/>
            <a:cxnLst/>
            <a:rect l="l" t="t" r="r" b="b"/>
            <a:pathLst>
              <a:path w="690245" h="502285">
                <a:moveTo>
                  <a:pt x="0" y="438745"/>
                </a:moveTo>
                <a:lnTo>
                  <a:pt x="7019" y="443755"/>
                </a:lnTo>
                <a:lnTo>
                  <a:pt x="14027" y="447760"/>
                </a:lnTo>
                <a:lnTo>
                  <a:pt x="21035" y="452770"/>
                </a:lnTo>
                <a:lnTo>
                  <a:pt x="28055" y="457780"/>
                </a:lnTo>
                <a:lnTo>
                  <a:pt x="35063" y="461786"/>
                </a:lnTo>
                <a:lnTo>
                  <a:pt x="42071" y="465791"/>
                </a:lnTo>
                <a:lnTo>
                  <a:pt x="49091" y="469801"/>
                </a:lnTo>
                <a:lnTo>
                  <a:pt x="56099" y="472806"/>
                </a:lnTo>
                <a:lnTo>
                  <a:pt x="63107" y="476811"/>
                </a:lnTo>
                <a:lnTo>
                  <a:pt x="70127" y="479816"/>
                </a:lnTo>
                <a:lnTo>
                  <a:pt x="77135" y="482821"/>
                </a:lnTo>
                <a:lnTo>
                  <a:pt x="84142" y="485827"/>
                </a:lnTo>
                <a:lnTo>
                  <a:pt x="91162" y="487832"/>
                </a:lnTo>
                <a:lnTo>
                  <a:pt x="98170" y="490837"/>
                </a:lnTo>
                <a:lnTo>
                  <a:pt x="105178" y="492837"/>
                </a:lnTo>
                <a:lnTo>
                  <a:pt x="112198" y="494842"/>
                </a:lnTo>
                <a:lnTo>
                  <a:pt x="119206" y="495842"/>
                </a:lnTo>
                <a:lnTo>
                  <a:pt x="126214" y="497847"/>
                </a:lnTo>
                <a:lnTo>
                  <a:pt x="133234" y="498847"/>
                </a:lnTo>
                <a:lnTo>
                  <a:pt x="140242" y="499852"/>
                </a:lnTo>
                <a:lnTo>
                  <a:pt x="147250" y="500852"/>
                </a:lnTo>
                <a:lnTo>
                  <a:pt x="154270" y="501852"/>
                </a:lnTo>
                <a:lnTo>
                  <a:pt x="181316" y="501852"/>
                </a:lnTo>
                <a:lnTo>
                  <a:pt x="188323" y="500852"/>
                </a:lnTo>
                <a:lnTo>
                  <a:pt x="195331" y="500852"/>
                </a:lnTo>
                <a:lnTo>
                  <a:pt x="202351" y="499852"/>
                </a:lnTo>
                <a:lnTo>
                  <a:pt x="209359" y="498847"/>
                </a:lnTo>
                <a:lnTo>
                  <a:pt x="216367" y="496847"/>
                </a:lnTo>
                <a:lnTo>
                  <a:pt x="223387" y="495842"/>
                </a:lnTo>
                <a:lnTo>
                  <a:pt x="230395" y="493842"/>
                </a:lnTo>
                <a:lnTo>
                  <a:pt x="237403" y="491837"/>
                </a:lnTo>
                <a:lnTo>
                  <a:pt x="244423" y="489832"/>
                </a:lnTo>
                <a:lnTo>
                  <a:pt x="251431" y="486827"/>
                </a:lnTo>
                <a:lnTo>
                  <a:pt x="258439" y="483822"/>
                </a:lnTo>
                <a:lnTo>
                  <a:pt x="265459" y="480816"/>
                </a:lnTo>
                <a:lnTo>
                  <a:pt x="272466" y="477811"/>
                </a:lnTo>
                <a:lnTo>
                  <a:pt x="279474" y="474806"/>
                </a:lnTo>
                <a:lnTo>
                  <a:pt x="286494" y="471801"/>
                </a:lnTo>
                <a:lnTo>
                  <a:pt x="293502" y="467796"/>
                </a:lnTo>
                <a:lnTo>
                  <a:pt x="300510" y="463791"/>
                </a:lnTo>
                <a:lnTo>
                  <a:pt x="307530" y="459781"/>
                </a:lnTo>
                <a:lnTo>
                  <a:pt x="314538" y="454775"/>
                </a:lnTo>
                <a:lnTo>
                  <a:pt x="321546" y="450765"/>
                </a:lnTo>
                <a:lnTo>
                  <a:pt x="328566" y="445760"/>
                </a:lnTo>
                <a:lnTo>
                  <a:pt x="335574" y="440750"/>
                </a:lnTo>
                <a:lnTo>
                  <a:pt x="341584" y="435740"/>
                </a:lnTo>
                <a:lnTo>
                  <a:pt x="348592" y="430735"/>
                </a:lnTo>
                <a:lnTo>
                  <a:pt x="355612" y="424724"/>
                </a:lnTo>
                <a:lnTo>
                  <a:pt x="362620" y="418714"/>
                </a:lnTo>
                <a:lnTo>
                  <a:pt x="369628" y="412704"/>
                </a:lnTo>
                <a:lnTo>
                  <a:pt x="376647" y="406694"/>
                </a:lnTo>
                <a:lnTo>
                  <a:pt x="383655" y="400683"/>
                </a:lnTo>
                <a:lnTo>
                  <a:pt x="390663" y="394673"/>
                </a:lnTo>
                <a:lnTo>
                  <a:pt x="397683" y="387658"/>
                </a:lnTo>
                <a:lnTo>
                  <a:pt x="404691" y="380648"/>
                </a:lnTo>
                <a:lnTo>
                  <a:pt x="411699" y="373638"/>
                </a:lnTo>
                <a:lnTo>
                  <a:pt x="418719" y="366622"/>
                </a:lnTo>
                <a:lnTo>
                  <a:pt x="425727" y="359612"/>
                </a:lnTo>
                <a:lnTo>
                  <a:pt x="432735" y="352602"/>
                </a:lnTo>
                <a:lnTo>
                  <a:pt x="439755" y="344587"/>
                </a:lnTo>
                <a:lnTo>
                  <a:pt x="446763" y="336571"/>
                </a:lnTo>
                <a:lnTo>
                  <a:pt x="453770" y="328561"/>
                </a:lnTo>
                <a:lnTo>
                  <a:pt x="460790" y="320546"/>
                </a:lnTo>
                <a:lnTo>
                  <a:pt x="467798" y="312531"/>
                </a:lnTo>
                <a:lnTo>
                  <a:pt x="474806" y="304520"/>
                </a:lnTo>
                <a:lnTo>
                  <a:pt x="481826" y="295505"/>
                </a:lnTo>
                <a:lnTo>
                  <a:pt x="488834" y="287490"/>
                </a:lnTo>
                <a:lnTo>
                  <a:pt x="495842" y="278474"/>
                </a:lnTo>
                <a:lnTo>
                  <a:pt x="502862" y="269459"/>
                </a:lnTo>
                <a:lnTo>
                  <a:pt x="509870" y="260444"/>
                </a:lnTo>
                <a:lnTo>
                  <a:pt x="515880" y="251428"/>
                </a:lnTo>
                <a:lnTo>
                  <a:pt x="522888" y="242413"/>
                </a:lnTo>
                <a:lnTo>
                  <a:pt x="529908" y="233398"/>
                </a:lnTo>
                <a:lnTo>
                  <a:pt x="536916" y="223382"/>
                </a:lnTo>
                <a:lnTo>
                  <a:pt x="543924" y="214367"/>
                </a:lnTo>
                <a:lnTo>
                  <a:pt x="550944" y="204347"/>
                </a:lnTo>
                <a:lnTo>
                  <a:pt x="557951" y="195331"/>
                </a:lnTo>
                <a:lnTo>
                  <a:pt x="564959" y="185316"/>
                </a:lnTo>
                <a:lnTo>
                  <a:pt x="571979" y="175301"/>
                </a:lnTo>
                <a:lnTo>
                  <a:pt x="578987" y="165280"/>
                </a:lnTo>
                <a:lnTo>
                  <a:pt x="585995" y="155265"/>
                </a:lnTo>
                <a:lnTo>
                  <a:pt x="593015" y="145249"/>
                </a:lnTo>
                <a:lnTo>
                  <a:pt x="600023" y="135229"/>
                </a:lnTo>
                <a:lnTo>
                  <a:pt x="607031" y="125214"/>
                </a:lnTo>
                <a:lnTo>
                  <a:pt x="614051" y="114194"/>
                </a:lnTo>
                <a:lnTo>
                  <a:pt x="621059" y="104178"/>
                </a:lnTo>
                <a:lnTo>
                  <a:pt x="628067" y="94163"/>
                </a:lnTo>
                <a:lnTo>
                  <a:pt x="635087" y="83142"/>
                </a:lnTo>
                <a:lnTo>
                  <a:pt x="642094" y="73127"/>
                </a:lnTo>
                <a:lnTo>
                  <a:pt x="649102" y="63107"/>
                </a:lnTo>
                <a:lnTo>
                  <a:pt x="656122" y="52091"/>
                </a:lnTo>
                <a:lnTo>
                  <a:pt x="663130" y="42071"/>
                </a:lnTo>
                <a:lnTo>
                  <a:pt x="670138" y="31055"/>
                </a:lnTo>
                <a:lnTo>
                  <a:pt x="677158" y="21035"/>
                </a:lnTo>
                <a:lnTo>
                  <a:pt x="683168" y="10020"/>
                </a:lnTo>
                <a:lnTo>
                  <a:pt x="690176" y="0"/>
                </a:lnTo>
              </a:path>
            </a:pathLst>
          </a:custGeom>
          <a:ln w="12020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94048" y="1644188"/>
            <a:ext cx="690245" cy="868044"/>
          </a:xfrm>
          <a:custGeom>
            <a:avLst/>
            <a:gdLst/>
            <a:ahLst/>
            <a:cxnLst/>
            <a:rect l="l" t="t" r="r" b="b"/>
            <a:pathLst>
              <a:path w="690245" h="868044">
                <a:moveTo>
                  <a:pt x="0" y="0"/>
                </a:moveTo>
                <a:lnTo>
                  <a:pt x="7010" y="6010"/>
                </a:lnTo>
                <a:lnTo>
                  <a:pt x="14020" y="12020"/>
                </a:lnTo>
                <a:lnTo>
                  <a:pt x="21035" y="18030"/>
                </a:lnTo>
                <a:lnTo>
                  <a:pt x="28046" y="24040"/>
                </a:lnTo>
                <a:lnTo>
                  <a:pt x="35056" y="30051"/>
                </a:lnTo>
                <a:lnTo>
                  <a:pt x="42071" y="37058"/>
                </a:lnTo>
                <a:lnTo>
                  <a:pt x="49081" y="43069"/>
                </a:lnTo>
                <a:lnTo>
                  <a:pt x="56092" y="50077"/>
                </a:lnTo>
                <a:lnTo>
                  <a:pt x="63107" y="57097"/>
                </a:lnTo>
                <a:lnTo>
                  <a:pt x="70117" y="64104"/>
                </a:lnTo>
                <a:lnTo>
                  <a:pt x="77127" y="72122"/>
                </a:lnTo>
                <a:lnTo>
                  <a:pt x="84142" y="79130"/>
                </a:lnTo>
                <a:lnTo>
                  <a:pt x="91153" y="87148"/>
                </a:lnTo>
                <a:lnTo>
                  <a:pt x="98163" y="95153"/>
                </a:lnTo>
                <a:lnTo>
                  <a:pt x="105178" y="103171"/>
                </a:lnTo>
                <a:lnTo>
                  <a:pt x="112189" y="111188"/>
                </a:lnTo>
                <a:lnTo>
                  <a:pt x="119199" y="119194"/>
                </a:lnTo>
                <a:lnTo>
                  <a:pt x="126214" y="127212"/>
                </a:lnTo>
                <a:lnTo>
                  <a:pt x="133224" y="136227"/>
                </a:lnTo>
                <a:lnTo>
                  <a:pt x="140235" y="145242"/>
                </a:lnTo>
                <a:lnTo>
                  <a:pt x="147250" y="153260"/>
                </a:lnTo>
                <a:lnTo>
                  <a:pt x="154260" y="162275"/>
                </a:lnTo>
                <a:lnTo>
                  <a:pt x="161270" y="171291"/>
                </a:lnTo>
                <a:lnTo>
                  <a:pt x="167281" y="180306"/>
                </a:lnTo>
                <a:lnTo>
                  <a:pt x="174296" y="190319"/>
                </a:lnTo>
                <a:lnTo>
                  <a:pt x="181306" y="199334"/>
                </a:lnTo>
                <a:lnTo>
                  <a:pt x="188314" y="208349"/>
                </a:lnTo>
                <a:lnTo>
                  <a:pt x="195334" y="218363"/>
                </a:lnTo>
                <a:lnTo>
                  <a:pt x="202342" y="228388"/>
                </a:lnTo>
                <a:lnTo>
                  <a:pt x="209350" y="237403"/>
                </a:lnTo>
                <a:lnTo>
                  <a:pt x="216370" y="247416"/>
                </a:lnTo>
                <a:lnTo>
                  <a:pt x="223377" y="257429"/>
                </a:lnTo>
                <a:lnTo>
                  <a:pt x="230385" y="267454"/>
                </a:lnTo>
                <a:lnTo>
                  <a:pt x="237405" y="277467"/>
                </a:lnTo>
                <a:lnTo>
                  <a:pt x="244413" y="287480"/>
                </a:lnTo>
                <a:lnTo>
                  <a:pt x="251421" y="297503"/>
                </a:lnTo>
                <a:lnTo>
                  <a:pt x="258441" y="307518"/>
                </a:lnTo>
                <a:lnTo>
                  <a:pt x="265449" y="318538"/>
                </a:lnTo>
                <a:lnTo>
                  <a:pt x="272457" y="328554"/>
                </a:lnTo>
                <a:lnTo>
                  <a:pt x="279477" y="338569"/>
                </a:lnTo>
                <a:lnTo>
                  <a:pt x="286485" y="349589"/>
                </a:lnTo>
                <a:lnTo>
                  <a:pt x="293493" y="359605"/>
                </a:lnTo>
                <a:lnTo>
                  <a:pt x="300512" y="370625"/>
                </a:lnTo>
                <a:lnTo>
                  <a:pt x="307520" y="380641"/>
                </a:lnTo>
                <a:lnTo>
                  <a:pt x="314528" y="391661"/>
                </a:lnTo>
                <a:lnTo>
                  <a:pt x="321548" y="401676"/>
                </a:lnTo>
                <a:lnTo>
                  <a:pt x="328556" y="412697"/>
                </a:lnTo>
                <a:lnTo>
                  <a:pt x="335564" y="422712"/>
                </a:lnTo>
                <a:lnTo>
                  <a:pt x="341574" y="433732"/>
                </a:lnTo>
                <a:lnTo>
                  <a:pt x="348594" y="443748"/>
                </a:lnTo>
                <a:lnTo>
                  <a:pt x="355602" y="454768"/>
                </a:lnTo>
                <a:lnTo>
                  <a:pt x="362610" y="464784"/>
                </a:lnTo>
                <a:lnTo>
                  <a:pt x="369630" y="475804"/>
                </a:lnTo>
                <a:lnTo>
                  <a:pt x="376638" y="485819"/>
                </a:lnTo>
                <a:lnTo>
                  <a:pt x="383646" y="496840"/>
                </a:lnTo>
                <a:lnTo>
                  <a:pt x="390666" y="506855"/>
                </a:lnTo>
                <a:lnTo>
                  <a:pt x="397674" y="517875"/>
                </a:lnTo>
                <a:lnTo>
                  <a:pt x="404681" y="527891"/>
                </a:lnTo>
                <a:lnTo>
                  <a:pt x="411701" y="537911"/>
                </a:lnTo>
                <a:lnTo>
                  <a:pt x="418709" y="548927"/>
                </a:lnTo>
                <a:lnTo>
                  <a:pt x="425717" y="558947"/>
                </a:lnTo>
                <a:lnTo>
                  <a:pt x="432737" y="568962"/>
                </a:lnTo>
                <a:lnTo>
                  <a:pt x="439745" y="578978"/>
                </a:lnTo>
                <a:lnTo>
                  <a:pt x="446753" y="588998"/>
                </a:lnTo>
                <a:lnTo>
                  <a:pt x="453773" y="599013"/>
                </a:lnTo>
                <a:lnTo>
                  <a:pt x="460781" y="609029"/>
                </a:lnTo>
                <a:lnTo>
                  <a:pt x="467789" y="619049"/>
                </a:lnTo>
                <a:lnTo>
                  <a:pt x="474809" y="628064"/>
                </a:lnTo>
                <a:lnTo>
                  <a:pt x="481817" y="638080"/>
                </a:lnTo>
                <a:lnTo>
                  <a:pt x="488824" y="648095"/>
                </a:lnTo>
                <a:lnTo>
                  <a:pt x="495844" y="657110"/>
                </a:lnTo>
                <a:lnTo>
                  <a:pt x="502852" y="666126"/>
                </a:lnTo>
                <a:lnTo>
                  <a:pt x="509860" y="676146"/>
                </a:lnTo>
                <a:lnTo>
                  <a:pt x="515870" y="685161"/>
                </a:lnTo>
                <a:lnTo>
                  <a:pt x="522890" y="694177"/>
                </a:lnTo>
                <a:lnTo>
                  <a:pt x="529898" y="703192"/>
                </a:lnTo>
                <a:lnTo>
                  <a:pt x="536906" y="711202"/>
                </a:lnTo>
                <a:lnTo>
                  <a:pt x="543926" y="720218"/>
                </a:lnTo>
                <a:lnTo>
                  <a:pt x="550934" y="729233"/>
                </a:lnTo>
                <a:lnTo>
                  <a:pt x="557942" y="737248"/>
                </a:lnTo>
                <a:lnTo>
                  <a:pt x="564962" y="745263"/>
                </a:lnTo>
                <a:lnTo>
                  <a:pt x="571970" y="753274"/>
                </a:lnTo>
                <a:lnTo>
                  <a:pt x="578978" y="761289"/>
                </a:lnTo>
                <a:lnTo>
                  <a:pt x="585998" y="769304"/>
                </a:lnTo>
                <a:lnTo>
                  <a:pt x="593005" y="777315"/>
                </a:lnTo>
                <a:lnTo>
                  <a:pt x="600013" y="784330"/>
                </a:lnTo>
                <a:lnTo>
                  <a:pt x="607033" y="792340"/>
                </a:lnTo>
                <a:lnTo>
                  <a:pt x="614041" y="799355"/>
                </a:lnTo>
                <a:lnTo>
                  <a:pt x="621049" y="806366"/>
                </a:lnTo>
                <a:lnTo>
                  <a:pt x="628069" y="813376"/>
                </a:lnTo>
                <a:lnTo>
                  <a:pt x="635077" y="819386"/>
                </a:lnTo>
                <a:lnTo>
                  <a:pt x="642085" y="826401"/>
                </a:lnTo>
                <a:lnTo>
                  <a:pt x="649105" y="832411"/>
                </a:lnTo>
                <a:lnTo>
                  <a:pt x="656113" y="838422"/>
                </a:lnTo>
                <a:lnTo>
                  <a:pt x="663121" y="844432"/>
                </a:lnTo>
                <a:lnTo>
                  <a:pt x="670141" y="850442"/>
                </a:lnTo>
                <a:lnTo>
                  <a:pt x="677148" y="856452"/>
                </a:lnTo>
                <a:lnTo>
                  <a:pt x="683159" y="861458"/>
                </a:lnTo>
                <a:lnTo>
                  <a:pt x="690167" y="867468"/>
                </a:lnTo>
              </a:path>
            </a:pathLst>
          </a:custGeom>
          <a:ln w="12020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03874" y="1570058"/>
            <a:ext cx="690245" cy="481330"/>
          </a:xfrm>
          <a:custGeom>
            <a:avLst/>
            <a:gdLst/>
            <a:ahLst/>
            <a:cxnLst/>
            <a:rect l="l" t="t" r="r" b="b"/>
            <a:pathLst>
              <a:path w="690245" h="481330">
                <a:moveTo>
                  <a:pt x="0" y="480816"/>
                </a:moveTo>
                <a:lnTo>
                  <a:pt x="7010" y="470801"/>
                </a:lnTo>
                <a:lnTo>
                  <a:pt x="14025" y="459781"/>
                </a:lnTo>
                <a:lnTo>
                  <a:pt x="21035" y="449765"/>
                </a:lnTo>
                <a:lnTo>
                  <a:pt x="28046" y="438745"/>
                </a:lnTo>
                <a:lnTo>
                  <a:pt x="35061" y="428730"/>
                </a:lnTo>
                <a:lnTo>
                  <a:pt x="42071" y="418709"/>
                </a:lnTo>
                <a:lnTo>
                  <a:pt x="49081" y="407694"/>
                </a:lnTo>
                <a:lnTo>
                  <a:pt x="56096" y="397674"/>
                </a:lnTo>
                <a:lnTo>
                  <a:pt x="63107" y="387658"/>
                </a:lnTo>
                <a:lnTo>
                  <a:pt x="70117" y="376638"/>
                </a:lnTo>
                <a:lnTo>
                  <a:pt x="77132" y="366622"/>
                </a:lnTo>
                <a:lnTo>
                  <a:pt x="84142" y="356609"/>
                </a:lnTo>
                <a:lnTo>
                  <a:pt x="91153" y="346584"/>
                </a:lnTo>
                <a:lnTo>
                  <a:pt x="98168" y="336571"/>
                </a:lnTo>
                <a:lnTo>
                  <a:pt x="105178" y="326558"/>
                </a:lnTo>
                <a:lnTo>
                  <a:pt x="112189" y="316533"/>
                </a:lnTo>
                <a:lnTo>
                  <a:pt x="119204" y="306520"/>
                </a:lnTo>
                <a:lnTo>
                  <a:pt x="126214" y="297505"/>
                </a:lnTo>
                <a:lnTo>
                  <a:pt x="133224" y="287492"/>
                </a:lnTo>
                <a:lnTo>
                  <a:pt x="140239" y="278477"/>
                </a:lnTo>
                <a:lnTo>
                  <a:pt x="147250" y="268452"/>
                </a:lnTo>
                <a:lnTo>
                  <a:pt x="154260" y="259436"/>
                </a:lnTo>
                <a:lnTo>
                  <a:pt x="161275" y="250421"/>
                </a:lnTo>
                <a:lnTo>
                  <a:pt x="167285" y="241406"/>
                </a:lnTo>
                <a:lnTo>
                  <a:pt x="174296" y="232390"/>
                </a:lnTo>
                <a:lnTo>
                  <a:pt x="181306" y="223375"/>
                </a:lnTo>
                <a:lnTo>
                  <a:pt x="188321" y="214360"/>
                </a:lnTo>
                <a:lnTo>
                  <a:pt x="195331" y="206354"/>
                </a:lnTo>
                <a:lnTo>
                  <a:pt x="202342" y="197339"/>
                </a:lnTo>
                <a:lnTo>
                  <a:pt x="209357" y="189321"/>
                </a:lnTo>
                <a:lnTo>
                  <a:pt x="216367" y="181304"/>
                </a:lnTo>
                <a:lnTo>
                  <a:pt x="223377" y="173298"/>
                </a:lnTo>
                <a:lnTo>
                  <a:pt x="230393" y="165280"/>
                </a:lnTo>
                <a:lnTo>
                  <a:pt x="237403" y="157263"/>
                </a:lnTo>
                <a:lnTo>
                  <a:pt x="244413" y="149257"/>
                </a:lnTo>
                <a:lnTo>
                  <a:pt x="251428" y="142237"/>
                </a:lnTo>
                <a:lnTo>
                  <a:pt x="258439" y="135229"/>
                </a:lnTo>
                <a:lnTo>
                  <a:pt x="265449" y="128221"/>
                </a:lnTo>
                <a:lnTo>
                  <a:pt x="272464" y="121201"/>
                </a:lnTo>
                <a:lnTo>
                  <a:pt x="279474" y="114194"/>
                </a:lnTo>
                <a:lnTo>
                  <a:pt x="286485" y="107186"/>
                </a:lnTo>
                <a:lnTo>
                  <a:pt x="293500" y="101175"/>
                </a:lnTo>
                <a:lnTo>
                  <a:pt x="300510" y="95165"/>
                </a:lnTo>
                <a:lnTo>
                  <a:pt x="307520" y="89155"/>
                </a:lnTo>
                <a:lnTo>
                  <a:pt x="314536" y="83145"/>
                </a:lnTo>
                <a:lnTo>
                  <a:pt x="321546" y="77135"/>
                </a:lnTo>
                <a:lnTo>
                  <a:pt x="328556" y="71124"/>
                </a:lnTo>
                <a:lnTo>
                  <a:pt x="335571" y="66112"/>
                </a:lnTo>
                <a:lnTo>
                  <a:pt x="341581" y="61099"/>
                </a:lnTo>
                <a:lnTo>
                  <a:pt x="348592" y="56099"/>
                </a:lnTo>
                <a:lnTo>
                  <a:pt x="355602" y="51086"/>
                </a:lnTo>
                <a:lnTo>
                  <a:pt x="362617" y="47083"/>
                </a:lnTo>
                <a:lnTo>
                  <a:pt x="369628" y="42071"/>
                </a:lnTo>
                <a:lnTo>
                  <a:pt x="376638" y="38068"/>
                </a:lnTo>
                <a:lnTo>
                  <a:pt x="383653" y="34053"/>
                </a:lnTo>
                <a:lnTo>
                  <a:pt x="390663" y="30051"/>
                </a:lnTo>
                <a:lnTo>
                  <a:pt x="397674" y="27045"/>
                </a:lnTo>
                <a:lnTo>
                  <a:pt x="404689" y="24040"/>
                </a:lnTo>
                <a:lnTo>
                  <a:pt x="411699" y="21035"/>
                </a:lnTo>
                <a:lnTo>
                  <a:pt x="418709" y="18030"/>
                </a:lnTo>
                <a:lnTo>
                  <a:pt x="425724" y="15025"/>
                </a:lnTo>
                <a:lnTo>
                  <a:pt x="432735" y="12020"/>
                </a:lnTo>
                <a:lnTo>
                  <a:pt x="439745" y="10013"/>
                </a:lnTo>
                <a:lnTo>
                  <a:pt x="446760" y="8017"/>
                </a:lnTo>
                <a:lnTo>
                  <a:pt x="453770" y="6010"/>
                </a:lnTo>
                <a:lnTo>
                  <a:pt x="460781" y="5012"/>
                </a:lnTo>
                <a:lnTo>
                  <a:pt x="467796" y="3005"/>
                </a:lnTo>
                <a:lnTo>
                  <a:pt x="474806" y="2007"/>
                </a:lnTo>
                <a:lnTo>
                  <a:pt x="481817" y="997"/>
                </a:lnTo>
                <a:lnTo>
                  <a:pt x="488832" y="997"/>
                </a:lnTo>
                <a:lnTo>
                  <a:pt x="495842" y="0"/>
                </a:lnTo>
                <a:lnTo>
                  <a:pt x="522888" y="0"/>
                </a:lnTo>
                <a:lnTo>
                  <a:pt x="529898" y="997"/>
                </a:lnTo>
                <a:lnTo>
                  <a:pt x="536913" y="2007"/>
                </a:lnTo>
                <a:lnTo>
                  <a:pt x="543924" y="3005"/>
                </a:lnTo>
                <a:lnTo>
                  <a:pt x="550934" y="4002"/>
                </a:lnTo>
                <a:lnTo>
                  <a:pt x="557949" y="6010"/>
                </a:lnTo>
                <a:lnTo>
                  <a:pt x="564959" y="7007"/>
                </a:lnTo>
                <a:lnTo>
                  <a:pt x="571970" y="9015"/>
                </a:lnTo>
                <a:lnTo>
                  <a:pt x="578985" y="11022"/>
                </a:lnTo>
                <a:lnTo>
                  <a:pt x="585995" y="14027"/>
                </a:lnTo>
                <a:lnTo>
                  <a:pt x="593005" y="16023"/>
                </a:lnTo>
                <a:lnTo>
                  <a:pt x="600021" y="19028"/>
                </a:lnTo>
                <a:lnTo>
                  <a:pt x="607031" y="22033"/>
                </a:lnTo>
                <a:lnTo>
                  <a:pt x="614041" y="25038"/>
                </a:lnTo>
                <a:lnTo>
                  <a:pt x="621056" y="29053"/>
                </a:lnTo>
                <a:lnTo>
                  <a:pt x="628067" y="32058"/>
                </a:lnTo>
                <a:lnTo>
                  <a:pt x="635077" y="36061"/>
                </a:lnTo>
                <a:lnTo>
                  <a:pt x="642092" y="40064"/>
                </a:lnTo>
                <a:lnTo>
                  <a:pt x="649102" y="44078"/>
                </a:lnTo>
                <a:lnTo>
                  <a:pt x="656113" y="49079"/>
                </a:lnTo>
                <a:lnTo>
                  <a:pt x="663128" y="54091"/>
                </a:lnTo>
                <a:lnTo>
                  <a:pt x="670138" y="58094"/>
                </a:lnTo>
                <a:lnTo>
                  <a:pt x="677148" y="63107"/>
                </a:lnTo>
                <a:lnTo>
                  <a:pt x="684164" y="69117"/>
                </a:lnTo>
                <a:lnTo>
                  <a:pt x="690174" y="74129"/>
                </a:lnTo>
              </a:path>
            </a:pathLst>
          </a:custGeom>
          <a:ln w="12020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0853" y="2050875"/>
            <a:ext cx="13335" cy="21590"/>
          </a:xfrm>
          <a:custGeom>
            <a:avLst/>
            <a:gdLst/>
            <a:ahLst/>
            <a:cxnLst/>
            <a:rect l="l" t="t" r="r" b="b"/>
            <a:pathLst>
              <a:path w="13335" h="21589">
                <a:moveTo>
                  <a:pt x="0" y="21035"/>
                </a:moveTo>
                <a:lnTo>
                  <a:pt x="7010" y="11020"/>
                </a:lnTo>
                <a:lnTo>
                  <a:pt x="13020" y="0"/>
                </a:lnTo>
              </a:path>
            </a:pathLst>
          </a:custGeom>
          <a:ln w="12020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54787" y="1860556"/>
            <a:ext cx="72122" cy="721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86180" y="1619150"/>
            <a:ext cx="72122" cy="721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17573" y="1529994"/>
            <a:ext cx="72122" cy="721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48967" y="1548025"/>
            <a:ext cx="72122" cy="721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80355" y="1969742"/>
            <a:ext cx="72122" cy="721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12758" y="1952712"/>
            <a:ext cx="72122" cy="721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44151" y="2462579"/>
            <a:ext cx="72122" cy="721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75544" y="2260232"/>
            <a:ext cx="72122" cy="721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06937" y="2319334"/>
            <a:ext cx="72122" cy="721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38330" y="1904635"/>
            <a:ext cx="72122" cy="721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349161" y="2930692"/>
            <a:ext cx="8763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i="1" spc="55" dirty="0">
                <a:latin typeface="Arial"/>
                <a:cs typeface="Arial"/>
              </a:rPr>
              <a:t>x</a:t>
            </a:r>
            <a:endParaRPr sz="8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26725" y="1683573"/>
            <a:ext cx="64769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i="1" spc="65" dirty="0">
                <a:latin typeface="Arial"/>
                <a:cs typeface="Arial"/>
              </a:rPr>
              <a:t>t</a:t>
            </a:r>
            <a:endParaRPr sz="8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84215" y="1978753"/>
            <a:ext cx="690245" cy="0"/>
          </a:xfrm>
          <a:custGeom>
            <a:avLst/>
            <a:gdLst/>
            <a:ahLst/>
            <a:cxnLst/>
            <a:rect l="l" t="t" r="r" b="b"/>
            <a:pathLst>
              <a:path w="690245">
                <a:moveTo>
                  <a:pt x="0" y="0"/>
                </a:moveTo>
                <a:lnTo>
                  <a:pt x="690176" y="0"/>
                </a:lnTo>
              </a:path>
            </a:pathLst>
          </a:custGeom>
          <a:ln w="1202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94048" y="1978753"/>
            <a:ext cx="690245" cy="0"/>
          </a:xfrm>
          <a:custGeom>
            <a:avLst/>
            <a:gdLst/>
            <a:ahLst/>
            <a:cxnLst/>
            <a:rect l="l" t="t" r="r" b="b"/>
            <a:pathLst>
              <a:path w="690245">
                <a:moveTo>
                  <a:pt x="0" y="0"/>
                </a:moveTo>
                <a:lnTo>
                  <a:pt x="690167" y="0"/>
                </a:lnTo>
              </a:path>
            </a:pathLst>
          </a:custGeom>
          <a:ln w="1202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03874" y="1978753"/>
            <a:ext cx="690245" cy="0"/>
          </a:xfrm>
          <a:custGeom>
            <a:avLst/>
            <a:gdLst/>
            <a:ahLst/>
            <a:cxnLst/>
            <a:rect l="l" t="t" r="r" b="b"/>
            <a:pathLst>
              <a:path w="690245">
                <a:moveTo>
                  <a:pt x="0" y="0"/>
                </a:moveTo>
                <a:lnTo>
                  <a:pt x="690174" y="0"/>
                </a:lnTo>
              </a:path>
            </a:pathLst>
          </a:custGeom>
          <a:ln w="1202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485675" y="1268550"/>
            <a:ext cx="2294255" cy="1607820"/>
          </a:xfrm>
          <a:prstGeom prst="rect">
            <a:avLst/>
          </a:prstGeom>
          <a:ln w="601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>
              <a:latin typeface="Times New Roman"/>
              <a:cs typeface="Times New Roman"/>
            </a:endParaRPr>
          </a:p>
          <a:p>
            <a:pPr marR="198120" algn="r">
              <a:lnSpc>
                <a:spcPct val="100000"/>
              </a:lnSpc>
            </a:pPr>
            <a:r>
              <a:rPr sz="850" i="1" spc="110" dirty="0">
                <a:latin typeface="Arial"/>
                <a:cs typeface="Arial"/>
              </a:rPr>
              <a:t>M </a:t>
            </a:r>
            <a:r>
              <a:rPr sz="850" spc="35" dirty="0">
                <a:latin typeface="Tahoma"/>
                <a:cs typeface="Tahoma"/>
              </a:rPr>
              <a:t>=</a:t>
            </a:r>
            <a:r>
              <a:rPr sz="850" spc="-150" dirty="0">
                <a:latin typeface="Tahoma"/>
                <a:cs typeface="Tahoma"/>
              </a:rPr>
              <a:t> </a:t>
            </a:r>
            <a:r>
              <a:rPr sz="850" spc="-40" dirty="0">
                <a:latin typeface="Tahoma"/>
                <a:cs typeface="Tahoma"/>
              </a:rPr>
              <a:t>0</a:t>
            </a:r>
            <a:endParaRPr sz="85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90853" y="2853239"/>
            <a:ext cx="0" cy="23495"/>
          </a:xfrm>
          <a:custGeom>
            <a:avLst/>
            <a:gdLst/>
            <a:ahLst/>
            <a:cxnLst/>
            <a:rect l="l" t="t" r="r" b="b"/>
            <a:pathLst>
              <a:path h="23494">
                <a:moveTo>
                  <a:pt x="0" y="23040"/>
                </a:moveTo>
                <a:lnTo>
                  <a:pt x="0" y="0"/>
                </a:lnTo>
              </a:path>
            </a:pathLst>
          </a:custGeom>
          <a:ln w="6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90853" y="1268550"/>
            <a:ext cx="0" cy="23495"/>
          </a:xfrm>
          <a:custGeom>
            <a:avLst/>
            <a:gdLst/>
            <a:ahLst/>
            <a:cxnLst/>
            <a:rect l="l" t="t" r="r" b="b"/>
            <a:pathLst>
              <a:path h="23494">
                <a:moveTo>
                  <a:pt x="0" y="0"/>
                </a:moveTo>
                <a:lnTo>
                  <a:pt x="0" y="23031"/>
                </a:lnTo>
              </a:path>
            </a:pathLst>
          </a:custGeom>
          <a:ln w="6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74392" y="2853239"/>
            <a:ext cx="0" cy="23495"/>
          </a:xfrm>
          <a:custGeom>
            <a:avLst/>
            <a:gdLst/>
            <a:ahLst/>
            <a:cxnLst/>
            <a:rect l="l" t="t" r="r" b="b"/>
            <a:pathLst>
              <a:path h="23494">
                <a:moveTo>
                  <a:pt x="0" y="23040"/>
                </a:moveTo>
                <a:lnTo>
                  <a:pt x="0" y="0"/>
                </a:lnTo>
              </a:path>
            </a:pathLst>
          </a:custGeom>
          <a:ln w="6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74392" y="1268550"/>
            <a:ext cx="0" cy="23495"/>
          </a:xfrm>
          <a:custGeom>
            <a:avLst/>
            <a:gdLst/>
            <a:ahLst/>
            <a:cxnLst/>
            <a:rect l="l" t="t" r="r" b="b"/>
            <a:pathLst>
              <a:path h="23494">
                <a:moveTo>
                  <a:pt x="0" y="0"/>
                </a:moveTo>
                <a:lnTo>
                  <a:pt x="0" y="23031"/>
                </a:lnTo>
              </a:path>
            </a:pathLst>
          </a:custGeom>
          <a:ln w="6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551107" y="2886615"/>
            <a:ext cx="216344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6135" algn="l"/>
              </a:tabLst>
            </a:pPr>
            <a:r>
              <a:rPr sz="850" dirty="0">
                <a:latin typeface="Times New Roman"/>
                <a:cs typeface="Times New Roman"/>
              </a:rPr>
              <a:t>0	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85675" y="2574764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3035" y="0"/>
                </a:lnTo>
              </a:path>
            </a:pathLst>
          </a:custGeom>
          <a:ln w="6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56527" y="2574764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23043" y="0"/>
                </a:moveTo>
                <a:lnTo>
                  <a:pt x="0" y="0"/>
                </a:lnTo>
              </a:path>
            </a:pathLst>
          </a:custGeom>
          <a:ln w="6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324719" y="2491946"/>
            <a:ext cx="14097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latin typeface="Times New Roman"/>
                <a:cs typeface="Times New Roman"/>
              </a:rPr>
              <a:t>−1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485675" y="2071911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3035" y="0"/>
                </a:lnTo>
              </a:path>
            </a:pathLst>
          </a:custGeom>
          <a:ln w="6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56527" y="2071911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23043" y="0"/>
                </a:moveTo>
                <a:lnTo>
                  <a:pt x="0" y="0"/>
                </a:lnTo>
              </a:path>
            </a:pathLst>
          </a:custGeom>
          <a:ln w="6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384822" y="1989093"/>
            <a:ext cx="8001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485675" y="1570058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3035" y="0"/>
                </a:lnTo>
              </a:path>
            </a:pathLst>
          </a:custGeom>
          <a:ln w="6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56527" y="1570058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23043" y="0"/>
                </a:moveTo>
                <a:lnTo>
                  <a:pt x="0" y="0"/>
                </a:lnTo>
              </a:path>
            </a:pathLst>
          </a:custGeom>
          <a:ln w="6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84822" y="1487243"/>
            <a:ext cx="8001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418764" y="1529994"/>
            <a:ext cx="2155665" cy="1050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213138" y="2930692"/>
            <a:ext cx="8763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i="1" spc="55" dirty="0">
                <a:latin typeface="Arial"/>
                <a:cs typeface="Arial"/>
              </a:rPr>
              <a:t>x</a:t>
            </a:r>
            <a:endParaRPr sz="8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90702" y="1683573"/>
            <a:ext cx="64769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i="1" spc="65" dirty="0">
                <a:latin typeface="Arial"/>
                <a:cs typeface="Arial"/>
              </a:rPr>
              <a:t>t</a:t>
            </a:r>
            <a:endParaRPr sz="8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49652" y="1268550"/>
            <a:ext cx="2294255" cy="1607820"/>
          </a:xfrm>
          <a:prstGeom prst="rect">
            <a:avLst/>
          </a:prstGeom>
          <a:ln w="601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>
              <a:latin typeface="Times New Roman"/>
              <a:cs typeface="Times New Roman"/>
            </a:endParaRPr>
          </a:p>
          <a:p>
            <a:pPr marR="198120" algn="r">
              <a:lnSpc>
                <a:spcPct val="100000"/>
              </a:lnSpc>
            </a:pPr>
            <a:r>
              <a:rPr sz="850" i="1" spc="110" dirty="0">
                <a:latin typeface="Arial"/>
                <a:cs typeface="Arial"/>
              </a:rPr>
              <a:t>M </a:t>
            </a:r>
            <a:r>
              <a:rPr sz="850" spc="35" dirty="0">
                <a:latin typeface="Tahoma"/>
                <a:cs typeface="Tahoma"/>
              </a:rPr>
              <a:t>=</a:t>
            </a:r>
            <a:r>
              <a:rPr sz="850" spc="-150" dirty="0">
                <a:latin typeface="Tahoma"/>
                <a:cs typeface="Tahoma"/>
              </a:rPr>
              <a:t> </a:t>
            </a:r>
            <a:r>
              <a:rPr sz="850" spc="-40" dirty="0">
                <a:latin typeface="Tahoma"/>
                <a:cs typeface="Tahoma"/>
              </a:rPr>
              <a:t>1</a:t>
            </a:r>
            <a:endParaRPr sz="850">
              <a:latin typeface="Tahoma"/>
              <a:cs typeface="Tahom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454830" y="2853239"/>
            <a:ext cx="0" cy="23495"/>
          </a:xfrm>
          <a:custGeom>
            <a:avLst/>
            <a:gdLst/>
            <a:ahLst/>
            <a:cxnLst/>
            <a:rect l="l" t="t" r="r" b="b"/>
            <a:pathLst>
              <a:path h="23494">
                <a:moveTo>
                  <a:pt x="0" y="23040"/>
                </a:moveTo>
                <a:lnTo>
                  <a:pt x="0" y="0"/>
                </a:lnTo>
              </a:path>
            </a:pathLst>
          </a:custGeom>
          <a:ln w="6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54830" y="1268550"/>
            <a:ext cx="0" cy="23495"/>
          </a:xfrm>
          <a:custGeom>
            <a:avLst/>
            <a:gdLst/>
            <a:ahLst/>
            <a:cxnLst/>
            <a:rect l="l" t="t" r="r" b="b"/>
            <a:pathLst>
              <a:path h="23494">
                <a:moveTo>
                  <a:pt x="0" y="0"/>
                </a:moveTo>
                <a:lnTo>
                  <a:pt x="0" y="23031"/>
                </a:lnTo>
              </a:path>
            </a:pathLst>
          </a:custGeom>
          <a:ln w="6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415084" y="2886615"/>
            <a:ext cx="8001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538369" y="2853239"/>
            <a:ext cx="0" cy="23495"/>
          </a:xfrm>
          <a:custGeom>
            <a:avLst/>
            <a:gdLst/>
            <a:ahLst/>
            <a:cxnLst/>
            <a:rect l="l" t="t" r="r" b="b"/>
            <a:pathLst>
              <a:path h="23494">
                <a:moveTo>
                  <a:pt x="0" y="23040"/>
                </a:moveTo>
                <a:lnTo>
                  <a:pt x="0" y="0"/>
                </a:lnTo>
              </a:path>
            </a:pathLst>
          </a:custGeom>
          <a:ln w="6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38369" y="1268550"/>
            <a:ext cx="0" cy="23495"/>
          </a:xfrm>
          <a:custGeom>
            <a:avLst/>
            <a:gdLst/>
            <a:ahLst/>
            <a:cxnLst/>
            <a:rect l="l" t="t" r="r" b="b"/>
            <a:pathLst>
              <a:path h="23494">
                <a:moveTo>
                  <a:pt x="0" y="0"/>
                </a:moveTo>
                <a:lnTo>
                  <a:pt x="0" y="23031"/>
                </a:lnTo>
              </a:path>
            </a:pathLst>
          </a:custGeom>
          <a:ln w="6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498622" y="2886615"/>
            <a:ext cx="8001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349652" y="2574764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3035" y="0"/>
                </a:lnTo>
              </a:path>
            </a:pathLst>
          </a:custGeom>
          <a:ln w="6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20504" y="2574764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23043" y="0"/>
                </a:moveTo>
                <a:lnTo>
                  <a:pt x="0" y="0"/>
                </a:lnTo>
              </a:path>
            </a:pathLst>
          </a:custGeom>
          <a:ln w="6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188696" y="2491946"/>
            <a:ext cx="14097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latin typeface="Times New Roman"/>
                <a:cs typeface="Times New Roman"/>
              </a:rPr>
              <a:t>−1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349652" y="2071911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3035" y="0"/>
                </a:lnTo>
              </a:path>
            </a:pathLst>
          </a:custGeom>
          <a:ln w="6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620504" y="2071911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23043" y="0"/>
                </a:moveTo>
                <a:lnTo>
                  <a:pt x="0" y="0"/>
                </a:lnTo>
              </a:path>
            </a:pathLst>
          </a:custGeom>
          <a:ln w="6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248798" y="1989093"/>
            <a:ext cx="8001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349652" y="1570058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3035" y="0"/>
                </a:lnTo>
              </a:path>
            </a:pathLst>
          </a:custGeom>
          <a:ln w="6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20504" y="1570058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23043" y="0"/>
                </a:moveTo>
                <a:lnTo>
                  <a:pt x="0" y="0"/>
                </a:lnTo>
              </a:path>
            </a:pathLst>
          </a:custGeom>
          <a:ln w="6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248798" y="1487243"/>
            <a:ext cx="8001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554787" y="3535667"/>
            <a:ext cx="2155665" cy="1050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326725" y="3689246"/>
            <a:ext cx="64769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i="1" spc="65" dirty="0">
                <a:latin typeface="Arial"/>
                <a:cs typeface="Arial"/>
              </a:rPr>
              <a:t>t</a:t>
            </a:r>
            <a:endParaRPr sz="8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485675" y="3274223"/>
            <a:ext cx="2294255" cy="1607820"/>
          </a:xfrm>
          <a:prstGeom prst="rect">
            <a:avLst/>
          </a:prstGeom>
          <a:ln w="601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>
              <a:latin typeface="Times New Roman"/>
              <a:cs typeface="Times New Roman"/>
            </a:endParaRPr>
          </a:p>
          <a:p>
            <a:pPr marR="198120" algn="r">
              <a:lnSpc>
                <a:spcPct val="100000"/>
              </a:lnSpc>
            </a:pPr>
            <a:r>
              <a:rPr sz="850" i="1" spc="110" dirty="0">
                <a:latin typeface="Arial"/>
                <a:cs typeface="Arial"/>
              </a:rPr>
              <a:t>M </a:t>
            </a:r>
            <a:r>
              <a:rPr sz="850" spc="35" dirty="0">
                <a:latin typeface="Tahoma"/>
                <a:cs typeface="Tahoma"/>
              </a:rPr>
              <a:t>=</a:t>
            </a:r>
            <a:r>
              <a:rPr sz="850" spc="-150" dirty="0">
                <a:latin typeface="Tahoma"/>
                <a:cs typeface="Tahoma"/>
              </a:rPr>
              <a:t> </a:t>
            </a:r>
            <a:r>
              <a:rPr sz="850" spc="-40" dirty="0">
                <a:latin typeface="Tahoma"/>
                <a:cs typeface="Tahoma"/>
              </a:rPr>
              <a:t>3</a:t>
            </a:r>
            <a:endParaRPr sz="850">
              <a:latin typeface="Tahoma"/>
              <a:cs typeface="Tahom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590853" y="4858911"/>
            <a:ext cx="0" cy="23495"/>
          </a:xfrm>
          <a:custGeom>
            <a:avLst/>
            <a:gdLst/>
            <a:ahLst/>
            <a:cxnLst/>
            <a:rect l="l" t="t" r="r" b="b"/>
            <a:pathLst>
              <a:path h="23495">
                <a:moveTo>
                  <a:pt x="0" y="23040"/>
                </a:moveTo>
                <a:lnTo>
                  <a:pt x="0" y="0"/>
                </a:lnTo>
              </a:path>
            </a:pathLst>
          </a:custGeom>
          <a:ln w="6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590853" y="3274223"/>
            <a:ext cx="0" cy="23495"/>
          </a:xfrm>
          <a:custGeom>
            <a:avLst/>
            <a:gdLst/>
            <a:ahLst/>
            <a:cxnLst/>
            <a:rect l="l" t="t" r="r" b="b"/>
            <a:pathLst>
              <a:path h="23495">
                <a:moveTo>
                  <a:pt x="0" y="0"/>
                </a:moveTo>
                <a:lnTo>
                  <a:pt x="0" y="23031"/>
                </a:lnTo>
              </a:path>
            </a:pathLst>
          </a:custGeom>
          <a:ln w="6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74392" y="4858911"/>
            <a:ext cx="0" cy="23495"/>
          </a:xfrm>
          <a:custGeom>
            <a:avLst/>
            <a:gdLst/>
            <a:ahLst/>
            <a:cxnLst/>
            <a:rect l="l" t="t" r="r" b="b"/>
            <a:pathLst>
              <a:path h="23495">
                <a:moveTo>
                  <a:pt x="0" y="23040"/>
                </a:moveTo>
                <a:lnTo>
                  <a:pt x="0" y="0"/>
                </a:lnTo>
              </a:path>
            </a:pathLst>
          </a:custGeom>
          <a:ln w="6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674392" y="3274223"/>
            <a:ext cx="0" cy="23495"/>
          </a:xfrm>
          <a:custGeom>
            <a:avLst/>
            <a:gdLst/>
            <a:ahLst/>
            <a:cxnLst/>
            <a:rect l="l" t="t" r="r" b="b"/>
            <a:pathLst>
              <a:path h="23495">
                <a:moveTo>
                  <a:pt x="0" y="0"/>
                </a:moveTo>
                <a:lnTo>
                  <a:pt x="0" y="23031"/>
                </a:lnTo>
              </a:path>
            </a:pathLst>
          </a:custGeom>
          <a:ln w="6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2551107" y="4892288"/>
            <a:ext cx="216344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6135" algn="l"/>
              </a:tabLst>
            </a:pPr>
            <a:r>
              <a:rPr sz="850" dirty="0">
                <a:latin typeface="Times New Roman"/>
                <a:cs typeface="Times New Roman"/>
              </a:rPr>
              <a:t>0	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485675" y="4580437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3035" y="0"/>
                </a:lnTo>
              </a:path>
            </a:pathLst>
          </a:custGeom>
          <a:ln w="6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756527" y="4580437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23043" y="0"/>
                </a:moveTo>
                <a:lnTo>
                  <a:pt x="0" y="0"/>
                </a:lnTo>
              </a:path>
            </a:pathLst>
          </a:custGeom>
          <a:ln w="6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2324719" y="4497619"/>
            <a:ext cx="14097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latin typeface="Times New Roman"/>
                <a:cs typeface="Times New Roman"/>
              </a:rPr>
              <a:t>−1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485675" y="4077584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3035" y="0"/>
                </a:lnTo>
              </a:path>
            </a:pathLst>
          </a:custGeom>
          <a:ln w="6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756527" y="4077584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23043" y="0"/>
                </a:moveTo>
                <a:lnTo>
                  <a:pt x="0" y="0"/>
                </a:lnTo>
              </a:path>
            </a:pathLst>
          </a:custGeom>
          <a:ln w="6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384822" y="3994767"/>
            <a:ext cx="8001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485675" y="3575731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3035" y="0"/>
                </a:lnTo>
              </a:path>
            </a:pathLst>
          </a:custGeom>
          <a:ln w="6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756527" y="3575731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23043" y="0"/>
                </a:moveTo>
                <a:lnTo>
                  <a:pt x="0" y="0"/>
                </a:lnTo>
              </a:path>
            </a:pathLst>
          </a:custGeom>
          <a:ln w="6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2384822" y="3492916"/>
            <a:ext cx="8001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418764" y="3268213"/>
            <a:ext cx="2155665" cy="16207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4349161" y="4936364"/>
            <a:ext cx="295148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6550" algn="l"/>
              </a:tabLst>
            </a:pPr>
            <a:r>
              <a:rPr sz="850" i="1" spc="55" dirty="0">
                <a:latin typeface="Arial"/>
                <a:cs typeface="Arial"/>
              </a:rPr>
              <a:t>x	x</a:t>
            </a:r>
            <a:endParaRPr sz="8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190702" y="3689246"/>
            <a:ext cx="64769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i="1" spc="65" dirty="0">
                <a:latin typeface="Arial"/>
                <a:cs typeface="Arial"/>
              </a:rPr>
              <a:t>t</a:t>
            </a:r>
            <a:endParaRPr sz="8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349652" y="3274223"/>
            <a:ext cx="2294255" cy="1607820"/>
          </a:xfrm>
          <a:prstGeom prst="rect">
            <a:avLst/>
          </a:prstGeom>
          <a:ln w="601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>
              <a:latin typeface="Times New Roman"/>
              <a:cs typeface="Times New Roman"/>
            </a:endParaRPr>
          </a:p>
          <a:p>
            <a:pPr marR="198120" algn="r">
              <a:lnSpc>
                <a:spcPct val="100000"/>
              </a:lnSpc>
            </a:pPr>
            <a:r>
              <a:rPr sz="850" i="1" spc="110" dirty="0">
                <a:latin typeface="Arial"/>
                <a:cs typeface="Arial"/>
              </a:rPr>
              <a:t>M </a:t>
            </a:r>
            <a:r>
              <a:rPr sz="850" spc="35" dirty="0">
                <a:latin typeface="Tahoma"/>
                <a:cs typeface="Tahoma"/>
              </a:rPr>
              <a:t>=</a:t>
            </a:r>
            <a:r>
              <a:rPr sz="850" spc="-150" dirty="0">
                <a:latin typeface="Tahoma"/>
                <a:cs typeface="Tahoma"/>
              </a:rPr>
              <a:t> </a:t>
            </a:r>
            <a:r>
              <a:rPr sz="850" spc="-40" dirty="0">
                <a:latin typeface="Tahoma"/>
                <a:cs typeface="Tahoma"/>
              </a:rPr>
              <a:t>9</a:t>
            </a:r>
            <a:endParaRPr sz="850">
              <a:latin typeface="Tahoma"/>
              <a:cs typeface="Tahoma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454830" y="4858911"/>
            <a:ext cx="0" cy="23495"/>
          </a:xfrm>
          <a:custGeom>
            <a:avLst/>
            <a:gdLst/>
            <a:ahLst/>
            <a:cxnLst/>
            <a:rect l="l" t="t" r="r" b="b"/>
            <a:pathLst>
              <a:path h="23495">
                <a:moveTo>
                  <a:pt x="0" y="23040"/>
                </a:moveTo>
                <a:lnTo>
                  <a:pt x="0" y="0"/>
                </a:lnTo>
              </a:path>
            </a:pathLst>
          </a:custGeom>
          <a:ln w="6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454830" y="3274223"/>
            <a:ext cx="0" cy="23495"/>
          </a:xfrm>
          <a:custGeom>
            <a:avLst/>
            <a:gdLst/>
            <a:ahLst/>
            <a:cxnLst/>
            <a:rect l="l" t="t" r="r" b="b"/>
            <a:pathLst>
              <a:path h="23495">
                <a:moveTo>
                  <a:pt x="0" y="0"/>
                </a:moveTo>
                <a:lnTo>
                  <a:pt x="0" y="23031"/>
                </a:lnTo>
              </a:path>
            </a:pathLst>
          </a:custGeom>
          <a:ln w="6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538369" y="4858911"/>
            <a:ext cx="0" cy="23495"/>
          </a:xfrm>
          <a:custGeom>
            <a:avLst/>
            <a:gdLst/>
            <a:ahLst/>
            <a:cxnLst/>
            <a:rect l="l" t="t" r="r" b="b"/>
            <a:pathLst>
              <a:path h="23495">
                <a:moveTo>
                  <a:pt x="0" y="23040"/>
                </a:moveTo>
                <a:lnTo>
                  <a:pt x="0" y="0"/>
                </a:lnTo>
              </a:path>
            </a:pathLst>
          </a:custGeom>
          <a:ln w="6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538369" y="3274223"/>
            <a:ext cx="0" cy="23495"/>
          </a:xfrm>
          <a:custGeom>
            <a:avLst/>
            <a:gdLst/>
            <a:ahLst/>
            <a:cxnLst/>
            <a:rect l="l" t="t" r="r" b="b"/>
            <a:pathLst>
              <a:path h="23495">
                <a:moveTo>
                  <a:pt x="0" y="0"/>
                </a:moveTo>
                <a:lnTo>
                  <a:pt x="0" y="23031"/>
                </a:lnTo>
              </a:path>
            </a:pathLst>
          </a:custGeom>
          <a:ln w="6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5415084" y="4892288"/>
            <a:ext cx="216344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6135" algn="l"/>
              </a:tabLst>
            </a:pPr>
            <a:r>
              <a:rPr sz="850" dirty="0">
                <a:latin typeface="Times New Roman"/>
                <a:cs typeface="Times New Roman"/>
              </a:rPr>
              <a:t>0	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5349652" y="4580437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3035" y="0"/>
                </a:lnTo>
              </a:path>
            </a:pathLst>
          </a:custGeom>
          <a:ln w="6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620504" y="4580437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23043" y="0"/>
                </a:moveTo>
                <a:lnTo>
                  <a:pt x="0" y="0"/>
                </a:lnTo>
              </a:path>
            </a:pathLst>
          </a:custGeom>
          <a:ln w="6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5188696" y="4497619"/>
            <a:ext cx="14097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latin typeface="Times New Roman"/>
                <a:cs typeface="Times New Roman"/>
              </a:rPr>
              <a:t>−1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349652" y="4077584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3035" y="0"/>
                </a:lnTo>
              </a:path>
            </a:pathLst>
          </a:custGeom>
          <a:ln w="6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620504" y="4077584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23043" y="0"/>
                </a:moveTo>
                <a:lnTo>
                  <a:pt x="0" y="0"/>
                </a:lnTo>
              </a:path>
            </a:pathLst>
          </a:custGeom>
          <a:ln w="6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5248798" y="3994767"/>
            <a:ext cx="8001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5349652" y="3575731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3035" y="0"/>
                </a:lnTo>
              </a:path>
            </a:pathLst>
          </a:custGeom>
          <a:ln w="6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620504" y="3575731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23043" y="0"/>
                </a:moveTo>
                <a:lnTo>
                  <a:pt x="0" y="0"/>
                </a:lnTo>
              </a:path>
            </a:pathLst>
          </a:custGeom>
          <a:ln w="6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5248798" y="3492916"/>
            <a:ext cx="8001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>
            <a:spLocks noGrp="1"/>
          </p:cNvSpPr>
          <p:nvPr>
            <p:ph type="sldNum" sz="quarter" idx="4294967295"/>
          </p:nvPr>
        </p:nvSpPr>
        <p:spPr>
          <a:xfrm>
            <a:off x="8966320" y="6730060"/>
            <a:ext cx="2032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3</a:t>
            </a:fld>
            <a:endParaRPr spc="-60" dirty="0"/>
          </a:p>
        </p:txBody>
      </p:sp>
      <p:sp>
        <p:nvSpPr>
          <p:cNvPr id="91" name="object 91"/>
          <p:cNvSpPr txBox="1"/>
          <p:nvPr/>
        </p:nvSpPr>
        <p:spPr>
          <a:xfrm>
            <a:off x="960285" y="5052663"/>
            <a:ext cx="8197215" cy="19434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175">
              <a:lnSpc>
                <a:spcPct val="1500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15" dirty="0">
                <a:latin typeface="Tahoma"/>
                <a:cs typeface="Tahoma"/>
              </a:rPr>
              <a:t>The</a:t>
            </a:r>
            <a:r>
              <a:rPr sz="2050" spc="-114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higher</a:t>
            </a:r>
            <a:r>
              <a:rPr sz="2050" spc="-114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the</a:t>
            </a:r>
            <a:r>
              <a:rPr sz="2050" spc="-12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degree </a:t>
            </a:r>
            <a:r>
              <a:rPr sz="2050" spc="-55" dirty="0">
                <a:latin typeface="Tahoma"/>
                <a:cs typeface="Tahoma"/>
              </a:rPr>
              <a:t>of</a:t>
            </a:r>
            <a:r>
              <a:rPr sz="2050" spc="-12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the</a:t>
            </a:r>
            <a:r>
              <a:rPr sz="2050" spc="-120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polynomial</a:t>
            </a:r>
            <a:r>
              <a:rPr sz="2050" spc="-110" dirty="0">
                <a:latin typeface="Tahoma"/>
                <a:cs typeface="Tahoma"/>
              </a:rPr>
              <a:t> </a:t>
            </a:r>
            <a:r>
              <a:rPr sz="2050" b="1" i="1" spc="235" dirty="0">
                <a:latin typeface="Bookman Old Style"/>
                <a:cs typeface="Bookman Old Style"/>
              </a:rPr>
              <a:t>M</a:t>
            </a:r>
            <a:r>
              <a:rPr sz="2050" b="0" i="1" spc="-390" dirty="0">
                <a:latin typeface="Bookman Old Style"/>
                <a:cs typeface="Bookman Old Style"/>
              </a:rPr>
              <a:t> </a:t>
            </a:r>
            <a:r>
              <a:rPr sz="2050" spc="-50" dirty="0">
                <a:latin typeface="Tahoma"/>
                <a:cs typeface="Tahoma"/>
              </a:rPr>
              <a:t>,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the</a:t>
            </a:r>
            <a:r>
              <a:rPr sz="2050" spc="-12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more</a:t>
            </a:r>
            <a:r>
              <a:rPr sz="2050" spc="-114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degrees</a:t>
            </a:r>
            <a:r>
              <a:rPr sz="2050" spc="-114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of</a:t>
            </a:r>
            <a:r>
              <a:rPr sz="2050" spc="-12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freedom,  </a:t>
            </a:r>
            <a:r>
              <a:rPr sz="2050" spc="-80" dirty="0">
                <a:latin typeface="Tahoma"/>
                <a:cs typeface="Tahoma"/>
              </a:rPr>
              <a:t>and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spc="-105" dirty="0">
                <a:latin typeface="Tahoma"/>
                <a:cs typeface="Tahoma"/>
              </a:rPr>
              <a:t>more </a:t>
            </a:r>
            <a:r>
              <a:rPr sz="2050" spc="-45" dirty="0">
                <a:latin typeface="Tahoma"/>
                <a:cs typeface="Tahoma"/>
              </a:rPr>
              <a:t>capacity </a:t>
            </a:r>
            <a:r>
              <a:rPr sz="2050" spc="-10" dirty="0">
                <a:latin typeface="Tahoma"/>
                <a:cs typeface="Tahoma"/>
              </a:rPr>
              <a:t>to </a:t>
            </a:r>
            <a:r>
              <a:rPr sz="2050" spc="5" dirty="0">
                <a:latin typeface="Tahoma"/>
                <a:cs typeface="Tahoma"/>
              </a:rPr>
              <a:t>“overfit”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spc="-35" dirty="0">
                <a:latin typeface="Tahoma"/>
                <a:cs typeface="Tahoma"/>
              </a:rPr>
              <a:t>training</a:t>
            </a:r>
            <a:r>
              <a:rPr sz="2050" spc="100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data</a:t>
            </a:r>
            <a:endParaRPr sz="2050" dirty="0">
              <a:latin typeface="Tahoma"/>
              <a:cs typeface="Tahoma"/>
            </a:endParaRPr>
          </a:p>
          <a:p>
            <a:pPr marL="269875" marR="8255" indent="-257175">
              <a:lnSpc>
                <a:spcPct val="150000"/>
              </a:lnSpc>
              <a:spcBef>
                <a:spcPts val="2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25" dirty="0">
                <a:latin typeface="Tahoma"/>
                <a:cs typeface="Tahoma"/>
              </a:rPr>
              <a:t>Typical </a:t>
            </a:r>
            <a:r>
              <a:rPr sz="2050" spc="-40" dirty="0">
                <a:latin typeface="Tahoma"/>
                <a:cs typeface="Tahoma"/>
              </a:rPr>
              <a:t>overfitting </a:t>
            </a:r>
            <a:r>
              <a:rPr sz="2050" spc="-110" dirty="0">
                <a:latin typeface="Tahoma"/>
                <a:cs typeface="Tahoma"/>
              </a:rPr>
              <a:t>means </a:t>
            </a:r>
            <a:r>
              <a:rPr sz="2050" spc="-15" dirty="0">
                <a:latin typeface="Tahoma"/>
                <a:cs typeface="Tahoma"/>
              </a:rPr>
              <a:t>that </a:t>
            </a:r>
            <a:r>
              <a:rPr sz="2050" spc="-85" dirty="0">
                <a:latin typeface="Tahoma"/>
                <a:cs typeface="Tahoma"/>
              </a:rPr>
              <a:t>error </a:t>
            </a:r>
            <a:r>
              <a:rPr sz="2050" spc="-80" dirty="0">
                <a:latin typeface="Tahoma"/>
                <a:cs typeface="Tahoma"/>
              </a:rPr>
              <a:t>on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spc="-35" dirty="0">
                <a:latin typeface="Tahoma"/>
                <a:cs typeface="Tahoma"/>
              </a:rPr>
              <a:t>training </a:t>
            </a:r>
            <a:r>
              <a:rPr sz="2050" spc="-45" dirty="0">
                <a:latin typeface="Tahoma"/>
                <a:cs typeface="Tahoma"/>
              </a:rPr>
              <a:t>data </a:t>
            </a:r>
            <a:r>
              <a:rPr sz="2050" spc="-55" dirty="0">
                <a:latin typeface="Tahoma"/>
                <a:cs typeface="Tahoma"/>
              </a:rPr>
              <a:t>is </a:t>
            </a:r>
            <a:r>
              <a:rPr sz="2050" spc="-85" dirty="0">
                <a:latin typeface="Tahoma"/>
                <a:cs typeface="Tahoma"/>
              </a:rPr>
              <a:t>very </a:t>
            </a:r>
            <a:r>
              <a:rPr sz="2050" spc="-70" dirty="0">
                <a:latin typeface="Tahoma"/>
                <a:cs typeface="Tahoma"/>
              </a:rPr>
              <a:t>low, </a:t>
            </a:r>
            <a:r>
              <a:rPr sz="2050" spc="-30" dirty="0">
                <a:latin typeface="Tahoma"/>
                <a:cs typeface="Tahoma"/>
              </a:rPr>
              <a:t>but  </a:t>
            </a:r>
            <a:r>
              <a:rPr sz="2050" spc="-85" dirty="0">
                <a:latin typeface="Tahoma"/>
                <a:cs typeface="Tahoma"/>
              </a:rPr>
              <a:t>error </a:t>
            </a:r>
            <a:r>
              <a:rPr sz="2050" spc="-80" dirty="0">
                <a:latin typeface="Tahoma"/>
                <a:cs typeface="Tahoma"/>
              </a:rPr>
              <a:t>on </a:t>
            </a:r>
            <a:r>
              <a:rPr sz="2050" spc="-120" dirty="0">
                <a:latin typeface="Tahoma"/>
                <a:cs typeface="Tahoma"/>
              </a:rPr>
              <a:t>new </a:t>
            </a:r>
            <a:r>
              <a:rPr sz="2050" spc="-70" dirty="0">
                <a:latin typeface="Tahoma"/>
                <a:cs typeface="Tahoma"/>
              </a:rPr>
              <a:t>instances </a:t>
            </a:r>
            <a:r>
              <a:rPr sz="2050" spc="-55" dirty="0">
                <a:latin typeface="Tahoma"/>
                <a:cs typeface="Tahoma"/>
              </a:rPr>
              <a:t>is</a:t>
            </a:r>
            <a:r>
              <a:rPr sz="2050" spc="5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high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5079" y="715237"/>
            <a:ext cx="446786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20" dirty="0"/>
              <a:t>Bayesian </a:t>
            </a:r>
            <a:r>
              <a:rPr spc="-85" dirty="0"/>
              <a:t>view </a:t>
            </a:r>
            <a:r>
              <a:rPr spc="-60" dirty="0"/>
              <a:t>of</a:t>
            </a:r>
            <a:r>
              <a:rPr spc="-265" dirty="0"/>
              <a:t> </a:t>
            </a:r>
            <a:r>
              <a:rPr spc="-65" dirty="0"/>
              <a:t>regularization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200400" y="1185927"/>
            <a:ext cx="3657831" cy="4389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0285" y="5327212"/>
            <a:ext cx="4244340" cy="79883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68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dirty="0">
                <a:latin typeface="Tahoma"/>
                <a:cs typeface="Tahoma"/>
              </a:rPr>
              <a:t>Prior </a:t>
            </a:r>
            <a:r>
              <a:rPr sz="2050" spc="-55" dirty="0">
                <a:latin typeface="Tahoma"/>
                <a:cs typeface="Tahoma"/>
              </a:rPr>
              <a:t>is </a:t>
            </a:r>
            <a:r>
              <a:rPr sz="2050" spc="-70" dirty="0">
                <a:latin typeface="Tahoma"/>
                <a:cs typeface="Tahoma"/>
              </a:rPr>
              <a:t>round</a:t>
            </a:r>
            <a:r>
              <a:rPr sz="2050" spc="180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Gaussian</a:t>
            </a:r>
            <a:endParaRPr sz="2050">
              <a:latin typeface="Tahoma"/>
              <a:cs typeface="Tahoma"/>
            </a:endParaRPr>
          </a:p>
          <a:p>
            <a:pPr marL="269875" indent="-257175">
              <a:lnSpc>
                <a:spcPct val="100000"/>
              </a:lnSpc>
              <a:spcBef>
                <a:spcPts val="58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45" dirty="0">
                <a:latin typeface="Tahoma"/>
                <a:cs typeface="Tahoma"/>
              </a:rPr>
              <a:t>Posterior </a:t>
            </a:r>
            <a:r>
              <a:rPr sz="2050" spc="-15" dirty="0">
                <a:latin typeface="Tahoma"/>
                <a:cs typeface="Tahoma"/>
              </a:rPr>
              <a:t>will </a:t>
            </a:r>
            <a:r>
              <a:rPr sz="2050" spc="-90" dirty="0">
                <a:latin typeface="Tahoma"/>
                <a:cs typeface="Tahoma"/>
              </a:rPr>
              <a:t>be </a:t>
            </a:r>
            <a:r>
              <a:rPr sz="2050" spc="-130" dirty="0">
                <a:latin typeface="Tahoma"/>
                <a:cs typeface="Tahoma"/>
              </a:rPr>
              <a:t>skewed </a:t>
            </a:r>
            <a:r>
              <a:rPr sz="2050" spc="-100" dirty="0">
                <a:latin typeface="Tahoma"/>
                <a:cs typeface="Tahoma"/>
              </a:rPr>
              <a:t>by </a:t>
            </a:r>
            <a:r>
              <a:rPr sz="2050" spc="-60" dirty="0">
                <a:latin typeface="Tahoma"/>
                <a:cs typeface="Tahoma"/>
              </a:rPr>
              <a:t>the</a:t>
            </a:r>
            <a:r>
              <a:rPr sz="2050" spc="140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data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8966320" y="6730060"/>
            <a:ext cx="2032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30</a:t>
            </a:fld>
            <a:endParaRPr spc="-6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60" dirty="0"/>
              <a:t>What </a:t>
            </a:r>
            <a:r>
              <a:rPr spc="-150" dirty="0"/>
              <a:t>does </a:t>
            </a:r>
            <a:r>
              <a:rPr spc="-10" dirty="0"/>
              <a:t>the </a:t>
            </a:r>
            <a:r>
              <a:rPr spc="-120" dirty="0"/>
              <a:t>Bayesian </a:t>
            </a:r>
            <a:r>
              <a:rPr spc="-85" dirty="0"/>
              <a:t>view </a:t>
            </a:r>
            <a:r>
              <a:rPr spc="-105" dirty="0"/>
              <a:t>give</a:t>
            </a:r>
            <a:r>
              <a:rPr spc="-15" dirty="0"/>
              <a:t> </a:t>
            </a:r>
            <a:r>
              <a:rPr spc="-215" dirty="0"/>
              <a:t>us?</a:t>
            </a:r>
          </a:p>
        </p:txBody>
      </p:sp>
      <p:sp>
        <p:nvSpPr>
          <p:cNvPr id="3" name="object 3"/>
          <p:cNvSpPr/>
          <p:nvPr/>
        </p:nvSpPr>
        <p:spPr>
          <a:xfrm>
            <a:off x="2619777" y="1229949"/>
            <a:ext cx="2245205" cy="1730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10994" y="3014912"/>
            <a:ext cx="9207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i="1" spc="65" dirty="0"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44133" y="1678735"/>
            <a:ext cx="6731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i="1" spc="75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3527" y="1233168"/>
            <a:ext cx="2458085" cy="0"/>
          </a:xfrm>
          <a:custGeom>
            <a:avLst/>
            <a:gdLst/>
            <a:ahLst/>
            <a:cxnLst/>
            <a:rect l="l" t="t" r="r" b="b"/>
            <a:pathLst>
              <a:path w="2458085">
                <a:moveTo>
                  <a:pt x="0" y="0"/>
                </a:moveTo>
                <a:lnTo>
                  <a:pt x="2457705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3527" y="2955707"/>
            <a:ext cx="2458085" cy="0"/>
          </a:xfrm>
          <a:custGeom>
            <a:avLst/>
            <a:gdLst/>
            <a:ahLst/>
            <a:cxnLst/>
            <a:rect l="l" t="t" r="r" b="b"/>
            <a:pathLst>
              <a:path w="2458085">
                <a:moveTo>
                  <a:pt x="0" y="0"/>
                </a:moveTo>
                <a:lnTo>
                  <a:pt x="2457705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1232" y="1233168"/>
            <a:ext cx="0" cy="1722755"/>
          </a:xfrm>
          <a:custGeom>
            <a:avLst/>
            <a:gdLst/>
            <a:ahLst/>
            <a:cxnLst/>
            <a:rect l="l" t="t" r="r" b="b"/>
            <a:pathLst>
              <a:path h="1722755">
                <a:moveTo>
                  <a:pt x="0" y="1722539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3527" y="1233168"/>
            <a:ext cx="0" cy="1722755"/>
          </a:xfrm>
          <a:custGeom>
            <a:avLst/>
            <a:gdLst/>
            <a:ahLst/>
            <a:cxnLst/>
            <a:rect l="l" t="t" r="r" b="b"/>
            <a:pathLst>
              <a:path h="1722755">
                <a:moveTo>
                  <a:pt x="0" y="1722539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13527" y="2955707"/>
            <a:ext cx="2458085" cy="0"/>
          </a:xfrm>
          <a:custGeom>
            <a:avLst/>
            <a:gdLst/>
            <a:ahLst/>
            <a:cxnLst/>
            <a:rect l="l" t="t" r="r" b="b"/>
            <a:pathLst>
              <a:path w="2458085">
                <a:moveTo>
                  <a:pt x="0" y="0"/>
                </a:moveTo>
                <a:lnTo>
                  <a:pt x="2457705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13527" y="1233168"/>
            <a:ext cx="0" cy="1722755"/>
          </a:xfrm>
          <a:custGeom>
            <a:avLst/>
            <a:gdLst/>
            <a:ahLst/>
            <a:cxnLst/>
            <a:rect l="l" t="t" r="r" b="b"/>
            <a:pathLst>
              <a:path h="1722755">
                <a:moveTo>
                  <a:pt x="0" y="1722539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26217" y="2931021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686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26217" y="1233168"/>
            <a:ext cx="0" cy="24765"/>
          </a:xfrm>
          <a:custGeom>
            <a:avLst/>
            <a:gdLst/>
            <a:ahLst/>
            <a:cxnLst/>
            <a:rect l="l" t="t" r="r" b="b"/>
            <a:pathLst>
              <a:path h="24765">
                <a:moveTo>
                  <a:pt x="0" y="0"/>
                </a:moveTo>
                <a:lnTo>
                  <a:pt x="0" y="24675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84539" y="2967688"/>
            <a:ext cx="8382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0" dirty="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58543" y="2931021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686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58543" y="1233168"/>
            <a:ext cx="0" cy="24765"/>
          </a:xfrm>
          <a:custGeom>
            <a:avLst/>
            <a:gdLst/>
            <a:ahLst/>
            <a:cxnLst/>
            <a:rect l="l" t="t" r="r" b="b"/>
            <a:pathLst>
              <a:path h="24765">
                <a:moveTo>
                  <a:pt x="0" y="0"/>
                </a:moveTo>
                <a:lnTo>
                  <a:pt x="0" y="24675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16866" y="2967688"/>
            <a:ext cx="8382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0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13527" y="2632660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68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46544" y="2632660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688" y="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341985" y="2544836"/>
            <a:ext cx="14922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0" dirty="0">
                <a:latin typeface="Times New Roman"/>
                <a:cs typeface="Times New Roman"/>
              </a:rPr>
              <a:t>−1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13527" y="2093898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68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46544" y="2093898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688" y="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406379" y="2006074"/>
            <a:ext cx="8382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0" dirty="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513527" y="1556208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68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46544" y="1556208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688" y="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406379" y="1468386"/>
            <a:ext cx="8382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0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13527" y="1233168"/>
            <a:ext cx="2458085" cy="0"/>
          </a:xfrm>
          <a:custGeom>
            <a:avLst/>
            <a:gdLst/>
            <a:ahLst/>
            <a:cxnLst/>
            <a:rect l="l" t="t" r="r" b="b"/>
            <a:pathLst>
              <a:path w="2458085">
                <a:moveTo>
                  <a:pt x="0" y="0"/>
                </a:moveTo>
                <a:lnTo>
                  <a:pt x="2457705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13527" y="2955707"/>
            <a:ext cx="2458085" cy="0"/>
          </a:xfrm>
          <a:custGeom>
            <a:avLst/>
            <a:gdLst/>
            <a:ahLst/>
            <a:cxnLst/>
            <a:rect l="l" t="t" r="r" b="b"/>
            <a:pathLst>
              <a:path w="2458085">
                <a:moveTo>
                  <a:pt x="0" y="0"/>
                </a:moveTo>
                <a:lnTo>
                  <a:pt x="2457705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71232" y="1233168"/>
            <a:ext cx="0" cy="1722755"/>
          </a:xfrm>
          <a:custGeom>
            <a:avLst/>
            <a:gdLst/>
            <a:ahLst/>
            <a:cxnLst/>
            <a:rect l="l" t="t" r="r" b="b"/>
            <a:pathLst>
              <a:path h="1722755">
                <a:moveTo>
                  <a:pt x="0" y="1722539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13527" y="1233168"/>
            <a:ext cx="0" cy="1722755"/>
          </a:xfrm>
          <a:custGeom>
            <a:avLst/>
            <a:gdLst/>
            <a:ahLst/>
            <a:cxnLst/>
            <a:rect l="l" t="t" r="r" b="b"/>
            <a:pathLst>
              <a:path h="1722755">
                <a:moveTo>
                  <a:pt x="0" y="1722539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62977" y="1229949"/>
            <a:ext cx="2245205" cy="17311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68477" y="2841941"/>
            <a:ext cx="33655" cy="116205"/>
          </a:xfrm>
          <a:custGeom>
            <a:avLst/>
            <a:gdLst/>
            <a:ahLst/>
            <a:cxnLst/>
            <a:rect l="l" t="t" r="r" b="b"/>
            <a:pathLst>
              <a:path w="33654" h="116205">
                <a:moveTo>
                  <a:pt x="0" y="115909"/>
                </a:moveTo>
                <a:lnTo>
                  <a:pt x="4288" y="103030"/>
                </a:lnTo>
                <a:lnTo>
                  <a:pt x="11796" y="76201"/>
                </a:lnTo>
                <a:lnTo>
                  <a:pt x="19318" y="49372"/>
                </a:lnTo>
                <a:lnTo>
                  <a:pt x="25757" y="23614"/>
                </a:lnTo>
                <a:lnTo>
                  <a:pt x="33265" y="0"/>
                </a:lnTo>
              </a:path>
            </a:pathLst>
          </a:custGeom>
          <a:ln w="643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254194" y="3014912"/>
            <a:ext cx="9207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i="1" spc="65" dirty="0"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087333" y="1678735"/>
            <a:ext cx="6731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i="1" spc="75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257798" y="1233168"/>
            <a:ext cx="2456815" cy="0"/>
          </a:xfrm>
          <a:custGeom>
            <a:avLst/>
            <a:gdLst/>
            <a:ahLst/>
            <a:cxnLst/>
            <a:rect l="l" t="t" r="r" b="b"/>
            <a:pathLst>
              <a:path w="2456815">
                <a:moveTo>
                  <a:pt x="0" y="0"/>
                </a:moveTo>
                <a:lnTo>
                  <a:pt x="2456634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57798" y="2956779"/>
            <a:ext cx="2456815" cy="0"/>
          </a:xfrm>
          <a:custGeom>
            <a:avLst/>
            <a:gdLst/>
            <a:ahLst/>
            <a:cxnLst/>
            <a:rect l="l" t="t" r="r" b="b"/>
            <a:pathLst>
              <a:path w="2456815">
                <a:moveTo>
                  <a:pt x="0" y="0"/>
                </a:moveTo>
                <a:lnTo>
                  <a:pt x="2456634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14432" y="1233168"/>
            <a:ext cx="0" cy="1724025"/>
          </a:xfrm>
          <a:custGeom>
            <a:avLst/>
            <a:gdLst/>
            <a:ahLst/>
            <a:cxnLst/>
            <a:rect l="l" t="t" r="r" b="b"/>
            <a:pathLst>
              <a:path h="1724025">
                <a:moveTo>
                  <a:pt x="0" y="172361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57798" y="1233168"/>
            <a:ext cx="0" cy="1724025"/>
          </a:xfrm>
          <a:custGeom>
            <a:avLst/>
            <a:gdLst/>
            <a:ahLst/>
            <a:cxnLst/>
            <a:rect l="l" t="t" r="r" b="b"/>
            <a:pathLst>
              <a:path h="1724025">
                <a:moveTo>
                  <a:pt x="0" y="172361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57798" y="2956779"/>
            <a:ext cx="2456815" cy="0"/>
          </a:xfrm>
          <a:custGeom>
            <a:avLst/>
            <a:gdLst/>
            <a:ahLst/>
            <a:cxnLst/>
            <a:rect l="l" t="t" r="r" b="b"/>
            <a:pathLst>
              <a:path w="2456815">
                <a:moveTo>
                  <a:pt x="0" y="0"/>
                </a:moveTo>
                <a:lnTo>
                  <a:pt x="2456634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57798" y="1233168"/>
            <a:ext cx="0" cy="1724025"/>
          </a:xfrm>
          <a:custGeom>
            <a:avLst/>
            <a:gdLst/>
            <a:ahLst/>
            <a:cxnLst/>
            <a:rect l="l" t="t" r="r" b="b"/>
            <a:pathLst>
              <a:path h="1724025">
                <a:moveTo>
                  <a:pt x="0" y="172361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69417" y="2932093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686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69417" y="1233168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0"/>
                </a:moveTo>
                <a:lnTo>
                  <a:pt x="0" y="23606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327739" y="2967688"/>
            <a:ext cx="8382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0" dirty="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601743" y="2932093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686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01743" y="1233168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0"/>
                </a:moveTo>
                <a:lnTo>
                  <a:pt x="0" y="23606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560066" y="2967688"/>
            <a:ext cx="8382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0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257798" y="263266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3609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89744" y="2632660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24688" y="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085185" y="2544836"/>
            <a:ext cx="14922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0" dirty="0">
                <a:latin typeface="Times New Roman"/>
                <a:cs typeface="Times New Roman"/>
              </a:rPr>
              <a:t>−1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257798" y="209497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3609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689744" y="2094970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24688" y="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149579" y="2007145"/>
            <a:ext cx="8382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0" dirty="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257798" y="1556208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3609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89744" y="1556208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24688" y="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149579" y="1468386"/>
            <a:ext cx="8382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0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257798" y="1233168"/>
            <a:ext cx="2456815" cy="0"/>
          </a:xfrm>
          <a:custGeom>
            <a:avLst/>
            <a:gdLst/>
            <a:ahLst/>
            <a:cxnLst/>
            <a:rect l="l" t="t" r="r" b="b"/>
            <a:pathLst>
              <a:path w="2456815">
                <a:moveTo>
                  <a:pt x="0" y="0"/>
                </a:moveTo>
                <a:lnTo>
                  <a:pt x="2456634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257798" y="2956779"/>
            <a:ext cx="2456815" cy="0"/>
          </a:xfrm>
          <a:custGeom>
            <a:avLst/>
            <a:gdLst/>
            <a:ahLst/>
            <a:cxnLst/>
            <a:rect l="l" t="t" r="r" b="b"/>
            <a:pathLst>
              <a:path w="2456815">
                <a:moveTo>
                  <a:pt x="0" y="0"/>
                </a:moveTo>
                <a:lnTo>
                  <a:pt x="2456634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714432" y="1233168"/>
            <a:ext cx="0" cy="1724025"/>
          </a:xfrm>
          <a:custGeom>
            <a:avLst/>
            <a:gdLst/>
            <a:ahLst/>
            <a:cxnLst/>
            <a:rect l="l" t="t" r="r" b="b"/>
            <a:pathLst>
              <a:path h="1724025">
                <a:moveTo>
                  <a:pt x="0" y="172361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257798" y="1233168"/>
            <a:ext cx="0" cy="1724025"/>
          </a:xfrm>
          <a:custGeom>
            <a:avLst/>
            <a:gdLst/>
            <a:ahLst/>
            <a:cxnLst/>
            <a:rect l="l" t="t" r="r" b="b"/>
            <a:pathLst>
              <a:path h="1724025">
                <a:moveTo>
                  <a:pt x="0" y="172361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19777" y="3290333"/>
            <a:ext cx="2245205" cy="17311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510994" y="5075297"/>
            <a:ext cx="9207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i="1" spc="65" dirty="0"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344133" y="3739120"/>
            <a:ext cx="6731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i="1" spc="75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514599" y="3293553"/>
            <a:ext cx="2456815" cy="0"/>
          </a:xfrm>
          <a:custGeom>
            <a:avLst/>
            <a:gdLst/>
            <a:ahLst/>
            <a:cxnLst/>
            <a:rect l="l" t="t" r="r" b="b"/>
            <a:pathLst>
              <a:path w="2456815">
                <a:moveTo>
                  <a:pt x="0" y="0"/>
                </a:moveTo>
                <a:lnTo>
                  <a:pt x="2456634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514599" y="5017163"/>
            <a:ext cx="2456815" cy="0"/>
          </a:xfrm>
          <a:custGeom>
            <a:avLst/>
            <a:gdLst/>
            <a:ahLst/>
            <a:cxnLst/>
            <a:rect l="l" t="t" r="r" b="b"/>
            <a:pathLst>
              <a:path w="2456815">
                <a:moveTo>
                  <a:pt x="0" y="0"/>
                </a:moveTo>
                <a:lnTo>
                  <a:pt x="2456634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971232" y="3293553"/>
            <a:ext cx="0" cy="1724025"/>
          </a:xfrm>
          <a:custGeom>
            <a:avLst/>
            <a:gdLst/>
            <a:ahLst/>
            <a:cxnLst/>
            <a:rect l="l" t="t" r="r" b="b"/>
            <a:pathLst>
              <a:path h="1724025">
                <a:moveTo>
                  <a:pt x="0" y="172361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14599" y="3293553"/>
            <a:ext cx="0" cy="1724025"/>
          </a:xfrm>
          <a:custGeom>
            <a:avLst/>
            <a:gdLst/>
            <a:ahLst/>
            <a:cxnLst/>
            <a:rect l="l" t="t" r="r" b="b"/>
            <a:pathLst>
              <a:path h="1724025">
                <a:moveTo>
                  <a:pt x="0" y="172361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14599" y="5017163"/>
            <a:ext cx="2456815" cy="0"/>
          </a:xfrm>
          <a:custGeom>
            <a:avLst/>
            <a:gdLst/>
            <a:ahLst/>
            <a:cxnLst/>
            <a:rect l="l" t="t" r="r" b="b"/>
            <a:pathLst>
              <a:path w="2456815">
                <a:moveTo>
                  <a:pt x="0" y="0"/>
                </a:moveTo>
                <a:lnTo>
                  <a:pt x="2456634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514599" y="3293553"/>
            <a:ext cx="0" cy="1724025"/>
          </a:xfrm>
          <a:custGeom>
            <a:avLst/>
            <a:gdLst/>
            <a:ahLst/>
            <a:cxnLst/>
            <a:rect l="l" t="t" r="r" b="b"/>
            <a:pathLst>
              <a:path h="1724025">
                <a:moveTo>
                  <a:pt x="0" y="172361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626217" y="4992477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686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626217" y="3293553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0"/>
                </a:moveTo>
                <a:lnTo>
                  <a:pt x="0" y="23606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858543" y="4992477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686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858543" y="3293553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0"/>
                </a:moveTo>
                <a:lnTo>
                  <a:pt x="0" y="23606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4816866" y="5028073"/>
            <a:ext cx="8382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0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514599" y="4693045"/>
            <a:ext cx="24130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0" y="0"/>
                </a:moveTo>
                <a:lnTo>
                  <a:pt x="23609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946544" y="469304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688" y="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2341985" y="4605220"/>
            <a:ext cx="14922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0" dirty="0">
                <a:latin typeface="Times New Roman"/>
                <a:cs typeface="Times New Roman"/>
              </a:rPr>
              <a:t>−1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514599" y="4155354"/>
            <a:ext cx="24130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0" y="0"/>
                </a:moveTo>
                <a:lnTo>
                  <a:pt x="23609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946544" y="4155354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688" y="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2406379" y="4067530"/>
            <a:ext cx="8382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0" dirty="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514599" y="3616592"/>
            <a:ext cx="24130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0" y="0"/>
                </a:moveTo>
                <a:lnTo>
                  <a:pt x="23609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946544" y="3616592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688" y="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2406379" y="3528770"/>
            <a:ext cx="8382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0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514599" y="3293553"/>
            <a:ext cx="2456815" cy="0"/>
          </a:xfrm>
          <a:custGeom>
            <a:avLst/>
            <a:gdLst/>
            <a:ahLst/>
            <a:cxnLst/>
            <a:rect l="l" t="t" r="r" b="b"/>
            <a:pathLst>
              <a:path w="2456815">
                <a:moveTo>
                  <a:pt x="0" y="0"/>
                </a:moveTo>
                <a:lnTo>
                  <a:pt x="2456634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514599" y="5017163"/>
            <a:ext cx="2456815" cy="0"/>
          </a:xfrm>
          <a:custGeom>
            <a:avLst/>
            <a:gdLst/>
            <a:ahLst/>
            <a:cxnLst/>
            <a:rect l="l" t="t" r="r" b="b"/>
            <a:pathLst>
              <a:path w="2456815">
                <a:moveTo>
                  <a:pt x="0" y="0"/>
                </a:moveTo>
                <a:lnTo>
                  <a:pt x="2456634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971232" y="3293553"/>
            <a:ext cx="0" cy="1724025"/>
          </a:xfrm>
          <a:custGeom>
            <a:avLst/>
            <a:gdLst/>
            <a:ahLst/>
            <a:cxnLst/>
            <a:rect l="l" t="t" r="r" b="b"/>
            <a:pathLst>
              <a:path h="1724025">
                <a:moveTo>
                  <a:pt x="0" y="172361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514599" y="3293553"/>
            <a:ext cx="0" cy="1724025"/>
          </a:xfrm>
          <a:custGeom>
            <a:avLst/>
            <a:gdLst/>
            <a:ahLst/>
            <a:cxnLst/>
            <a:rect l="l" t="t" r="r" b="b"/>
            <a:pathLst>
              <a:path h="1724025">
                <a:moveTo>
                  <a:pt x="0" y="172361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366197" y="3290333"/>
            <a:ext cx="2238765" cy="17311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7254194" y="5075297"/>
            <a:ext cx="9207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i="1" spc="65" dirty="0"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087333" y="3739120"/>
            <a:ext cx="6731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i="1" spc="75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5257798" y="3293553"/>
            <a:ext cx="2456815" cy="0"/>
          </a:xfrm>
          <a:custGeom>
            <a:avLst/>
            <a:gdLst/>
            <a:ahLst/>
            <a:cxnLst/>
            <a:rect l="l" t="t" r="r" b="b"/>
            <a:pathLst>
              <a:path w="2456815">
                <a:moveTo>
                  <a:pt x="0" y="0"/>
                </a:moveTo>
                <a:lnTo>
                  <a:pt x="2456634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257798" y="5017163"/>
            <a:ext cx="2456815" cy="0"/>
          </a:xfrm>
          <a:custGeom>
            <a:avLst/>
            <a:gdLst/>
            <a:ahLst/>
            <a:cxnLst/>
            <a:rect l="l" t="t" r="r" b="b"/>
            <a:pathLst>
              <a:path w="2456815">
                <a:moveTo>
                  <a:pt x="0" y="0"/>
                </a:moveTo>
                <a:lnTo>
                  <a:pt x="2456634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714432" y="3293553"/>
            <a:ext cx="0" cy="1724025"/>
          </a:xfrm>
          <a:custGeom>
            <a:avLst/>
            <a:gdLst/>
            <a:ahLst/>
            <a:cxnLst/>
            <a:rect l="l" t="t" r="r" b="b"/>
            <a:pathLst>
              <a:path h="1724025">
                <a:moveTo>
                  <a:pt x="0" y="172361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257798" y="3293553"/>
            <a:ext cx="0" cy="1724025"/>
          </a:xfrm>
          <a:custGeom>
            <a:avLst/>
            <a:gdLst/>
            <a:ahLst/>
            <a:cxnLst/>
            <a:rect l="l" t="t" r="r" b="b"/>
            <a:pathLst>
              <a:path h="1724025">
                <a:moveTo>
                  <a:pt x="0" y="172361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257798" y="5017163"/>
            <a:ext cx="2456815" cy="0"/>
          </a:xfrm>
          <a:custGeom>
            <a:avLst/>
            <a:gdLst/>
            <a:ahLst/>
            <a:cxnLst/>
            <a:rect l="l" t="t" r="r" b="b"/>
            <a:pathLst>
              <a:path w="2456815">
                <a:moveTo>
                  <a:pt x="0" y="0"/>
                </a:moveTo>
                <a:lnTo>
                  <a:pt x="2456634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257798" y="3293553"/>
            <a:ext cx="0" cy="1724025"/>
          </a:xfrm>
          <a:custGeom>
            <a:avLst/>
            <a:gdLst/>
            <a:ahLst/>
            <a:cxnLst/>
            <a:rect l="l" t="t" r="r" b="b"/>
            <a:pathLst>
              <a:path h="1724025">
                <a:moveTo>
                  <a:pt x="0" y="172361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369417" y="4992477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686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369417" y="3293553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0"/>
                </a:moveTo>
                <a:lnTo>
                  <a:pt x="0" y="23606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5327739" y="5028073"/>
            <a:ext cx="8382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0" dirty="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7601743" y="4992477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686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601743" y="3293553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0"/>
                </a:moveTo>
                <a:lnTo>
                  <a:pt x="0" y="23606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7560066" y="5028073"/>
            <a:ext cx="8382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0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5257798" y="4693045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3609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689744" y="469304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24688" y="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5085185" y="4605220"/>
            <a:ext cx="14922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0" dirty="0">
                <a:latin typeface="Times New Roman"/>
                <a:cs typeface="Times New Roman"/>
              </a:rPr>
              <a:t>−1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5257798" y="4155354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3609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689744" y="4155354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24688" y="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5149579" y="4067530"/>
            <a:ext cx="8382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0" dirty="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5257798" y="3616592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3609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689744" y="3616592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24688" y="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5149579" y="3528770"/>
            <a:ext cx="8382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0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5257798" y="3293553"/>
            <a:ext cx="2456815" cy="0"/>
          </a:xfrm>
          <a:custGeom>
            <a:avLst/>
            <a:gdLst/>
            <a:ahLst/>
            <a:cxnLst/>
            <a:rect l="l" t="t" r="r" b="b"/>
            <a:pathLst>
              <a:path w="2456815">
                <a:moveTo>
                  <a:pt x="0" y="0"/>
                </a:moveTo>
                <a:lnTo>
                  <a:pt x="2456634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257798" y="5017163"/>
            <a:ext cx="2456815" cy="0"/>
          </a:xfrm>
          <a:custGeom>
            <a:avLst/>
            <a:gdLst/>
            <a:ahLst/>
            <a:cxnLst/>
            <a:rect l="l" t="t" r="r" b="b"/>
            <a:pathLst>
              <a:path w="2456815">
                <a:moveTo>
                  <a:pt x="0" y="0"/>
                </a:moveTo>
                <a:lnTo>
                  <a:pt x="2456634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714432" y="3293553"/>
            <a:ext cx="0" cy="1724025"/>
          </a:xfrm>
          <a:custGeom>
            <a:avLst/>
            <a:gdLst/>
            <a:ahLst/>
            <a:cxnLst/>
            <a:rect l="l" t="t" r="r" b="b"/>
            <a:pathLst>
              <a:path h="1724025">
                <a:moveTo>
                  <a:pt x="0" y="172361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257798" y="3293553"/>
            <a:ext cx="0" cy="1724025"/>
          </a:xfrm>
          <a:custGeom>
            <a:avLst/>
            <a:gdLst/>
            <a:ahLst/>
            <a:cxnLst/>
            <a:rect l="l" t="t" r="r" b="b"/>
            <a:pathLst>
              <a:path h="1724025">
                <a:moveTo>
                  <a:pt x="0" y="172361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960285" y="5013246"/>
            <a:ext cx="2736215" cy="52832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595630" algn="ctr">
              <a:lnSpc>
                <a:spcPct val="100000"/>
              </a:lnSpc>
              <a:spcBef>
                <a:spcPts val="229"/>
              </a:spcBef>
            </a:pPr>
            <a:r>
              <a:rPr sz="900" spc="0" dirty="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  <a:p>
            <a:pPr marL="269875" indent="-257175">
              <a:lnSpc>
                <a:spcPct val="100000"/>
              </a:lnSpc>
              <a:spcBef>
                <a:spcPts val="28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35" dirty="0">
                <a:latin typeface="Tahoma"/>
                <a:cs typeface="Tahoma"/>
              </a:rPr>
              <a:t>Circles </a:t>
            </a:r>
            <a:r>
              <a:rPr sz="2050" spc="-114" dirty="0">
                <a:latin typeface="Tahoma"/>
                <a:cs typeface="Tahoma"/>
              </a:rPr>
              <a:t>are </a:t>
            </a:r>
            <a:r>
              <a:rPr sz="2050" spc="-45" dirty="0">
                <a:latin typeface="Tahoma"/>
                <a:cs typeface="Tahoma"/>
              </a:rPr>
              <a:t>data</a:t>
            </a:r>
            <a:r>
              <a:rPr sz="2050" spc="229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points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118" name="object 118"/>
          <p:cNvSpPr txBox="1">
            <a:spLocks noGrp="1"/>
          </p:cNvSpPr>
          <p:nvPr>
            <p:ph type="sldNum" sz="quarter" idx="4294967295"/>
          </p:nvPr>
        </p:nvSpPr>
        <p:spPr>
          <a:xfrm>
            <a:off x="8966320" y="6730060"/>
            <a:ext cx="2032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31</a:t>
            </a:fld>
            <a:endParaRPr spc="-60" dirty="0"/>
          </a:p>
        </p:txBody>
      </p:sp>
      <p:sp>
        <p:nvSpPr>
          <p:cNvPr id="116" name="object 116"/>
          <p:cNvSpPr txBox="1"/>
          <p:nvPr/>
        </p:nvSpPr>
        <p:spPr>
          <a:xfrm>
            <a:off x="960285" y="5520785"/>
            <a:ext cx="6785609" cy="660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14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90" dirty="0">
                <a:latin typeface="Tahoma"/>
                <a:cs typeface="Tahoma"/>
              </a:rPr>
              <a:t>Green </a:t>
            </a:r>
            <a:r>
              <a:rPr sz="2050" spc="-55" dirty="0">
                <a:latin typeface="Tahoma"/>
                <a:cs typeface="Tahoma"/>
              </a:rPr>
              <a:t>is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spc="-55" dirty="0">
                <a:latin typeface="Tahoma"/>
                <a:cs typeface="Tahoma"/>
              </a:rPr>
              <a:t>true</a:t>
            </a:r>
            <a:r>
              <a:rPr sz="2050" spc="375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function</a:t>
            </a:r>
            <a:endParaRPr sz="2050">
              <a:latin typeface="Tahoma"/>
              <a:cs typeface="Tahoma"/>
            </a:endParaRPr>
          </a:p>
          <a:p>
            <a:pPr marL="269875" indent="-257175">
              <a:lnSpc>
                <a:spcPct val="100000"/>
              </a:lnSpc>
              <a:spcBef>
                <a:spcPts val="5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60" dirty="0">
                <a:latin typeface="Tahoma"/>
                <a:cs typeface="Tahoma"/>
              </a:rPr>
              <a:t>Red </a:t>
            </a:r>
            <a:r>
              <a:rPr sz="2050" spc="-65" dirty="0">
                <a:latin typeface="Tahoma"/>
                <a:cs typeface="Tahoma"/>
              </a:rPr>
              <a:t>lines </a:t>
            </a:r>
            <a:r>
              <a:rPr sz="2050" spc="-80" dirty="0">
                <a:latin typeface="Tahoma"/>
                <a:cs typeface="Tahoma"/>
              </a:rPr>
              <a:t>on </a:t>
            </a:r>
            <a:r>
              <a:rPr sz="2050" spc="-30" dirty="0">
                <a:latin typeface="Tahoma"/>
                <a:cs typeface="Tahoma"/>
              </a:rPr>
              <a:t>right </a:t>
            </a:r>
            <a:r>
              <a:rPr sz="2050" spc="-114" dirty="0">
                <a:latin typeface="Tahoma"/>
                <a:cs typeface="Tahoma"/>
              </a:rPr>
              <a:t>are </a:t>
            </a:r>
            <a:r>
              <a:rPr sz="2050" spc="-90" dirty="0">
                <a:latin typeface="Tahoma"/>
                <a:cs typeface="Tahoma"/>
              </a:rPr>
              <a:t>drawn </a:t>
            </a:r>
            <a:r>
              <a:rPr sz="2050" spc="-55" dirty="0">
                <a:latin typeface="Tahoma"/>
                <a:cs typeface="Tahoma"/>
              </a:rPr>
              <a:t>from </a:t>
            </a:r>
            <a:r>
              <a:rPr sz="2050" spc="-60" dirty="0">
                <a:latin typeface="Tahoma"/>
                <a:cs typeface="Tahoma"/>
              </a:rPr>
              <a:t>the posterior</a:t>
            </a:r>
            <a:r>
              <a:rPr sz="2050" spc="475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distribution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60" dirty="0"/>
              <a:t>What </a:t>
            </a:r>
            <a:r>
              <a:rPr spc="-150" dirty="0"/>
              <a:t>does </a:t>
            </a:r>
            <a:r>
              <a:rPr spc="-10" dirty="0"/>
              <a:t>the </a:t>
            </a:r>
            <a:r>
              <a:rPr spc="-120" dirty="0"/>
              <a:t>Bayesian </a:t>
            </a:r>
            <a:r>
              <a:rPr spc="-85" dirty="0"/>
              <a:t>view </a:t>
            </a:r>
            <a:r>
              <a:rPr spc="-105" dirty="0"/>
              <a:t>give</a:t>
            </a:r>
            <a:r>
              <a:rPr spc="-15" dirty="0"/>
              <a:t> </a:t>
            </a:r>
            <a:r>
              <a:rPr spc="-215" dirty="0"/>
              <a:t>us?</a:t>
            </a:r>
          </a:p>
        </p:txBody>
      </p:sp>
      <p:sp>
        <p:nvSpPr>
          <p:cNvPr id="3" name="object 3"/>
          <p:cNvSpPr/>
          <p:nvPr/>
        </p:nvSpPr>
        <p:spPr>
          <a:xfrm>
            <a:off x="2587575" y="1229949"/>
            <a:ext cx="2309604" cy="1717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10994" y="3014912"/>
            <a:ext cx="9207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i="1" spc="65" dirty="0"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44133" y="1678735"/>
            <a:ext cx="6731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i="1" spc="75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4599" y="1233168"/>
            <a:ext cx="2456815" cy="0"/>
          </a:xfrm>
          <a:custGeom>
            <a:avLst/>
            <a:gdLst/>
            <a:ahLst/>
            <a:cxnLst/>
            <a:rect l="l" t="t" r="r" b="b"/>
            <a:pathLst>
              <a:path w="2456815">
                <a:moveTo>
                  <a:pt x="0" y="0"/>
                </a:moveTo>
                <a:lnTo>
                  <a:pt x="2456634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4599" y="2956779"/>
            <a:ext cx="2456815" cy="0"/>
          </a:xfrm>
          <a:custGeom>
            <a:avLst/>
            <a:gdLst/>
            <a:ahLst/>
            <a:cxnLst/>
            <a:rect l="l" t="t" r="r" b="b"/>
            <a:pathLst>
              <a:path w="2456815">
                <a:moveTo>
                  <a:pt x="0" y="0"/>
                </a:moveTo>
                <a:lnTo>
                  <a:pt x="2456634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1232" y="1233168"/>
            <a:ext cx="0" cy="1724025"/>
          </a:xfrm>
          <a:custGeom>
            <a:avLst/>
            <a:gdLst/>
            <a:ahLst/>
            <a:cxnLst/>
            <a:rect l="l" t="t" r="r" b="b"/>
            <a:pathLst>
              <a:path h="1724025">
                <a:moveTo>
                  <a:pt x="0" y="172361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4599" y="1233168"/>
            <a:ext cx="0" cy="1724025"/>
          </a:xfrm>
          <a:custGeom>
            <a:avLst/>
            <a:gdLst/>
            <a:ahLst/>
            <a:cxnLst/>
            <a:rect l="l" t="t" r="r" b="b"/>
            <a:pathLst>
              <a:path h="1724025">
                <a:moveTo>
                  <a:pt x="0" y="172361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14599" y="2956779"/>
            <a:ext cx="2456815" cy="0"/>
          </a:xfrm>
          <a:custGeom>
            <a:avLst/>
            <a:gdLst/>
            <a:ahLst/>
            <a:cxnLst/>
            <a:rect l="l" t="t" r="r" b="b"/>
            <a:pathLst>
              <a:path w="2456815">
                <a:moveTo>
                  <a:pt x="0" y="0"/>
                </a:moveTo>
                <a:lnTo>
                  <a:pt x="2456634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14599" y="1233168"/>
            <a:ext cx="0" cy="1724025"/>
          </a:xfrm>
          <a:custGeom>
            <a:avLst/>
            <a:gdLst/>
            <a:ahLst/>
            <a:cxnLst/>
            <a:rect l="l" t="t" r="r" b="b"/>
            <a:pathLst>
              <a:path h="1724025">
                <a:moveTo>
                  <a:pt x="0" y="172361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26217" y="2932093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686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26217" y="1233168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0"/>
                </a:moveTo>
                <a:lnTo>
                  <a:pt x="0" y="23606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84539" y="2967688"/>
            <a:ext cx="8382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0" dirty="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58543" y="2932093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686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58543" y="1233168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0"/>
                </a:moveTo>
                <a:lnTo>
                  <a:pt x="0" y="23606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16866" y="2967688"/>
            <a:ext cx="8382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0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14599" y="2632660"/>
            <a:ext cx="24130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0" y="0"/>
                </a:moveTo>
                <a:lnTo>
                  <a:pt x="23609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46544" y="2632660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688" y="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341985" y="2544836"/>
            <a:ext cx="14922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0" dirty="0">
                <a:latin typeface="Times New Roman"/>
                <a:cs typeface="Times New Roman"/>
              </a:rPr>
              <a:t>−1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14599" y="2094970"/>
            <a:ext cx="24130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0" y="0"/>
                </a:moveTo>
                <a:lnTo>
                  <a:pt x="23609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46544" y="2094970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688" y="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406379" y="2007145"/>
            <a:ext cx="8382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0" dirty="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514599" y="1556208"/>
            <a:ext cx="24130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0" y="0"/>
                </a:moveTo>
                <a:lnTo>
                  <a:pt x="23609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46544" y="1556208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688" y="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406379" y="1468386"/>
            <a:ext cx="8382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0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14599" y="1233168"/>
            <a:ext cx="2456815" cy="0"/>
          </a:xfrm>
          <a:custGeom>
            <a:avLst/>
            <a:gdLst/>
            <a:ahLst/>
            <a:cxnLst/>
            <a:rect l="l" t="t" r="r" b="b"/>
            <a:pathLst>
              <a:path w="2456815">
                <a:moveTo>
                  <a:pt x="0" y="0"/>
                </a:moveTo>
                <a:lnTo>
                  <a:pt x="2456634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14599" y="2956779"/>
            <a:ext cx="2456815" cy="0"/>
          </a:xfrm>
          <a:custGeom>
            <a:avLst/>
            <a:gdLst/>
            <a:ahLst/>
            <a:cxnLst/>
            <a:rect l="l" t="t" r="r" b="b"/>
            <a:pathLst>
              <a:path w="2456815">
                <a:moveTo>
                  <a:pt x="0" y="0"/>
                </a:moveTo>
                <a:lnTo>
                  <a:pt x="2456634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71232" y="1233168"/>
            <a:ext cx="0" cy="1724025"/>
          </a:xfrm>
          <a:custGeom>
            <a:avLst/>
            <a:gdLst/>
            <a:ahLst/>
            <a:cxnLst/>
            <a:rect l="l" t="t" r="r" b="b"/>
            <a:pathLst>
              <a:path h="1724025">
                <a:moveTo>
                  <a:pt x="0" y="172361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14599" y="1233168"/>
            <a:ext cx="0" cy="1724025"/>
          </a:xfrm>
          <a:custGeom>
            <a:avLst/>
            <a:gdLst/>
            <a:ahLst/>
            <a:cxnLst/>
            <a:rect l="l" t="t" r="r" b="b"/>
            <a:pathLst>
              <a:path h="1724025">
                <a:moveTo>
                  <a:pt x="0" y="172361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30775" y="1229949"/>
            <a:ext cx="2309604" cy="17311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254194" y="3014912"/>
            <a:ext cx="9207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i="1" spc="65" dirty="0"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87333" y="1678735"/>
            <a:ext cx="6731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i="1" spc="75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257798" y="1233168"/>
            <a:ext cx="2456815" cy="0"/>
          </a:xfrm>
          <a:custGeom>
            <a:avLst/>
            <a:gdLst/>
            <a:ahLst/>
            <a:cxnLst/>
            <a:rect l="l" t="t" r="r" b="b"/>
            <a:pathLst>
              <a:path w="2456815">
                <a:moveTo>
                  <a:pt x="0" y="0"/>
                </a:moveTo>
                <a:lnTo>
                  <a:pt x="2456634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57798" y="2956779"/>
            <a:ext cx="2456815" cy="0"/>
          </a:xfrm>
          <a:custGeom>
            <a:avLst/>
            <a:gdLst/>
            <a:ahLst/>
            <a:cxnLst/>
            <a:rect l="l" t="t" r="r" b="b"/>
            <a:pathLst>
              <a:path w="2456815">
                <a:moveTo>
                  <a:pt x="0" y="0"/>
                </a:moveTo>
                <a:lnTo>
                  <a:pt x="2456634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714432" y="1233168"/>
            <a:ext cx="0" cy="1724025"/>
          </a:xfrm>
          <a:custGeom>
            <a:avLst/>
            <a:gdLst/>
            <a:ahLst/>
            <a:cxnLst/>
            <a:rect l="l" t="t" r="r" b="b"/>
            <a:pathLst>
              <a:path h="1724025">
                <a:moveTo>
                  <a:pt x="0" y="172361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57798" y="1233168"/>
            <a:ext cx="0" cy="1724025"/>
          </a:xfrm>
          <a:custGeom>
            <a:avLst/>
            <a:gdLst/>
            <a:ahLst/>
            <a:cxnLst/>
            <a:rect l="l" t="t" r="r" b="b"/>
            <a:pathLst>
              <a:path h="1724025">
                <a:moveTo>
                  <a:pt x="0" y="172361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57798" y="2956779"/>
            <a:ext cx="2456815" cy="0"/>
          </a:xfrm>
          <a:custGeom>
            <a:avLst/>
            <a:gdLst/>
            <a:ahLst/>
            <a:cxnLst/>
            <a:rect l="l" t="t" r="r" b="b"/>
            <a:pathLst>
              <a:path w="2456815">
                <a:moveTo>
                  <a:pt x="0" y="0"/>
                </a:moveTo>
                <a:lnTo>
                  <a:pt x="2456634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57798" y="1233168"/>
            <a:ext cx="0" cy="1724025"/>
          </a:xfrm>
          <a:custGeom>
            <a:avLst/>
            <a:gdLst/>
            <a:ahLst/>
            <a:cxnLst/>
            <a:rect l="l" t="t" r="r" b="b"/>
            <a:pathLst>
              <a:path h="1724025">
                <a:moveTo>
                  <a:pt x="0" y="172361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69417" y="2932093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686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69417" y="1233168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0"/>
                </a:moveTo>
                <a:lnTo>
                  <a:pt x="0" y="23606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327739" y="2967688"/>
            <a:ext cx="8382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0" dirty="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601743" y="2932093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686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601743" y="1233168"/>
            <a:ext cx="0" cy="2413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0" y="0"/>
                </a:moveTo>
                <a:lnTo>
                  <a:pt x="0" y="23606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560066" y="2967688"/>
            <a:ext cx="8382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0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257798" y="263266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3609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89744" y="2632660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24688" y="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085185" y="2544836"/>
            <a:ext cx="14922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0" dirty="0">
                <a:latin typeface="Times New Roman"/>
                <a:cs typeface="Times New Roman"/>
              </a:rPr>
              <a:t>−1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257798" y="209497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3609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89744" y="2094970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24688" y="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149579" y="2007145"/>
            <a:ext cx="8382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0" dirty="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257798" y="1556208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3609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89744" y="1556208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24688" y="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149579" y="1468386"/>
            <a:ext cx="8382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0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257798" y="1233168"/>
            <a:ext cx="2456815" cy="0"/>
          </a:xfrm>
          <a:custGeom>
            <a:avLst/>
            <a:gdLst/>
            <a:ahLst/>
            <a:cxnLst/>
            <a:rect l="l" t="t" r="r" b="b"/>
            <a:pathLst>
              <a:path w="2456815">
                <a:moveTo>
                  <a:pt x="0" y="0"/>
                </a:moveTo>
                <a:lnTo>
                  <a:pt x="2456634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57798" y="2956779"/>
            <a:ext cx="2456815" cy="0"/>
          </a:xfrm>
          <a:custGeom>
            <a:avLst/>
            <a:gdLst/>
            <a:ahLst/>
            <a:cxnLst/>
            <a:rect l="l" t="t" r="r" b="b"/>
            <a:pathLst>
              <a:path w="2456815">
                <a:moveTo>
                  <a:pt x="0" y="0"/>
                </a:moveTo>
                <a:lnTo>
                  <a:pt x="2456634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714432" y="1233168"/>
            <a:ext cx="0" cy="1724025"/>
          </a:xfrm>
          <a:custGeom>
            <a:avLst/>
            <a:gdLst/>
            <a:ahLst/>
            <a:cxnLst/>
            <a:rect l="l" t="t" r="r" b="b"/>
            <a:pathLst>
              <a:path h="1724025">
                <a:moveTo>
                  <a:pt x="0" y="172361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257798" y="1233168"/>
            <a:ext cx="0" cy="1724025"/>
          </a:xfrm>
          <a:custGeom>
            <a:avLst/>
            <a:gdLst/>
            <a:ahLst/>
            <a:cxnLst/>
            <a:rect l="l" t="t" r="r" b="b"/>
            <a:pathLst>
              <a:path h="1724025">
                <a:moveTo>
                  <a:pt x="0" y="172361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587575" y="3301061"/>
            <a:ext cx="2309604" cy="1668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344133" y="3739120"/>
            <a:ext cx="6731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i="1" spc="75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514599" y="3293553"/>
            <a:ext cx="2456815" cy="0"/>
          </a:xfrm>
          <a:custGeom>
            <a:avLst/>
            <a:gdLst/>
            <a:ahLst/>
            <a:cxnLst/>
            <a:rect l="l" t="t" r="r" b="b"/>
            <a:pathLst>
              <a:path w="2456815">
                <a:moveTo>
                  <a:pt x="0" y="0"/>
                </a:moveTo>
                <a:lnTo>
                  <a:pt x="2456634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514599" y="5017163"/>
            <a:ext cx="2456815" cy="0"/>
          </a:xfrm>
          <a:custGeom>
            <a:avLst/>
            <a:gdLst/>
            <a:ahLst/>
            <a:cxnLst/>
            <a:rect l="l" t="t" r="r" b="b"/>
            <a:pathLst>
              <a:path w="2456815">
                <a:moveTo>
                  <a:pt x="0" y="0"/>
                </a:moveTo>
                <a:lnTo>
                  <a:pt x="2456634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71232" y="3293553"/>
            <a:ext cx="0" cy="1724025"/>
          </a:xfrm>
          <a:custGeom>
            <a:avLst/>
            <a:gdLst/>
            <a:ahLst/>
            <a:cxnLst/>
            <a:rect l="l" t="t" r="r" b="b"/>
            <a:pathLst>
              <a:path h="1724025">
                <a:moveTo>
                  <a:pt x="0" y="172361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514599" y="3293553"/>
            <a:ext cx="0" cy="1724025"/>
          </a:xfrm>
          <a:custGeom>
            <a:avLst/>
            <a:gdLst/>
            <a:ahLst/>
            <a:cxnLst/>
            <a:rect l="l" t="t" r="r" b="b"/>
            <a:pathLst>
              <a:path h="1724025">
                <a:moveTo>
                  <a:pt x="0" y="172361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514599" y="5017163"/>
            <a:ext cx="2456815" cy="0"/>
          </a:xfrm>
          <a:custGeom>
            <a:avLst/>
            <a:gdLst/>
            <a:ahLst/>
            <a:cxnLst/>
            <a:rect l="l" t="t" r="r" b="b"/>
            <a:pathLst>
              <a:path w="2456815">
                <a:moveTo>
                  <a:pt x="0" y="0"/>
                </a:moveTo>
                <a:lnTo>
                  <a:pt x="2456634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14599" y="3293553"/>
            <a:ext cx="0" cy="1724025"/>
          </a:xfrm>
          <a:custGeom>
            <a:avLst/>
            <a:gdLst/>
            <a:ahLst/>
            <a:cxnLst/>
            <a:rect l="l" t="t" r="r" b="b"/>
            <a:pathLst>
              <a:path h="1724025">
                <a:moveTo>
                  <a:pt x="0" y="172361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626217" y="4992477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686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626217" y="3293553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0"/>
                </a:moveTo>
                <a:lnTo>
                  <a:pt x="0" y="23606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858543" y="4992477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686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858543" y="3293553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0"/>
                </a:moveTo>
                <a:lnTo>
                  <a:pt x="0" y="23606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584539" y="5028073"/>
            <a:ext cx="231584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244725" algn="l"/>
              </a:tabLst>
            </a:pPr>
            <a:r>
              <a:rPr sz="900" spc="0" dirty="0">
                <a:latin typeface="Times New Roman"/>
                <a:cs typeface="Times New Roman"/>
              </a:rPr>
              <a:t>0	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514599" y="4693045"/>
            <a:ext cx="24130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0" y="0"/>
                </a:moveTo>
                <a:lnTo>
                  <a:pt x="23609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946544" y="469304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688" y="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2341985" y="4605220"/>
            <a:ext cx="14922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0" dirty="0">
                <a:latin typeface="Times New Roman"/>
                <a:cs typeface="Times New Roman"/>
              </a:rPr>
              <a:t>−1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514599" y="4155354"/>
            <a:ext cx="24130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0" y="0"/>
                </a:moveTo>
                <a:lnTo>
                  <a:pt x="23609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946544" y="4155354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688" y="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2406379" y="4067530"/>
            <a:ext cx="8382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0" dirty="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514599" y="3616592"/>
            <a:ext cx="24130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0" y="0"/>
                </a:moveTo>
                <a:lnTo>
                  <a:pt x="23609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946544" y="3616592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688" y="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2406379" y="3528770"/>
            <a:ext cx="8382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0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514599" y="3293553"/>
            <a:ext cx="2456815" cy="0"/>
          </a:xfrm>
          <a:custGeom>
            <a:avLst/>
            <a:gdLst/>
            <a:ahLst/>
            <a:cxnLst/>
            <a:rect l="l" t="t" r="r" b="b"/>
            <a:pathLst>
              <a:path w="2456815">
                <a:moveTo>
                  <a:pt x="0" y="0"/>
                </a:moveTo>
                <a:lnTo>
                  <a:pt x="2456634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514599" y="5017163"/>
            <a:ext cx="2456815" cy="0"/>
          </a:xfrm>
          <a:custGeom>
            <a:avLst/>
            <a:gdLst/>
            <a:ahLst/>
            <a:cxnLst/>
            <a:rect l="l" t="t" r="r" b="b"/>
            <a:pathLst>
              <a:path w="2456815">
                <a:moveTo>
                  <a:pt x="0" y="0"/>
                </a:moveTo>
                <a:lnTo>
                  <a:pt x="2456634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971232" y="3293553"/>
            <a:ext cx="0" cy="1724025"/>
          </a:xfrm>
          <a:custGeom>
            <a:avLst/>
            <a:gdLst/>
            <a:ahLst/>
            <a:cxnLst/>
            <a:rect l="l" t="t" r="r" b="b"/>
            <a:pathLst>
              <a:path h="1724025">
                <a:moveTo>
                  <a:pt x="0" y="172361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514599" y="3293553"/>
            <a:ext cx="0" cy="1724025"/>
          </a:xfrm>
          <a:custGeom>
            <a:avLst/>
            <a:gdLst/>
            <a:ahLst/>
            <a:cxnLst/>
            <a:rect l="l" t="t" r="r" b="b"/>
            <a:pathLst>
              <a:path h="1724025">
                <a:moveTo>
                  <a:pt x="0" y="172361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330775" y="3305363"/>
            <a:ext cx="2309604" cy="16323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4510994" y="5075297"/>
            <a:ext cx="283527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55265" algn="l"/>
              </a:tabLst>
            </a:pPr>
            <a:r>
              <a:rPr sz="900" i="1" spc="65" dirty="0">
                <a:latin typeface="Arial"/>
                <a:cs typeface="Arial"/>
              </a:rPr>
              <a:t>x	x</a:t>
            </a:r>
            <a:endParaRPr sz="9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087333" y="3739120"/>
            <a:ext cx="6731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i="1" spc="75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5257798" y="3293553"/>
            <a:ext cx="2456815" cy="0"/>
          </a:xfrm>
          <a:custGeom>
            <a:avLst/>
            <a:gdLst/>
            <a:ahLst/>
            <a:cxnLst/>
            <a:rect l="l" t="t" r="r" b="b"/>
            <a:pathLst>
              <a:path w="2456815">
                <a:moveTo>
                  <a:pt x="0" y="0"/>
                </a:moveTo>
                <a:lnTo>
                  <a:pt x="2456634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257798" y="5017163"/>
            <a:ext cx="2456815" cy="0"/>
          </a:xfrm>
          <a:custGeom>
            <a:avLst/>
            <a:gdLst/>
            <a:ahLst/>
            <a:cxnLst/>
            <a:rect l="l" t="t" r="r" b="b"/>
            <a:pathLst>
              <a:path w="2456815">
                <a:moveTo>
                  <a:pt x="0" y="0"/>
                </a:moveTo>
                <a:lnTo>
                  <a:pt x="2456634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714432" y="3293553"/>
            <a:ext cx="0" cy="1724025"/>
          </a:xfrm>
          <a:custGeom>
            <a:avLst/>
            <a:gdLst/>
            <a:ahLst/>
            <a:cxnLst/>
            <a:rect l="l" t="t" r="r" b="b"/>
            <a:pathLst>
              <a:path h="1724025">
                <a:moveTo>
                  <a:pt x="0" y="172361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257798" y="3293553"/>
            <a:ext cx="0" cy="1724025"/>
          </a:xfrm>
          <a:custGeom>
            <a:avLst/>
            <a:gdLst/>
            <a:ahLst/>
            <a:cxnLst/>
            <a:rect l="l" t="t" r="r" b="b"/>
            <a:pathLst>
              <a:path h="1724025">
                <a:moveTo>
                  <a:pt x="0" y="172361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257798" y="5017163"/>
            <a:ext cx="2456815" cy="0"/>
          </a:xfrm>
          <a:custGeom>
            <a:avLst/>
            <a:gdLst/>
            <a:ahLst/>
            <a:cxnLst/>
            <a:rect l="l" t="t" r="r" b="b"/>
            <a:pathLst>
              <a:path w="2456815">
                <a:moveTo>
                  <a:pt x="0" y="0"/>
                </a:moveTo>
                <a:lnTo>
                  <a:pt x="2456634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257798" y="3293553"/>
            <a:ext cx="0" cy="1724025"/>
          </a:xfrm>
          <a:custGeom>
            <a:avLst/>
            <a:gdLst/>
            <a:ahLst/>
            <a:cxnLst/>
            <a:rect l="l" t="t" r="r" b="b"/>
            <a:pathLst>
              <a:path h="1724025">
                <a:moveTo>
                  <a:pt x="0" y="172361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369417" y="4992477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686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369417" y="3293553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0"/>
                </a:moveTo>
                <a:lnTo>
                  <a:pt x="0" y="23606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5327739" y="5028073"/>
            <a:ext cx="8382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0" dirty="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7601743" y="4992477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686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601743" y="3293553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0"/>
                </a:moveTo>
                <a:lnTo>
                  <a:pt x="0" y="23606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7560066" y="5028073"/>
            <a:ext cx="8382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0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5257798" y="4693045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3609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689744" y="469304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24688" y="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5085185" y="4605220"/>
            <a:ext cx="14922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0" dirty="0">
                <a:latin typeface="Times New Roman"/>
                <a:cs typeface="Times New Roman"/>
              </a:rPr>
              <a:t>−1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5257798" y="4155354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3609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689744" y="4155354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24688" y="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5149579" y="4067530"/>
            <a:ext cx="8382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0" dirty="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5257798" y="3616592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>
                <a:moveTo>
                  <a:pt x="0" y="0"/>
                </a:moveTo>
                <a:lnTo>
                  <a:pt x="23609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689744" y="3616592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24688" y="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5149579" y="3528770"/>
            <a:ext cx="8382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0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5257798" y="3293553"/>
            <a:ext cx="2456815" cy="0"/>
          </a:xfrm>
          <a:custGeom>
            <a:avLst/>
            <a:gdLst/>
            <a:ahLst/>
            <a:cxnLst/>
            <a:rect l="l" t="t" r="r" b="b"/>
            <a:pathLst>
              <a:path w="2456815">
                <a:moveTo>
                  <a:pt x="0" y="0"/>
                </a:moveTo>
                <a:lnTo>
                  <a:pt x="2456634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257798" y="5017163"/>
            <a:ext cx="2456815" cy="0"/>
          </a:xfrm>
          <a:custGeom>
            <a:avLst/>
            <a:gdLst/>
            <a:ahLst/>
            <a:cxnLst/>
            <a:rect l="l" t="t" r="r" b="b"/>
            <a:pathLst>
              <a:path w="2456815">
                <a:moveTo>
                  <a:pt x="0" y="0"/>
                </a:moveTo>
                <a:lnTo>
                  <a:pt x="2456634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714432" y="3293553"/>
            <a:ext cx="0" cy="1724025"/>
          </a:xfrm>
          <a:custGeom>
            <a:avLst/>
            <a:gdLst/>
            <a:ahLst/>
            <a:cxnLst/>
            <a:rect l="l" t="t" r="r" b="b"/>
            <a:pathLst>
              <a:path h="1724025">
                <a:moveTo>
                  <a:pt x="0" y="172361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257798" y="3293553"/>
            <a:ext cx="0" cy="1724025"/>
          </a:xfrm>
          <a:custGeom>
            <a:avLst/>
            <a:gdLst/>
            <a:ahLst/>
            <a:cxnLst/>
            <a:rect l="l" t="t" r="r" b="b"/>
            <a:pathLst>
              <a:path h="1724025">
                <a:moveTo>
                  <a:pt x="0" y="1723610"/>
                </a:moveTo>
                <a:lnTo>
                  <a:pt x="0" y="0"/>
                </a:lnTo>
              </a:path>
            </a:pathLst>
          </a:custGeom>
          <a:ln w="6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960285" y="5230907"/>
            <a:ext cx="6496685" cy="80708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7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40" dirty="0">
                <a:latin typeface="Tahoma"/>
                <a:cs typeface="Tahoma"/>
              </a:rPr>
              <a:t>Functions</a:t>
            </a:r>
            <a:r>
              <a:rPr sz="2050" spc="5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drawn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from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the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posterior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can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be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very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different</a:t>
            </a:r>
            <a:endParaRPr sz="2050">
              <a:latin typeface="Tahoma"/>
              <a:cs typeface="Tahoma"/>
            </a:endParaRPr>
          </a:p>
          <a:p>
            <a:pPr marL="269875" indent="-257175">
              <a:lnSpc>
                <a:spcPct val="100000"/>
              </a:lnSpc>
              <a:spcBef>
                <a:spcPts val="6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35" dirty="0">
                <a:latin typeface="Tahoma"/>
                <a:cs typeface="Tahoma"/>
              </a:rPr>
              <a:t>Uncertainty </a:t>
            </a:r>
            <a:r>
              <a:rPr sz="2050" spc="-110" dirty="0">
                <a:latin typeface="Tahoma"/>
                <a:cs typeface="Tahoma"/>
              </a:rPr>
              <a:t>decreases where </a:t>
            </a:r>
            <a:r>
              <a:rPr sz="2050" spc="-75" dirty="0">
                <a:latin typeface="Tahoma"/>
                <a:cs typeface="Tahoma"/>
              </a:rPr>
              <a:t>there </a:t>
            </a:r>
            <a:r>
              <a:rPr sz="2050" spc="-114" dirty="0">
                <a:latin typeface="Tahoma"/>
                <a:cs typeface="Tahoma"/>
              </a:rPr>
              <a:t>are </a:t>
            </a:r>
            <a:r>
              <a:rPr sz="2050" spc="-45" dirty="0">
                <a:latin typeface="Tahoma"/>
                <a:cs typeface="Tahoma"/>
              </a:rPr>
              <a:t>data</a:t>
            </a:r>
            <a:r>
              <a:rPr sz="2050" spc="185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points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115" name="object 115"/>
          <p:cNvSpPr txBox="1">
            <a:spLocks noGrp="1"/>
          </p:cNvSpPr>
          <p:nvPr>
            <p:ph type="sldNum" sz="quarter" idx="4294967295"/>
          </p:nvPr>
        </p:nvSpPr>
        <p:spPr>
          <a:xfrm>
            <a:off x="8966320" y="6730060"/>
            <a:ext cx="2032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32</a:t>
            </a:fld>
            <a:endParaRPr spc="-6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966320" y="6730060"/>
            <a:ext cx="2032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33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60" dirty="0"/>
              <a:t>What </a:t>
            </a:r>
            <a:r>
              <a:rPr spc="-150" dirty="0"/>
              <a:t>does </a:t>
            </a:r>
            <a:r>
              <a:rPr spc="-10" dirty="0"/>
              <a:t>the </a:t>
            </a:r>
            <a:r>
              <a:rPr spc="-120" dirty="0"/>
              <a:t>Bayesian </a:t>
            </a:r>
            <a:r>
              <a:rPr spc="-85" dirty="0"/>
              <a:t>view </a:t>
            </a:r>
            <a:r>
              <a:rPr spc="-105" dirty="0"/>
              <a:t>give</a:t>
            </a:r>
            <a:r>
              <a:rPr spc="-15" dirty="0"/>
              <a:t> </a:t>
            </a:r>
            <a:r>
              <a:rPr spc="-215" dirty="0"/>
              <a:t>us?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567338"/>
            <a:ext cx="9601200" cy="4811574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69875" indent="-257175">
              <a:lnSpc>
                <a:spcPct val="150000"/>
              </a:lnSpc>
              <a:spcBef>
                <a:spcPts val="7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35" dirty="0">
                <a:latin typeface="Tahoma"/>
                <a:cs typeface="Tahoma"/>
              </a:rPr>
              <a:t>Uncertainty </a:t>
            </a:r>
            <a:r>
              <a:rPr sz="2050" spc="-65" dirty="0">
                <a:latin typeface="Tahoma"/>
                <a:cs typeface="Tahoma"/>
              </a:rPr>
              <a:t>estimates, </a:t>
            </a:r>
            <a:r>
              <a:rPr sz="2050" spc="-60" dirty="0">
                <a:latin typeface="Tahoma"/>
                <a:cs typeface="Tahoma"/>
              </a:rPr>
              <a:t>i.e. </a:t>
            </a:r>
            <a:r>
              <a:rPr sz="2050" spc="-110" dirty="0">
                <a:latin typeface="Tahoma"/>
                <a:cs typeface="Tahoma"/>
              </a:rPr>
              <a:t>how </a:t>
            </a:r>
            <a:r>
              <a:rPr sz="2050" spc="-100" dirty="0">
                <a:latin typeface="Tahoma"/>
                <a:cs typeface="Tahoma"/>
              </a:rPr>
              <a:t>sure </a:t>
            </a:r>
            <a:r>
              <a:rPr sz="2050" spc="-170" dirty="0">
                <a:latin typeface="Tahoma"/>
                <a:cs typeface="Tahoma"/>
              </a:rPr>
              <a:t>we </a:t>
            </a:r>
            <a:r>
              <a:rPr sz="2050" spc="-114" dirty="0">
                <a:latin typeface="Tahoma"/>
                <a:cs typeface="Tahoma"/>
              </a:rPr>
              <a:t>are </a:t>
            </a:r>
            <a:r>
              <a:rPr sz="2050" spc="-55" dirty="0">
                <a:latin typeface="Tahoma"/>
                <a:cs typeface="Tahoma"/>
              </a:rPr>
              <a:t>of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spc="-75" dirty="0">
                <a:latin typeface="Tahoma"/>
                <a:cs typeface="Tahoma"/>
              </a:rPr>
              <a:t>value </a:t>
            </a:r>
            <a:r>
              <a:rPr sz="2050" spc="-55" dirty="0">
                <a:latin typeface="Tahoma"/>
                <a:cs typeface="Tahoma"/>
              </a:rPr>
              <a:t>of </a:t>
            </a:r>
            <a:r>
              <a:rPr sz="2050" spc="-60" dirty="0">
                <a:latin typeface="Tahoma"/>
                <a:cs typeface="Tahoma"/>
              </a:rPr>
              <a:t>the</a:t>
            </a:r>
            <a:r>
              <a:rPr sz="2050" spc="75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function</a:t>
            </a:r>
            <a:endParaRPr sz="2050" dirty="0">
              <a:latin typeface="Tahoma"/>
              <a:cs typeface="Tahoma"/>
            </a:endParaRPr>
          </a:p>
          <a:p>
            <a:pPr marL="269875" marR="5080" indent="-257175">
              <a:lnSpc>
                <a:spcPct val="150000"/>
              </a:lnSpc>
              <a:spcBef>
                <a:spcPts val="590"/>
              </a:spcBef>
              <a:buFont typeface="Lucida Sans Unicode"/>
              <a:buChar char="•"/>
              <a:tabLst>
                <a:tab pos="270510" algn="l"/>
                <a:tab pos="5224145" algn="l"/>
              </a:tabLst>
            </a:pPr>
            <a:r>
              <a:rPr sz="2050" spc="-65" dirty="0">
                <a:latin typeface="Tahoma"/>
                <a:cs typeface="Tahoma"/>
              </a:rPr>
              <a:t>These can </a:t>
            </a:r>
            <a:r>
              <a:rPr sz="2050" spc="-90" dirty="0">
                <a:latin typeface="Tahoma"/>
                <a:cs typeface="Tahoma"/>
              </a:rPr>
              <a:t>be  </a:t>
            </a:r>
            <a:r>
              <a:rPr sz="2050" spc="-110" dirty="0">
                <a:latin typeface="Tahoma"/>
                <a:cs typeface="Tahoma"/>
              </a:rPr>
              <a:t>used  </a:t>
            </a:r>
            <a:r>
              <a:rPr sz="2050" spc="-10" dirty="0">
                <a:latin typeface="Tahoma"/>
                <a:cs typeface="Tahoma"/>
              </a:rPr>
              <a:t>to </a:t>
            </a:r>
            <a:r>
              <a:rPr sz="2050" spc="-80" dirty="0">
                <a:latin typeface="Tahoma"/>
                <a:cs typeface="Tahoma"/>
              </a:rPr>
              <a:t>guide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active</a:t>
            </a:r>
            <a:r>
              <a:rPr sz="2050" spc="125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learning:	</a:t>
            </a:r>
            <a:r>
              <a:rPr sz="2050" u="sng" spc="-75" dirty="0">
                <a:latin typeface="Tahoma"/>
                <a:cs typeface="Tahoma"/>
              </a:rPr>
              <a:t>ask </a:t>
            </a:r>
            <a:r>
              <a:rPr sz="2050" u="sng" spc="-40" dirty="0">
                <a:latin typeface="Tahoma"/>
                <a:cs typeface="Tahoma"/>
              </a:rPr>
              <a:t>about </a:t>
            </a:r>
            <a:r>
              <a:rPr sz="2050" u="sng" spc="-45" dirty="0">
                <a:latin typeface="Tahoma"/>
                <a:cs typeface="Tahoma"/>
              </a:rPr>
              <a:t>inputs </a:t>
            </a:r>
            <a:r>
              <a:rPr sz="2050" u="sng" spc="-70" dirty="0">
                <a:latin typeface="Tahoma"/>
                <a:cs typeface="Tahoma"/>
              </a:rPr>
              <a:t>for </a:t>
            </a:r>
            <a:r>
              <a:rPr sz="2050" u="sng" spc="-55" dirty="0">
                <a:latin typeface="Tahoma"/>
                <a:cs typeface="Tahoma"/>
              </a:rPr>
              <a:t>which  </a:t>
            </a:r>
            <a:r>
              <a:rPr sz="2050" u="sng" spc="-60" dirty="0">
                <a:latin typeface="Tahoma"/>
                <a:cs typeface="Tahoma"/>
              </a:rPr>
              <a:t>the</a:t>
            </a:r>
            <a:r>
              <a:rPr sz="2050" u="sng" spc="35" dirty="0">
                <a:latin typeface="Tahoma"/>
                <a:cs typeface="Tahoma"/>
              </a:rPr>
              <a:t> </a:t>
            </a:r>
            <a:r>
              <a:rPr sz="2050" u="sng" spc="-50" dirty="0">
                <a:latin typeface="Tahoma"/>
                <a:cs typeface="Tahoma"/>
              </a:rPr>
              <a:t>uncertainty</a:t>
            </a:r>
            <a:r>
              <a:rPr sz="2050" u="sng" spc="35" dirty="0">
                <a:latin typeface="Tahoma"/>
                <a:cs typeface="Tahoma"/>
              </a:rPr>
              <a:t> </a:t>
            </a:r>
            <a:r>
              <a:rPr sz="2050" u="sng" spc="-30" dirty="0">
                <a:latin typeface="Tahoma"/>
                <a:cs typeface="Tahoma"/>
              </a:rPr>
              <a:t>in</a:t>
            </a:r>
            <a:r>
              <a:rPr sz="2050" u="sng" spc="35" dirty="0">
                <a:latin typeface="Tahoma"/>
                <a:cs typeface="Tahoma"/>
              </a:rPr>
              <a:t> </a:t>
            </a:r>
            <a:r>
              <a:rPr sz="2050" u="sng" spc="-60" dirty="0">
                <a:latin typeface="Tahoma"/>
                <a:cs typeface="Tahoma"/>
              </a:rPr>
              <a:t>the</a:t>
            </a:r>
            <a:r>
              <a:rPr sz="2050" u="sng" spc="35" dirty="0">
                <a:latin typeface="Tahoma"/>
                <a:cs typeface="Tahoma"/>
              </a:rPr>
              <a:t> </a:t>
            </a:r>
            <a:r>
              <a:rPr sz="2050" u="sng" spc="-75" dirty="0">
                <a:latin typeface="Tahoma"/>
                <a:cs typeface="Tahoma"/>
              </a:rPr>
              <a:t>value</a:t>
            </a:r>
            <a:r>
              <a:rPr sz="2050" u="sng" spc="40" dirty="0">
                <a:latin typeface="Tahoma"/>
                <a:cs typeface="Tahoma"/>
              </a:rPr>
              <a:t> </a:t>
            </a:r>
            <a:r>
              <a:rPr sz="2050" u="sng" spc="-55" dirty="0">
                <a:latin typeface="Tahoma"/>
                <a:cs typeface="Tahoma"/>
              </a:rPr>
              <a:t>of</a:t>
            </a:r>
            <a:r>
              <a:rPr sz="2050" u="sng" spc="35" dirty="0">
                <a:latin typeface="Tahoma"/>
                <a:cs typeface="Tahoma"/>
              </a:rPr>
              <a:t> </a:t>
            </a:r>
            <a:r>
              <a:rPr sz="2050" u="sng" spc="-60" dirty="0">
                <a:latin typeface="Tahoma"/>
                <a:cs typeface="Tahoma"/>
              </a:rPr>
              <a:t>the</a:t>
            </a:r>
            <a:r>
              <a:rPr sz="2050" u="sng" spc="35" dirty="0">
                <a:latin typeface="Tahoma"/>
                <a:cs typeface="Tahoma"/>
              </a:rPr>
              <a:t> </a:t>
            </a:r>
            <a:r>
              <a:rPr sz="2050" u="sng" spc="-35" dirty="0">
                <a:latin typeface="Tahoma"/>
                <a:cs typeface="Tahoma"/>
              </a:rPr>
              <a:t>function</a:t>
            </a:r>
            <a:r>
              <a:rPr sz="2050" u="sng" spc="40" dirty="0">
                <a:latin typeface="Tahoma"/>
                <a:cs typeface="Tahoma"/>
              </a:rPr>
              <a:t> </a:t>
            </a:r>
            <a:r>
              <a:rPr sz="2050" u="sng" spc="-55" dirty="0">
                <a:latin typeface="Tahoma"/>
                <a:cs typeface="Tahoma"/>
              </a:rPr>
              <a:t>is</a:t>
            </a:r>
            <a:r>
              <a:rPr sz="2050" u="sng" spc="35" dirty="0">
                <a:latin typeface="Tahoma"/>
                <a:cs typeface="Tahoma"/>
              </a:rPr>
              <a:t> </a:t>
            </a:r>
            <a:r>
              <a:rPr sz="2050" u="sng" spc="-85" dirty="0">
                <a:latin typeface="Tahoma"/>
                <a:cs typeface="Tahoma"/>
              </a:rPr>
              <a:t>very</a:t>
            </a:r>
            <a:r>
              <a:rPr sz="2050" u="sng" spc="35" dirty="0">
                <a:latin typeface="Tahoma"/>
                <a:cs typeface="Tahoma"/>
              </a:rPr>
              <a:t> </a:t>
            </a:r>
            <a:r>
              <a:rPr sz="2050" u="sng" spc="-60" dirty="0">
                <a:latin typeface="Tahoma"/>
                <a:cs typeface="Tahoma"/>
              </a:rPr>
              <a:t>high</a:t>
            </a:r>
            <a:endParaRPr sz="2050" u="sng" dirty="0">
              <a:latin typeface="Tahoma"/>
              <a:cs typeface="Tahoma"/>
            </a:endParaRPr>
          </a:p>
          <a:p>
            <a:pPr marL="269875" marR="5080" indent="-257175">
              <a:lnSpc>
                <a:spcPct val="150000"/>
              </a:lnSpc>
              <a:spcBef>
                <a:spcPts val="59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135" dirty="0">
                <a:latin typeface="Tahoma"/>
                <a:cs typeface="Tahoma"/>
              </a:rPr>
              <a:t>In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dirty="0">
                <a:latin typeface="Tahoma"/>
                <a:cs typeface="Tahoma"/>
              </a:rPr>
              <a:t>limit, </a:t>
            </a:r>
            <a:r>
              <a:rPr sz="2050" spc="-70" dirty="0">
                <a:latin typeface="Tahoma"/>
                <a:cs typeface="Tahoma"/>
              </a:rPr>
              <a:t>Bayesian </a:t>
            </a:r>
            <a:r>
              <a:rPr sz="2050" spc="-80" dirty="0">
                <a:latin typeface="Tahoma"/>
                <a:cs typeface="Tahoma"/>
              </a:rPr>
              <a:t>and </a:t>
            </a:r>
            <a:r>
              <a:rPr sz="2050" spc="-65" dirty="0">
                <a:latin typeface="Tahoma"/>
                <a:cs typeface="Tahoma"/>
              </a:rPr>
              <a:t>maximum </a:t>
            </a:r>
            <a:r>
              <a:rPr sz="2050" spc="-35" dirty="0">
                <a:latin typeface="Tahoma"/>
                <a:cs typeface="Tahoma"/>
              </a:rPr>
              <a:t>likelihood </a:t>
            </a:r>
            <a:r>
              <a:rPr sz="2050" spc="-70" dirty="0">
                <a:latin typeface="Tahoma"/>
                <a:cs typeface="Tahoma"/>
              </a:rPr>
              <a:t>learning </a:t>
            </a:r>
            <a:r>
              <a:rPr sz="2050" spc="-90" dirty="0">
                <a:latin typeface="Tahoma"/>
                <a:cs typeface="Tahoma"/>
              </a:rPr>
              <a:t>converge </a:t>
            </a:r>
            <a:r>
              <a:rPr sz="2050" spc="-10" dirty="0">
                <a:latin typeface="Tahoma"/>
                <a:cs typeface="Tahoma"/>
              </a:rPr>
              <a:t>to </a:t>
            </a:r>
            <a:r>
              <a:rPr sz="2050" spc="-60" dirty="0">
                <a:latin typeface="Tahoma"/>
                <a:cs typeface="Tahoma"/>
              </a:rPr>
              <a:t>the  </a:t>
            </a:r>
            <a:r>
              <a:rPr sz="2050" spc="-114" dirty="0">
                <a:latin typeface="Tahoma"/>
                <a:cs typeface="Tahoma"/>
              </a:rPr>
              <a:t>same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answer</a:t>
            </a:r>
            <a:endParaRPr sz="2050" dirty="0">
              <a:latin typeface="Tahoma"/>
              <a:cs typeface="Tahoma"/>
            </a:endParaRPr>
          </a:p>
          <a:p>
            <a:pPr marL="269875" marR="5715" indent="-257175">
              <a:lnSpc>
                <a:spcPct val="150000"/>
              </a:lnSpc>
              <a:spcBef>
                <a:spcPts val="59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135" dirty="0">
                <a:latin typeface="Tahoma"/>
                <a:cs typeface="Tahoma"/>
              </a:rPr>
              <a:t>In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spc="-65" dirty="0">
                <a:latin typeface="Tahoma"/>
                <a:cs typeface="Tahoma"/>
              </a:rPr>
              <a:t>short </a:t>
            </a:r>
            <a:r>
              <a:rPr sz="2050" spc="-55" dirty="0">
                <a:latin typeface="Tahoma"/>
                <a:cs typeface="Tahoma"/>
              </a:rPr>
              <a:t>term, </a:t>
            </a:r>
            <a:r>
              <a:rPr sz="2050" spc="-110" dirty="0">
                <a:latin typeface="Tahoma"/>
                <a:cs typeface="Tahoma"/>
              </a:rPr>
              <a:t>one </a:t>
            </a:r>
            <a:r>
              <a:rPr sz="2050" spc="-120" dirty="0">
                <a:latin typeface="Tahoma"/>
                <a:cs typeface="Tahoma"/>
              </a:rPr>
              <a:t>needs </a:t>
            </a:r>
            <a:r>
              <a:rPr sz="2050" spc="-85" dirty="0">
                <a:latin typeface="Tahoma"/>
                <a:cs typeface="Tahoma"/>
              </a:rPr>
              <a:t>a </a:t>
            </a:r>
            <a:r>
              <a:rPr sz="2050" spc="-60" dirty="0">
                <a:latin typeface="Tahoma"/>
                <a:cs typeface="Tahoma"/>
              </a:rPr>
              <a:t>good </a:t>
            </a:r>
            <a:r>
              <a:rPr sz="2050" spc="-65" dirty="0">
                <a:latin typeface="Tahoma"/>
                <a:cs typeface="Tahoma"/>
              </a:rPr>
              <a:t>prior </a:t>
            </a:r>
            <a:r>
              <a:rPr sz="2050" spc="-10" dirty="0">
                <a:latin typeface="Tahoma"/>
                <a:cs typeface="Tahoma"/>
              </a:rPr>
              <a:t>to </a:t>
            </a:r>
            <a:r>
              <a:rPr sz="2050" spc="-70" dirty="0">
                <a:latin typeface="Tahoma"/>
                <a:cs typeface="Tahoma"/>
              </a:rPr>
              <a:t>get </a:t>
            </a:r>
            <a:r>
              <a:rPr sz="2050" spc="-60" dirty="0">
                <a:latin typeface="Tahoma"/>
                <a:cs typeface="Tahoma"/>
              </a:rPr>
              <a:t>good </a:t>
            </a:r>
            <a:r>
              <a:rPr sz="2050" spc="-70" dirty="0">
                <a:latin typeface="Tahoma"/>
                <a:cs typeface="Tahoma"/>
              </a:rPr>
              <a:t>estimates </a:t>
            </a:r>
            <a:r>
              <a:rPr sz="2050" spc="-55" dirty="0">
                <a:latin typeface="Tahoma"/>
                <a:cs typeface="Tahoma"/>
              </a:rPr>
              <a:t>of </a:t>
            </a:r>
            <a:r>
              <a:rPr sz="2050" spc="-60" dirty="0">
                <a:latin typeface="Tahoma"/>
                <a:cs typeface="Tahoma"/>
              </a:rPr>
              <a:t>the  </a:t>
            </a:r>
            <a:r>
              <a:rPr sz="2050" spc="-85" dirty="0">
                <a:latin typeface="Tahoma"/>
                <a:cs typeface="Tahoma"/>
              </a:rPr>
              <a:t>parameters</a:t>
            </a:r>
            <a:endParaRPr sz="2050" dirty="0">
              <a:latin typeface="Tahoma"/>
              <a:cs typeface="Tahoma"/>
            </a:endParaRPr>
          </a:p>
          <a:p>
            <a:pPr marL="269875" indent="-257175">
              <a:lnSpc>
                <a:spcPct val="150000"/>
              </a:lnSpc>
              <a:spcBef>
                <a:spcPts val="6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70" dirty="0">
                <a:latin typeface="Tahoma"/>
                <a:cs typeface="Tahoma"/>
              </a:rPr>
              <a:t>Sometimes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the</a:t>
            </a:r>
            <a:r>
              <a:rPr sz="2050" spc="5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prior</a:t>
            </a:r>
            <a:r>
              <a:rPr sz="2050" spc="50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is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overwhelmed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by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the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data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likelihood</a:t>
            </a:r>
            <a:r>
              <a:rPr sz="2050" spc="50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too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early.</a:t>
            </a:r>
            <a:endParaRPr sz="2050" dirty="0">
              <a:latin typeface="Tahoma"/>
              <a:cs typeface="Tahoma"/>
            </a:endParaRPr>
          </a:p>
          <a:p>
            <a:pPr marL="269875" marR="5080" indent="-257175">
              <a:lnSpc>
                <a:spcPct val="150000"/>
              </a:lnSpc>
              <a:spcBef>
                <a:spcPts val="59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45" dirty="0">
                <a:latin typeface="Tahoma"/>
                <a:cs typeface="Tahoma"/>
              </a:rPr>
              <a:t>Using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spc="-70" dirty="0">
                <a:latin typeface="Tahoma"/>
                <a:cs typeface="Tahoma"/>
              </a:rPr>
              <a:t>Bayesian </a:t>
            </a:r>
            <a:r>
              <a:rPr sz="2050" spc="-75" dirty="0">
                <a:latin typeface="Tahoma"/>
                <a:cs typeface="Tahoma"/>
              </a:rPr>
              <a:t>approach </a:t>
            </a:r>
            <a:r>
              <a:rPr sz="2050" spc="-100" dirty="0">
                <a:latin typeface="Tahoma"/>
                <a:cs typeface="Tahoma"/>
              </a:rPr>
              <a:t>does </a:t>
            </a:r>
            <a:r>
              <a:rPr sz="2050" spc="114" dirty="0">
                <a:latin typeface="Tahoma"/>
                <a:cs typeface="Tahoma"/>
              </a:rPr>
              <a:t>NOT </a:t>
            </a:r>
            <a:r>
              <a:rPr sz="2050" spc="-50" dirty="0">
                <a:latin typeface="Tahoma"/>
                <a:cs typeface="Tahoma"/>
              </a:rPr>
              <a:t>eliminate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spc="-120" dirty="0">
                <a:latin typeface="Tahoma"/>
                <a:cs typeface="Tahoma"/>
              </a:rPr>
              <a:t>need </a:t>
            </a:r>
            <a:r>
              <a:rPr sz="2050" spc="-10" dirty="0">
                <a:latin typeface="Tahoma"/>
                <a:cs typeface="Tahoma"/>
              </a:rPr>
              <a:t>to </a:t>
            </a:r>
            <a:r>
              <a:rPr sz="2050" spc="-75" dirty="0">
                <a:latin typeface="Tahoma"/>
                <a:cs typeface="Tahoma"/>
              </a:rPr>
              <a:t>do cross-  </a:t>
            </a:r>
            <a:r>
              <a:rPr sz="2050" spc="-35" dirty="0">
                <a:latin typeface="Tahoma"/>
                <a:cs typeface="Tahoma"/>
              </a:rPr>
              <a:t>validation </a:t>
            </a:r>
            <a:r>
              <a:rPr sz="2050" spc="-30" dirty="0">
                <a:latin typeface="Tahoma"/>
                <a:cs typeface="Tahoma"/>
              </a:rPr>
              <a:t>in</a:t>
            </a:r>
            <a:r>
              <a:rPr sz="2050" spc="114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general</a:t>
            </a:r>
            <a:endParaRPr sz="2050" dirty="0">
              <a:latin typeface="Tahoma"/>
              <a:cs typeface="Tahoma"/>
            </a:endParaRPr>
          </a:p>
          <a:p>
            <a:pPr marL="269875" indent="-257175">
              <a:lnSpc>
                <a:spcPct val="150000"/>
              </a:lnSpc>
              <a:spcBef>
                <a:spcPts val="6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30" dirty="0">
                <a:latin typeface="Tahoma"/>
                <a:cs typeface="Tahoma"/>
              </a:rPr>
              <a:t>More </a:t>
            </a:r>
            <a:r>
              <a:rPr sz="2050" spc="-80" dirty="0">
                <a:latin typeface="Tahoma"/>
                <a:cs typeface="Tahoma"/>
              </a:rPr>
              <a:t>on </a:t>
            </a:r>
            <a:r>
              <a:rPr sz="2050" spc="-30" dirty="0">
                <a:latin typeface="Tahoma"/>
                <a:cs typeface="Tahoma"/>
              </a:rPr>
              <a:t>this</a:t>
            </a:r>
            <a:r>
              <a:rPr sz="2050" spc="240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later...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8966320" y="6730060"/>
            <a:ext cx="2032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34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5515" y="715237"/>
            <a:ext cx="602678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The </a:t>
            </a:r>
            <a:r>
              <a:rPr spc="-50" dirty="0"/>
              <a:t>anatomy </a:t>
            </a:r>
            <a:r>
              <a:rPr spc="-60" dirty="0"/>
              <a:t>of </a:t>
            </a:r>
            <a:r>
              <a:rPr spc="-10" dirty="0"/>
              <a:t>the </a:t>
            </a:r>
            <a:r>
              <a:rPr spc="-85" dirty="0"/>
              <a:t>error </a:t>
            </a:r>
            <a:r>
              <a:rPr spc="-60" dirty="0"/>
              <a:t>of </a:t>
            </a:r>
            <a:r>
              <a:rPr spc="-85" dirty="0"/>
              <a:t>an</a:t>
            </a:r>
            <a:r>
              <a:rPr spc="-35" dirty="0"/>
              <a:t> </a:t>
            </a:r>
            <a:r>
              <a:rPr spc="-50" dirty="0"/>
              <a:t>estimator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1" y="1368507"/>
            <a:ext cx="8927630" cy="168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175">
              <a:lnSpc>
                <a:spcPct val="1500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pc="-75" dirty="0">
                <a:latin typeface="Tahoma"/>
                <a:cs typeface="Tahoma"/>
              </a:rPr>
              <a:t>Suppose </a:t>
            </a:r>
            <a:r>
              <a:rPr spc="-170" dirty="0">
                <a:latin typeface="Tahoma"/>
                <a:cs typeface="Tahoma"/>
              </a:rPr>
              <a:t>we </a:t>
            </a:r>
            <a:r>
              <a:rPr spc="-100" dirty="0">
                <a:latin typeface="Tahoma"/>
                <a:cs typeface="Tahoma"/>
              </a:rPr>
              <a:t>have </a:t>
            </a:r>
            <a:r>
              <a:rPr spc="-90" dirty="0">
                <a:latin typeface="Tahoma"/>
                <a:cs typeface="Tahoma"/>
              </a:rPr>
              <a:t>examples </a:t>
            </a:r>
            <a:r>
              <a:rPr spc="30" dirty="0">
                <a:latin typeface="Lucida Sans Unicode"/>
                <a:cs typeface="Lucida Sans Unicode"/>
              </a:rPr>
              <a:t>(</a:t>
            </a:r>
            <a:r>
              <a:rPr b="1" spc="30" dirty="0">
                <a:latin typeface="Tahoma"/>
                <a:cs typeface="Tahoma"/>
              </a:rPr>
              <a:t>x</a:t>
            </a:r>
            <a:r>
              <a:rPr b="0" i="1" spc="30" dirty="0">
                <a:latin typeface="Bookman Old Style"/>
                <a:cs typeface="Bookman Old Style"/>
              </a:rPr>
              <a:t>, </a:t>
            </a:r>
            <a:r>
              <a:rPr b="0" i="1" spc="-10" dirty="0">
                <a:latin typeface="Bookman Old Style"/>
                <a:cs typeface="Bookman Old Style"/>
              </a:rPr>
              <a:t>y</a:t>
            </a:r>
            <a:r>
              <a:rPr spc="-10" dirty="0">
                <a:latin typeface="Lucida Sans Unicode"/>
                <a:cs typeface="Lucida Sans Unicode"/>
              </a:rPr>
              <a:t>) </a:t>
            </a:r>
            <a:r>
              <a:rPr spc="-110" dirty="0">
                <a:latin typeface="Tahoma"/>
                <a:cs typeface="Tahoma"/>
              </a:rPr>
              <a:t>where </a:t>
            </a:r>
            <a:r>
              <a:rPr b="0" i="1" spc="-220" dirty="0">
                <a:latin typeface="Bookman Old Style"/>
                <a:cs typeface="Bookman Old Style"/>
              </a:rPr>
              <a:t>y </a:t>
            </a:r>
            <a:r>
              <a:rPr lang="en-US" b="0" i="1" spc="-220" dirty="0">
                <a:latin typeface="Bookman Old Style"/>
                <a:cs typeface="Bookman Old Style"/>
              </a:rPr>
              <a:t> </a:t>
            </a:r>
            <a:r>
              <a:rPr spc="229" dirty="0">
                <a:latin typeface="Garamond"/>
                <a:cs typeface="Garamond"/>
              </a:rPr>
              <a:t>= </a:t>
            </a:r>
            <a:r>
              <a:rPr b="0" i="1" spc="305" dirty="0">
                <a:latin typeface="Bookman Old Style"/>
                <a:cs typeface="Bookman Old Style"/>
              </a:rPr>
              <a:t>f </a:t>
            </a:r>
            <a:r>
              <a:rPr spc="135" dirty="0">
                <a:latin typeface="Garamond"/>
                <a:cs typeface="Garamond"/>
              </a:rPr>
              <a:t>(</a:t>
            </a:r>
            <a:r>
              <a:rPr b="1" spc="135" dirty="0">
                <a:latin typeface="Tahoma"/>
                <a:cs typeface="Tahoma"/>
              </a:rPr>
              <a:t>x</a:t>
            </a:r>
            <a:r>
              <a:rPr spc="135" dirty="0">
                <a:latin typeface="Garamond"/>
                <a:cs typeface="Garamond"/>
              </a:rPr>
              <a:t>)</a:t>
            </a:r>
            <a:r>
              <a:rPr lang="en-US" spc="135" dirty="0">
                <a:latin typeface="Garamond"/>
                <a:cs typeface="Garamond"/>
              </a:rPr>
              <a:t>+</a:t>
            </a:r>
            <a:r>
              <a:rPr lang="en-US" spc="13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b="0" i="1" spc="-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1" spc="-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80" dirty="0">
                <a:latin typeface="Tahoma"/>
                <a:cs typeface="Tahoma"/>
              </a:rPr>
              <a:t>and </a:t>
            </a:r>
            <a:r>
              <a:rPr lang="en-US" spc="13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b="0" i="1" spc="-275" dirty="0">
                <a:latin typeface="Bookman Old Style"/>
                <a:cs typeface="Bookman Old Style"/>
              </a:rPr>
              <a:t> </a:t>
            </a:r>
            <a:r>
              <a:rPr b="0" i="1" spc="-275" dirty="0">
                <a:latin typeface="Bookman Old Style"/>
                <a:cs typeface="Bookman Old Style"/>
              </a:rPr>
              <a:t> </a:t>
            </a:r>
            <a:r>
              <a:rPr spc="-55" dirty="0">
                <a:latin typeface="Tahoma"/>
                <a:cs typeface="Tahoma"/>
              </a:rPr>
              <a:t>is </a:t>
            </a:r>
            <a:r>
              <a:rPr spc="-70" dirty="0">
                <a:latin typeface="Tahoma"/>
                <a:cs typeface="Tahoma"/>
              </a:rPr>
              <a:t>Gaussian  </a:t>
            </a:r>
            <a:r>
              <a:rPr spc="-85" dirty="0">
                <a:latin typeface="Tahoma"/>
                <a:cs typeface="Tahoma"/>
              </a:rPr>
              <a:t>noise </a:t>
            </a:r>
            <a:r>
              <a:rPr spc="-30" dirty="0">
                <a:latin typeface="Tahoma"/>
                <a:cs typeface="Tahoma"/>
              </a:rPr>
              <a:t>with </a:t>
            </a:r>
            <a:r>
              <a:rPr spc="-75" dirty="0">
                <a:latin typeface="Tahoma"/>
                <a:cs typeface="Tahoma"/>
              </a:rPr>
              <a:t>zero </a:t>
            </a:r>
            <a:r>
              <a:rPr spc="-105" dirty="0">
                <a:latin typeface="Tahoma"/>
                <a:cs typeface="Tahoma"/>
              </a:rPr>
              <a:t>mean </a:t>
            </a:r>
            <a:r>
              <a:rPr spc="-80" dirty="0">
                <a:latin typeface="Tahoma"/>
                <a:cs typeface="Tahoma"/>
              </a:rPr>
              <a:t>and</a:t>
            </a:r>
            <a:r>
              <a:rPr spc="175" dirty="0">
                <a:latin typeface="Tahoma"/>
                <a:cs typeface="Tahoma"/>
              </a:rPr>
              <a:t> </a:t>
            </a:r>
            <a:r>
              <a:rPr spc="-70" dirty="0">
                <a:latin typeface="Tahoma"/>
                <a:cs typeface="Tahoma"/>
              </a:rPr>
              <a:t>standard </a:t>
            </a:r>
            <a:r>
              <a:rPr spc="-50" dirty="0">
                <a:latin typeface="Tahoma"/>
                <a:cs typeface="Tahoma"/>
              </a:rPr>
              <a:t>deviation </a:t>
            </a:r>
            <a:r>
              <a:rPr b="0" i="1" spc="65" dirty="0">
                <a:latin typeface="Bookman Old Style"/>
                <a:cs typeface="Bookman Old Style"/>
              </a:rPr>
              <a:t>σ</a:t>
            </a:r>
            <a:endParaRPr dirty="0">
              <a:latin typeface="Bookman Old Style"/>
              <a:cs typeface="Bookman Old Style"/>
            </a:endParaRPr>
          </a:p>
          <a:p>
            <a:pPr marL="269875" marR="5080" indent="-257175">
              <a:lnSpc>
                <a:spcPct val="150000"/>
              </a:lnSpc>
              <a:spcBef>
                <a:spcPts val="1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pc="-60" dirty="0">
                <a:latin typeface="Tahoma"/>
                <a:cs typeface="Tahoma"/>
              </a:rPr>
              <a:t>We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10" dirty="0">
                <a:latin typeface="Tahoma"/>
                <a:cs typeface="Tahoma"/>
              </a:rPr>
              <a:t>fit</a:t>
            </a:r>
            <a:r>
              <a:rPr spc="-85" dirty="0">
                <a:latin typeface="Tahoma"/>
                <a:cs typeface="Tahoma"/>
              </a:rPr>
              <a:t> a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-65" dirty="0">
                <a:latin typeface="Tahoma"/>
                <a:cs typeface="Tahoma"/>
              </a:rPr>
              <a:t>linear</a:t>
            </a:r>
            <a:r>
              <a:rPr spc="-85" dirty="0">
                <a:latin typeface="Tahoma"/>
                <a:cs typeface="Tahoma"/>
              </a:rPr>
              <a:t> </a:t>
            </a:r>
            <a:r>
              <a:rPr spc="-65" dirty="0">
                <a:latin typeface="Tahoma"/>
                <a:cs typeface="Tahoma"/>
              </a:rPr>
              <a:t>hypothesis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b="0" i="1" spc="80" dirty="0">
                <a:solidFill>
                  <a:srgbClr val="0070C0"/>
                </a:solidFill>
                <a:latin typeface="Bookman Old Style"/>
                <a:cs typeface="Bookman Old Style"/>
              </a:rPr>
              <a:t>h</a:t>
            </a:r>
            <a:r>
              <a:rPr spc="80" dirty="0">
                <a:solidFill>
                  <a:srgbClr val="0070C0"/>
                </a:solidFill>
                <a:latin typeface="Garamond"/>
                <a:cs typeface="Garamond"/>
              </a:rPr>
              <a:t>(</a:t>
            </a:r>
            <a:r>
              <a:rPr b="1" spc="80" dirty="0">
                <a:solidFill>
                  <a:srgbClr val="0070C0"/>
                </a:solidFill>
                <a:latin typeface="Tahoma"/>
                <a:cs typeface="Tahoma"/>
              </a:rPr>
              <a:t>x</a:t>
            </a:r>
            <a:r>
              <a:rPr spc="80" dirty="0">
                <a:solidFill>
                  <a:srgbClr val="0070C0"/>
                </a:solidFill>
                <a:latin typeface="Garamond"/>
                <a:cs typeface="Garamond"/>
              </a:rPr>
              <a:t>)</a:t>
            </a:r>
            <a:r>
              <a:rPr spc="55" dirty="0">
                <a:solidFill>
                  <a:srgbClr val="0070C0"/>
                </a:solidFill>
                <a:latin typeface="Garamond"/>
                <a:cs typeface="Garamond"/>
              </a:rPr>
              <a:t> </a:t>
            </a:r>
            <a:r>
              <a:rPr spc="229" dirty="0">
                <a:solidFill>
                  <a:srgbClr val="0070C0"/>
                </a:solidFill>
                <a:latin typeface="Garamond"/>
                <a:cs typeface="Garamond"/>
              </a:rPr>
              <a:t>=</a:t>
            </a:r>
            <a:r>
              <a:rPr spc="55" dirty="0">
                <a:solidFill>
                  <a:srgbClr val="0070C0"/>
                </a:solidFill>
                <a:latin typeface="Garamond"/>
                <a:cs typeface="Garamond"/>
              </a:rPr>
              <a:t> </a:t>
            </a:r>
            <a:r>
              <a:rPr b="1" dirty="0">
                <a:solidFill>
                  <a:srgbClr val="0070C0"/>
                </a:solidFill>
                <a:latin typeface="Tahoma"/>
                <a:cs typeface="Tahoma"/>
              </a:rPr>
              <a:t>w</a:t>
            </a:r>
            <a:r>
              <a:rPr i="1" baseline="28735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i="1" spc="-195" baseline="2873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b="1" spc="-20" dirty="0">
                <a:solidFill>
                  <a:srgbClr val="0070C0"/>
                </a:solidFill>
                <a:latin typeface="Tahoma"/>
                <a:cs typeface="Tahoma"/>
              </a:rPr>
              <a:t>x</a:t>
            </a:r>
            <a:r>
              <a:rPr spc="-20" dirty="0">
                <a:latin typeface="Tahoma"/>
                <a:cs typeface="Tahoma"/>
              </a:rPr>
              <a:t>,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-80" dirty="0">
                <a:latin typeface="Tahoma"/>
                <a:cs typeface="Tahoma"/>
              </a:rPr>
              <a:t>such</a:t>
            </a:r>
            <a:r>
              <a:rPr spc="-85" dirty="0">
                <a:latin typeface="Tahoma"/>
                <a:cs typeface="Tahoma"/>
              </a:rPr>
              <a:t> </a:t>
            </a:r>
            <a:r>
              <a:rPr spc="-105" dirty="0">
                <a:latin typeface="Tahoma"/>
                <a:cs typeface="Tahoma"/>
              </a:rPr>
              <a:t>as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to</a:t>
            </a:r>
            <a:r>
              <a:rPr spc="-85" dirty="0">
                <a:latin typeface="Tahoma"/>
                <a:cs typeface="Tahoma"/>
              </a:rPr>
              <a:t> </a:t>
            </a:r>
            <a:r>
              <a:rPr spc="-45" dirty="0">
                <a:latin typeface="Tahoma"/>
                <a:cs typeface="Tahoma"/>
              </a:rPr>
              <a:t>minimize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-95" dirty="0">
                <a:latin typeface="Tahoma"/>
                <a:cs typeface="Tahoma"/>
              </a:rPr>
              <a:t>sum-squared  </a:t>
            </a:r>
            <a:r>
              <a:rPr spc="-85" dirty="0">
                <a:latin typeface="Tahoma"/>
                <a:cs typeface="Tahoma"/>
              </a:rPr>
              <a:t>error </a:t>
            </a:r>
            <a:r>
              <a:rPr spc="-90" dirty="0">
                <a:latin typeface="Tahoma"/>
                <a:cs typeface="Tahoma"/>
              </a:rPr>
              <a:t>over </a:t>
            </a:r>
            <a:r>
              <a:rPr spc="-60" dirty="0">
                <a:latin typeface="Tahoma"/>
                <a:cs typeface="Tahoma"/>
              </a:rPr>
              <a:t>the </a:t>
            </a:r>
            <a:r>
              <a:rPr spc="-35" dirty="0">
                <a:latin typeface="Tahoma"/>
                <a:cs typeface="Tahoma"/>
              </a:rPr>
              <a:t>training</a:t>
            </a:r>
            <a:r>
              <a:rPr spc="405" dirty="0">
                <a:latin typeface="Tahoma"/>
                <a:cs typeface="Tahoma"/>
              </a:rPr>
              <a:t> </a:t>
            </a:r>
            <a:r>
              <a:rPr spc="-70" dirty="0">
                <a:latin typeface="Tahoma"/>
                <a:cs typeface="Tahoma"/>
              </a:rPr>
              <a:t>data: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65243" y="3048739"/>
            <a:ext cx="211454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i="1" spc="250" dirty="0">
                <a:latin typeface="Arial"/>
                <a:cs typeface="Arial"/>
              </a:rPr>
              <a:t>m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5243" y="3194113"/>
            <a:ext cx="40449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1710" dirty="0">
                <a:latin typeface="Arial"/>
                <a:cs typeface="Arial"/>
              </a:rPr>
              <a:t>Σ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4983" y="3230666"/>
            <a:ext cx="91376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26135" algn="l"/>
              </a:tabLst>
            </a:pPr>
            <a:r>
              <a:rPr sz="1450" i="1" spc="254" dirty="0">
                <a:latin typeface="Arial"/>
                <a:cs typeface="Arial"/>
              </a:rPr>
              <a:t>i	i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4275" y="3112357"/>
            <a:ext cx="135445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81635" algn="l"/>
              </a:tabLst>
            </a:pPr>
            <a:r>
              <a:rPr sz="2050" spc="-10" dirty="0">
                <a:latin typeface="Garamond"/>
                <a:cs typeface="Garamond"/>
              </a:rPr>
              <a:t>(</a:t>
            </a:r>
            <a:r>
              <a:rPr sz="2050" b="0" i="1" spc="-10" dirty="0">
                <a:latin typeface="Bookman Old Style"/>
                <a:cs typeface="Bookman Old Style"/>
              </a:rPr>
              <a:t>y	</a:t>
            </a:r>
            <a:r>
              <a:rPr sz="2050" spc="-25" dirty="0">
                <a:latin typeface="Lucida Sans Unicode"/>
                <a:cs typeface="Lucida Sans Unicode"/>
              </a:rPr>
              <a:t>− </a:t>
            </a:r>
            <a:r>
              <a:rPr sz="2050" b="0" i="1" spc="40" dirty="0">
                <a:latin typeface="Bookman Old Style"/>
                <a:cs typeface="Bookman Old Style"/>
              </a:rPr>
              <a:t>h</a:t>
            </a:r>
            <a:r>
              <a:rPr sz="2050" spc="40" dirty="0">
                <a:latin typeface="Garamond"/>
                <a:cs typeface="Garamond"/>
              </a:rPr>
              <a:t>(</a:t>
            </a:r>
            <a:r>
              <a:rPr sz="2050" b="1" spc="40" dirty="0">
                <a:latin typeface="Tahoma"/>
                <a:cs typeface="Tahoma"/>
              </a:rPr>
              <a:t>x</a:t>
            </a:r>
            <a:r>
              <a:rPr sz="2050" b="1" spc="-215" dirty="0">
                <a:latin typeface="Tahoma"/>
                <a:cs typeface="Tahoma"/>
              </a:rPr>
              <a:t> </a:t>
            </a:r>
            <a:r>
              <a:rPr sz="2050" spc="200" dirty="0">
                <a:latin typeface="Garamond"/>
                <a:cs typeface="Garamond"/>
              </a:rPr>
              <a:t>))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73279" y="3082952"/>
            <a:ext cx="13017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10" dirty="0">
                <a:latin typeface="Arial"/>
                <a:cs typeface="Arial"/>
              </a:rPr>
              <a:t>2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602" y="3810000"/>
            <a:ext cx="9524998" cy="21024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715" indent="-257175" algn="just">
              <a:lnSpc>
                <a:spcPct val="150000"/>
              </a:lnSpc>
              <a:buFont typeface="Lucida Sans Unicode"/>
              <a:buChar char="•"/>
              <a:tabLst>
                <a:tab pos="270510" algn="l"/>
              </a:tabLst>
            </a:pPr>
            <a:r>
              <a:rPr spc="-70" dirty="0">
                <a:latin typeface="Tahoma"/>
                <a:cs typeface="Tahoma"/>
              </a:rPr>
              <a:t>Because </a:t>
            </a:r>
            <a:r>
              <a:rPr spc="-55" dirty="0">
                <a:latin typeface="Tahoma"/>
                <a:cs typeface="Tahoma"/>
              </a:rPr>
              <a:t>of </a:t>
            </a:r>
            <a:r>
              <a:rPr spc="-60" dirty="0">
                <a:latin typeface="Tahoma"/>
                <a:cs typeface="Tahoma"/>
              </a:rPr>
              <a:t>the </a:t>
            </a:r>
            <a:r>
              <a:rPr spc="-65" dirty="0">
                <a:latin typeface="Tahoma"/>
                <a:cs typeface="Tahoma"/>
              </a:rPr>
              <a:t>hypothesis </a:t>
            </a:r>
            <a:r>
              <a:rPr spc="-70" dirty="0">
                <a:latin typeface="Tahoma"/>
                <a:cs typeface="Tahoma"/>
              </a:rPr>
              <a:t>class </a:t>
            </a:r>
            <a:r>
              <a:rPr spc="-15" dirty="0">
                <a:latin typeface="Tahoma"/>
                <a:cs typeface="Tahoma"/>
              </a:rPr>
              <a:t>that </a:t>
            </a:r>
            <a:r>
              <a:rPr spc="-170" dirty="0">
                <a:latin typeface="Tahoma"/>
                <a:cs typeface="Tahoma"/>
              </a:rPr>
              <a:t>we </a:t>
            </a:r>
            <a:r>
              <a:rPr spc="-95" dirty="0">
                <a:latin typeface="Tahoma"/>
                <a:cs typeface="Tahoma"/>
              </a:rPr>
              <a:t>chose </a:t>
            </a:r>
            <a:r>
              <a:rPr spc="-75" dirty="0">
                <a:latin typeface="Tahoma"/>
                <a:cs typeface="Tahoma"/>
              </a:rPr>
              <a:t>(hypotheses </a:t>
            </a:r>
            <a:r>
              <a:rPr spc="-65" dirty="0">
                <a:latin typeface="Tahoma"/>
                <a:cs typeface="Tahoma"/>
              </a:rPr>
              <a:t>linear </a:t>
            </a:r>
            <a:r>
              <a:rPr spc="-30" dirty="0">
                <a:latin typeface="Tahoma"/>
                <a:cs typeface="Tahoma"/>
              </a:rPr>
              <a:t>in  </a:t>
            </a:r>
            <a:r>
              <a:rPr spc="-60" dirty="0">
                <a:latin typeface="Tahoma"/>
                <a:cs typeface="Tahoma"/>
              </a:rPr>
              <a:t>the </a:t>
            </a:r>
            <a:r>
              <a:rPr spc="-75" dirty="0">
                <a:latin typeface="Tahoma"/>
                <a:cs typeface="Tahoma"/>
              </a:rPr>
              <a:t>parameters) </a:t>
            </a:r>
            <a:r>
              <a:rPr spc="-70" dirty="0">
                <a:latin typeface="Tahoma"/>
                <a:cs typeface="Tahoma"/>
              </a:rPr>
              <a:t>for </a:t>
            </a:r>
            <a:r>
              <a:rPr spc="-114" dirty="0">
                <a:latin typeface="Tahoma"/>
                <a:cs typeface="Tahoma"/>
              </a:rPr>
              <a:t>some </a:t>
            </a:r>
            <a:r>
              <a:rPr spc="-55" dirty="0">
                <a:latin typeface="Tahoma"/>
                <a:cs typeface="Tahoma"/>
              </a:rPr>
              <a:t>target </a:t>
            </a:r>
            <a:r>
              <a:rPr spc="-45" dirty="0">
                <a:latin typeface="Tahoma"/>
                <a:cs typeface="Tahoma"/>
              </a:rPr>
              <a:t>functions </a:t>
            </a:r>
            <a:r>
              <a:rPr b="0" i="1" spc="305" dirty="0">
                <a:latin typeface="Bookman Old Style"/>
                <a:cs typeface="Bookman Old Style"/>
              </a:rPr>
              <a:t>f </a:t>
            </a:r>
            <a:r>
              <a:rPr spc="-170" dirty="0">
                <a:latin typeface="Tahoma"/>
                <a:cs typeface="Tahoma"/>
              </a:rPr>
              <a:t>we </a:t>
            </a:r>
            <a:r>
              <a:rPr spc="-15" dirty="0">
                <a:latin typeface="Tahoma"/>
                <a:cs typeface="Tahoma"/>
              </a:rPr>
              <a:t>will </a:t>
            </a:r>
            <a:r>
              <a:rPr spc="-100" dirty="0">
                <a:latin typeface="Tahoma"/>
                <a:cs typeface="Tahoma"/>
              </a:rPr>
              <a:t>have </a:t>
            </a:r>
            <a:r>
              <a:rPr spc="-85" dirty="0">
                <a:latin typeface="Tahoma"/>
                <a:cs typeface="Tahoma"/>
              </a:rPr>
              <a:t>a </a:t>
            </a:r>
            <a:r>
              <a:rPr i="1" spc="-70" dirty="0">
                <a:solidFill>
                  <a:srgbClr val="E50000"/>
                </a:solidFill>
                <a:latin typeface="Arial"/>
                <a:cs typeface="Arial"/>
              </a:rPr>
              <a:t>systematic  </a:t>
            </a:r>
            <a:r>
              <a:rPr i="1" spc="-45" dirty="0">
                <a:solidFill>
                  <a:srgbClr val="E50000"/>
                </a:solidFill>
                <a:latin typeface="Arial"/>
                <a:cs typeface="Arial"/>
              </a:rPr>
              <a:t>prediction</a:t>
            </a:r>
            <a:r>
              <a:rPr i="1" spc="10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i="1" spc="-70" dirty="0">
                <a:solidFill>
                  <a:srgbClr val="E50000"/>
                </a:solidFill>
                <a:latin typeface="Arial"/>
                <a:cs typeface="Arial"/>
              </a:rPr>
              <a:t>error</a:t>
            </a:r>
            <a:endParaRPr dirty="0">
              <a:latin typeface="Arial"/>
              <a:cs typeface="Arial"/>
            </a:endParaRPr>
          </a:p>
          <a:p>
            <a:pPr marL="269875" marR="5080" indent="-257175" algn="just">
              <a:lnSpc>
                <a:spcPct val="150000"/>
              </a:lnSpc>
              <a:spcBef>
                <a:spcPts val="1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pc="-60" dirty="0">
                <a:latin typeface="Tahoma"/>
                <a:cs typeface="Tahoma"/>
              </a:rPr>
              <a:t>Even </a:t>
            </a:r>
            <a:r>
              <a:rPr dirty="0">
                <a:latin typeface="Tahoma"/>
                <a:cs typeface="Tahoma"/>
              </a:rPr>
              <a:t>if </a:t>
            </a:r>
            <a:r>
              <a:rPr b="0" i="1" spc="305" dirty="0">
                <a:latin typeface="Bookman Old Style"/>
                <a:cs typeface="Bookman Old Style"/>
              </a:rPr>
              <a:t>f </a:t>
            </a:r>
            <a:r>
              <a:rPr spc="-135" dirty="0">
                <a:latin typeface="Tahoma"/>
                <a:cs typeface="Tahoma"/>
              </a:rPr>
              <a:t>were </a:t>
            </a:r>
            <a:r>
              <a:rPr spc="-20" dirty="0">
                <a:latin typeface="Tahoma"/>
                <a:cs typeface="Tahoma"/>
              </a:rPr>
              <a:t>truly </a:t>
            </a:r>
            <a:r>
              <a:rPr spc="-55" dirty="0">
                <a:latin typeface="Tahoma"/>
                <a:cs typeface="Tahoma"/>
              </a:rPr>
              <a:t>from </a:t>
            </a:r>
            <a:r>
              <a:rPr spc="-65" dirty="0">
                <a:latin typeface="Tahoma"/>
                <a:cs typeface="Tahoma"/>
              </a:rPr>
              <a:t>the hypothesis </a:t>
            </a:r>
            <a:r>
              <a:rPr spc="-70" dirty="0">
                <a:latin typeface="Tahoma"/>
                <a:cs typeface="Tahoma"/>
              </a:rPr>
              <a:t>class </a:t>
            </a:r>
            <a:r>
              <a:rPr spc="-170" dirty="0">
                <a:latin typeface="Tahoma"/>
                <a:cs typeface="Tahoma"/>
              </a:rPr>
              <a:t>we </a:t>
            </a:r>
            <a:r>
              <a:rPr spc="-65" dirty="0">
                <a:latin typeface="Tahoma"/>
                <a:cs typeface="Tahoma"/>
              </a:rPr>
              <a:t>picked, </a:t>
            </a:r>
            <a:r>
              <a:rPr spc="-80" dirty="0">
                <a:latin typeface="Tahoma"/>
                <a:cs typeface="Tahoma"/>
              </a:rPr>
              <a:t>depending on  </a:t>
            </a:r>
            <a:r>
              <a:rPr spc="-60" dirty="0">
                <a:latin typeface="Tahoma"/>
                <a:cs typeface="Tahoma"/>
              </a:rPr>
              <a:t>the </a:t>
            </a:r>
            <a:r>
              <a:rPr spc="-45" dirty="0">
                <a:latin typeface="Tahoma"/>
                <a:cs typeface="Tahoma"/>
              </a:rPr>
              <a:t>data </a:t>
            </a:r>
            <a:r>
              <a:rPr spc="-75" dirty="0">
                <a:latin typeface="Tahoma"/>
                <a:cs typeface="Tahoma"/>
              </a:rPr>
              <a:t>set </a:t>
            </a:r>
            <a:r>
              <a:rPr spc="-170" dirty="0">
                <a:latin typeface="Tahoma"/>
                <a:cs typeface="Tahoma"/>
              </a:rPr>
              <a:t>we </a:t>
            </a:r>
            <a:r>
              <a:rPr spc="-90" dirty="0">
                <a:latin typeface="Tahoma"/>
                <a:cs typeface="Tahoma"/>
              </a:rPr>
              <a:t>have, </a:t>
            </a:r>
            <a:r>
              <a:rPr spc="-60" dirty="0">
                <a:latin typeface="Tahoma"/>
                <a:cs typeface="Tahoma"/>
              </a:rPr>
              <a:t>the </a:t>
            </a:r>
            <a:r>
              <a:rPr spc="-85" dirty="0">
                <a:latin typeface="Tahoma"/>
                <a:cs typeface="Tahoma"/>
              </a:rPr>
              <a:t>parameters </a:t>
            </a:r>
            <a:r>
              <a:rPr b="1" spc="-110" dirty="0">
                <a:latin typeface="Tahoma"/>
                <a:cs typeface="Tahoma"/>
              </a:rPr>
              <a:t>w </a:t>
            </a:r>
            <a:r>
              <a:rPr spc="-15" dirty="0">
                <a:latin typeface="Tahoma"/>
                <a:cs typeface="Tahoma"/>
              </a:rPr>
              <a:t>that </a:t>
            </a:r>
            <a:r>
              <a:rPr spc="-170" dirty="0">
                <a:latin typeface="Tahoma"/>
                <a:cs typeface="Tahoma"/>
              </a:rPr>
              <a:t>we </a:t>
            </a:r>
            <a:r>
              <a:rPr spc="-40" dirty="0">
                <a:latin typeface="Tahoma"/>
                <a:cs typeface="Tahoma"/>
              </a:rPr>
              <a:t>find </a:t>
            </a:r>
            <a:r>
              <a:rPr spc="-100" dirty="0">
                <a:latin typeface="Tahoma"/>
                <a:cs typeface="Tahoma"/>
              </a:rPr>
              <a:t>may </a:t>
            </a:r>
            <a:r>
              <a:rPr spc="-90" dirty="0">
                <a:latin typeface="Tahoma"/>
                <a:cs typeface="Tahoma"/>
              </a:rPr>
              <a:t>be </a:t>
            </a:r>
            <a:r>
              <a:rPr spc="-70" dirty="0">
                <a:latin typeface="Tahoma"/>
                <a:cs typeface="Tahoma"/>
              </a:rPr>
              <a:t>different;  </a:t>
            </a:r>
            <a:r>
              <a:rPr spc="-30" dirty="0">
                <a:latin typeface="Tahoma"/>
                <a:cs typeface="Tahoma"/>
              </a:rPr>
              <a:t>this </a:t>
            </a:r>
            <a:r>
              <a:rPr i="1" spc="-30" dirty="0">
                <a:solidFill>
                  <a:srgbClr val="E50000"/>
                </a:solidFill>
                <a:latin typeface="Arial"/>
                <a:cs typeface="Arial"/>
              </a:rPr>
              <a:t>variability </a:t>
            </a:r>
            <a:r>
              <a:rPr spc="-105" dirty="0">
                <a:latin typeface="Tahoma"/>
                <a:cs typeface="Tahoma"/>
              </a:rPr>
              <a:t>due </a:t>
            </a:r>
            <a:r>
              <a:rPr spc="-10" dirty="0">
                <a:latin typeface="Tahoma"/>
                <a:cs typeface="Tahoma"/>
              </a:rPr>
              <a:t>to </a:t>
            </a:r>
            <a:r>
              <a:rPr spc="-60" dirty="0">
                <a:latin typeface="Tahoma"/>
                <a:cs typeface="Tahoma"/>
              </a:rPr>
              <a:t>the </a:t>
            </a:r>
            <a:r>
              <a:rPr spc="-45" dirty="0">
                <a:latin typeface="Tahoma"/>
                <a:cs typeface="Tahoma"/>
              </a:rPr>
              <a:t>specific data </a:t>
            </a:r>
            <a:r>
              <a:rPr spc="-75" dirty="0">
                <a:latin typeface="Tahoma"/>
                <a:cs typeface="Tahoma"/>
              </a:rPr>
              <a:t>set </a:t>
            </a:r>
            <a:r>
              <a:rPr spc="-80" dirty="0">
                <a:latin typeface="Tahoma"/>
                <a:cs typeface="Tahoma"/>
              </a:rPr>
              <a:t>on hand </a:t>
            </a:r>
            <a:r>
              <a:rPr spc="-55" dirty="0">
                <a:latin typeface="Tahoma"/>
                <a:cs typeface="Tahoma"/>
              </a:rPr>
              <a:t>is </a:t>
            </a:r>
            <a:r>
              <a:rPr spc="-85" dirty="0">
                <a:latin typeface="Tahoma"/>
                <a:cs typeface="Tahoma"/>
              </a:rPr>
              <a:t>a </a:t>
            </a:r>
            <a:r>
              <a:rPr spc="-60" dirty="0">
                <a:latin typeface="Tahoma"/>
                <a:cs typeface="Tahoma"/>
              </a:rPr>
              <a:t>different </a:t>
            </a:r>
            <a:r>
              <a:rPr spc="-85" dirty="0">
                <a:latin typeface="Tahoma"/>
                <a:cs typeface="Tahoma"/>
              </a:rPr>
              <a:t>source  </a:t>
            </a:r>
            <a:r>
              <a:rPr spc="-55" dirty="0">
                <a:latin typeface="Tahoma"/>
                <a:cs typeface="Tahoma"/>
              </a:rPr>
              <a:t>of</a:t>
            </a:r>
            <a:r>
              <a:rPr spc="35" dirty="0">
                <a:latin typeface="Tahoma"/>
                <a:cs typeface="Tahoma"/>
              </a:rPr>
              <a:t> </a:t>
            </a:r>
            <a:r>
              <a:rPr spc="-85" dirty="0">
                <a:latin typeface="Tahoma"/>
                <a:cs typeface="Tahoma"/>
              </a:rPr>
              <a:t>error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12" name="object 4"/>
          <p:cNvSpPr txBox="1"/>
          <p:nvPr/>
        </p:nvSpPr>
        <p:spPr>
          <a:xfrm>
            <a:off x="4194961" y="3411600"/>
            <a:ext cx="449314" cy="2353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50" i="1" spc="250" dirty="0" err="1">
                <a:latin typeface="Arial"/>
                <a:cs typeface="Arial"/>
              </a:rPr>
              <a:t>i</a:t>
            </a:r>
            <a:r>
              <a:rPr lang="en-US" sz="1450" i="1" spc="250" dirty="0">
                <a:latin typeface="Arial"/>
                <a:cs typeface="Arial"/>
              </a:rPr>
              <a:t>=1</a:t>
            </a:r>
            <a:endParaRPr sz="14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4294967295"/>
          </p:nvPr>
        </p:nvSpPr>
        <p:spPr>
          <a:xfrm>
            <a:off x="8966320" y="6730060"/>
            <a:ext cx="2032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35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265" y="715237"/>
            <a:ext cx="312293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/>
              <a:t>Bias-variance</a:t>
            </a:r>
            <a:r>
              <a:rPr spc="204" dirty="0"/>
              <a:t> </a:t>
            </a:r>
            <a:r>
              <a:rPr spc="-14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363783"/>
            <a:ext cx="8853335" cy="133177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9875" indent="-257175">
              <a:lnSpc>
                <a:spcPct val="150000"/>
              </a:lnSpc>
              <a:spcBef>
                <a:spcPts val="114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pc="-60" dirty="0">
                <a:latin typeface="Tahoma"/>
                <a:cs typeface="Tahoma"/>
              </a:rPr>
              <a:t>Given </a:t>
            </a:r>
            <a:r>
              <a:rPr spc="-85" dirty="0">
                <a:latin typeface="Tahoma"/>
                <a:cs typeface="Tahoma"/>
              </a:rPr>
              <a:t>a </a:t>
            </a:r>
            <a:r>
              <a:rPr spc="-120" dirty="0">
                <a:latin typeface="Tahoma"/>
                <a:cs typeface="Tahoma"/>
              </a:rPr>
              <a:t>new </a:t>
            </a:r>
            <a:r>
              <a:rPr spc="-45" dirty="0">
                <a:latin typeface="Tahoma"/>
                <a:cs typeface="Tahoma"/>
              </a:rPr>
              <a:t>data </a:t>
            </a:r>
            <a:r>
              <a:rPr spc="-20" dirty="0">
                <a:latin typeface="Tahoma"/>
                <a:cs typeface="Tahoma"/>
              </a:rPr>
              <a:t>point </a:t>
            </a:r>
            <a:r>
              <a:rPr b="1" spc="-20" dirty="0">
                <a:latin typeface="Tahoma"/>
                <a:cs typeface="Tahoma"/>
              </a:rPr>
              <a:t>x</a:t>
            </a:r>
            <a:r>
              <a:rPr spc="-20" dirty="0">
                <a:latin typeface="Tahoma"/>
                <a:cs typeface="Tahoma"/>
              </a:rPr>
              <a:t>, </a:t>
            </a:r>
            <a:r>
              <a:rPr spc="-55" dirty="0">
                <a:latin typeface="Tahoma"/>
                <a:cs typeface="Tahoma"/>
              </a:rPr>
              <a:t>what is </a:t>
            </a:r>
            <a:r>
              <a:rPr spc="-60" dirty="0">
                <a:latin typeface="Tahoma"/>
                <a:cs typeface="Tahoma"/>
              </a:rPr>
              <a:t>the </a:t>
            </a:r>
            <a:r>
              <a:rPr i="1" spc="-100" dirty="0">
                <a:solidFill>
                  <a:srgbClr val="E50000"/>
                </a:solidFill>
                <a:latin typeface="Arial"/>
                <a:cs typeface="Arial"/>
              </a:rPr>
              <a:t>expected </a:t>
            </a:r>
            <a:r>
              <a:rPr i="1" spc="-45" dirty="0">
                <a:solidFill>
                  <a:srgbClr val="E50000"/>
                </a:solidFill>
                <a:latin typeface="Arial"/>
                <a:cs typeface="Arial"/>
              </a:rPr>
              <a:t>prediction</a:t>
            </a:r>
            <a:r>
              <a:rPr i="1" spc="29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i="1" spc="-55" dirty="0">
                <a:solidFill>
                  <a:srgbClr val="E50000"/>
                </a:solidFill>
                <a:latin typeface="Arial"/>
                <a:cs typeface="Arial"/>
              </a:rPr>
              <a:t>error</a:t>
            </a:r>
            <a:r>
              <a:rPr spc="-55" dirty="0">
                <a:latin typeface="Tahoma"/>
                <a:cs typeface="Tahoma"/>
              </a:rPr>
              <a:t>?</a:t>
            </a:r>
            <a:endParaRPr dirty="0">
              <a:latin typeface="Tahoma"/>
              <a:cs typeface="Tahoma"/>
            </a:endParaRPr>
          </a:p>
          <a:p>
            <a:pPr marL="269875" marR="5080" indent="-257175" algn="just">
              <a:lnSpc>
                <a:spcPct val="150000"/>
              </a:lnSpc>
              <a:spcBef>
                <a:spcPts val="8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pc="-70" dirty="0">
                <a:latin typeface="Tahoma"/>
                <a:cs typeface="Tahoma"/>
              </a:rPr>
              <a:t>Assume </a:t>
            </a:r>
            <a:r>
              <a:rPr spc="-15" dirty="0">
                <a:latin typeface="Tahoma"/>
                <a:cs typeface="Tahoma"/>
              </a:rPr>
              <a:t>that </a:t>
            </a:r>
            <a:r>
              <a:rPr spc="-60" dirty="0">
                <a:latin typeface="Tahoma"/>
                <a:cs typeface="Tahoma"/>
              </a:rPr>
              <a:t>the </a:t>
            </a:r>
            <a:r>
              <a:rPr spc="-45" dirty="0">
                <a:latin typeface="Tahoma"/>
                <a:cs typeface="Tahoma"/>
              </a:rPr>
              <a:t>data </a:t>
            </a:r>
            <a:r>
              <a:rPr spc="-40" dirty="0">
                <a:latin typeface="Tahoma"/>
                <a:cs typeface="Tahoma"/>
              </a:rPr>
              <a:t>points </a:t>
            </a:r>
            <a:r>
              <a:rPr spc="-114" dirty="0">
                <a:latin typeface="Tahoma"/>
                <a:cs typeface="Tahoma"/>
              </a:rPr>
              <a:t>are </a:t>
            </a:r>
            <a:r>
              <a:rPr spc="-90" dirty="0">
                <a:latin typeface="Tahoma"/>
                <a:cs typeface="Tahoma"/>
              </a:rPr>
              <a:t>drawn </a:t>
            </a:r>
            <a:r>
              <a:rPr i="1" spc="-70" dirty="0">
                <a:solidFill>
                  <a:srgbClr val="E50000"/>
                </a:solidFill>
                <a:latin typeface="Arial"/>
                <a:cs typeface="Arial"/>
              </a:rPr>
              <a:t>independently </a:t>
            </a:r>
            <a:r>
              <a:rPr i="1" spc="-105" dirty="0">
                <a:solidFill>
                  <a:srgbClr val="E50000"/>
                </a:solidFill>
                <a:latin typeface="Arial"/>
                <a:cs typeface="Arial"/>
              </a:rPr>
              <a:t>and </a:t>
            </a:r>
            <a:r>
              <a:rPr i="1" spc="-35" dirty="0">
                <a:solidFill>
                  <a:srgbClr val="E50000"/>
                </a:solidFill>
                <a:latin typeface="Arial"/>
                <a:cs typeface="Arial"/>
              </a:rPr>
              <a:t>identically  </a:t>
            </a:r>
            <a:r>
              <a:rPr i="1" spc="-30" dirty="0">
                <a:solidFill>
                  <a:srgbClr val="E50000"/>
                </a:solidFill>
                <a:latin typeface="Arial"/>
                <a:cs typeface="Arial"/>
              </a:rPr>
              <a:t>distributed </a:t>
            </a:r>
            <a:r>
              <a:rPr i="1" spc="25" dirty="0">
                <a:solidFill>
                  <a:srgbClr val="E50000"/>
                </a:solidFill>
                <a:latin typeface="Arial"/>
                <a:cs typeface="Arial"/>
              </a:rPr>
              <a:t>(i.i.d.) </a:t>
            </a:r>
            <a:r>
              <a:rPr spc="-55" dirty="0">
                <a:latin typeface="Tahoma"/>
                <a:cs typeface="Tahoma"/>
              </a:rPr>
              <a:t>from </a:t>
            </a:r>
            <a:r>
              <a:rPr spc="-85" dirty="0">
                <a:latin typeface="Tahoma"/>
                <a:cs typeface="Tahoma"/>
              </a:rPr>
              <a:t>a </a:t>
            </a:r>
            <a:r>
              <a:rPr spc="-75" dirty="0">
                <a:latin typeface="Tahoma"/>
                <a:cs typeface="Tahoma"/>
              </a:rPr>
              <a:t>unique </a:t>
            </a:r>
            <a:r>
              <a:rPr spc="-65" dirty="0">
                <a:latin typeface="Tahoma"/>
                <a:cs typeface="Tahoma"/>
              </a:rPr>
              <a:t>underlying </a:t>
            </a:r>
            <a:r>
              <a:rPr spc="-45" dirty="0">
                <a:latin typeface="Tahoma"/>
                <a:cs typeface="Tahoma"/>
              </a:rPr>
              <a:t>probability </a:t>
            </a:r>
            <a:r>
              <a:rPr spc="-30" dirty="0">
                <a:latin typeface="Tahoma"/>
                <a:cs typeface="Tahoma"/>
              </a:rPr>
              <a:t>distribution  </a:t>
            </a:r>
            <a:r>
              <a:rPr sz="2050" b="0" i="1" spc="90" dirty="0"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latin typeface="Bookman Old Style"/>
                <a:cs typeface="Bookman Old Style"/>
              </a:rPr>
              <a:t> </a:t>
            </a:r>
            <a:r>
              <a:rPr sz="2050" spc="75" dirty="0">
                <a:latin typeface="Garamond"/>
                <a:cs typeface="Garamond"/>
              </a:rPr>
              <a:t>(</a:t>
            </a:r>
            <a:r>
              <a:rPr sz="2050" spc="75" dirty="0">
                <a:latin typeface="Lucida Sans Unicode"/>
                <a:cs typeface="Lucida Sans Unicode"/>
              </a:rPr>
              <a:t>(</a:t>
            </a:r>
            <a:r>
              <a:rPr sz="2050" b="1" spc="75" dirty="0">
                <a:latin typeface="Tahoma"/>
                <a:cs typeface="Tahoma"/>
              </a:rPr>
              <a:t>x</a:t>
            </a:r>
            <a:r>
              <a:rPr sz="2050" b="0" i="1" spc="75" dirty="0">
                <a:latin typeface="Bookman Old Style"/>
                <a:cs typeface="Bookman Old Style"/>
              </a:rPr>
              <a:t>,</a:t>
            </a:r>
            <a:r>
              <a:rPr sz="2050" b="0" i="1" spc="-275" dirty="0">
                <a:latin typeface="Bookman Old Style"/>
                <a:cs typeface="Bookman Old Style"/>
              </a:rPr>
              <a:t> </a:t>
            </a:r>
            <a:r>
              <a:rPr sz="2050" b="0" i="1" spc="55" dirty="0">
                <a:latin typeface="Bookman Old Style"/>
                <a:cs typeface="Bookman Old Style"/>
              </a:rPr>
              <a:t>y</a:t>
            </a:r>
            <a:r>
              <a:rPr sz="2050" spc="55" dirty="0">
                <a:latin typeface="Lucida Sans Unicode"/>
                <a:cs typeface="Lucida Sans Unicode"/>
              </a:rPr>
              <a:t>)</a:t>
            </a:r>
            <a:r>
              <a:rPr sz="2050" spc="55" dirty="0">
                <a:latin typeface="Garamond"/>
                <a:cs typeface="Garamond"/>
              </a:rPr>
              <a:t>)</a:t>
            </a:r>
            <a:r>
              <a:rPr sz="2050" spc="50" dirty="0">
                <a:latin typeface="Garamond"/>
                <a:cs typeface="Garamond"/>
              </a:rPr>
              <a:t> </a:t>
            </a:r>
            <a:r>
              <a:rPr sz="2050" spc="229" dirty="0">
                <a:latin typeface="Garamond"/>
                <a:cs typeface="Garamond"/>
              </a:rPr>
              <a:t>=</a:t>
            </a:r>
            <a:r>
              <a:rPr sz="2050" spc="50" dirty="0">
                <a:latin typeface="Garamond"/>
                <a:cs typeface="Garamond"/>
              </a:rPr>
              <a:t> </a:t>
            </a:r>
            <a:r>
              <a:rPr sz="2050" b="0" i="1" spc="90" dirty="0"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latin typeface="Bookman Old Style"/>
                <a:cs typeface="Bookman Old Style"/>
              </a:rPr>
              <a:t> </a:t>
            </a:r>
            <a:r>
              <a:rPr sz="2050" spc="125" dirty="0">
                <a:latin typeface="Garamond"/>
                <a:cs typeface="Garamond"/>
              </a:rPr>
              <a:t>(</a:t>
            </a:r>
            <a:r>
              <a:rPr sz="2050" b="1" spc="125" dirty="0">
                <a:latin typeface="Tahoma"/>
                <a:cs typeface="Tahoma"/>
              </a:rPr>
              <a:t>x</a:t>
            </a:r>
            <a:r>
              <a:rPr sz="2050" spc="125" dirty="0">
                <a:latin typeface="Garamond"/>
                <a:cs typeface="Garamond"/>
              </a:rPr>
              <a:t>)</a:t>
            </a:r>
            <a:r>
              <a:rPr sz="2050" b="0" i="1" spc="125" dirty="0"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latin typeface="Bookman Old Style"/>
                <a:cs typeface="Bookman Old Style"/>
              </a:rPr>
              <a:t> </a:t>
            </a:r>
            <a:r>
              <a:rPr sz="2050" spc="10" dirty="0">
                <a:latin typeface="Garamond"/>
                <a:cs typeface="Garamond"/>
              </a:rPr>
              <a:t>(</a:t>
            </a:r>
            <a:r>
              <a:rPr sz="2050" b="0" i="1" spc="10" dirty="0">
                <a:latin typeface="Bookman Old Style"/>
                <a:cs typeface="Bookman Old Style"/>
              </a:rPr>
              <a:t>y</a:t>
            </a:r>
            <a:r>
              <a:rPr sz="2050" spc="10" dirty="0">
                <a:latin typeface="Lucida Sans Unicode"/>
                <a:cs typeface="Lucida Sans Unicode"/>
              </a:rPr>
              <a:t>|</a:t>
            </a:r>
            <a:r>
              <a:rPr sz="2050" b="1" spc="10" dirty="0">
                <a:latin typeface="Tahoma"/>
                <a:cs typeface="Tahoma"/>
              </a:rPr>
              <a:t>x</a:t>
            </a:r>
            <a:r>
              <a:rPr sz="2050" spc="10" dirty="0">
                <a:latin typeface="Garamond"/>
                <a:cs typeface="Garamond"/>
              </a:rPr>
              <a:t>)</a:t>
            </a:r>
            <a:endParaRPr sz="2050" dirty="0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020" y="2646127"/>
            <a:ext cx="7939405" cy="29174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14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pc="-15" dirty="0">
                <a:latin typeface="Tahoma"/>
                <a:cs typeface="Tahoma"/>
              </a:rPr>
              <a:t>The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65" dirty="0">
                <a:latin typeface="Tahoma"/>
                <a:cs typeface="Tahoma"/>
              </a:rPr>
              <a:t>goal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55" dirty="0">
                <a:latin typeface="Tahoma"/>
                <a:cs typeface="Tahoma"/>
              </a:rPr>
              <a:t>of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60" dirty="0">
                <a:latin typeface="Tahoma"/>
                <a:cs typeface="Tahoma"/>
              </a:rPr>
              <a:t>the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65" dirty="0">
                <a:latin typeface="Tahoma"/>
                <a:cs typeface="Tahoma"/>
              </a:rPr>
              <a:t>analysis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spc="-55" dirty="0">
                <a:latin typeface="Tahoma"/>
                <a:cs typeface="Tahoma"/>
              </a:rPr>
              <a:t>is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to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65" dirty="0">
                <a:latin typeface="Tahoma"/>
                <a:cs typeface="Tahoma"/>
              </a:rPr>
              <a:t>compute,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spc="-70" dirty="0">
                <a:latin typeface="Tahoma"/>
                <a:cs typeface="Tahoma"/>
              </a:rPr>
              <a:t>for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85" dirty="0">
                <a:latin typeface="Tahoma"/>
                <a:cs typeface="Tahoma"/>
              </a:rPr>
              <a:t>an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50" dirty="0">
                <a:latin typeface="Tahoma"/>
                <a:cs typeface="Tahoma"/>
              </a:rPr>
              <a:t>arbitrary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80" dirty="0">
                <a:latin typeface="Tahoma"/>
                <a:cs typeface="Tahoma"/>
              </a:rPr>
              <a:t>given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20" dirty="0">
                <a:latin typeface="Tahoma"/>
                <a:cs typeface="Tahoma"/>
              </a:rPr>
              <a:t>point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b="1" spc="-20" dirty="0">
                <a:latin typeface="Tahoma"/>
                <a:cs typeface="Tahoma"/>
              </a:rPr>
              <a:t>x</a:t>
            </a:r>
            <a:r>
              <a:rPr spc="-20" dirty="0">
                <a:latin typeface="Tahoma"/>
                <a:cs typeface="Tahoma"/>
              </a:rPr>
              <a:t>,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600" y="3733800"/>
            <a:ext cx="8799677" cy="1630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>
              <a:lnSpc>
                <a:spcPct val="150000"/>
              </a:lnSpc>
              <a:spcBef>
                <a:spcPts val="95"/>
              </a:spcBef>
            </a:pPr>
            <a:r>
              <a:rPr spc="-110" dirty="0">
                <a:latin typeface="Tahoma"/>
                <a:cs typeface="Tahoma"/>
              </a:rPr>
              <a:t>where </a:t>
            </a:r>
            <a:r>
              <a:rPr b="0" i="1" spc="-220" dirty="0">
                <a:latin typeface="Bookman Old Style"/>
                <a:cs typeface="Bookman Old Style"/>
              </a:rPr>
              <a:t>y </a:t>
            </a:r>
            <a:r>
              <a:rPr lang="en-US" b="0" i="1" spc="-220" dirty="0">
                <a:latin typeface="Bookman Old Style"/>
                <a:cs typeface="Bookman Old Style"/>
              </a:rPr>
              <a:t> </a:t>
            </a:r>
            <a:r>
              <a:rPr spc="-55" dirty="0">
                <a:latin typeface="Tahoma"/>
                <a:cs typeface="Tahoma"/>
              </a:rPr>
              <a:t>is </a:t>
            </a:r>
            <a:r>
              <a:rPr spc="-60" dirty="0">
                <a:latin typeface="Tahoma"/>
                <a:cs typeface="Tahoma"/>
              </a:rPr>
              <a:t>the </a:t>
            </a:r>
            <a:r>
              <a:rPr spc="-75" dirty="0">
                <a:latin typeface="Tahoma"/>
                <a:cs typeface="Tahoma"/>
              </a:rPr>
              <a:t>value </a:t>
            </a:r>
            <a:r>
              <a:rPr spc="-55" dirty="0">
                <a:latin typeface="Tahoma"/>
                <a:cs typeface="Tahoma"/>
              </a:rPr>
              <a:t>of </a:t>
            </a:r>
            <a:r>
              <a:rPr b="1" spc="5" dirty="0">
                <a:latin typeface="Tahoma"/>
                <a:cs typeface="Tahoma"/>
              </a:rPr>
              <a:t>x </a:t>
            </a:r>
            <a:r>
              <a:rPr spc="-30" dirty="0">
                <a:latin typeface="Tahoma"/>
                <a:cs typeface="Tahoma"/>
              </a:rPr>
              <a:t>in </a:t>
            </a:r>
            <a:r>
              <a:rPr spc="-85" dirty="0">
                <a:latin typeface="Tahoma"/>
                <a:cs typeface="Tahoma"/>
              </a:rPr>
              <a:t>a </a:t>
            </a:r>
            <a:r>
              <a:rPr spc="-45" dirty="0">
                <a:latin typeface="Tahoma"/>
                <a:cs typeface="Tahoma"/>
              </a:rPr>
              <a:t>data </a:t>
            </a:r>
            <a:r>
              <a:rPr spc="-70" dirty="0">
                <a:latin typeface="Tahoma"/>
                <a:cs typeface="Tahoma"/>
              </a:rPr>
              <a:t>set, </a:t>
            </a:r>
            <a:r>
              <a:rPr spc="-80" dirty="0">
                <a:latin typeface="Tahoma"/>
                <a:cs typeface="Tahoma"/>
              </a:rPr>
              <a:t>and </a:t>
            </a:r>
            <a:r>
              <a:rPr spc="-60" dirty="0">
                <a:latin typeface="Tahoma"/>
                <a:cs typeface="Tahoma"/>
              </a:rPr>
              <a:t>the </a:t>
            </a:r>
            <a:r>
              <a:rPr spc="-50" dirty="0">
                <a:latin typeface="Tahoma"/>
                <a:cs typeface="Tahoma"/>
              </a:rPr>
              <a:t>expectation </a:t>
            </a:r>
            <a:r>
              <a:rPr spc="-55" dirty="0">
                <a:latin typeface="Tahoma"/>
                <a:cs typeface="Tahoma"/>
              </a:rPr>
              <a:t>is </a:t>
            </a:r>
            <a:r>
              <a:rPr spc="-90" dirty="0">
                <a:latin typeface="Tahoma"/>
                <a:cs typeface="Tahoma"/>
              </a:rPr>
              <a:t>over </a:t>
            </a:r>
            <a:r>
              <a:rPr spc="-15" dirty="0">
                <a:latin typeface="Tahoma"/>
                <a:cs typeface="Tahoma"/>
              </a:rPr>
              <a:t>all  </a:t>
            </a:r>
            <a:r>
              <a:rPr spc="-35" dirty="0">
                <a:latin typeface="Tahoma"/>
                <a:cs typeface="Tahoma"/>
              </a:rPr>
              <a:t>training</a:t>
            </a:r>
            <a:r>
              <a:rPr spc="35" dirty="0">
                <a:latin typeface="Tahoma"/>
                <a:cs typeface="Tahoma"/>
              </a:rPr>
              <a:t> </a:t>
            </a:r>
            <a:r>
              <a:rPr spc="-90" dirty="0">
                <a:latin typeface="Tahoma"/>
                <a:cs typeface="Tahoma"/>
              </a:rPr>
              <a:t>sets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55" dirty="0">
                <a:latin typeface="Tahoma"/>
                <a:cs typeface="Tahoma"/>
              </a:rPr>
              <a:t>of</a:t>
            </a:r>
            <a:r>
              <a:rPr spc="35" dirty="0">
                <a:latin typeface="Tahoma"/>
                <a:cs typeface="Tahoma"/>
              </a:rPr>
              <a:t> </a:t>
            </a:r>
            <a:r>
              <a:rPr spc="-85" dirty="0">
                <a:latin typeface="Tahoma"/>
                <a:cs typeface="Tahoma"/>
              </a:rPr>
              <a:t>a</a:t>
            </a:r>
            <a:r>
              <a:rPr spc="35" dirty="0">
                <a:latin typeface="Tahoma"/>
                <a:cs typeface="Tahoma"/>
              </a:rPr>
              <a:t> </a:t>
            </a:r>
            <a:r>
              <a:rPr spc="-80" dirty="0">
                <a:latin typeface="Tahoma"/>
                <a:cs typeface="Tahoma"/>
              </a:rPr>
              <a:t>given</a:t>
            </a:r>
            <a:r>
              <a:rPr spc="35" dirty="0">
                <a:latin typeface="Tahoma"/>
                <a:cs typeface="Tahoma"/>
              </a:rPr>
              <a:t> </a:t>
            </a:r>
            <a:r>
              <a:rPr spc="-65" dirty="0">
                <a:latin typeface="Tahoma"/>
                <a:cs typeface="Tahoma"/>
              </a:rPr>
              <a:t>size,</a:t>
            </a:r>
            <a:r>
              <a:rPr spc="35" dirty="0">
                <a:latin typeface="Tahoma"/>
                <a:cs typeface="Tahoma"/>
              </a:rPr>
              <a:t> </a:t>
            </a:r>
            <a:r>
              <a:rPr spc="-90" dirty="0">
                <a:latin typeface="Tahoma"/>
                <a:cs typeface="Tahoma"/>
              </a:rPr>
              <a:t>drawn</a:t>
            </a:r>
            <a:r>
              <a:rPr spc="35" dirty="0">
                <a:latin typeface="Tahoma"/>
                <a:cs typeface="Tahoma"/>
              </a:rPr>
              <a:t> </a:t>
            </a:r>
            <a:r>
              <a:rPr spc="-60" dirty="0">
                <a:latin typeface="Tahoma"/>
                <a:cs typeface="Tahoma"/>
              </a:rPr>
              <a:t>according</a:t>
            </a:r>
            <a:r>
              <a:rPr spc="3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to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b="0" i="1" spc="90" dirty="0">
                <a:latin typeface="Bookman Old Style"/>
                <a:cs typeface="Bookman Old Style"/>
              </a:rPr>
              <a:t>P</a:t>
            </a:r>
            <a:endParaRPr dirty="0">
              <a:latin typeface="Bookman Old Style"/>
              <a:cs typeface="Bookman Old Style"/>
            </a:endParaRPr>
          </a:p>
          <a:p>
            <a:pPr marL="269875" indent="-257175">
              <a:lnSpc>
                <a:spcPct val="150000"/>
              </a:lnSpc>
              <a:spcBef>
                <a:spcPts val="10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pc="-45" dirty="0">
                <a:latin typeface="Tahoma"/>
                <a:cs typeface="Tahoma"/>
              </a:rPr>
              <a:t>For </a:t>
            </a:r>
            <a:r>
              <a:rPr spc="-85" dirty="0">
                <a:latin typeface="Tahoma"/>
                <a:cs typeface="Tahoma"/>
              </a:rPr>
              <a:t>a </a:t>
            </a:r>
            <a:r>
              <a:rPr spc="-80" dirty="0">
                <a:latin typeface="Tahoma"/>
                <a:cs typeface="Tahoma"/>
              </a:rPr>
              <a:t>given </a:t>
            </a:r>
            <a:r>
              <a:rPr spc="-65" dirty="0">
                <a:latin typeface="Tahoma"/>
                <a:cs typeface="Tahoma"/>
              </a:rPr>
              <a:t>hypothesis class, </a:t>
            </a:r>
            <a:r>
              <a:rPr spc="-170" dirty="0">
                <a:latin typeface="Tahoma"/>
                <a:cs typeface="Tahoma"/>
              </a:rPr>
              <a:t>we </a:t>
            </a:r>
            <a:r>
              <a:rPr spc="-65" dirty="0">
                <a:latin typeface="Tahoma"/>
                <a:cs typeface="Tahoma"/>
              </a:rPr>
              <a:t>can </a:t>
            </a:r>
            <a:r>
              <a:rPr spc="-70" dirty="0">
                <a:latin typeface="Tahoma"/>
                <a:cs typeface="Tahoma"/>
              </a:rPr>
              <a:t>also </a:t>
            </a:r>
            <a:r>
              <a:rPr spc="-65" dirty="0">
                <a:latin typeface="Tahoma"/>
                <a:cs typeface="Tahoma"/>
              </a:rPr>
              <a:t>compute </a:t>
            </a:r>
            <a:r>
              <a:rPr spc="-60" dirty="0">
                <a:latin typeface="Tahoma"/>
                <a:cs typeface="Tahoma"/>
              </a:rPr>
              <a:t>the </a:t>
            </a:r>
            <a:r>
              <a:rPr i="1" spc="-25" dirty="0">
                <a:solidFill>
                  <a:srgbClr val="E50000"/>
                </a:solidFill>
                <a:latin typeface="Arial"/>
                <a:cs typeface="Arial"/>
              </a:rPr>
              <a:t>true </a:t>
            </a:r>
            <a:r>
              <a:rPr i="1" spc="-65" dirty="0">
                <a:solidFill>
                  <a:srgbClr val="E50000"/>
                </a:solidFill>
                <a:latin typeface="Arial"/>
                <a:cs typeface="Arial"/>
              </a:rPr>
              <a:t>error</a:t>
            </a:r>
            <a:r>
              <a:rPr spc="-65" dirty="0">
                <a:latin typeface="Tahoma"/>
                <a:cs typeface="Tahoma"/>
              </a:rPr>
              <a:t>,</a:t>
            </a:r>
            <a:r>
              <a:rPr spc="-135" dirty="0">
                <a:latin typeface="Tahoma"/>
                <a:cs typeface="Tahoma"/>
              </a:rPr>
              <a:t> </a:t>
            </a:r>
            <a:r>
              <a:rPr spc="-55" dirty="0">
                <a:latin typeface="Tahoma"/>
                <a:cs typeface="Tahoma"/>
              </a:rPr>
              <a:t>which</a:t>
            </a:r>
            <a:r>
              <a:rPr lang="en-US" spc="-55" dirty="0">
                <a:latin typeface="Tahoma"/>
                <a:cs typeface="Tahoma"/>
              </a:rPr>
              <a:t> is </a:t>
            </a:r>
            <a:r>
              <a:rPr lang="en-US" spc="-60" dirty="0">
                <a:latin typeface="Tahoma"/>
                <a:cs typeface="Tahoma"/>
              </a:rPr>
              <a:t>the </a:t>
            </a:r>
            <a:r>
              <a:rPr lang="en-US" spc="-75" dirty="0">
                <a:latin typeface="Tahoma"/>
                <a:cs typeface="Tahoma"/>
              </a:rPr>
              <a:t>expected </a:t>
            </a:r>
            <a:r>
              <a:rPr lang="en-US" spc="-85" dirty="0">
                <a:latin typeface="Tahoma"/>
                <a:cs typeface="Tahoma"/>
              </a:rPr>
              <a:t>error </a:t>
            </a:r>
            <a:r>
              <a:rPr lang="en-US" spc="-90" dirty="0">
                <a:latin typeface="Tahoma"/>
                <a:cs typeface="Tahoma"/>
              </a:rPr>
              <a:t>over </a:t>
            </a:r>
            <a:r>
              <a:rPr lang="en-US" spc="-60" dirty="0">
                <a:latin typeface="Tahoma"/>
                <a:cs typeface="Tahoma"/>
              </a:rPr>
              <a:t>the</a:t>
            </a:r>
            <a:r>
              <a:rPr lang="en-US" spc="125" dirty="0">
                <a:latin typeface="Tahoma"/>
                <a:cs typeface="Tahoma"/>
              </a:rPr>
              <a:t> </a:t>
            </a:r>
            <a:r>
              <a:rPr lang="en-US" spc="-30" dirty="0">
                <a:latin typeface="Tahoma"/>
                <a:cs typeface="Tahoma"/>
              </a:rPr>
              <a:t>input </a:t>
            </a:r>
            <a:r>
              <a:rPr lang="en-US" spc="-40" dirty="0">
                <a:latin typeface="Tahoma"/>
                <a:cs typeface="Tahoma"/>
              </a:rPr>
              <a:t>distribution: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3400" y="5638800"/>
            <a:ext cx="7820025" cy="127919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310"/>
              </a:spcBef>
            </a:pPr>
            <a:endParaRPr lang="en-US" sz="2050" spc="0" dirty="0">
              <a:latin typeface="Tahoma"/>
              <a:cs typeface="Tahoma"/>
            </a:endParaRPr>
          </a:p>
          <a:p>
            <a:pPr marL="269875">
              <a:lnSpc>
                <a:spcPct val="100000"/>
              </a:lnSpc>
              <a:spcBef>
                <a:spcPts val="310"/>
              </a:spcBef>
            </a:pPr>
            <a:r>
              <a:rPr spc="0" dirty="0">
                <a:latin typeface="Tahoma"/>
                <a:cs typeface="Tahoma"/>
              </a:rPr>
              <a:t>(if </a:t>
            </a:r>
            <a:r>
              <a:rPr b="1" spc="5" dirty="0">
                <a:latin typeface="Tahoma"/>
                <a:cs typeface="Tahoma"/>
              </a:rPr>
              <a:t>x </a:t>
            </a:r>
            <a:r>
              <a:rPr spc="-55" dirty="0">
                <a:latin typeface="Tahoma"/>
                <a:cs typeface="Tahoma"/>
              </a:rPr>
              <a:t>continuous, </a:t>
            </a:r>
            <a:r>
              <a:rPr spc="-95" dirty="0">
                <a:latin typeface="Tahoma"/>
                <a:cs typeface="Tahoma"/>
              </a:rPr>
              <a:t>sum</a:t>
            </a:r>
            <a:r>
              <a:rPr spc="190" dirty="0">
                <a:latin typeface="Tahoma"/>
                <a:cs typeface="Tahoma"/>
              </a:rPr>
              <a:t> </a:t>
            </a:r>
            <a:r>
              <a:rPr spc="-95" dirty="0">
                <a:latin typeface="Tahoma"/>
                <a:cs typeface="Tahoma"/>
              </a:rPr>
              <a:t>becomes </a:t>
            </a:r>
            <a:r>
              <a:rPr spc="-45" dirty="0">
                <a:latin typeface="Tahoma"/>
                <a:cs typeface="Tahoma"/>
              </a:rPr>
              <a:t>integral </a:t>
            </a:r>
            <a:r>
              <a:rPr spc="-30" dirty="0">
                <a:latin typeface="Tahoma"/>
                <a:cs typeface="Tahoma"/>
              </a:rPr>
              <a:t>with </a:t>
            </a:r>
            <a:r>
              <a:rPr spc="-70" dirty="0">
                <a:latin typeface="Tahoma"/>
                <a:cs typeface="Tahoma"/>
              </a:rPr>
              <a:t>appropriate </a:t>
            </a:r>
            <a:r>
              <a:rPr spc="-40" dirty="0">
                <a:latin typeface="Tahoma"/>
                <a:cs typeface="Tahoma"/>
              </a:rPr>
              <a:t>conditions).</a:t>
            </a:r>
            <a:endParaRPr lang="en-US" spc="-40" dirty="0">
              <a:latin typeface="Tahoma"/>
              <a:cs typeface="Tahoma"/>
            </a:endParaRPr>
          </a:p>
          <a:p>
            <a:pPr marL="269875">
              <a:lnSpc>
                <a:spcPct val="100000"/>
              </a:lnSpc>
              <a:spcBef>
                <a:spcPts val="310"/>
              </a:spcBef>
            </a:pPr>
            <a:endParaRPr dirty="0">
              <a:latin typeface="Tahoma"/>
              <a:cs typeface="Tahoma"/>
            </a:endParaRPr>
          </a:p>
          <a:p>
            <a:pPr marL="269875" indent="-257175">
              <a:lnSpc>
                <a:spcPct val="100000"/>
              </a:lnSpc>
              <a:spcBef>
                <a:spcPts val="10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pc="-60" dirty="0">
                <a:latin typeface="Tahoma"/>
                <a:cs typeface="Tahoma"/>
              </a:rPr>
              <a:t>We </a:t>
            </a:r>
            <a:r>
              <a:rPr spc="-15" dirty="0">
                <a:latin typeface="Tahoma"/>
                <a:cs typeface="Tahoma"/>
              </a:rPr>
              <a:t>will </a:t>
            </a:r>
            <a:r>
              <a:rPr spc="-90" dirty="0">
                <a:latin typeface="Tahoma"/>
                <a:cs typeface="Tahoma"/>
              </a:rPr>
              <a:t>decompose </a:t>
            </a:r>
            <a:r>
              <a:rPr spc="-30" dirty="0">
                <a:latin typeface="Tahoma"/>
                <a:cs typeface="Tahoma"/>
              </a:rPr>
              <a:t>this </a:t>
            </a:r>
            <a:r>
              <a:rPr spc="-50" dirty="0">
                <a:latin typeface="Tahoma"/>
                <a:cs typeface="Tahoma"/>
              </a:rPr>
              <a:t>expectation </a:t>
            </a:r>
            <a:r>
              <a:rPr spc="-20" dirty="0">
                <a:latin typeface="Tahoma"/>
                <a:cs typeface="Tahoma"/>
              </a:rPr>
              <a:t>into </a:t>
            </a:r>
            <a:r>
              <a:rPr spc="-75" dirty="0">
                <a:latin typeface="Tahoma"/>
                <a:cs typeface="Tahoma"/>
              </a:rPr>
              <a:t>three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-70" dirty="0">
                <a:latin typeface="Tahoma"/>
                <a:cs typeface="Tahoma"/>
              </a:rPr>
              <a:t>components</a:t>
            </a:r>
            <a:endParaRPr dirty="0">
              <a:latin typeface="Tahoma"/>
              <a:cs typeface="Tahom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849" y="3048000"/>
            <a:ext cx="29622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105400"/>
            <a:ext cx="39909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8966320" y="6730060"/>
            <a:ext cx="2032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36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3127" y="715237"/>
            <a:ext cx="309181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125220" algn="l"/>
              </a:tabLst>
            </a:pPr>
            <a:r>
              <a:rPr spc="-75" dirty="0"/>
              <a:t>Recall:	</a:t>
            </a:r>
            <a:r>
              <a:rPr spc="-55" dirty="0"/>
              <a:t>Statistics</a:t>
            </a:r>
            <a:r>
              <a:rPr spc="165" dirty="0"/>
              <a:t> </a:t>
            </a:r>
            <a:r>
              <a:rPr dirty="0"/>
              <a:t>101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441469"/>
            <a:ext cx="8852065" cy="127406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9875" indent="-257175">
              <a:lnSpc>
                <a:spcPct val="150000"/>
              </a:lnSpc>
              <a:spcBef>
                <a:spcPts val="114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pc="-5" dirty="0">
                <a:latin typeface="Tahoma"/>
                <a:cs typeface="Tahoma"/>
              </a:rPr>
              <a:t>Let </a:t>
            </a:r>
            <a:r>
              <a:rPr b="0" i="1" spc="275" dirty="0">
                <a:latin typeface="Bookman Old Style"/>
                <a:cs typeface="Bookman Old Style"/>
              </a:rPr>
              <a:t>X </a:t>
            </a:r>
            <a:r>
              <a:rPr spc="-90" dirty="0">
                <a:latin typeface="Tahoma"/>
                <a:cs typeface="Tahoma"/>
              </a:rPr>
              <a:t>be </a:t>
            </a:r>
            <a:r>
              <a:rPr spc="-85" dirty="0">
                <a:latin typeface="Tahoma"/>
                <a:cs typeface="Tahoma"/>
              </a:rPr>
              <a:t>a </a:t>
            </a:r>
            <a:r>
              <a:rPr spc="-75" dirty="0">
                <a:latin typeface="Tahoma"/>
                <a:cs typeface="Tahoma"/>
              </a:rPr>
              <a:t>random </a:t>
            </a:r>
            <a:r>
              <a:rPr spc="-65" dirty="0">
                <a:latin typeface="Tahoma"/>
                <a:cs typeface="Tahoma"/>
              </a:rPr>
              <a:t>variable </a:t>
            </a:r>
            <a:r>
              <a:rPr spc="-30" dirty="0">
                <a:latin typeface="Tahoma"/>
                <a:cs typeface="Tahoma"/>
              </a:rPr>
              <a:t>with </a:t>
            </a:r>
            <a:r>
              <a:rPr spc="-70" dirty="0">
                <a:latin typeface="Tahoma"/>
                <a:cs typeface="Tahoma"/>
              </a:rPr>
              <a:t>possible </a:t>
            </a:r>
            <a:r>
              <a:rPr spc="-85" dirty="0">
                <a:latin typeface="Tahoma"/>
                <a:cs typeface="Tahoma"/>
              </a:rPr>
              <a:t>values </a:t>
            </a:r>
            <a:r>
              <a:rPr b="0" i="1" spc="105" dirty="0">
                <a:latin typeface="Bookman Old Style"/>
                <a:cs typeface="Bookman Old Style"/>
              </a:rPr>
              <a:t>x</a:t>
            </a:r>
            <a:r>
              <a:rPr i="1" spc="157" baseline="-11494" dirty="0">
                <a:latin typeface="Arial"/>
                <a:cs typeface="Arial"/>
              </a:rPr>
              <a:t>i</a:t>
            </a:r>
            <a:r>
              <a:rPr b="0" i="1" spc="105" dirty="0">
                <a:latin typeface="Bookman Old Style"/>
                <a:cs typeface="Bookman Old Style"/>
              </a:rPr>
              <a:t>,</a:t>
            </a:r>
            <a:r>
              <a:rPr b="0" i="1" spc="-470" dirty="0">
                <a:latin typeface="Bookman Old Style"/>
                <a:cs typeface="Bookman Old Style"/>
              </a:rPr>
              <a:t> </a:t>
            </a:r>
            <a:r>
              <a:rPr b="0" i="1" spc="130" dirty="0">
                <a:latin typeface="Bookman Old Style"/>
                <a:cs typeface="Bookman Old Style"/>
              </a:rPr>
              <a:t>i </a:t>
            </a:r>
            <a:r>
              <a:rPr spc="229" dirty="0">
                <a:latin typeface="Garamond"/>
                <a:cs typeface="Garamond"/>
              </a:rPr>
              <a:t>= </a:t>
            </a:r>
            <a:r>
              <a:rPr spc="65" dirty="0">
                <a:latin typeface="Garamond"/>
                <a:cs typeface="Garamond"/>
              </a:rPr>
              <a:t>1 </a:t>
            </a:r>
            <a:r>
              <a:rPr b="0" i="1" spc="-45" dirty="0">
                <a:latin typeface="Bookman Old Style"/>
                <a:cs typeface="Bookman Old Style"/>
              </a:rPr>
              <a:t>. . . </a:t>
            </a:r>
            <a:r>
              <a:rPr b="0" i="1" spc="-35" dirty="0">
                <a:latin typeface="Bookman Old Style"/>
                <a:cs typeface="Bookman Old Style"/>
              </a:rPr>
              <a:t>n </a:t>
            </a:r>
            <a:r>
              <a:rPr spc="-80" dirty="0">
                <a:latin typeface="Tahoma"/>
                <a:cs typeface="Tahoma"/>
              </a:rPr>
              <a:t>and </a:t>
            </a:r>
            <a:r>
              <a:rPr spc="-30" dirty="0">
                <a:latin typeface="Tahoma"/>
                <a:cs typeface="Tahoma"/>
              </a:rPr>
              <a:t>with</a:t>
            </a:r>
            <a:r>
              <a:rPr lang="en-US" spc="-30" dirty="0">
                <a:latin typeface="Tahoma"/>
                <a:cs typeface="Tahoma"/>
              </a:rPr>
              <a:t> </a:t>
            </a:r>
            <a:r>
              <a:rPr lang="en-US" spc="-45" dirty="0">
                <a:latin typeface="Tahoma"/>
                <a:cs typeface="Tahoma"/>
              </a:rPr>
              <a:t>probability </a:t>
            </a:r>
            <a:r>
              <a:rPr lang="en-US" spc="-30" dirty="0">
                <a:latin typeface="Tahoma"/>
                <a:cs typeface="Tahoma"/>
              </a:rPr>
              <a:t>distribution </a:t>
            </a:r>
            <a:r>
              <a:rPr lang="en-US" b="0" i="1" spc="90" dirty="0">
                <a:latin typeface="Bookman Old Style"/>
                <a:cs typeface="Bookman Old Style"/>
              </a:rPr>
              <a:t>P</a:t>
            </a:r>
            <a:r>
              <a:rPr lang="en-US" b="0" i="1" spc="-170" dirty="0">
                <a:latin typeface="Bookman Old Style"/>
                <a:cs typeface="Bookman Old Style"/>
              </a:rPr>
              <a:t> </a:t>
            </a:r>
            <a:r>
              <a:rPr lang="en-US" spc="275" dirty="0">
                <a:latin typeface="Garamond"/>
                <a:cs typeface="Garamond"/>
              </a:rPr>
              <a:t>(</a:t>
            </a:r>
            <a:r>
              <a:rPr lang="en-US" b="0" i="1" spc="275" dirty="0">
                <a:latin typeface="Bookman Old Style"/>
                <a:cs typeface="Bookman Old Style"/>
              </a:rPr>
              <a:t>X</a:t>
            </a:r>
            <a:r>
              <a:rPr lang="en-US" spc="275" dirty="0">
                <a:latin typeface="Garamond"/>
                <a:cs typeface="Garamond"/>
              </a:rPr>
              <a:t>)</a:t>
            </a:r>
          </a:p>
          <a:p>
            <a:pPr marL="269875" indent="-257175">
              <a:lnSpc>
                <a:spcPct val="150000"/>
              </a:lnSpc>
              <a:spcBef>
                <a:spcPts val="114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en-US" spc="-15" dirty="0">
                <a:latin typeface="Tahoma"/>
                <a:cs typeface="Tahoma"/>
              </a:rPr>
              <a:t>The </a:t>
            </a:r>
            <a:r>
              <a:rPr lang="en-US" i="1" spc="-100" dirty="0">
                <a:solidFill>
                  <a:srgbClr val="E50000"/>
                </a:solidFill>
                <a:latin typeface="Arial"/>
                <a:cs typeface="Arial"/>
              </a:rPr>
              <a:t>expected value </a:t>
            </a:r>
            <a:r>
              <a:rPr lang="en-US" spc="-90" dirty="0">
                <a:latin typeface="Tahoma"/>
                <a:cs typeface="Tahoma"/>
              </a:rPr>
              <a:t>or </a:t>
            </a:r>
            <a:r>
              <a:rPr lang="en-US" i="1" spc="-130" dirty="0">
                <a:solidFill>
                  <a:srgbClr val="E50000"/>
                </a:solidFill>
                <a:latin typeface="Arial"/>
                <a:cs typeface="Arial"/>
              </a:rPr>
              <a:t>mean </a:t>
            </a:r>
            <a:r>
              <a:rPr lang="en-US" spc="-55" dirty="0">
                <a:latin typeface="Tahoma"/>
                <a:cs typeface="Tahoma"/>
              </a:rPr>
              <a:t>of </a:t>
            </a:r>
            <a:r>
              <a:rPr lang="en-US" b="0" i="1" spc="275" dirty="0">
                <a:latin typeface="Bookman Old Style"/>
                <a:cs typeface="Bookman Old Style"/>
              </a:rPr>
              <a:t>X</a:t>
            </a:r>
            <a:r>
              <a:rPr lang="en-US" b="0" i="1" spc="-175" dirty="0">
                <a:latin typeface="Bookman Old Style"/>
                <a:cs typeface="Bookman Old Style"/>
              </a:rPr>
              <a:t> </a:t>
            </a:r>
            <a:r>
              <a:rPr lang="en-US" spc="-85" dirty="0">
                <a:latin typeface="Tahoma"/>
                <a:cs typeface="Tahoma"/>
              </a:rPr>
              <a:t>is:</a:t>
            </a:r>
            <a:endParaRPr lang="en-US" dirty="0">
              <a:latin typeface="Garamond"/>
              <a:cs typeface="Garamond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437866" y="3657600"/>
            <a:ext cx="9087134" cy="1362125"/>
          </a:xfrm>
          <a:prstGeom prst="rect">
            <a:avLst/>
          </a:prstGeom>
        </p:spPr>
        <p:txBody>
          <a:bodyPr vert="horz" wrap="square" lIns="0" tIns="98510" rIns="0" bIns="0" rtlCol="0">
            <a:spAutoFit/>
          </a:bodyPr>
          <a:lstStyle/>
          <a:p>
            <a:pPr marL="269875" marR="5080" indent="-257175">
              <a:lnSpc>
                <a:spcPct val="150000"/>
              </a:lnSpc>
              <a:spcBef>
                <a:spcPts val="114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1800" spc="-110" dirty="0">
                <a:latin typeface="Tahoma"/>
                <a:cs typeface="Tahoma"/>
              </a:rPr>
              <a:t>If </a:t>
            </a:r>
            <a:r>
              <a:rPr sz="1800" b="0" i="1" spc="275" dirty="0">
                <a:latin typeface="Bookman Old Style"/>
                <a:cs typeface="Bookman Old Style"/>
              </a:rPr>
              <a:t>X </a:t>
            </a:r>
            <a:r>
              <a:rPr sz="1800" spc="-55" dirty="0">
                <a:latin typeface="Tahoma"/>
                <a:cs typeface="Tahoma"/>
              </a:rPr>
              <a:t>is continuous, </a:t>
            </a:r>
            <a:r>
              <a:rPr sz="1800" spc="-60" dirty="0">
                <a:latin typeface="Tahoma"/>
                <a:cs typeface="Tahoma"/>
              </a:rPr>
              <a:t>roughly </a:t>
            </a:r>
            <a:r>
              <a:rPr sz="1800" spc="-70" dirty="0">
                <a:latin typeface="Tahoma"/>
                <a:cs typeface="Tahoma"/>
              </a:rPr>
              <a:t>speaking, </a:t>
            </a:r>
            <a:r>
              <a:rPr sz="1800" spc="-60" dirty="0">
                <a:latin typeface="Tahoma"/>
                <a:cs typeface="Tahoma"/>
              </a:rPr>
              <a:t>the </a:t>
            </a:r>
            <a:r>
              <a:rPr sz="1800" spc="-95" dirty="0">
                <a:latin typeface="Tahoma"/>
                <a:cs typeface="Tahoma"/>
              </a:rPr>
              <a:t>sum </a:t>
            </a:r>
            <a:r>
              <a:rPr sz="1800" spc="-55" dirty="0">
                <a:latin typeface="Tahoma"/>
                <a:cs typeface="Tahoma"/>
              </a:rPr>
              <a:t>is </a:t>
            </a:r>
            <a:r>
              <a:rPr sz="1800" spc="-75" dirty="0">
                <a:latin typeface="Tahoma"/>
                <a:cs typeface="Tahoma"/>
              </a:rPr>
              <a:t>replaced </a:t>
            </a:r>
            <a:r>
              <a:rPr sz="1800" spc="-100" dirty="0">
                <a:latin typeface="Tahoma"/>
                <a:cs typeface="Tahoma"/>
              </a:rPr>
              <a:t>by </a:t>
            </a:r>
            <a:r>
              <a:rPr sz="1800" spc="-85" dirty="0">
                <a:latin typeface="Tahoma"/>
                <a:cs typeface="Tahoma"/>
              </a:rPr>
              <a:t>an </a:t>
            </a:r>
            <a:r>
              <a:rPr sz="1800" spc="-45" dirty="0">
                <a:latin typeface="Tahoma"/>
                <a:cs typeface="Tahoma"/>
              </a:rPr>
              <a:t>integral,  </a:t>
            </a:r>
            <a:r>
              <a:rPr sz="1800" spc="-80" dirty="0">
                <a:latin typeface="Tahoma"/>
                <a:cs typeface="Tahoma"/>
              </a:rPr>
              <a:t>and </a:t>
            </a:r>
            <a:r>
              <a:rPr sz="1800" spc="-60" dirty="0">
                <a:latin typeface="Tahoma"/>
                <a:cs typeface="Tahoma"/>
              </a:rPr>
              <a:t>the </a:t>
            </a:r>
            <a:r>
              <a:rPr sz="1800" spc="-30" dirty="0">
                <a:latin typeface="Tahoma"/>
                <a:cs typeface="Tahoma"/>
              </a:rPr>
              <a:t>distribution </a:t>
            </a:r>
            <a:r>
              <a:rPr sz="1800" spc="-100" dirty="0">
                <a:latin typeface="Tahoma"/>
                <a:cs typeface="Tahoma"/>
              </a:rPr>
              <a:t>by </a:t>
            </a:r>
            <a:r>
              <a:rPr sz="1800" spc="-85" dirty="0">
                <a:latin typeface="Tahoma"/>
                <a:cs typeface="Tahoma"/>
              </a:rPr>
              <a:t>a </a:t>
            </a:r>
            <a:r>
              <a:rPr sz="1800" spc="-70" dirty="0">
                <a:latin typeface="Tahoma"/>
                <a:cs typeface="Tahoma"/>
              </a:rPr>
              <a:t>density</a:t>
            </a:r>
            <a:r>
              <a:rPr sz="1800" spc="5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function</a:t>
            </a:r>
            <a:endParaRPr sz="1800" dirty="0">
              <a:latin typeface="Tahoma"/>
              <a:cs typeface="Tahoma"/>
            </a:endParaRPr>
          </a:p>
          <a:p>
            <a:pPr marL="269875" indent="-257175">
              <a:lnSpc>
                <a:spcPct val="150000"/>
              </a:lnSpc>
              <a:spcBef>
                <a:spcPts val="5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1800" spc="-15" dirty="0">
                <a:latin typeface="Tahoma"/>
                <a:cs typeface="Tahoma"/>
              </a:rPr>
              <a:t>The </a:t>
            </a:r>
            <a:r>
              <a:rPr sz="1800" i="1" spc="-100" dirty="0">
                <a:solidFill>
                  <a:srgbClr val="E50000"/>
                </a:solidFill>
              </a:rPr>
              <a:t>variance </a:t>
            </a:r>
            <a:r>
              <a:rPr sz="1800" spc="-55" dirty="0">
                <a:latin typeface="Tahoma"/>
                <a:cs typeface="Tahoma"/>
              </a:rPr>
              <a:t>of </a:t>
            </a:r>
            <a:r>
              <a:rPr sz="1800" b="0" i="1" spc="275" dirty="0">
                <a:latin typeface="Bookman Old Style"/>
                <a:cs typeface="Bookman Old Style"/>
              </a:rPr>
              <a:t>X</a:t>
            </a:r>
            <a:r>
              <a:rPr sz="1800" b="0" i="1" spc="135" dirty="0">
                <a:latin typeface="Bookman Old Style"/>
                <a:cs typeface="Bookman Old Style"/>
              </a:rPr>
              <a:t> </a:t>
            </a:r>
            <a:r>
              <a:rPr sz="1800" spc="-85" dirty="0">
                <a:latin typeface="Tahoma"/>
                <a:cs typeface="Tahoma"/>
              </a:rPr>
              <a:t>is:</a:t>
            </a:r>
            <a:endParaRPr sz="1800" dirty="0">
              <a:latin typeface="Tahoma"/>
              <a:cs typeface="Tahoma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451864" y="4877775"/>
            <a:ext cx="3520449" cy="811530"/>
            <a:chOff x="3423945" y="5290161"/>
            <a:chExt cx="3520449" cy="811530"/>
          </a:xfrm>
        </p:grpSpPr>
        <p:sp>
          <p:nvSpPr>
            <p:cNvPr id="9" name="object 9"/>
            <p:cNvSpPr txBox="1"/>
            <p:nvPr/>
          </p:nvSpPr>
          <p:spPr>
            <a:xfrm>
              <a:off x="3423945" y="5319553"/>
              <a:ext cx="885190" cy="340360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</a:pPr>
              <a:r>
                <a:rPr sz="2050" b="0" i="1" spc="-190" dirty="0">
                  <a:latin typeface="Bookman Old Style"/>
                  <a:cs typeface="Bookman Old Style"/>
                </a:rPr>
                <a:t>V</a:t>
              </a:r>
              <a:r>
                <a:rPr sz="2050" b="0" i="1" spc="-215" dirty="0">
                  <a:latin typeface="Bookman Old Style"/>
                  <a:cs typeface="Bookman Old Style"/>
                </a:rPr>
                <a:t> </a:t>
              </a:r>
              <a:r>
                <a:rPr sz="2050" b="0" i="1" spc="80" dirty="0">
                  <a:latin typeface="Bookman Old Style"/>
                  <a:cs typeface="Bookman Old Style"/>
                </a:rPr>
                <a:t>ar</a:t>
              </a:r>
              <a:r>
                <a:rPr sz="2050" spc="80" dirty="0">
                  <a:latin typeface="Garamond"/>
                  <a:cs typeface="Garamond"/>
                </a:rPr>
                <a:t>[</a:t>
              </a:r>
              <a:r>
                <a:rPr sz="2050" b="0" i="1" spc="80" dirty="0">
                  <a:latin typeface="Bookman Old Style"/>
                  <a:cs typeface="Bookman Old Style"/>
                </a:rPr>
                <a:t>X</a:t>
              </a:r>
              <a:r>
                <a:rPr sz="2050" spc="80" dirty="0">
                  <a:latin typeface="Garamond"/>
                  <a:cs typeface="Garamond"/>
                </a:rPr>
                <a:t>]</a:t>
              </a:r>
              <a:endParaRPr sz="2050" dirty="0">
                <a:latin typeface="Garamond"/>
                <a:cs typeface="Garamond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4536474" y="5290161"/>
              <a:ext cx="2407920" cy="81153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R="130175" algn="r">
                <a:lnSpc>
                  <a:spcPts val="994"/>
                </a:lnSpc>
                <a:spcBef>
                  <a:spcPts val="95"/>
                </a:spcBef>
              </a:pPr>
              <a:r>
                <a:rPr sz="1450" spc="10" dirty="0">
                  <a:latin typeface="Arial"/>
                  <a:cs typeface="Arial"/>
                </a:rPr>
                <a:t>2</a:t>
              </a:r>
              <a:endParaRPr sz="1450">
                <a:latin typeface="Arial"/>
                <a:cs typeface="Arial"/>
              </a:endParaRPr>
            </a:p>
            <a:p>
              <a:pPr marL="12700">
                <a:lnSpc>
                  <a:spcPts val="1714"/>
                </a:lnSpc>
                <a:tabLst>
                  <a:tab pos="469265" algn="l"/>
                </a:tabLst>
              </a:pPr>
              <a:r>
                <a:rPr sz="2050" spc="229" dirty="0">
                  <a:latin typeface="Garamond"/>
                  <a:cs typeface="Garamond"/>
                </a:rPr>
                <a:t>=	</a:t>
              </a:r>
              <a:r>
                <a:rPr sz="2050" b="0" i="1" spc="175" dirty="0">
                  <a:latin typeface="Bookman Old Style"/>
                  <a:cs typeface="Bookman Old Style"/>
                </a:rPr>
                <a:t>E</a:t>
              </a:r>
              <a:r>
                <a:rPr sz="2050" spc="175" dirty="0">
                  <a:latin typeface="Garamond"/>
                  <a:cs typeface="Garamond"/>
                </a:rPr>
                <a:t>[(</a:t>
              </a:r>
              <a:r>
                <a:rPr sz="2050" b="0" i="1" spc="175" dirty="0">
                  <a:latin typeface="Bookman Old Style"/>
                  <a:cs typeface="Bookman Old Style"/>
                </a:rPr>
                <a:t>X </a:t>
              </a:r>
              <a:r>
                <a:rPr sz="2050" spc="-25" dirty="0">
                  <a:latin typeface="Lucida Sans Unicode"/>
                  <a:cs typeface="Lucida Sans Unicode"/>
                </a:rPr>
                <a:t>− </a:t>
              </a:r>
              <a:r>
                <a:rPr sz="2050" b="0" i="1" spc="250" dirty="0">
                  <a:latin typeface="Bookman Old Style"/>
                  <a:cs typeface="Bookman Old Style"/>
                </a:rPr>
                <a:t>E</a:t>
              </a:r>
              <a:r>
                <a:rPr sz="2050" spc="250" dirty="0">
                  <a:latin typeface="Garamond"/>
                  <a:cs typeface="Garamond"/>
                </a:rPr>
                <a:t>(</a:t>
              </a:r>
              <a:r>
                <a:rPr sz="2050" b="0" i="1" spc="250" dirty="0">
                  <a:latin typeface="Bookman Old Style"/>
                  <a:cs typeface="Bookman Old Style"/>
                </a:rPr>
                <a:t>X</a:t>
              </a:r>
              <a:r>
                <a:rPr sz="2050" spc="250" dirty="0">
                  <a:latin typeface="Garamond"/>
                  <a:cs typeface="Garamond"/>
                </a:rPr>
                <a:t>))</a:t>
              </a:r>
              <a:r>
                <a:rPr sz="2050" spc="-30" dirty="0">
                  <a:latin typeface="Garamond"/>
                  <a:cs typeface="Garamond"/>
                </a:rPr>
                <a:t> </a:t>
              </a:r>
              <a:r>
                <a:rPr sz="2050" spc="10" dirty="0">
                  <a:latin typeface="Garamond"/>
                  <a:cs typeface="Garamond"/>
                </a:rPr>
                <a:t>]</a:t>
              </a:r>
              <a:endParaRPr sz="2050">
                <a:latin typeface="Garamond"/>
                <a:cs typeface="Garamond"/>
              </a:endParaRPr>
            </a:p>
            <a:p>
              <a:pPr marL="12700">
                <a:lnSpc>
                  <a:spcPct val="100000"/>
                </a:lnSpc>
                <a:spcBef>
                  <a:spcPts val="1015"/>
                </a:spcBef>
                <a:tabLst>
                  <a:tab pos="469265" algn="l"/>
                </a:tabLst>
              </a:pPr>
              <a:r>
                <a:rPr sz="2050" spc="229" dirty="0">
                  <a:latin typeface="Garamond"/>
                  <a:cs typeface="Garamond"/>
                </a:rPr>
                <a:t>=	</a:t>
              </a:r>
              <a:r>
                <a:rPr sz="2050" b="0" i="1" spc="150" dirty="0">
                  <a:latin typeface="Bookman Old Style"/>
                  <a:cs typeface="Bookman Old Style"/>
                </a:rPr>
                <a:t>E</a:t>
              </a:r>
              <a:r>
                <a:rPr sz="2050" spc="150" dirty="0">
                  <a:latin typeface="Garamond"/>
                  <a:cs typeface="Garamond"/>
                </a:rPr>
                <a:t>[</a:t>
              </a:r>
              <a:r>
                <a:rPr sz="2050" b="0" i="1" spc="150" dirty="0">
                  <a:latin typeface="Bookman Old Style"/>
                  <a:cs typeface="Bookman Old Style"/>
                </a:rPr>
                <a:t>X</a:t>
              </a:r>
              <a:r>
                <a:rPr sz="2175" spc="225" baseline="32567" dirty="0">
                  <a:latin typeface="Arial"/>
                  <a:cs typeface="Arial"/>
                </a:rPr>
                <a:t>2</a:t>
              </a:r>
              <a:r>
                <a:rPr sz="2050" spc="150" dirty="0">
                  <a:latin typeface="Garamond"/>
                  <a:cs typeface="Garamond"/>
                </a:rPr>
                <a:t>] </a:t>
              </a:r>
              <a:r>
                <a:rPr sz="2050" spc="-25" dirty="0">
                  <a:latin typeface="Lucida Sans Unicode"/>
                  <a:cs typeface="Lucida Sans Unicode"/>
                </a:rPr>
                <a:t>−</a:t>
              </a:r>
              <a:r>
                <a:rPr sz="2050" spc="-440" dirty="0">
                  <a:latin typeface="Lucida Sans Unicode"/>
                  <a:cs typeface="Lucida Sans Unicode"/>
                </a:rPr>
                <a:t> </a:t>
              </a:r>
              <a:r>
                <a:rPr sz="2050" spc="155" dirty="0">
                  <a:latin typeface="Garamond"/>
                  <a:cs typeface="Garamond"/>
                </a:rPr>
                <a:t>(</a:t>
              </a:r>
              <a:r>
                <a:rPr sz="2050" b="0" i="1" spc="155" dirty="0">
                  <a:latin typeface="Bookman Old Style"/>
                  <a:cs typeface="Bookman Old Style"/>
                </a:rPr>
                <a:t>E</a:t>
              </a:r>
              <a:r>
                <a:rPr sz="2050" spc="155" dirty="0">
                  <a:latin typeface="Garamond"/>
                  <a:cs typeface="Garamond"/>
                </a:rPr>
                <a:t>[</a:t>
              </a:r>
              <a:r>
                <a:rPr sz="2050" b="0" i="1" spc="155" dirty="0">
                  <a:latin typeface="Bookman Old Style"/>
                  <a:cs typeface="Bookman Old Style"/>
                </a:rPr>
                <a:t>X</a:t>
              </a:r>
              <a:r>
                <a:rPr sz="2050" spc="155" dirty="0">
                  <a:latin typeface="Garamond"/>
                  <a:cs typeface="Garamond"/>
                </a:rPr>
                <a:t>])</a:t>
              </a:r>
              <a:r>
                <a:rPr sz="2175" spc="232" baseline="32567" dirty="0">
                  <a:latin typeface="Arial"/>
                  <a:cs typeface="Arial"/>
                </a:rPr>
                <a:t>2</a:t>
              </a:r>
              <a:endParaRPr sz="2175" baseline="32567">
                <a:latin typeface="Arial"/>
                <a:cs typeface="Arial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129" y="2590800"/>
            <a:ext cx="35242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>
            <a:spLocks noGrp="1"/>
          </p:cNvSpPr>
          <p:nvPr>
            <p:ph type="sldNum" sz="quarter" idx="4294967295"/>
          </p:nvPr>
        </p:nvSpPr>
        <p:spPr>
          <a:xfrm>
            <a:off x="8966320" y="6730060"/>
            <a:ext cx="2032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37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7066" y="715237"/>
            <a:ext cx="294513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The </a:t>
            </a:r>
            <a:r>
              <a:rPr spc="-100" dirty="0"/>
              <a:t>variance</a:t>
            </a:r>
            <a:r>
              <a:rPr spc="375" dirty="0"/>
              <a:t> </a:t>
            </a:r>
            <a:r>
              <a:rPr spc="-55" dirty="0"/>
              <a:t>lemma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901700" y="3973519"/>
            <a:ext cx="5795645" cy="92397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912620">
              <a:lnSpc>
                <a:spcPct val="100000"/>
              </a:lnSpc>
              <a:spcBef>
                <a:spcPts val="605"/>
              </a:spcBef>
              <a:tabLst>
                <a:tab pos="4323715" algn="l"/>
              </a:tabLst>
            </a:pPr>
            <a:endParaRPr sz="2175" baseline="32567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70"/>
              </a:spcBef>
            </a:pPr>
            <a:r>
              <a:rPr sz="2050" spc="-60" dirty="0">
                <a:latin typeface="Tahoma"/>
                <a:cs typeface="Tahoma"/>
              </a:rPr>
              <a:t>We </a:t>
            </a:r>
            <a:r>
              <a:rPr sz="2050" spc="-15" dirty="0">
                <a:latin typeface="Tahoma"/>
                <a:cs typeface="Tahoma"/>
              </a:rPr>
              <a:t>will </a:t>
            </a:r>
            <a:r>
              <a:rPr sz="2050" spc="-125" dirty="0">
                <a:latin typeface="Tahoma"/>
                <a:cs typeface="Tahoma"/>
              </a:rPr>
              <a:t>use </a:t>
            </a:r>
            <a:r>
              <a:rPr sz="2050" spc="-60" dirty="0">
                <a:latin typeface="Tahoma"/>
                <a:cs typeface="Tahoma"/>
              </a:rPr>
              <a:t>the</a:t>
            </a:r>
            <a:r>
              <a:rPr sz="2050" spc="-14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form: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76945" y="6020415"/>
            <a:ext cx="316674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150" dirty="0">
                <a:latin typeface="Bookman Old Style"/>
                <a:cs typeface="Bookman Old Style"/>
              </a:rPr>
              <a:t>E</a:t>
            </a:r>
            <a:r>
              <a:rPr sz="2050" spc="150" dirty="0">
                <a:latin typeface="Garamond"/>
                <a:cs typeface="Garamond"/>
              </a:rPr>
              <a:t>[</a:t>
            </a:r>
            <a:r>
              <a:rPr sz="2050" b="0" i="1" spc="150" dirty="0">
                <a:latin typeface="Bookman Old Style"/>
                <a:cs typeface="Bookman Old Style"/>
              </a:rPr>
              <a:t>X</a:t>
            </a:r>
            <a:r>
              <a:rPr sz="2175" spc="225" baseline="32567" dirty="0">
                <a:latin typeface="Arial"/>
                <a:cs typeface="Arial"/>
              </a:rPr>
              <a:t>2</a:t>
            </a:r>
            <a:r>
              <a:rPr sz="2050" spc="150" dirty="0">
                <a:latin typeface="Garamond"/>
                <a:cs typeface="Garamond"/>
              </a:rPr>
              <a:t>] </a:t>
            </a:r>
            <a:r>
              <a:rPr sz="2050" spc="229" dirty="0">
                <a:latin typeface="Garamond"/>
                <a:cs typeface="Garamond"/>
              </a:rPr>
              <a:t>= </a:t>
            </a:r>
            <a:r>
              <a:rPr sz="2050" spc="155" dirty="0">
                <a:latin typeface="Garamond"/>
                <a:cs typeface="Garamond"/>
              </a:rPr>
              <a:t>(</a:t>
            </a:r>
            <a:r>
              <a:rPr sz="2050" b="0" i="1" spc="155" dirty="0">
                <a:latin typeface="Bookman Old Style"/>
                <a:cs typeface="Bookman Old Style"/>
              </a:rPr>
              <a:t>E</a:t>
            </a:r>
            <a:r>
              <a:rPr sz="2050" spc="155" dirty="0">
                <a:latin typeface="Garamond"/>
                <a:cs typeface="Garamond"/>
              </a:rPr>
              <a:t>[</a:t>
            </a:r>
            <a:r>
              <a:rPr sz="2050" b="0" i="1" spc="155" dirty="0">
                <a:latin typeface="Bookman Old Style"/>
                <a:cs typeface="Bookman Old Style"/>
              </a:rPr>
              <a:t>X</a:t>
            </a:r>
            <a:r>
              <a:rPr sz="2050" spc="155" dirty="0">
                <a:latin typeface="Garamond"/>
                <a:cs typeface="Garamond"/>
              </a:rPr>
              <a:t>])</a:t>
            </a:r>
            <a:r>
              <a:rPr sz="2175" spc="232" baseline="32567" dirty="0">
                <a:latin typeface="Arial"/>
                <a:cs typeface="Arial"/>
              </a:rPr>
              <a:t>2 </a:t>
            </a:r>
            <a:r>
              <a:rPr sz="2050" spc="229" dirty="0">
                <a:latin typeface="Garamond"/>
                <a:cs typeface="Garamond"/>
              </a:rPr>
              <a:t>+</a:t>
            </a:r>
            <a:r>
              <a:rPr sz="2050" spc="-360" dirty="0">
                <a:latin typeface="Garamond"/>
                <a:cs typeface="Garamond"/>
              </a:rPr>
              <a:t> </a:t>
            </a:r>
            <a:r>
              <a:rPr sz="2050" b="0" i="1" spc="-190" dirty="0">
                <a:latin typeface="Bookman Old Style"/>
                <a:cs typeface="Bookman Old Style"/>
              </a:rPr>
              <a:t>V </a:t>
            </a:r>
            <a:r>
              <a:rPr sz="2050" b="0" i="1" spc="80" dirty="0">
                <a:latin typeface="Bookman Old Style"/>
                <a:cs typeface="Bookman Old Style"/>
              </a:rPr>
              <a:t>ar</a:t>
            </a:r>
            <a:r>
              <a:rPr sz="2050" spc="80" dirty="0">
                <a:latin typeface="Garamond"/>
                <a:cs typeface="Garamond"/>
              </a:rPr>
              <a:t>[</a:t>
            </a:r>
            <a:r>
              <a:rPr sz="2050" b="0" i="1" spc="80" dirty="0">
                <a:latin typeface="Bookman Old Style"/>
                <a:cs typeface="Bookman Old Style"/>
              </a:rPr>
              <a:t>X</a:t>
            </a:r>
            <a:r>
              <a:rPr sz="2050" spc="80" dirty="0">
                <a:latin typeface="Garamond"/>
                <a:cs typeface="Garamond"/>
              </a:rPr>
              <a:t>]</a:t>
            </a:r>
            <a:endParaRPr sz="2050" dirty="0">
              <a:latin typeface="Garamond"/>
              <a:cs typeface="Garamond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2200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62000" y="5530334"/>
            <a:ext cx="146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the form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8966320" y="6730060"/>
            <a:ext cx="2032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38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9013" y="715237"/>
            <a:ext cx="409892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/>
              <a:t>Bias-variance</a:t>
            </a:r>
            <a:r>
              <a:rPr spc="185" dirty="0"/>
              <a:t> </a:t>
            </a:r>
            <a:r>
              <a:rPr spc="-90" dirty="0"/>
              <a:t>decomposition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408334"/>
            <a:ext cx="1956435" cy="29174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14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pc="-45" dirty="0">
                <a:latin typeface="Tahoma"/>
                <a:cs typeface="Tahoma"/>
              </a:rPr>
              <a:t>Simple</a:t>
            </a:r>
            <a:r>
              <a:rPr dirty="0">
                <a:latin typeface="Tahoma"/>
                <a:cs typeface="Tahoma"/>
              </a:rPr>
              <a:t> </a:t>
            </a:r>
            <a:r>
              <a:rPr spc="-95" dirty="0">
                <a:latin typeface="Tahoma"/>
                <a:cs typeface="Tahoma"/>
              </a:rPr>
              <a:t>algebra:</a:t>
            </a:r>
            <a:endParaRPr dirty="0">
              <a:latin typeface="Tahoma"/>
              <a:cs typeface="Tahom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838200" y="3048000"/>
                <a:ext cx="8877300" cy="3517437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269875" indent="-257175">
                  <a:lnSpc>
                    <a:spcPct val="100000"/>
                  </a:lnSpc>
                  <a:spcBef>
                    <a:spcPts val="3010"/>
                  </a:spcBef>
                  <a:buFont typeface="Lucida Sans Unicode"/>
                  <a:buChar char="•"/>
                  <a:tabLst>
                    <a:tab pos="270510" algn="l"/>
                  </a:tabLst>
                </a:pPr>
                <a:r>
                  <a:rPr spc="-5" dirty="0">
                    <a:latin typeface="Tahoma"/>
                    <a:cs typeface="Tahoma"/>
                  </a:rPr>
                  <a:t>Let </a:t>
                </a:r>
                <a:r>
                  <a:rPr lang="en-US" spc="-5" dirty="0">
                    <a:latin typeface="Tahoma"/>
                    <a:cs typeface="Tahoma"/>
                  </a:rPr>
                  <a:t>                                 </a:t>
                </a:r>
                <a:r>
                  <a:rPr spc="-85" dirty="0">
                    <a:latin typeface="Tahoma"/>
                    <a:cs typeface="Tahoma"/>
                  </a:rPr>
                  <a:t>denote </a:t>
                </a:r>
                <a:r>
                  <a:rPr spc="-60" dirty="0">
                    <a:latin typeface="Tahoma"/>
                    <a:cs typeface="Tahoma"/>
                  </a:rPr>
                  <a:t>the </a:t>
                </a:r>
                <a:r>
                  <a:rPr i="1" spc="-130" dirty="0">
                    <a:solidFill>
                      <a:srgbClr val="E50000"/>
                    </a:solidFill>
                    <a:latin typeface="Arial"/>
                    <a:cs typeface="Arial"/>
                  </a:rPr>
                  <a:t>mean </a:t>
                </a:r>
                <a:r>
                  <a:rPr i="1" spc="-45" dirty="0">
                    <a:solidFill>
                      <a:srgbClr val="E50000"/>
                    </a:solidFill>
                    <a:latin typeface="Arial"/>
                    <a:cs typeface="Arial"/>
                  </a:rPr>
                  <a:t>prediction </a:t>
                </a:r>
                <a:r>
                  <a:rPr spc="-55" dirty="0">
                    <a:latin typeface="Tahoma"/>
                    <a:cs typeface="Tahoma"/>
                  </a:rPr>
                  <a:t>of </a:t>
                </a:r>
                <a:r>
                  <a:rPr spc="-60" dirty="0">
                    <a:latin typeface="Tahoma"/>
                    <a:cs typeface="Tahoma"/>
                  </a:rPr>
                  <a:t>the </a:t>
                </a:r>
                <a:r>
                  <a:rPr spc="-65" dirty="0">
                    <a:latin typeface="Tahoma"/>
                    <a:cs typeface="Tahoma"/>
                  </a:rPr>
                  <a:t>hypothesis</a:t>
                </a:r>
                <a:r>
                  <a:rPr spc="50" dirty="0">
                    <a:latin typeface="Tahoma"/>
                    <a:cs typeface="Tahoma"/>
                  </a:rPr>
                  <a:t> </a:t>
                </a:r>
                <a:r>
                  <a:rPr spc="-15" dirty="0">
                    <a:latin typeface="Tahoma"/>
                    <a:cs typeface="Tahoma"/>
                  </a:rPr>
                  <a:t>at</a:t>
                </a:r>
                <a:endParaRPr dirty="0">
                  <a:latin typeface="Tahoma"/>
                  <a:cs typeface="Tahoma"/>
                </a:endParaRPr>
              </a:p>
              <a:p>
                <a:pPr marL="269875">
                  <a:lnSpc>
                    <a:spcPct val="100000"/>
                  </a:lnSpc>
                  <a:spcBef>
                    <a:spcPts val="15"/>
                  </a:spcBef>
                </a:pPr>
                <a:r>
                  <a:rPr b="1" spc="-20" dirty="0">
                    <a:latin typeface="Tahoma"/>
                    <a:cs typeface="Tahoma"/>
                  </a:rPr>
                  <a:t>x</a:t>
                </a:r>
                <a:r>
                  <a:rPr spc="-20" dirty="0">
                    <a:latin typeface="Tahoma"/>
                    <a:cs typeface="Tahoma"/>
                  </a:rPr>
                  <a:t>, </a:t>
                </a:r>
                <a:r>
                  <a:rPr spc="-110" dirty="0">
                    <a:latin typeface="Tahoma"/>
                    <a:cs typeface="Tahoma"/>
                  </a:rPr>
                  <a:t>when </a:t>
                </a:r>
                <a:r>
                  <a:rPr b="0" i="1" spc="-85" dirty="0">
                    <a:latin typeface="Bookman Old Style"/>
                    <a:cs typeface="Bookman Old Style"/>
                  </a:rPr>
                  <a:t>h </a:t>
                </a:r>
                <a:r>
                  <a:rPr spc="-55" dirty="0">
                    <a:latin typeface="Tahoma"/>
                    <a:cs typeface="Tahoma"/>
                  </a:rPr>
                  <a:t>is </a:t>
                </a:r>
                <a:r>
                  <a:rPr spc="-50" dirty="0">
                    <a:latin typeface="Tahoma"/>
                    <a:cs typeface="Tahoma"/>
                  </a:rPr>
                  <a:t>trained </a:t>
                </a:r>
                <a:r>
                  <a:rPr spc="-30" dirty="0">
                    <a:latin typeface="Tahoma"/>
                    <a:cs typeface="Tahoma"/>
                  </a:rPr>
                  <a:t>with </a:t>
                </a:r>
                <a:r>
                  <a:rPr spc="-45" dirty="0">
                    <a:latin typeface="Tahoma"/>
                    <a:cs typeface="Tahoma"/>
                  </a:rPr>
                  <a:t>data </a:t>
                </a:r>
                <a:r>
                  <a:rPr spc="-90" dirty="0">
                    <a:latin typeface="Tahoma"/>
                    <a:cs typeface="Tahoma"/>
                  </a:rPr>
                  <a:t>drawn </a:t>
                </a:r>
                <a:r>
                  <a:rPr spc="-55" dirty="0">
                    <a:latin typeface="Tahoma"/>
                    <a:cs typeface="Tahoma"/>
                  </a:rPr>
                  <a:t>from</a:t>
                </a:r>
                <a:r>
                  <a:rPr spc="390" dirty="0">
                    <a:latin typeface="Tahoma"/>
                    <a:cs typeface="Tahoma"/>
                  </a:rPr>
                  <a:t> </a:t>
                </a:r>
                <a:r>
                  <a:rPr b="0" i="1" spc="90" dirty="0">
                    <a:latin typeface="Bookman Old Style"/>
                    <a:cs typeface="Bookman Old Style"/>
                  </a:rPr>
                  <a:t>P</a:t>
                </a:r>
                <a:endParaRPr dirty="0">
                  <a:latin typeface="Bookman Old Style"/>
                  <a:cs typeface="Bookman Old Style"/>
                </a:endParaRPr>
              </a:p>
              <a:p>
                <a:pPr marL="269875" indent="-257175">
                  <a:lnSpc>
                    <a:spcPct val="100000"/>
                  </a:lnSpc>
                  <a:spcBef>
                    <a:spcPts val="340"/>
                  </a:spcBef>
                  <a:buFont typeface="Lucida Sans Unicode"/>
                  <a:buChar char="•"/>
                  <a:tabLst>
                    <a:tab pos="270510" algn="l"/>
                  </a:tabLst>
                </a:pPr>
                <a:r>
                  <a:rPr spc="-45" dirty="0">
                    <a:latin typeface="Tahoma"/>
                    <a:cs typeface="Tahoma"/>
                  </a:rPr>
                  <a:t>For </a:t>
                </a:r>
                <a:r>
                  <a:rPr spc="-60" dirty="0">
                    <a:latin typeface="Tahoma"/>
                    <a:cs typeface="Tahoma"/>
                  </a:rPr>
                  <a:t>the </a:t>
                </a:r>
                <a:r>
                  <a:rPr spc="-25" dirty="0">
                    <a:latin typeface="Tahoma"/>
                    <a:cs typeface="Tahoma"/>
                  </a:rPr>
                  <a:t>first </a:t>
                </a:r>
                <a:r>
                  <a:rPr spc="-55" dirty="0">
                    <a:latin typeface="Tahoma"/>
                    <a:cs typeface="Tahoma"/>
                  </a:rPr>
                  <a:t>term, </a:t>
                </a:r>
                <a:r>
                  <a:rPr spc="-75" dirty="0">
                    <a:latin typeface="Tahoma"/>
                    <a:cs typeface="Tahoma"/>
                  </a:rPr>
                  <a:t>using </a:t>
                </a:r>
                <a:r>
                  <a:rPr spc="-60" dirty="0">
                    <a:latin typeface="Tahoma"/>
                    <a:cs typeface="Tahoma"/>
                  </a:rPr>
                  <a:t>the </a:t>
                </a:r>
                <a:r>
                  <a:rPr spc="-75" dirty="0">
                    <a:latin typeface="Tahoma"/>
                    <a:cs typeface="Tahoma"/>
                  </a:rPr>
                  <a:t>variance lemma,</a:t>
                </a:r>
                <a:r>
                  <a:rPr spc="-65" dirty="0">
                    <a:latin typeface="Tahoma"/>
                    <a:cs typeface="Tahoma"/>
                  </a:rPr>
                  <a:t> </a:t>
                </a:r>
                <a:r>
                  <a:rPr spc="-170" dirty="0">
                    <a:latin typeface="Tahoma"/>
                    <a:cs typeface="Tahoma"/>
                  </a:rPr>
                  <a:t>we </a:t>
                </a:r>
                <a:r>
                  <a:rPr spc="-110" dirty="0">
                    <a:latin typeface="Tahoma"/>
                    <a:cs typeface="Tahoma"/>
                  </a:rPr>
                  <a:t>have:</a:t>
                </a:r>
                <a:endParaRPr dirty="0">
                  <a:latin typeface="Tahoma"/>
                  <a:cs typeface="Tahoma"/>
                </a:endParaRPr>
              </a:p>
              <a:p>
                <a:pPr marL="269875" marR="685165" indent="-257175">
                  <a:lnSpc>
                    <a:spcPct val="100800"/>
                  </a:lnSpc>
                  <a:spcBef>
                    <a:spcPts val="1555"/>
                  </a:spcBef>
                  <a:buFont typeface="Lucida Sans Unicode"/>
                  <a:buChar char="•"/>
                  <a:tabLst>
                    <a:tab pos="270510" algn="l"/>
                  </a:tabLst>
                </a:pPr>
                <a:endParaRPr lang="en-US" sz="2050" spc="-25" dirty="0">
                  <a:latin typeface="Tahoma"/>
                  <a:cs typeface="Tahoma"/>
                </a:endParaRPr>
              </a:p>
              <a:p>
                <a:pPr marL="269875" marR="685165" indent="-257175">
                  <a:lnSpc>
                    <a:spcPct val="100800"/>
                  </a:lnSpc>
                  <a:spcBef>
                    <a:spcPts val="1555"/>
                  </a:spcBef>
                  <a:buFont typeface="Lucida Sans Unicode"/>
                  <a:buChar char="•"/>
                  <a:tabLst>
                    <a:tab pos="270510" algn="l"/>
                  </a:tabLst>
                </a:pPr>
                <a:r>
                  <a:rPr spc="-25" dirty="0">
                    <a:latin typeface="Tahoma"/>
                    <a:cs typeface="Tahoma"/>
                  </a:rPr>
                  <a:t>Note </a:t>
                </a:r>
                <a:r>
                  <a:rPr spc="-15" dirty="0">
                    <a:latin typeface="Tahoma"/>
                    <a:cs typeface="Tahoma"/>
                  </a:rPr>
                  <a:t>that</a:t>
                </a:r>
                <a:endParaRPr lang="en-US" spc="-15" dirty="0">
                  <a:latin typeface="Tahoma"/>
                  <a:cs typeface="Tahoma"/>
                </a:endParaRPr>
              </a:p>
              <a:p>
                <a:pPr marL="12700" marR="685165">
                  <a:lnSpc>
                    <a:spcPct val="100800"/>
                  </a:lnSpc>
                  <a:spcBef>
                    <a:spcPts val="1555"/>
                  </a:spcBef>
                  <a:tabLst>
                    <a:tab pos="270510" algn="l"/>
                  </a:tabLst>
                </a:pPr>
                <a:r>
                  <a:rPr spc="-80" dirty="0">
                    <a:latin typeface="Tahoma"/>
                    <a:cs typeface="Tahoma"/>
                  </a:rPr>
                  <a:t>(because </a:t>
                </a:r>
                <a:r>
                  <a:rPr spc="-55" dirty="0">
                    <a:latin typeface="Tahoma"/>
                    <a:cs typeface="Tahoma"/>
                  </a:rPr>
                  <a:t>of </a:t>
                </a:r>
                <a:r>
                  <a:rPr spc="-50" dirty="0">
                    <a:latin typeface="Tahoma"/>
                    <a:cs typeface="Tahoma"/>
                  </a:rPr>
                  <a:t>linearity </a:t>
                </a:r>
                <a:r>
                  <a:rPr spc="-55" dirty="0">
                    <a:latin typeface="Tahoma"/>
                    <a:cs typeface="Tahoma"/>
                  </a:rPr>
                  <a:t>of  </a:t>
                </a:r>
                <a:r>
                  <a:rPr spc="-50" dirty="0">
                    <a:latin typeface="Tahoma"/>
                    <a:cs typeface="Tahoma"/>
                  </a:rPr>
                  <a:t>expectation </a:t>
                </a:r>
                <a:r>
                  <a:rPr spc="-80" dirty="0">
                    <a:latin typeface="Tahoma"/>
                    <a:cs typeface="Tahoma"/>
                  </a:rPr>
                  <a:t>and </a:t>
                </a:r>
                <a:r>
                  <a:rPr spc="-60" dirty="0">
                    <a:latin typeface="Tahoma"/>
                    <a:cs typeface="Tahoma"/>
                  </a:rPr>
                  <a:t>the </a:t>
                </a:r>
                <a:r>
                  <a:rPr spc="-65" dirty="0">
                    <a:latin typeface="Tahoma"/>
                    <a:cs typeface="Tahoma"/>
                  </a:rPr>
                  <a:t>assumption </a:t>
                </a:r>
                <a:r>
                  <a:rPr spc="-80" dirty="0">
                    <a:latin typeface="Tahoma"/>
                    <a:cs typeface="Tahoma"/>
                  </a:rPr>
                  <a:t>on </a:t>
                </a:r>
                <a:r>
                  <a:rPr lang="en-US" spc="-80" dirty="0">
                    <a:latin typeface="Tahoma"/>
                    <a:cs typeface="Tahoma"/>
                  </a:rPr>
                  <a:t>  </a:t>
                </a:r>
                <a14:m>
                  <m:oMath xmlns:m="http://schemas.openxmlformats.org/officeDocument/2006/math">
                    <m:r>
                      <a:rPr lang="en-US" i="1" spc="-80" smtClean="0">
                        <a:latin typeface="Cambria Math"/>
                        <a:ea typeface="Cambria Math"/>
                        <a:cs typeface="Tahoma"/>
                      </a:rPr>
                      <m:t>𝜖</m:t>
                    </m:r>
                  </m:oMath>
                </a14:m>
                <a:r>
                  <a:rPr spc="-25" dirty="0">
                    <a:latin typeface="Lucida Sans Unicode"/>
                    <a:cs typeface="Lucida Sans Unicode"/>
                  </a:rPr>
                  <a:t>∼ </a:t>
                </a:r>
                <a:r>
                  <a:rPr spc="175" dirty="0">
                    <a:latin typeface="Lucida Sans Unicode"/>
                    <a:cs typeface="Lucida Sans Unicode"/>
                  </a:rPr>
                  <a:t>N </a:t>
                </a:r>
                <a:r>
                  <a:rPr spc="75" dirty="0">
                    <a:latin typeface="Garamond"/>
                    <a:cs typeface="Garamond"/>
                  </a:rPr>
                  <a:t>(0</a:t>
                </a:r>
                <a:r>
                  <a:rPr b="0" i="1" spc="75" dirty="0">
                    <a:latin typeface="Bookman Old Style"/>
                    <a:cs typeface="Bookman Old Style"/>
                  </a:rPr>
                  <a:t>,</a:t>
                </a:r>
                <a:r>
                  <a:rPr b="0" i="1" spc="-385" dirty="0">
                    <a:latin typeface="Bookman Old Style"/>
                    <a:cs typeface="Bookman Old Style"/>
                  </a:rPr>
                  <a:t> </a:t>
                </a:r>
                <a:r>
                  <a:rPr b="0" i="1" spc="110" dirty="0">
                    <a:latin typeface="Bookman Old Style"/>
                    <a:cs typeface="Bookman Old Style"/>
                  </a:rPr>
                  <a:t>σ</a:t>
                </a:r>
                <a:r>
                  <a:rPr spc="110" dirty="0">
                    <a:latin typeface="Garamond"/>
                    <a:cs typeface="Garamond"/>
                  </a:rPr>
                  <a:t>)</a:t>
                </a:r>
                <a:r>
                  <a:rPr spc="110" dirty="0">
                    <a:latin typeface="Tahoma"/>
                    <a:cs typeface="Tahoma"/>
                  </a:rPr>
                  <a:t>)</a:t>
                </a:r>
                <a:endParaRPr dirty="0">
                  <a:latin typeface="Tahoma"/>
                  <a:cs typeface="Tahoma"/>
                </a:endParaRPr>
              </a:p>
              <a:p>
                <a:pPr marL="269875" indent="-257175">
                  <a:lnSpc>
                    <a:spcPct val="100000"/>
                  </a:lnSpc>
                  <a:spcBef>
                    <a:spcPts val="345"/>
                  </a:spcBef>
                  <a:buFont typeface="Lucida Sans Unicode"/>
                  <a:buChar char="•"/>
                  <a:tabLst>
                    <a:tab pos="270510" algn="l"/>
                  </a:tabLst>
                </a:pPr>
                <a:r>
                  <a:rPr spc="-45" dirty="0">
                    <a:latin typeface="Tahoma"/>
                    <a:cs typeface="Tahoma"/>
                  </a:rPr>
                  <a:t>For </a:t>
                </a:r>
                <a:r>
                  <a:rPr spc="-60" dirty="0">
                    <a:latin typeface="Tahoma"/>
                    <a:cs typeface="Tahoma"/>
                  </a:rPr>
                  <a:t>the </a:t>
                </a:r>
                <a:r>
                  <a:rPr spc="-90" dirty="0">
                    <a:latin typeface="Tahoma"/>
                    <a:cs typeface="Tahoma"/>
                  </a:rPr>
                  <a:t>second </a:t>
                </a:r>
                <a:r>
                  <a:rPr spc="-55" dirty="0">
                    <a:latin typeface="Tahoma"/>
                    <a:cs typeface="Tahoma"/>
                  </a:rPr>
                  <a:t>term, </a:t>
                </a:r>
                <a:r>
                  <a:rPr spc="-75" dirty="0">
                    <a:latin typeface="Tahoma"/>
                    <a:cs typeface="Tahoma"/>
                  </a:rPr>
                  <a:t>using </a:t>
                </a:r>
                <a:r>
                  <a:rPr spc="-60" dirty="0">
                    <a:latin typeface="Tahoma"/>
                    <a:cs typeface="Tahoma"/>
                  </a:rPr>
                  <a:t>the </a:t>
                </a:r>
                <a:r>
                  <a:rPr spc="-75" dirty="0">
                    <a:latin typeface="Tahoma"/>
                    <a:cs typeface="Tahoma"/>
                  </a:rPr>
                  <a:t>variance lemma,</a:t>
                </a:r>
                <a:r>
                  <a:rPr spc="5" dirty="0">
                    <a:latin typeface="Tahoma"/>
                    <a:cs typeface="Tahoma"/>
                  </a:rPr>
                  <a:t> </a:t>
                </a:r>
                <a:r>
                  <a:rPr spc="-170" dirty="0">
                    <a:latin typeface="Tahoma"/>
                    <a:cs typeface="Tahoma"/>
                  </a:rPr>
                  <a:t>we </a:t>
                </a:r>
                <a:r>
                  <a:rPr spc="-110" dirty="0">
                    <a:latin typeface="Tahoma"/>
                    <a:cs typeface="Tahoma"/>
                  </a:rPr>
                  <a:t>have:</a:t>
                </a:r>
                <a:endParaRPr lang="en-US" spc="-110" dirty="0">
                  <a:latin typeface="Tahoma"/>
                  <a:cs typeface="Tahoma"/>
                </a:endParaRPr>
              </a:p>
              <a:p>
                <a:pPr marL="269875" indent="-257175">
                  <a:lnSpc>
                    <a:spcPct val="100000"/>
                  </a:lnSpc>
                  <a:spcBef>
                    <a:spcPts val="345"/>
                  </a:spcBef>
                  <a:buFont typeface="Lucida Sans Unicode"/>
                  <a:buChar char="•"/>
                  <a:tabLst>
                    <a:tab pos="270510" algn="l"/>
                  </a:tabLst>
                </a:pPr>
                <a:endParaRPr lang="en-US" sz="2050" spc="-110" dirty="0">
                  <a:latin typeface="Tahoma"/>
                  <a:cs typeface="Tahoma"/>
                </a:endParaRPr>
              </a:p>
              <a:p>
                <a:pPr marL="269875" indent="-257175">
                  <a:lnSpc>
                    <a:spcPct val="100000"/>
                  </a:lnSpc>
                  <a:spcBef>
                    <a:spcPts val="345"/>
                  </a:spcBef>
                  <a:buFont typeface="Lucida Sans Unicode"/>
                  <a:buChar char="•"/>
                  <a:tabLst>
                    <a:tab pos="270510" algn="l"/>
                  </a:tabLst>
                </a:pPr>
                <a:endParaRPr sz="2050" dirty="0">
                  <a:latin typeface="Tahoma"/>
                  <a:cs typeface="Tahoma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48000"/>
                <a:ext cx="8877300" cy="3517437"/>
              </a:xfrm>
              <a:prstGeom prst="rect">
                <a:avLst/>
              </a:prstGeom>
              <a:blipFill rotWithShape="1">
                <a:blip r:embed="rId2"/>
                <a:stretch>
                  <a:fillRect l="-1923" t="-2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1749"/>
            <a:ext cx="88773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85" y="3059729"/>
            <a:ext cx="22002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23800"/>
            <a:ext cx="57435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708259"/>
            <a:ext cx="39909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640" y="5943600"/>
            <a:ext cx="48291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966320" y="6730060"/>
            <a:ext cx="2032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39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0070" y="732725"/>
            <a:ext cx="465709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/>
              <a:t>Bias-variance </a:t>
            </a:r>
            <a:r>
              <a:rPr spc="-90" dirty="0"/>
              <a:t>decomposition </a:t>
            </a:r>
            <a:r>
              <a:rPr spc="155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438713"/>
            <a:ext cx="9677400" cy="504689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14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5" dirty="0">
                <a:latin typeface="Tahoma"/>
                <a:cs typeface="Tahoma"/>
              </a:rPr>
              <a:t>Putting </a:t>
            </a:r>
            <a:r>
              <a:rPr sz="2050" spc="-70" dirty="0">
                <a:latin typeface="Tahoma"/>
                <a:cs typeface="Tahoma"/>
              </a:rPr>
              <a:t>everything </a:t>
            </a:r>
            <a:r>
              <a:rPr sz="2050" spc="-65" dirty="0">
                <a:latin typeface="Tahoma"/>
                <a:cs typeface="Tahoma"/>
              </a:rPr>
              <a:t>together, </a:t>
            </a:r>
            <a:r>
              <a:rPr sz="2050" spc="-170" dirty="0">
                <a:latin typeface="Tahoma"/>
                <a:cs typeface="Tahoma"/>
              </a:rPr>
              <a:t>we</a:t>
            </a:r>
            <a:r>
              <a:rPr sz="2050" spc="-16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have:</a:t>
            </a:r>
            <a:endParaRPr lang="en-US" sz="2050" spc="-110" dirty="0">
              <a:latin typeface="Tahoma"/>
              <a:cs typeface="Tahoma"/>
            </a:endParaRPr>
          </a:p>
          <a:p>
            <a:pPr marL="269875" indent="-257175">
              <a:lnSpc>
                <a:spcPct val="100000"/>
              </a:lnSpc>
              <a:spcBef>
                <a:spcPts val="114"/>
              </a:spcBef>
              <a:buFont typeface="Lucida Sans Unicode"/>
              <a:buChar char="•"/>
              <a:tabLst>
                <a:tab pos="270510" algn="l"/>
              </a:tabLst>
            </a:pPr>
            <a:endParaRPr lang="en-US" sz="2050" spc="-110" dirty="0">
              <a:latin typeface="Tahoma"/>
              <a:cs typeface="Tahoma"/>
            </a:endParaRPr>
          </a:p>
          <a:p>
            <a:pPr marL="269875" indent="-257175">
              <a:lnSpc>
                <a:spcPct val="100000"/>
              </a:lnSpc>
              <a:spcBef>
                <a:spcPts val="114"/>
              </a:spcBef>
              <a:buFont typeface="Lucida Sans Unicode"/>
              <a:buChar char="•"/>
              <a:tabLst>
                <a:tab pos="270510" algn="l"/>
              </a:tabLst>
            </a:pPr>
            <a:endParaRPr lang="en-US" sz="2050" spc="-11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70510" algn="l"/>
              </a:tabLst>
            </a:pPr>
            <a:endParaRPr sz="20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160"/>
              </a:spcBef>
              <a:tabLst>
                <a:tab pos="270510" algn="l"/>
              </a:tabLst>
            </a:pPr>
            <a:endParaRPr lang="en-US" sz="2050" spc="-15" dirty="0">
              <a:latin typeface="Tahoma"/>
              <a:cs typeface="Tahoma"/>
            </a:endParaRPr>
          </a:p>
          <a:p>
            <a:pPr marL="355600" indent="-342900">
              <a:lnSpc>
                <a:spcPct val="150000"/>
              </a:lnSpc>
              <a:spcBef>
                <a:spcPts val="3160"/>
              </a:spcBef>
              <a:buFont typeface="Arial" panose="020B0604020202020204" pitchFamily="34" charset="0"/>
              <a:buChar char="•"/>
              <a:tabLst>
                <a:tab pos="270510" algn="l"/>
              </a:tabLst>
            </a:pPr>
            <a:r>
              <a:rPr spc="-15" dirty="0">
                <a:latin typeface="Tahoma"/>
                <a:cs typeface="Tahoma"/>
              </a:rPr>
              <a:t>The </a:t>
            </a:r>
            <a:r>
              <a:rPr spc="-25" dirty="0">
                <a:latin typeface="Tahoma"/>
                <a:cs typeface="Tahoma"/>
              </a:rPr>
              <a:t>first </a:t>
            </a:r>
            <a:r>
              <a:rPr spc="-55" dirty="0">
                <a:latin typeface="Tahoma"/>
                <a:cs typeface="Tahoma"/>
              </a:rPr>
              <a:t>term, </a:t>
            </a:r>
            <a:r>
              <a:rPr lang="en-US" spc="-55" dirty="0">
                <a:latin typeface="Tahoma"/>
                <a:cs typeface="Tahoma"/>
              </a:rPr>
              <a:t>                                        </a:t>
            </a:r>
            <a:r>
              <a:rPr spc="-55" dirty="0">
                <a:latin typeface="Tahoma"/>
                <a:cs typeface="Tahoma"/>
              </a:rPr>
              <a:t>is </a:t>
            </a:r>
            <a:r>
              <a:rPr spc="-60" dirty="0">
                <a:latin typeface="Tahoma"/>
                <a:cs typeface="Tahoma"/>
              </a:rPr>
              <a:t>the </a:t>
            </a:r>
            <a:r>
              <a:rPr i="1" spc="-100" dirty="0">
                <a:solidFill>
                  <a:srgbClr val="E50000"/>
                </a:solidFill>
                <a:latin typeface="Arial"/>
                <a:cs typeface="Arial"/>
              </a:rPr>
              <a:t>variance </a:t>
            </a:r>
            <a:r>
              <a:rPr spc="-55" dirty="0">
                <a:latin typeface="Tahoma"/>
                <a:cs typeface="Tahoma"/>
              </a:rPr>
              <a:t>of </a:t>
            </a:r>
            <a:r>
              <a:rPr spc="-60" dirty="0">
                <a:latin typeface="Tahoma"/>
                <a:cs typeface="Tahoma"/>
              </a:rPr>
              <a:t>the</a:t>
            </a:r>
            <a:r>
              <a:rPr spc="-335" dirty="0">
                <a:latin typeface="Tahoma"/>
                <a:cs typeface="Tahoma"/>
              </a:rPr>
              <a:t> </a:t>
            </a:r>
            <a:r>
              <a:rPr spc="-65" dirty="0">
                <a:latin typeface="Tahoma"/>
                <a:cs typeface="Tahoma"/>
              </a:rPr>
              <a:t>hypothesis</a:t>
            </a:r>
            <a:endParaRPr dirty="0">
              <a:latin typeface="Tahoma"/>
              <a:cs typeface="Tahoma"/>
            </a:endParaRPr>
          </a:p>
          <a:p>
            <a:pPr marL="269875">
              <a:lnSpc>
                <a:spcPct val="150000"/>
              </a:lnSpc>
              <a:spcBef>
                <a:spcPts val="15"/>
              </a:spcBef>
            </a:pPr>
            <a:r>
              <a:rPr b="0" i="1" spc="-85" dirty="0">
                <a:latin typeface="Bookman Old Style"/>
                <a:cs typeface="Bookman Old Style"/>
              </a:rPr>
              <a:t>h </a:t>
            </a:r>
            <a:r>
              <a:rPr spc="-15" dirty="0">
                <a:latin typeface="Tahoma"/>
                <a:cs typeface="Tahoma"/>
              </a:rPr>
              <a:t>at </a:t>
            </a:r>
            <a:r>
              <a:rPr b="1" spc="-20" dirty="0">
                <a:latin typeface="Tahoma"/>
                <a:cs typeface="Tahoma"/>
              </a:rPr>
              <a:t>x</a:t>
            </a:r>
            <a:r>
              <a:rPr spc="-20" dirty="0">
                <a:latin typeface="Tahoma"/>
                <a:cs typeface="Tahoma"/>
              </a:rPr>
              <a:t>, </a:t>
            </a:r>
            <a:r>
              <a:rPr spc="-110" dirty="0">
                <a:latin typeface="Tahoma"/>
                <a:cs typeface="Tahoma"/>
              </a:rPr>
              <a:t>when </a:t>
            </a:r>
            <a:r>
              <a:rPr spc="-50" dirty="0">
                <a:latin typeface="Tahoma"/>
                <a:cs typeface="Tahoma"/>
              </a:rPr>
              <a:t>trained </a:t>
            </a:r>
            <a:r>
              <a:rPr spc="-30" dirty="0">
                <a:latin typeface="Tahoma"/>
                <a:cs typeface="Tahoma"/>
              </a:rPr>
              <a:t>with finite </a:t>
            </a:r>
            <a:r>
              <a:rPr spc="-45" dirty="0">
                <a:latin typeface="Tahoma"/>
                <a:cs typeface="Tahoma"/>
              </a:rPr>
              <a:t>data </a:t>
            </a:r>
            <a:r>
              <a:rPr spc="-90" dirty="0">
                <a:latin typeface="Tahoma"/>
                <a:cs typeface="Tahoma"/>
              </a:rPr>
              <a:t>sets </a:t>
            </a:r>
            <a:r>
              <a:rPr spc="-85" dirty="0">
                <a:latin typeface="Tahoma"/>
                <a:cs typeface="Tahoma"/>
              </a:rPr>
              <a:t>sampled </a:t>
            </a:r>
            <a:r>
              <a:rPr spc="-60" dirty="0">
                <a:latin typeface="Tahoma"/>
                <a:cs typeface="Tahoma"/>
              </a:rPr>
              <a:t>randomly </a:t>
            </a:r>
            <a:r>
              <a:rPr spc="-55" dirty="0">
                <a:latin typeface="Tahoma"/>
                <a:cs typeface="Tahoma"/>
              </a:rPr>
              <a:t>from</a:t>
            </a:r>
            <a:r>
              <a:rPr spc="110" dirty="0">
                <a:latin typeface="Tahoma"/>
                <a:cs typeface="Tahoma"/>
              </a:rPr>
              <a:t> </a:t>
            </a:r>
            <a:r>
              <a:rPr b="0" i="1" spc="90" dirty="0">
                <a:latin typeface="Bookman Old Style"/>
                <a:cs typeface="Bookman Old Style"/>
              </a:rPr>
              <a:t>P</a:t>
            </a:r>
            <a:endParaRPr dirty="0">
              <a:latin typeface="Bookman Old Style"/>
              <a:cs typeface="Bookman Old Style"/>
            </a:endParaRPr>
          </a:p>
          <a:p>
            <a:pPr marL="269875" marR="5080" indent="-257175">
              <a:lnSpc>
                <a:spcPct val="150000"/>
              </a:lnSpc>
              <a:spcBef>
                <a:spcPts val="390"/>
              </a:spcBef>
              <a:buFont typeface="Lucida Sans Unicode"/>
              <a:buChar char="•"/>
              <a:tabLst>
                <a:tab pos="270510" algn="l"/>
                <a:tab pos="828040" algn="l"/>
                <a:tab pos="1691005" algn="l"/>
                <a:tab pos="2411095" algn="l"/>
                <a:tab pos="4321810" algn="l"/>
                <a:tab pos="4612640" algn="l"/>
                <a:tab pos="5086985" algn="l"/>
                <a:tab pos="6045835" algn="l"/>
                <a:tab pos="6598284" algn="l"/>
                <a:tab pos="7041515" algn="l"/>
              </a:tabLst>
            </a:pPr>
            <a:r>
              <a:rPr spc="-15" dirty="0">
                <a:latin typeface="Tahoma"/>
                <a:cs typeface="Tahoma"/>
              </a:rPr>
              <a:t>The	</a:t>
            </a:r>
            <a:r>
              <a:rPr spc="-125" dirty="0">
                <a:latin typeface="Tahoma"/>
                <a:cs typeface="Tahoma"/>
              </a:rPr>
              <a:t>s</a:t>
            </a:r>
            <a:r>
              <a:rPr spc="-85" dirty="0">
                <a:latin typeface="Tahoma"/>
                <a:cs typeface="Tahoma"/>
              </a:rPr>
              <a:t>econd	</a:t>
            </a:r>
            <a:r>
              <a:rPr spc="-55" dirty="0">
                <a:latin typeface="Tahoma"/>
                <a:cs typeface="Tahoma"/>
              </a:rPr>
              <a:t>term,	</a:t>
            </a:r>
            <a:r>
              <a:rPr lang="en-US" spc="200" dirty="0">
                <a:latin typeface="Garamond"/>
                <a:cs typeface="Garamond"/>
              </a:rPr>
              <a:t>                   </a:t>
            </a:r>
            <a:r>
              <a:rPr spc="-50" dirty="0">
                <a:latin typeface="Tahoma"/>
                <a:cs typeface="Tahoma"/>
              </a:rPr>
              <a:t>,</a:t>
            </a:r>
            <a:r>
              <a:rPr dirty="0">
                <a:latin typeface="Tahoma"/>
                <a:cs typeface="Tahoma"/>
              </a:rPr>
              <a:t>	</a:t>
            </a:r>
            <a:r>
              <a:rPr spc="-55" dirty="0">
                <a:latin typeface="Tahoma"/>
                <a:cs typeface="Tahoma"/>
              </a:rPr>
              <a:t>is</a:t>
            </a:r>
            <a:r>
              <a:rPr dirty="0">
                <a:latin typeface="Tahoma"/>
                <a:cs typeface="Tahoma"/>
              </a:rPr>
              <a:t>	</a:t>
            </a:r>
            <a:r>
              <a:rPr spc="-60" dirty="0">
                <a:latin typeface="Tahoma"/>
                <a:cs typeface="Tahoma"/>
              </a:rPr>
              <a:t>the</a:t>
            </a:r>
            <a:r>
              <a:rPr dirty="0">
                <a:latin typeface="Tahoma"/>
                <a:cs typeface="Tahoma"/>
              </a:rPr>
              <a:t>	</a:t>
            </a:r>
            <a:r>
              <a:rPr i="1" spc="-135" dirty="0">
                <a:solidFill>
                  <a:srgbClr val="E50000"/>
                </a:solidFill>
                <a:latin typeface="Arial"/>
                <a:cs typeface="Arial"/>
              </a:rPr>
              <a:t>squ</a:t>
            </a:r>
            <a:r>
              <a:rPr i="1" spc="-200" dirty="0">
                <a:solidFill>
                  <a:srgbClr val="E50000"/>
                </a:solidFill>
                <a:latin typeface="Arial"/>
                <a:cs typeface="Arial"/>
              </a:rPr>
              <a:t>a</a:t>
            </a:r>
            <a:r>
              <a:rPr i="1" spc="-95" dirty="0">
                <a:solidFill>
                  <a:srgbClr val="E50000"/>
                </a:solidFill>
                <a:latin typeface="Arial"/>
                <a:cs typeface="Arial"/>
              </a:rPr>
              <a:t>red</a:t>
            </a:r>
            <a:r>
              <a:rPr i="1" dirty="0">
                <a:solidFill>
                  <a:srgbClr val="E50000"/>
                </a:solidFill>
                <a:latin typeface="Arial"/>
                <a:cs typeface="Arial"/>
              </a:rPr>
              <a:t>	</a:t>
            </a:r>
            <a:r>
              <a:rPr i="1" spc="-105" dirty="0">
                <a:solidFill>
                  <a:srgbClr val="E50000"/>
                </a:solidFill>
                <a:latin typeface="Arial"/>
                <a:cs typeface="Arial"/>
              </a:rPr>
              <a:t>bias</a:t>
            </a:r>
            <a:r>
              <a:rPr i="1" dirty="0">
                <a:solidFill>
                  <a:srgbClr val="E50000"/>
                </a:solidFill>
                <a:latin typeface="Arial"/>
                <a:cs typeface="Arial"/>
              </a:rPr>
              <a:t>	</a:t>
            </a:r>
            <a:r>
              <a:rPr spc="-30" dirty="0">
                <a:latin typeface="Tahoma"/>
                <a:cs typeface="Tahoma"/>
              </a:rPr>
              <a:t>(</a:t>
            </a:r>
            <a:r>
              <a:rPr spc="-100" dirty="0">
                <a:latin typeface="Tahoma"/>
                <a:cs typeface="Tahoma"/>
              </a:rPr>
              <a:t>o</a:t>
            </a:r>
            <a:r>
              <a:rPr spc="-35" dirty="0">
                <a:latin typeface="Tahoma"/>
                <a:cs typeface="Tahoma"/>
              </a:rPr>
              <a:t>r</a:t>
            </a:r>
            <a:r>
              <a:rPr dirty="0">
                <a:latin typeface="Tahoma"/>
                <a:cs typeface="Tahoma"/>
              </a:rPr>
              <a:t>	</a:t>
            </a:r>
            <a:r>
              <a:rPr spc="-50" dirty="0">
                <a:latin typeface="Tahoma"/>
                <a:cs typeface="Tahoma"/>
              </a:rPr>
              <a:t>systematic  </a:t>
            </a:r>
            <a:r>
              <a:rPr spc="-65" dirty="0">
                <a:latin typeface="Tahoma"/>
                <a:cs typeface="Tahoma"/>
              </a:rPr>
              <a:t>error) </a:t>
            </a:r>
            <a:r>
              <a:rPr spc="-55" dirty="0">
                <a:latin typeface="Tahoma"/>
                <a:cs typeface="Tahoma"/>
              </a:rPr>
              <a:t>which is </a:t>
            </a:r>
            <a:r>
              <a:rPr spc="-65" dirty="0">
                <a:latin typeface="Tahoma"/>
                <a:cs typeface="Tahoma"/>
              </a:rPr>
              <a:t>associated </a:t>
            </a:r>
            <a:r>
              <a:rPr spc="-30" dirty="0">
                <a:latin typeface="Tahoma"/>
                <a:cs typeface="Tahoma"/>
              </a:rPr>
              <a:t>with </a:t>
            </a:r>
            <a:r>
              <a:rPr spc="-60" dirty="0">
                <a:latin typeface="Tahoma"/>
                <a:cs typeface="Tahoma"/>
              </a:rPr>
              <a:t>the </a:t>
            </a:r>
            <a:r>
              <a:rPr spc="-70" dirty="0">
                <a:latin typeface="Tahoma"/>
                <a:cs typeface="Tahoma"/>
              </a:rPr>
              <a:t>class </a:t>
            </a:r>
            <a:r>
              <a:rPr spc="-55" dirty="0">
                <a:latin typeface="Tahoma"/>
                <a:cs typeface="Tahoma"/>
              </a:rPr>
              <a:t>of </a:t>
            </a:r>
            <a:r>
              <a:rPr spc="-85" dirty="0">
                <a:latin typeface="Tahoma"/>
                <a:cs typeface="Tahoma"/>
              </a:rPr>
              <a:t>hypotheses </a:t>
            </a:r>
            <a:r>
              <a:rPr spc="-170" dirty="0">
                <a:latin typeface="Tahoma"/>
                <a:cs typeface="Tahoma"/>
              </a:rPr>
              <a:t>we </a:t>
            </a:r>
            <a:r>
              <a:rPr spc="-114" dirty="0">
                <a:latin typeface="Tahoma"/>
                <a:cs typeface="Tahoma"/>
              </a:rPr>
              <a:t>are</a:t>
            </a:r>
            <a:r>
              <a:rPr spc="200" dirty="0">
                <a:latin typeface="Tahoma"/>
                <a:cs typeface="Tahoma"/>
              </a:rPr>
              <a:t> </a:t>
            </a:r>
            <a:r>
              <a:rPr spc="-65" dirty="0">
                <a:latin typeface="Tahoma"/>
                <a:cs typeface="Tahoma"/>
              </a:rPr>
              <a:t>considering</a:t>
            </a:r>
            <a:endParaRPr dirty="0">
              <a:latin typeface="Tahoma"/>
              <a:cs typeface="Tahoma"/>
            </a:endParaRPr>
          </a:p>
          <a:p>
            <a:pPr marL="269875" marR="5080" indent="-257175">
              <a:lnSpc>
                <a:spcPct val="150000"/>
              </a:lnSpc>
              <a:spcBef>
                <a:spcPts val="39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pc="-15" dirty="0">
                <a:latin typeface="Tahoma"/>
                <a:cs typeface="Tahoma"/>
              </a:rPr>
              <a:t>The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35" dirty="0">
                <a:latin typeface="Tahoma"/>
                <a:cs typeface="Tahoma"/>
              </a:rPr>
              <a:t>last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5" dirty="0">
                <a:latin typeface="Tahoma"/>
                <a:cs typeface="Tahoma"/>
              </a:rPr>
              <a:t>term,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b="0" i="1" spc="55" dirty="0">
                <a:latin typeface="Bookman Old Style"/>
                <a:cs typeface="Bookman Old Style"/>
              </a:rPr>
              <a:t>E</a:t>
            </a:r>
            <a:r>
              <a:rPr spc="55" dirty="0">
                <a:latin typeface="Garamond"/>
                <a:cs typeface="Garamond"/>
              </a:rPr>
              <a:t>[(</a:t>
            </a:r>
            <a:r>
              <a:rPr b="0" i="1" spc="55" dirty="0">
                <a:latin typeface="Bookman Old Style"/>
                <a:cs typeface="Bookman Old Style"/>
              </a:rPr>
              <a:t>y</a:t>
            </a:r>
            <a:r>
              <a:rPr b="0" i="1" spc="-254" dirty="0">
                <a:latin typeface="Bookman Old Style"/>
                <a:cs typeface="Bookman Old Style"/>
              </a:rPr>
              <a:t> </a:t>
            </a:r>
            <a:r>
              <a:rPr spc="-25" dirty="0">
                <a:latin typeface="Lucida Sans Unicode"/>
                <a:cs typeface="Lucida Sans Unicode"/>
              </a:rPr>
              <a:t>−</a:t>
            </a:r>
            <a:r>
              <a:rPr spc="-360" dirty="0">
                <a:latin typeface="Lucida Sans Unicode"/>
                <a:cs typeface="Lucida Sans Unicode"/>
              </a:rPr>
              <a:t> </a:t>
            </a:r>
            <a:r>
              <a:rPr b="0" i="1" spc="305" dirty="0">
                <a:latin typeface="Bookman Old Style"/>
                <a:cs typeface="Bookman Old Style"/>
              </a:rPr>
              <a:t>f</a:t>
            </a:r>
            <a:r>
              <a:rPr b="0" i="1" spc="-395" dirty="0">
                <a:latin typeface="Bookman Old Style"/>
                <a:cs typeface="Bookman Old Style"/>
              </a:rPr>
              <a:t> </a:t>
            </a:r>
            <a:r>
              <a:rPr spc="60" dirty="0">
                <a:latin typeface="Garamond"/>
                <a:cs typeface="Garamond"/>
              </a:rPr>
              <a:t>(</a:t>
            </a:r>
            <a:r>
              <a:rPr b="1" spc="60" dirty="0">
                <a:latin typeface="Tahoma"/>
                <a:cs typeface="Tahoma"/>
              </a:rPr>
              <a:t>x</a:t>
            </a:r>
            <a:r>
              <a:rPr spc="60" dirty="0">
                <a:latin typeface="Garamond"/>
                <a:cs typeface="Garamond"/>
              </a:rPr>
              <a:t>))</a:t>
            </a:r>
            <a:r>
              <a:rPr spc="89" baseline="28735" dirty="0">
                <a:latin typeface="Arial"/>
                <a:cs typeface="Arial"/>
              </a:rPr>
              <a:t>2</a:t>
            </a:r>
            <a:r>
              <a:rPr spc="60" dirty="0">
                <a:latin typeface="Lucida Sans Unicode"/>
                <a:cs typeface="Lucida Sans Unicode"/>
              </a:rPr>
              <a:t>|</a:t>
            </a:r>
            <a:r>
              <a:rPr b="1" spc="60" dirty="0">
                <a:latin typeface="Tahoma"/>
                <a:cs typeface="Tahoma"/>
              </a:rPr>
              <a:t>x</a:t>
            </a:r>
            <a:r>
              <a:rPr spc="60" dirty="0">
                <a:latin typeface="Garamond"/>
                <a:cs typeface="Garamond"/>
              </a:rPr>
              <a:t>]</a:t>
            </a:r>
            <a:r>
              <a:rPr spc="85" dirty="0">
                <a:latin typeface="Garamond"/>
                <a:cs typeface="Garamond"/>
              </a:rPr>
              <a:t> </a:t>
            </a:r>
            <a:r>
              <a:rPr spc="-55" dirty="0">
                <a:latin typeface="Tahoma"/>
                <a:cs typeface="Tahoma"/>
              </a:rPr>
              <a:t>is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60" dirty="0">
                <a:latin typeface="Tahoma"/>
                <a:cs typeface="Tahoma"/>
              </a:rPr>
              <a:t>the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i="1" spc="-110" dirty="0">
                <a:solidFill>
                  <a:srgbClr val="E50000"/>
                </a:solidFill>
                <a:latin typeface="Arial"/>
                <a:cs typeface="Arial"/>
              </a:rPr>
              <a:t>noise</a:t>
            </a:r>
            <a:r>
              <a:rPr spc="-110" dirty="0">
                <a:latin typeface="Tahoma"/>
                <a:cs typeface="Tahoma"/>
              </a:rPr>
              <a:t>,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spc="-55" dirty="0">
                <a:latin typeface="Tahoma"/>
                <a:cs typeface="Tahoma"/>
              </a:rPr>
              <a:t>which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5" dirty="0">
                <a:latin typeface="Tahoma"/>
                <a:cs typeface="Tahoma"/>
              </a:rPr>
              <a:t>is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105" dirty="0">
                <a:latin typeface="Tahoma"/>
                <a:cs typeface="Tahoma"/>
              </a:rPr>
              <a:t>due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to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60" dirty="0">
                <a:latin typeface="Tahoma"/>
                <a:cs typeface="Tahoma"/>
              </a:rPr>
              <a:t>the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80" dirty="0">
                <a:latin typeface="Tahoma"/>
                <a:cs typeface="Tahoma"/>
              </a:rPr>
              <a:t>problem  </a:t>
            </a:r>
            <a:r>
              <a:rPr spc="-15" dirty="0">
                <a:latin typeface="Tahoma"/>
                <a:cs typeface="Tahoma"/>
              </a:rPr>
              <a:t>at </a:t>
            </a:r>
            <a:r>
              <a:rPr spc="-75" dirty="0">
                <a:latin typeface="Tahoma"/>
                <a:cs typeface="Tahoma"/>
              </a:rPr>
              <a:t>hand, </a:t>
            </a:r>
            <a:r>
              <a:rPr spc="-80" dirty="0">
                <a:latin typeface="Tahoma"/>
                <a:cs typeface="Tahoma"/>
              </a:rPr>
              <a:t>and </a:t>
            </a:r>
            <a:r>
              <a:rPr spc="-50" dirty="0">
                <a:latin typeface="Tahoma"/>
                <a:cs typeface="Tahoma"/>
              </a:rPr>
              <a:t>cannot </a:t>
            </a:r>
            <a:r>
              <a:rPr spc="-90" dirty="0">
                <a:latin typeface="Tahoma"/>
                <a:cs typeface="Tahoma"/>
              </a:rPr>
              <a:t>be</a:t>
            </a:r>
            <a:r>
              <a:rPr spc="440" dirty="0">
                <a:latin typeface="Tahoma"/>
                <a:cs typeface="Tahoma"/>
              </a:rPr>
              <a:t> </a:t>
            </a:r>
            <a:r>
              <a:rPr spc="-75" dirty="0">
                <a:latin typeface="Tahoma"/>
                <a:cs typeface="Tahoma"/>
              </a:rPr>
              <a:t>avoided</a:t>
            </a:r>
            <a:endParaRPr dirty="0">
              <a:latin typeface="Tahoma"/>
              <a:cs typeface="Tahoma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3343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561" y="3938914"/>
            <a:ext cx="25050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804913"/>
            <a:ext cx="17335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6236898" y="3131389"/>
            <a:ext cx="1578634" cy="103517"/>
          </a:xfrm>
          <a:custGeom>
            <a:avLst/>
            <a:gdLst>
              <a:gd name="connsiteX0" fmla="*/ 0 w 1578634"/>
              <a:gd name="connsiteY0" fmla="*/ 51758 h 103517"/>
              <a:gd name="connsiteX1" fmla="*/ 138023 w 1578634"/>
              <a:gd name="connsiteY1" fmla="*/ 60385 h 103517"/>
              <a:gd name="connsiteX2" fmla="*/ 163902 w 1578634"/>
              <a:gd name="connsiteY2" fmla="*/ 69011 h 103517"/>
              <a:gd name="connsiteX3" fmla="*/ 215660 w 1578634"/>
              <a:gd name="connsiteY3" fmla="*/ 103517 h 103517"/>
              <a:gd name="connsiteX4" fmla="*/ 388189 w 1578634"/>
              <a:gd name="connsiteY4" fmla="*/ 94890 h 103517"/>
              <a:gd name="connsiteX5" fmla="*/ 422694 w 1578634"/>
              <a:gd name="connsiteY5" fmla="*/ 86264 h 103517"/>
              <a:gd name="connsiteX6" fmla="*/ 474453 w 1578634"/>
              <a:gd name="connsiteY6" fmla="*/ 77637 h 103517"/>
              <a:gd name="connsiteX7" fmla="*/ 552091 w 1578634"/>
              <a:gd name="connsiteY7" fmla="*/ 60385 h 103517"/>
              <a:gd name="connsiteX8" fmla="*/ 603849 w 1578634"/>
              <a:gd name="connsiteY8" fmla="*/ 43132 h 103517"/>
              <a:gd name="connsiteX9" fmla="*/ 672860 w 1578634"/>
              <a:gd name="connsiteY9" fmla="*/ 25879 h 103517"/>
              <a:gd name="connsiteX10" fmla="*/ 759125 w 1578634"/>
              <a:gd name="connsiteY10" fmla="*/ 0 h 103517"/>
              <a:gd name="connsiteX11" fmla="*/ 897147 w 1578634"/>
              <a:gd name="connsiteY11" fmla="*/ 8626 h 103517"/>
              <a:gd name="connsiteX12" fmla="*/ 948906 w 1578634"/>
              <a:gd name="connsiteY12" fmla="*/ 43132 h 103517"/>
              <a:gd name="connsiteX13" fmla="*/ 1000664 w 1578634"/>
              <a:gd name="connsiteY13" fmla="*/ 60385 h 103517"/>
              <a:gd name="connsiteX14" fmla="*/ 1052423 w 1578634"/>
              <a:gd name="connsiteY14" fmla="*/ 77637 h 103517"/>
              <a:gd name="connsiteX15" fmla="*/ 1578634 w 1578634"/>
              <a:gd name="connsiteY15" fmla="*/ 77637 h 10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78634" h="103517">
                <a:moveTo>
                  <a:pt x="0" y="51758"/>
                </a:moveTo>
                <a:cubicBezTo>
                  <a:pt x="46008" y="54634"/>
                  <a:pt x="92179" y="55559"/>
                  <a:pt x="138023" y="60385"/>
                </a:cubicBezTo>
                <a:cubicBezTo>
                  <a:pt x="147066" y="61337"/>
                  <a:pt x="155953" y="64595"/>
                  <a:pt x="163902" y="69011"/>
                </a:cubicBezTo>
                <a:cubicBezTo>
                  <a:pt x="182028" y="79081"/>
                  <a:pt x="215660" y="103517"/>
                  <a:pt x="215660" y="103517"/>
                </a:cubicBezTo>
                <a:cubicBezTo>
                  <a:pt x="273170" y="100641"/>
                  <a:pt x="330806" y="99672"/>
                  <a:pt x="388189" y="94890"/>
                </a:cubicBezTo>
                <a:cubicBezTo>
                  <a:pt x="400004" y="93905"/>
                  <a:pt x="411069" y="88589"/>
                  <a:pt x="422694" y="86264"/>
                </a:cubicBezTo>
                <a:cubicBezTo>
                  <a:pt x="439845" y="82834"/>
                  <a:pt x="457244" y="80766"/>
                  <a:pt x="474453" y="77637"/>
                </a:cubicBezTo>
                <a:cubicBezTo>
                  <a:pt x="495288" y="73849"/>
                  <a:pt x="530791" y="66775"/>
                  <a:pt x="552091" y="60385"/>
                </a:cubicBezTo>
                <a:cubicBezTo>
                  <a:pt x="569510" y="55159"/>
                  <a:pt x="586206" y="47543"/>
                  <a:pt x="603849" y="43132"/>
                </a:cubicBezTo>
                <a:cubicBezTo>
                  <a:pt x="626853" y="37381"/>
                  <a:pt x="650061" y="32393"/>
                  <a:pt x="672860" y="25879"/>
                </a:cubicBezTo>
                <a:cubicBezTo>
                  <a:pt x="819831" y="-16113"/>
                  <a:pt x="652237" y="26720"/>
                  <a:pt x="759125" y="0"/>
                </a:cubicBezTo>
                <a:cubicBezTo>
                  <a:pt x="805132" y="2875"/>
                  <a:pt x="852196" y="-1590"/>
                  <a:pt x="897147" y="8626"/>
                </a:cubicBezTo>
                <a:cubicBezTo>
                  <a:pt x="917367" y="13221"/>
                  <a:pt x="931653" y="31630"/>
                  <a:pt x="948906" y="43132"/>
                </a:cubicBezTo>
                <a:cubicBezTo>
                  <a:pt x="964038" y="53220"/>
                  <a:pt x="983411" y="54634"/>
                  <a:pt x="1000664" y="60385"/>
                </a:cubicBezTo>
                <a:lnTo>
                  <a:pt x="1052423" y="77637"/>
                </a:lnTo>
                <a:cubicBezTo>
                  <a:pt x="1218826" y="133103"/>
                  <a:pt x="1403230" y="77637"/>
                  <a:pt x="1578634" y="776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656936" y="5132717"/>
            <a:ext cx="1526875" cy="46865"/>
          </a:xfrm>
          <a:custGeom>
            <a:avLst/>
            <a:gdLst>
              <a:gd name="connsiteX0" fmla="*/ 0 w 1526875"/>
              <a:gd name="connsiteY0" fmla="*/ 0 h 46865"/>
              <a:gd name="connsiteX1" fmla="*/ 86264 w 1526875"/>
              <a:gd name="connsiteY1" fmla="*/ 8626 h 46865"/>
              <a:gd name="connsiteX2" fmla="*/ 112143 w 1526875"/>
              <a:gd name="connsiteY2" fmla="*/ 17253 h 46865"/>
              <a:gd name="connsiteX3" fmla="*/ 923026 w 1526875"/>
              <a:gd name="connsiteY3" fmla="*/ 25879 h 46865"/>
              <a:gd name="connsiteX4" fmla="*/ 1138687 w 1526875"/>
              <a:gd name="connsiteY4" fmla="*/ 34506 h 46865"/>
              <a:gd name="connsiteX5" fmla="*/ 1164566 w 1526875"/>
              <a:gd name="connsiteY5" fmla="*/ 25879 h 46865"/>
              <a:gd name="connsiteX6" fmla="*/ 1526875 w 1526875"/>
              <a:gd name="connsiteY6" fmla="*/ 34506 h 4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6875" h="46865">
                <a:moveTo>
                  <a:pt x="0" y="0"/>
                </a:moveTo>
                <a:cubicBezTo>
                  <a:pt x="28755" y="2875"/>
                  <a:pt x="57702" y="4232"/>
                  <a:pt x="86264" y="8626"/>
                </a:cubicBezTo>
                <a:cubicBezTo>
                  <a:pt x="95251" y="10009"/>
                  <a:pt x="103052" y="17066"/>
                  <a:pt x="112143" y="17253"/>
                </a:cubicBezTo>
                <a:lnTo>
                  <a:pt x="923026" y="25879"/>
                </a:lnTo>
                <a:cubicBezTo>
                  <a:pt x="1026687" y="60433"/>
                  <a:pt x="956624" y="44088"/>
                  <a:pt x="1138687" y="34506"/>
                </a:cubicBezTo>
                <a:cubicBezTo>
                  <a:pt x="1147313" y="31630"/>
                  <a:pt x="1155473" y="25879"/>
                  <a:pt x="1164566" y="25879"/>
                </a:cubicBezTo>
                <a:cubicBezTo>
                  <a:pt x="1285370" y="25879"/>
                  <a:pt x="1526875" y="34506"/>
                  <a:pt x="1526875" y="3450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061713" y="5986732"/>
            <a:ext cx="1440612" cy="77638"/>
          </a:xfrm>
          <a:custGeom>
            <a:avLst/>
            <a:gdLst>
              <a:gd name="connsiteX0" fmla="*/ 0 w 1440612"/>
              <a:gd name="connsiteY0" fmla="*/ 43132 h 77638"/>
              <a:gd name="connsiteX1" fmla="*/ 198408 w 1440612"/>
              <a:gd name="connsiteY1" fmla="*/ 34506 h 77638"/>
              <a:gd name="connsiteX2" fmla="*/ 215661 w 1440612"/>
              <a:gd name="connsiteY2" fmla="*/ 8626 h 77638"/>
              <a:gd name="connsiteX3" fmla="*/ 241540 w 1440612"/>
              <a:gd name="connsiteY3" fmla="*/ 0 h 77638"/>
              <a:gd name="connsiteX4" fmla="*/ 345057 w 1440612"/>
              <a:gd name="connsiteY4" fmla="*/ 25879 h 77638"/>
              <a:gd name="connsiteX5" fmla="*/ 526212 w 1440612"/>
              <a:gd name="connsiteY5" fmla="*/ 34506 h 77638"/>
              <a:gd name="connsiteX6" fmla="*/ 534838 w 1440612"/>
              <a:gd name="connsiteY6" fmla="*/ 60385 h 77638"/>
              <a:gd name="connsiteX7" fmla="*/ 560717 w 1440612"/>
              <a:gd name="connsiteY7" fmla="*/ 69011 h 77638"/>
              <a:gd name="connsiteX8" fmla="*/ 690113 w 1440612"/>
              <a:gd name="connsiteY8" fmla="*/ 60385 h 77638"/>
              <a:gd name="connsiteX9" fmla="*/ 793630 w 1440612"/>
              <a:gd name="connsiteY9" fmla="*/ 25879 h 77638"/>
              <a:gd name="connsiteX10" fmla="*/ 854015 w 1440612"/>
              <a:gd name="connsiteY10" fmla="*/ 17253 h 77638"/>
              <a:gd name="connsiteX11" fmla="*/ 992038 w 1440612"/>
              <a:gd name="connsiteY11" fmla="*/ 25879 h 77638"/>
              <a:gd name="connsiteX12" fmla="*/ 1017917 w 1440612"/>
              <a:gd name="connsiteY12" fmla="*/ 34506 h 77638"/>
              <a:gd name="connsiteX13" fmla="*/ 1155940 w 1440612"/>
              <a:gd name="connsiteY13" fmla="*/ 43132 h 77638"/>
              <a:gd name="connsiteX14" fmla="*/ 1207698 w 1440612"/>
              <a:gd name="connsiteY14" fmla="*/ 69011 h 77638"/>
              <a:gd name="connsiteX15" fmla="*/ 1233578 w 1440612"/>
              <a:gd name="connsiteY15" fmla="*/ 77638 h 77638"/>
              <a:gd name="connsiteX16" fmla="*/ 1311215 w 1440612"/>
              <a:gd name="connsiteY16" fmla="*/ 69011 h 77638"/>
              <a:gd name="connsiteX17" fmla="*/ 1397479 w 1440612"/>
              <a:gd name="connsiteY17" fmla="*/ 60385 h 77638"/>
              <a:gd name="connsiteX18" fmla="*/ 1440612 w 1440612"/>
              <a:gd name="connsiteY18" fmla="*/ 43132 h 77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612" h="77638">
                <a:moveTo>
                  <a:pt x="0" y="43132"/>
                </a:moveTo>
                <a:cubicBezTo>
                  <a:pt x="66136" y="40257"/>
                  <a:pt x="133041" y="44965"/>
                  <a:pt x="198408" y="34506"/>
                </a:cubicBezTo>
                <a:cubicBezTo>
                  <a:pt x="208646" y="32868"/>
                  <a:pt x="207565" y="15103"/>
                  <a:pt x="215661" y="8626"/>
                </a:cubicBezTo>
                <a:cubicBezTo>
                  <a:pt x="222761" y="2946"/>
                  <a:pt x="232914" y="2875"/>
                  <a:pt x="241540" y="0"/>
                </a:cubicBezTo>
                <a:cubicBezTo>
                  <a:pt x="311237" y="11616"/>
                  <a:pt x="276705" y="3095"/>
                  <a:pt x="345057" y="25879"/>
                </a:cubicBezTo>
                <a:cubicBezTo>
                  <a:pt x="402408" y="44996"/>
                  <a:pt x="465827" y="31630"/>
                  <a:pt x="526212" y="34506"/>
                </a:cubicBezTo>
                <a:cubicBezTo>
                  <a:pt x="529087" y="43132"/>
                  <a:pt x="528408" y="53955"/>
                  <a:pt x="534838" y="60385"/>
                </a:cubicBezTo>
                <a:cubicBezTo>
                  <a:pt x="541268" y="66815"/>
                  <a:pt x="551624" y="69011"/>
                  <a:pt x="560717" y="69011"/>
                </a:cubicBezTo>
                <a:cubicBezTo>
                  <a:pt x="603945" y="69011"/>
                  <a:pt x="646981" y="63260"/>
                  <a:pt x="690113" y="60385"/>
                </a:cubicBezTo>
                <a:lnTo>
                  <a:pt x="793630" y="25879"/>
                </a:lnTo>
                <a:cubicBezTo>
                  <a:pt x="812919" y="19449"/>
                  <a:pt x="833887" y="20128"/>
                  <a:pt x="854015" y="17253"/>
                </a:cubicBezTo>
                <a:cubicBezTo>
                  <a:pt x="900023" y="20128"/>
                  <a:pt x="946194" y="21053"/>
                  <a:pt x="992038" y="25879"/>
                </a:cubicBezTo>
                <a:cubicBezTo>
                  <a:pt x="1001081" y="26831"/>
                  <a:pt x="1008874" y="33554"/>
                  <a:pt x="1017917" y="34506"/>
                </a:cubicBezTo>
                <a:cubicBezTo>
                  <a:pt x="1063761" y="39332"/>
                  <a:pt x="1109932" y="40257"/>
                  <a:pt x="1155940" y="43132"/>
                </a:cubicBezTo>
                <a:cubicBezTo>
                  <a:pt x="1220991" y="64817"/>
                  <a:pt x="1140804" y="35565"/>
                  <a:pt x="1207698" y="69011"/>
                </a:cubicBezTo>
                <a:cubicBezTo>
                  <a:pt x="1215831" y="73078"/>
                  <a:pt x="1224951" y="74762"/>
                  <a:pt x="1233578" y="77638"/>
                </a:cubicBezTo>
                <a:lnTo>
                  <a:pt x="1311215" y="69011"/>
                </a:lnTo>
                <a:cubicBezTo>
                  <a:pt x="1339954" y="65986"/>
                  <a:pt x="1368917" y="64779"/>
                  <a:pt x="1397479" y="60385"/>
                </a:cubicBezTo>
                <a:cubicBezTo>
                  <a:pt x="1412880" y="58016"/>
                  <a:pt x="1426949" y="49964"/>
                  <a:pt x="1440612" y="43132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433313" y="3579962"/>
            <a:ext cx="1975449" cy="80472"/>
          </a:xfrm>
          <a:custGeom>
            <a:avLst/>
            <a:gdLst>
              <a:gd name="connsiteX0" fmla="*/ 0 w 1975449"/>
              <a:gd name="connsiteY0" fmla="*/ 8627 h 80472"/>
              <a:gd name="connsiteX1" fmla="*/ 319178 w 1975449"/>
              <a:gd name="connsiteY1" fmla="*/ 0 h 80472"/>
              <a:gd name="connsiteX2" fmla="*/ 439947 w 1975449"/>
              <a:gd name="connsiteY2" fmla="*/ 8627 h 80472"/>
              <a:gd name="connsiteX3" fmla="*/ 724619 w 1975449"/>
              <a:gd name="connsiteY3" fmla="*/ 17253 h 80472"/>
              <a:gd name="connsiteX4" fmla="*/ 750498 w 1975449"/>
              <a:gd name="connsiteY4" fmla="*/ 34506 h 80472"/>
              <a:gd name="connsiteX5" fmla="*/ 810883 w 1975449"/>
              <a:gd name="connsiteY5" fmla="*/ 51759 h 80472"/>
              <a:gd name="connsiteX6" fmla="*/ 1035170 w 1975449"/>
              <a:gd name="connsiteY6" fmla="*/ 43132 h 80472"/>
              <a:gd name="connsiteX7" fmla="*/ 1086929 w 1975449"/>
              <a:gd name="connsiteY7" fmla="*/ 8627 h 80472"/>
              <a:gd name="connsiteX8" fmla="*/ 1112808 w 1975449"/>
              <a:gd name="connsiteY8" fmla="*/ 0 h 80472"/>
              <a:gd name="connsiteX9" fmla="*/ 1164566 w 1975449"/>
              <a:gd name="connsiteY9" fmla="*/ 17253 h 80472"/>
              <a:gd name="connsiteX10" fmla="*/ 1224951 w 1975449"/>
              <a:gd name="connsiteY10" fmla="*/ 34506 h 80472"/>
              <a:gd name="connsiteX11" fmla="*/ 1285336 w 1975449"/>
              <a:gd name="connsiteY11" fmla="*/ 43132 h 80472"/>
              <a:gd name="connsiteX12" fmla="*/ 1975449 w 1975449"/>
              <a:gd name="connsiteY12" fmla="*/ 51759 h 80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75449" h="80472">
                <a:moveTo>
                  <a:pt x="0" y="8627"/>
                </a:moveTo>
                <a:cubicBezTo>
                  <a:pt x="106393" y="5751"/>
                  <a:pt x="212746" y="0"/>
                  <a:pt x="319178" y="0"/>
                </a:cubicBezTo>
                <a:cubicBezTo>
                  <a:pt x="359537" y="0"/>
                  <a:pt x="399625" y="6911"/>
                  <a:pt x="439947" y="8627"/>
                </a:cubicBezTo>
                <a:cubicBezTo>
                  <a:pt x="534795" y="12663"/>
                  <a:pt x="629728" y="14378"/>
                  <a:pt x="724619" y="17253"/>
                </a:cubicBezTo>
                <a:cubicBezTo>
                  <a:pt x="733245" y="23004"/>
                  <a:pt x="741225" y="29870"/>
                  <a:pt x="750498" y="34506"/>
                </a:cubicBezTo>
                <a:cubicBezTo>
                  <a:pt x="762868" y="40691"/>
                  <a:pt x="799834" y="48997"/>
                  <a:pt x="810883" y="51759"/>
                </a:cubicBezTo>
                <a:cubicBezTo>
                  <a:pt x="885645" y="48883"/>
                  <a:pt x="961249" y="54682"/>
                  <a:pt x="1035170" y="43132"/>
                </a:cubicBezTo>
                <a:cubicBezTo>
                  <a:pt x="1055657" y="39931"/>
                  <a:pt x="1069676" y="20129"/>
                  <a:pt x="1086929" y="8627"/>
                </a:cubicBezTo>
                <a:cubicBezTo>
                  <a:pt x="1094495" y="3583"/>
                  <a:pt x="1104182" y="2876"/>
                  <a:pt x="1112808" y="0"/>
                </a:cubicBezTo>
                <a:lnTo>
                  <a:pt x="1164566" y="17253"/>
                </a:lnTo>
                <a:cubicBezTo>
                  <a:pt x="1186745" y="24646"/>
                  <a:pt x="1201112" y="30172"/>
                  <a:pt x="1224951" y="34506"/>
                </a:cubicBezTo>
                <a:cubicBezTo>
                  <a:pt x="1244956" y="38143"/>
                  <a:pt x="1265208" y="40257"/>
                  <a:pt x="1285336" y="43132"/>
                </a:cubicBezTo>
                <a:cubicBezTo>
                  <a:pt x="1521263" y="121780"/>
                  <a:pt x="1302122" y="51759"/>
                  <a:pt x="1975449" y="51759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966320" y="6730060"/>
            <a:ext cx="2032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4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5053" y="715237"/>
            <a:ext cx="3669029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5" dirty="0"/>
              <a:t>Overfitting </a:t>
            </a:r>
            <a:r>
              <a:rPr spc="-95" dirty="0"/>
              <a:t>more</a:t>
            </a:r>
            <a:r>
              <a:rPr spc="-254" dirty="0"/>
              <a:t> </a:t>
            </a:r>
            <a:r>
              <a:rPr spc="-70" dirty="0"/>
              <a:t>formally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0285" y="1460277"/>
            <a:ext cx="8793315" cy="51289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175">
              <a:lnSpc>
                <a:spcPct val="1500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  <a:tab pos="5946775" algn="l"/>
              </a:tabLst>
            </a:pPr>
            <a:r>
              <a:rPr sz="2050" spc="-70" dirty="0">
                <a:latin typeface="Tahoma"/>
                <a:cs typeface="Tahoma"/>
              </a:rPr>
              <a:t>Assume</a:t>
            </a:r>
            <a:r>
              <a:rPr sz="2050" spc="300" dirty="0">
                <a:latin typeface="Tahoma"/>
                <a:cs typeface="Tahoma"/>
              </a:rPr>
              <a:t> </a:t>
            </a:r>
            <a:r>
              <a:rPr sz="2050" spc="-15" dirty="0">
                <a:latin typeface="Tahoma"/>
                <a:cs typeface="Tahoma"/>
              </a:rPr>
              <a:t>that</a:t>
            </a:r>
            <a:r>
              <a:rPr sz="2050" spc="30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the</a:t>
            </a:r>
            <a:r>
              <a:rPr sz="2050" spc="300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data</a:t>
            </a:r>
            <a:r>
              <a:rPr sz="2050" spc="300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is</a:t>
            </a:r>
            <a:r>
              <a:rPr sz="2050" spc="30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drawn</a:t>
            </a:r>
            <a:r>
              <a:rPr sz="2050" spc="300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from</a:t>
            </a:r>
            <a:r>
              <a:rPr sz="2050" spc="30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some</a:t>
            </a:r>
            <a:r>
              <a:rPr sz="2050" spc="30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fixed,	</a:t>
            </a:r>
            <a:r>
              <a:rPr sz="2050" spc="-85" dirty="0">
                <a:latin typeface="Tahoma"/>
                <a:cs typeface="Tahoma"/>
              </a:rPr>
              <a:t>unknown </a:t>
            </a:r>
            <a:r>
              <a:rPr sz="2050" spc="-45" dirty="0">
                <a:latin typeface="Tahoma"/>
                <a:cs typeface="Tahoma"/>
              </a:rPr>
              <a:t>probability  </a:t>
            </a:r>
            <a:r>
              <a:rPr sz="2050" spc="-30" dirty="0">
                <a:latin typeface="Tahoma"/>
                <a:cs typeface="Tahoma"/>
              </a:rPr>
              <a:t>distribution</a:t>
            </a:r>
            <a:endParaRPr sz="2050" dirty="0">
              <a:latin typeface="Tahoma"/>
              <a:cs typeface="Tahoma"/>
            </a:endParaRPr>
          </a:p>
          <a:p>
            <a:pPr marL="269875" marR="5715" indent="-257175">
              <a:lnSpc>
                <a:spcPct val="150000"/>
              </a:lnSpc>
              <a:spcBef>
                <a:spcPts val="5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50" dirty="0">
                <a:latin typeface="Tahoma"/>
                <a:cs typeface="Tahoma"/>
              </a:rPr>
              <a:t>Every </a:t>
            </a:r>
            <a:r>
              <a:rPr sz="2050" spc="-65" dirty="0">
                <a:latin typeface="Tahoma"/>
                <a:cs typeface="Tahoma"/>
              </a:rPr>
              <a:t>hypothesis </a:t>
            </a:r>
            <a:r>
              <a:rPr sz="2050" spc="-95" dirty="0">
                <a:latin typeface="Tahoma"/>
                <a:cs typeface="Tahoma"/>
              </a:rPr>
              <a:t>has </a:t>
            </a:r>
            <a:r>
              <a:rPr sz="2050" spc="-85" dirty="0">
                <a:latin typeface="Tahoma"/>
                <a:cs typeface="Tahoma"/>
              </a:rPr>
              <a:t>a </a:t>
            </a:r>
            <a:r>
              <a:rPr sz="2050" spc="25" dirty="0">
                <a:latin typeface="Tahoma"/>
                <a:cs typeface="Tahoma"/>
              </a:rPr>
              <a:t>”true” </a:t>
            </a:r>
            <a:r>
              <a:rPr sz="2050" spc="-85" dirty="0">
                <a:latin typeface="Tahoma"/>
                <a:cs typeface="Tahoma"/>
              </a:rPr>
              <a:t>error </a:t>
            </a:r>
            <a:r>
              <a:rPr sz="2050" b="1" i="1" spc="-5" dirty="0">
                <a:latin typeface="Bookman Old Style"/>
                <a:cs typeface="Bookman Old Style"/>
              </a:rPr>
              <a:t>J </a:t>
            </a:r>
            <a:r>
              <a:rPr sz="2175" b="1" baseline="28735" dirty="0">
                <a:latin typeface="Lucida Sans Unicode"/>
                <a:cs typeface="Lucida Sans Unicode"/>
              </a:rPr>
              <a:t>∗</a:t>
            </a:r>
            <a:r>
              <a:rPr sz="2050" b="1" dirty="0">
                <a:latin typeface="Garamond"/>
                <a:cs typeface="Garamond"/>
              </a:rPr>
              <a:t>(</a:t>
            </a:r>
            <a:r>
              <a:rPr sz="2050" b="1" i="1" dirty="0">
                <a:latin typeface="Bookman Old Style"/>
                <a:cs typeface="Bookman Old Style"/>
              </a:rPr>
              <a:t>h</a:t>
            </a:r>
            <a:r>
              <a:rPr sz="2050" b="1" dirty="0">
                <a:latin typeface="Garamond"/>
                <a:cs typeface="Garamond"/>
              </a:rPr>
              <a:t>)</a:t>
            </a:r>
            <a:r>
              <a:rPr sz="2050" dirty="0">
                <a:latin typeface="Tahoma"/>
                <a:cs typeface="Tahoma"/>
              </a:rPr>
              <a:t>, </a:t>
            </a:r>
            <a:r>
              <a:rPr sz="2050" spc="-55" dirty="0">
                <a:latin typeface="Tahoma"/>
                <a:cs typeface="Tahoma"/>
              </a:rPr>
              <a:t>which is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u="sng" spc="-75" dirty="0">
                <a:latin typeface="Tahoma"/>
                <a:cs typeface="Tahoma"/>
              </a:rPr>
              <a:t>expected </a:t>
            </a:r>
            <a:r>
              <a:rPr sz="2050" u="sng" spc="-85" dirty="0">
                <a:latin typeface="Tahoma"/>
                <a:cs typeface="Tahoma"/>
              </a:rPr>
              <a:t>error  </a:t>
            </a:r>
            <a:r>
              <a:rPr sz="2050" spc="-110" dirty="0">
                <a:latin typeface="Tahoma"/>
                <a:cs typeface="Tahoma"/>
              </a:rPr>
              <a:t>when </a:t>
            </a:r>
            <a:r>
              <a:rPr sz="2050" spc="-45" dirty="0">
                <a:latin typeface="Tahoma"/>
                <a:cs typeface="Tahoma"/>
              </a:rPr>
              <a:t>data </a:t>
            </a:r>
            <a:r>
              <a:rPr sz="2050" spc="-55" dirty="0">
                <a:latin typeface="Tahoma"/>
                <a:cs typeface="Tahoma"/>
              </a:rPr>
              <a:t>is </a:t>
            </a:r>
            <a:r>
              <a:rPr sz="2050" spc="-90" dirty="0">
                <a:latin typeface="Tahoma"/>
                <a:cs typeface="Tahoma"/>
              </a:rPr>
              <a:t>drawn </a:t>
            </a:r>
            <a:r>
              <a:rPr sz="2050" spc="-55" dirty="0">
                <a:latin typeface="Tahoma"/>
                <a:cs typeface="Tahoma"/>
              </a:rPr>
              <a:t>from </a:t>
            </a:r>
            <a:r>
              <a:rPr sz="2050" spc="-60" dirty="0">
                <a:latin typeface="Tahoma"/>
                <a:cs typeface="Tahoma"/>
              </a:rPr>
              <a:t>the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distribution.</a:t>
            </a:r>
            <a:endParaRPr sz="2050" dirty="0">
              <a:latin typeface="Tahoma"/>
              <a:cs typeface="Tahoma"/>
            </a:endParaRPr>
          </a:p>
          <a:p>
            <a:pPr marL="269875" marR="5080" indent="-257175">
              <a:lnSpc>
                <a:spcPct val="150000"/>
              </a:lnSpc>
              <a:spcBef>
                <a:spcPts val="5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70" dirty="0">
                <a:latin typeface="Tahoma"/>
                <a:cs typeface="Tahoma"/>
              </a:rPr>
              <a:t>Because </a:t>
            </a:r>
            <a:r>
              <a:rPr sz="2050" spc="-170" dirty="0">
                <a:latin typeface="Tahoma"/>
                <a:cs typeface="Tahoma"/>
              </a:rPr>
              <a:t>we </a:t>
            </a:r>
            <a:r>
              <a:rPr sz="2050" spc="-75" dirty="0">
                <a:latin typeface="Tahoma"/>
                <a:cs typeface="Tahoma"/>
              </a:rPr>
              <a:t>do </a:t>
            </a:r>
            <a:r>
              <a:rPr sz="2050" spc="-35" dirty="0">
                <a:latin typeface="Tahoma"/>
                <a:cs typeface="Tahoma"/>
              </a:rPr>
              <a:t>not </a:t>
            </a:r>
            <a:r>
              <a:rPr sz="2050" spc="-100" dirty="0">
                <a:latin typeface="Tahoma"/>
                <a:cs typeface="Tahoma"/>
              </a:rPr>
              <a:t>have </a:t>
            </a:r>
            <a:r>
              <a:rPr sz="2050" spc="-15" dirty="0">
                <a:latin typeface="Tahoma"/>
                <a:cs typeface="Tahoma"/>
              </a:rPr>
              <a:t>all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spc="-45" dirty="0">
                <a:latin typeface="Tahoma"/>
                <a:cs typeface="Tahoma"/>
              </a:rPr>
              <a:t>data, </a:t>
            </a:r>
            <a:r>
              <a:rPr sz="2050" spc="-170" dirty="0">
                <a:latin typeface="Tahoma"/>
                <a:cs typeface="Tahoma"/>
              </a:rPr>
              <a:t>we </a:t>
            </a:r>
            <a:r>
              <a:rPr sz="2050" spc="-105" dirty="0">
                <a:latin typeface="Tahoma"/>
                <a:cs typeface="Tahoma"/>
              </a:rPr>
              <a:t>measure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spc="-80" dirty="0">
                <a:latin typeface="Tahoma"/>
                <a:cs typeface="Tahoma"/>
              </a:rPr>
              <a:t>error on </a:t>
            </a:r>
            <a:r>
              <a:rPr sz="2050" spc="-60" dirty="0">
                <a:latin typeface="Tahoma"/>
                <a:cs typeface="Tahoma"/>
              </a:rPr>
              <a:t>the</a:t>
            </a:r>
            <a:r>
              <a:rPr sz="2050" spc="-320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training  </a:t>
            </a:r>
            <a:r>
              <a:rPr sz="2050" spc="-75" dirty="0">
                <a:latin typeface="Tahoma"/>
                <a:cs typeface="Tahoma"/>
              </a:rPr>
              <a:t>set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b="1" i="1" spc="135" dirty="0">
                <a:latin typeface="Bookman Old Style"/>
                <a:cs typeface="Bookman Old Style"/>
              </a:rPr>
              <a:t>J</a:t>
            </a:r>
            <a:r>
              <a:rPr sz="2175" b="1" i="1" spc="202" baseline="-11494" dirty="0">
                <a:latin typeface="Arial"/>
                <a:cs typeface="Arial"/>
              </a:rPr>
              <a:t>D</a:t>
            </a:r>
            <a:r>
              <a:rPr sz="2050" b="1" spc="135" dirty="0">
                <a:latin typeface="Garamond"/>
                <a:cs typeface="Garamond"/>
              </a:rPr>
              <a:t>(</a:t>
            </a:r>
            <a:r>
              <a:rPr sz="2050" b="1" i="1" spc="135" dirty="0">
                <a:latin typeface="Bookman Old Style"/>
                <a:cs typeface="Bookman Old Style"/>
              </a:rPr>
              <a:t>h</a:t>
            </a:r>
            <a:r>
              <a:rPr sz="2050" b="1" spc="135" dirty="0">
                <a:latin typeface="Garamond"/>
                <a:cs typeface="Garamond"/>
              </a:rPr>
              <a:t>)</a:t>
            </a:r>
            <a:endParaRPr sz="2050" b="1" dirty="0">
              <a:latin typeface="Garamond"/>
              <a:cs typeface="Garamond"/>
            </a:endParaRPr>
          </a:p>
          <a:p>
            <a:pPr marL="269875" indent="-257175">
              <a:lnSpc>
                <a:spcPct val="150000"/>
              </a:lnSpc>
              <a:spcBef>
                <a:spcPts val="615"/>
              </a:spcBef>
              <a:buFont typeface="Lucida Sans Unicode"/>
              <a:buChar char="•"/>
              <a:tabLst>
                <a:tab pos="270510" algn="l"/>
                <a:tab pos="1308735" algn="l"/>
                <a:tab pos="1727835" algn="l"/>
                <a:tab pos="2775585" algn="l"/>
                <a:tab pos="4102100" algn="l"/>
                <a:tab pos="4495165" algn="l"/>
                <a:tab pos="5022850" algn="l"/>
                <a:tab pos="5415280" algn="l"/>
                <a:tab pos="5812790" algn="l"/>
                <a:tab pos="6290310" algn="l"/>
                <a:tab pos="7258050" algn="l"/>
                <a:tab pos="7784465" algn="l"/>
              </a:tabLst>
            </a:pPr>
            <a:r>
              <a:rPr sz="2050" spc="-55" dirty="0">
                <a:latin typeface="Tahoma"/>
                <a:cs typeface="Tahoma"/>
              </a:rPr>
              <a:t>Sup</a:t>
            </a:r>
            <a:r>
              <a:rPr sz="2050" dirty="0">
                <a:latin typeface="Tahoma"/>
                <a:cs typeface="Tahoma"/>
              </a:rPr>
              <a:t>p</a:t>
            </a:r>
            <a:r>
              <a:rPr sz="2050" spc="-125" dirty="0">
                <a:latin typeface="Tahoma"/>
                <a:cs typeface="Tahoma"/>
              </a:rPr>
              <a:t>ose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175" dirty="0">
                <a:latin typeface="Tahoma"/>
                <a:cs typeface="Tahoma"/>
              </a:rPr>
              <a:t>w</a:t>
            </a:r>
            <a:r>
              <a:rPr sz="2050" spc="-165" dirty="0">
                <a:latin typeface="Tahoma"/>
                <a:cs typeface="Tahoma"/>
              </a:rPr>
              <a:t>e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70" dirty="0">
                <a:latin typeface="Tahoma"/>
                <a:cs typeface="Tahoma"/>
              </a:rPr>
              <a:t>comp</a:t>
            </a:r>
            <a:r>
              <a:rPr sz="2050" spc="-125" dirty="0">
                <a:latin typeface="Tahoma"/>
                <a:cs typeface="Tahoma"/>
              </a:rPr>
              <a:t>a</a:t>
            </a:r>
            <a:r>
              <a:rPr sz="2050" spc="-100" dirty="0">
                <a:latin typeface="Tahoma"/>
                <a:cs typeface="Tahoma"/>
              </a:rPr>
              <a:t>re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70" dirty="0">
                <a:latin typeface="Tahoma"/>
                <a:cs typeface="Tahoma"/>
              </a:rPr>
              <a:t>hy</a:t>
            </a:r>
            <a:r>
              <a:rPr sz="2050" spc="-25" dirty="0">
                <a:latin typeface="Tahoma"/>
                <a:cs typeface="Tahoma"/>
              </a:rPr>
              <a:t>p</a:t>
            </a:r>
            <a:r>
              <a:rPr sz="2050" spc="-100" dirty="0">
                <a:latin typeface="Tahoma"/>
                <a:cs typeface="Tahoma"/>
              </a:rPr>
              <a:t>otheses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b="0" i="1" spc="-85" dirty="0">
                <a:latin typeface="Bookman Old Style"/>
                <a:cs typeface="Bookman Old Style"/>
              </a:rPr>
              <a:t>h</a:t>
            </a:r>
            <a:r>
              <a:rPr sz="2175" spc="15" baseline="-11494" dirty="0">
                <a:latin typeface="Arial"/>
                <a:cs typeface="Arial"/>
              </a:rPr>
              <a:t>1</a:t>
            </a:r>
            <a:r>
              <a:rPr sz="2175" baseline="-11494" dirty="0">
                <a:latin typeface="Arial"/>
                <a:cs typeface="Arial"/>
              </a:rPr>
              <a:t>	</a:t>
            </a:r>
            <a:r>
              <a:rPr sz="2050" spc="-80" dirty="0">
                <a:latin typeface="Tahoma"/>
                <a:cs typeface="Tahoma"/>
              </a:rPr>
              <a:t>and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b="0" i="1" spc="-85" dirty="0">
                <a:latin typeface="Bookman Old Style"/>
                <a:cs typeface="Bookman Old Style"/>
              </a:rPr>
              <a:t>h</a:t>
            </a:r>
            <a:r>
              <a:rPr sz="2175" spc="15" baseline="-11494" dirty="0">
                <a:latin typeface="Arial"/>
                <a:cs typeface="Arial"/>
              </a:rPr>
              <a:t>2</a:t>
            </a:r>
            <a:r>
              <a:rPr sz="2175" baseline="-11494" dirty="0">
                <a:latin typeface="Arial"/>
                <a:cs typeface="Arial"/>
              </a:rPr>
              <a:t>	</a:t>
            </a:r>
            <a:r>
              <a:rPr sz="2050" spc="-80" dirty="0">
                <a:latin typeface="Tahoma"/>
                <a:cs typeface="Tahoma"/>
              </a:rPr>
              <a:t>on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60" dirty="0">
                <a:latin typeface="Tahoma"/>
                <a:cs typeface="Tahoma"/>
              </a:rPr>
              <a:t>the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35" dirty="0">
                <a:latin typeface="Tahoma"/>
                <a:cs typeface="Tahoma"/>
              </a:rPr>
              <a:t>training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70" dirty="0">
                <a:latin typeface="Tahoma"/>
                <a:cs typeface="Tahoma"/>
              </a:rPr>
              <a:t>set,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80" dirty="0">
                <a:latin typeface="Tahoma"/>
                <a:cs typeface="Tahoma"/>
              </a:rPr>
              <a:t>and</a:t>
            </a:r>
            <a:endParaRPr sz="2050" dirty="0">
              <a:latin typeface="Tahoma"/>
              <a:cs typeface="Tahoma"/>
            </a:endParaRPr>
          </a:p>
          <a:p>
            <a:pPr marL="269875">
              <a:lnSpc>
                <a:spcPct val="150000"/>
              </a:lnSpc>
              <a:spcBef>
                <a:spcPts val="15"/>
              </a:spcBef>
            </a:pPr>
            <a:r>
              <a:rPr sz="2050" b="1" i="1" spc="125" dirty="0">
                <a:latin typeface="Bookman Old Style"/>
                <a:cs typeface="Bookman Old Style"/>
              </a:rPr>
              <a:t>J</a:t>
            </a:r>
            <a:r>
              <a:rPr sz="2175" b="1" i="1" spc="187" baseline="-11494" dirty="0">
                <a:latin typeface="Arial"/>
                <a:cs typeface="Arial"/>
              </a:rPr>
              <a:t>D</a:t>
            </a:r>
            <a:r>
              <a:rPr sz="2050" b="1" spc="125" dirty="0">
                <a:latin typeface="Garamond"/>
                <a:cs typeface="Garamond"/>
              </a:rPr>
              <a:t>(</a:t>
            </a:r>
            <a:r>
              <a:rPr sz="2050" b="1" i="1" spc="125" dirty="0">
                <a:latin typeface="Bookman Old Style"/>
                <a:cs typeface="Bookman Old Style"/>
              </a:rPr>
              <a:t>h</a:t>
            </a:r>
            <a:r>
              <a:rPr sz="2175" b="1" spc="187" baseline="-11494" dirty="0">
                <a:latin typeface="Arial"/>
                <a:cs typeface="Arial"/>
              </a:rPr>
              <a:t>1</a:t>
            </a:r>
            <a:r>
              <a:rPr sz="2050" b="1" spc="125" dirty="0">
                <a:latin typeface="Garamond"/>
                <a:cs typeface="Garamond"/>
              </a:rPr>
              <a:t>) </a:t>
            </a:r>
            <a:r>
              <a:rPr sz="2050" b="1" i="1" spc="375" dirty="0">
                <a:latin typeface="Bookman Old Style"/>
                <a:cs typeface="Bookman Old Style"/>
              </a:rPr>
              <a:t>&lt;</a:t>
            </a:r>
            <a:r>
              <a:rPr sz="2050" b="1" i="1" spc="-110" dirty="0">
                <a:latin typeface="Bookman Old Style"/>
                <a:cs typeface="Bookman Old Style"/>
              </a:rPr>
              <a:t> </a:t>
            </a:r>
            <a:r>
              <a:rPr sz="2050" b="1" i="1" spc="125" dirty="0">
                <a:latin typeface="Bookman Old Style"/>
                <a:cs typeface="Bookman Old Style"/>
              </a:rPr>
              <a:t>J</a:t>
            </a:r>
            <a:r>
              <a:rPr sz="2175" b="1" i="1" spc="187" baseline="-11494" dirty="0">
                <a:latin typeface="Arial"/>
                <a:cs typeface="Arial"/>
              </a:rPr>
              <a:t>D</a:t>
            </a:r>
            <a:r>
              <a:rPr sz="2050" b="1" spc="125" dirty="0">
                <a:latin typeface="Garamond"/>
                <a:cs typeface="Garamond"/>
              </a:rPr>
              <a:t>(</a:t>
            </a:r>
            <a:r>
              <a:rPr sz="2050" b="1" i="1" spc="125" dirty="0">
                <a:latin typeface="Bookman Old Style"/>
                <a:cs typeface="Bookman Old Style"/>
              </a:rPr>
              <a:t>h</a:t>
            </a:r>
            <a:r>
              <a:rPr sz="2175" b="1" spc="187" baseline="-11494" dirty="0">
                <a:latin typeface="Arial"/>
                <a:cs typeface="Arial"/>
              </a:rPr>
              <a:t>2</a:t>
            </a:r>
            <a:r>
              <a:rPr sz="2050" b="1" spc="125" dirty="0">
                <a:latin typeface="Garamond"/>
                <a:cs typeface="Garamond"/>
              </a:rPr>
              <a:t>)</a:t>
            </a:r>
            <a:endParaRPr sz="2050" b="1" dirty="0">
              <a:latin typeface="Garamond"/>
              <a:cs typeface="Garamond"/>
            </a:endParaRPr>
          </a:p>
          <a:p>
            <a:pPr marL="269875" indent="-257175">
              <a:lnSpc>
                <a:spcPct val="150000"/>
              </a:lnSpc>
              <a:spcBef>
                <a:spcPts val="6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110" dirty="0">
                <a:latin typeface="Tahoma"/>
                <a:cs typeface="Tahoma"/>
              </a:rPr>
              <a:t>If </a:t>
            </a:r>
            <a:r>
              <a:rPr sz="2050" b="0" i="1" spc="-35" dirty="0">
                <a:latin typeface="Bookman Old Style"/>
                <a:cs typeface="Bookman Old Style"/>
              </a:rPr>
              <a:t>h</a:t>
            </a:r>
            <a:r>
              <a:rPr sz="2175" spc="-52" baseline="-11494" dirty="0">
                <a:latin typeface="Arial"/>
                <a:cs typeface="Arial"/>
              </a:rPr>
              <a:t>2 </a:t>
            </a:r>
            <a:r>
              <a:rPr sz="2050" spc="-55" dirty="0">
                <a:latin typeface="Tahoma"/>
                <a:cs typeface="Tahoma"/>
              </a:rPr>
              <a:t>is </a:t>
            </a:r>
            <a:r>
              <a:rPr sz="2050" spc="40" dirty="0">
                <a:latin typeface="Tahoma"/>
                <a:cs typeface="Tahoma"/>
              </a:rPr>
              <a:t>”truly” </a:t>
            </a:r>
            <a:r>
              <a:rPr sz="2050" spc="-45" dirty="0">
                <a:latin typeface="Tahoma"/>
                <a:cs typeface="Tahoma"/>
              </a:rPr>
              <a:t>better, </a:t>
            </a:r>
            <a:r>
              <a:rPr sz="2050" spc="-60" dirty="0">
                <a:latin typeface="Tahoma"/>
                <a:cs typeface="Tahoma"/>
              </a:rPr>
              <a:t>i.e. </a:t>
            </a:r>
            <a:r>
              <a:rPr sz="2050" b="1" i="1" spc="-5" dirty="0">
                <a:latin typeface="Bookman Old Style"/>
                <a:cs typeface="Bookman Old Style"/>
              </a:rPr>
              <a:t>J </a:t>
            </a:r>
            <a:r>
              <a:rPr sz="2175" b="1" spc="37" baseline="28735" dirty="0">
                <a:latin typeface="Lucida Sans Unicode"/>
                <a:cs typeface="Lucida Sans Unicode"/>
              </a:rPr>
              <a:t>∗</a:t>
            </a:r>
            <a:r>
              <a:rPr sz="2050" b="1" spc="25" dirty="0">
                <a:latin typeface="Garamond"/>
                <a:cs typeface="Garamond"/>
              </a:rPr>
              <a:t>(</a:t>
            </a:r>
            <a:r>
              <a:rPr sz="2050" b="1" i="1" spc="25" dirty="0">
                <a:latin typeface="Bookman Old Style"/>
                <a:cs typeface="Bookman Old Style"/>
              </a:rPr>
              <a:t>h</a:t>
            </a:r>
            <a:r>
              <a:rPr sz="2175" b="1" spc="37" baseline="-11494" dirty="0">
                <a:latin typeface="Arial"/>
                <a:cs typeface="Arial"/>
              </a:rPr>
              <a:t>2</a:t>
            </a:r>
            <a:r>
              <a:rPr sz="2050" b="1" spc="25" dirty="0">
                <a:latin typeface="Garamond"/>
                <a:cs typeface="Garamond"/>
              </a:rPr>
              <a:t>) </a:t>
            </a:r>
            <a:r>
              <a:rPr sz="2050" b="1" i="1" spc="375" dirty="0">
                <a:latin typeface="Bookman Old Style"/>
                <a:cs typeface="Bookman Old Style"/>
              </a:rPr>
              <a:t>&lt; </a:t>
            </a:r>
            <a:r>
              <a:rPr sz="2050" b="1" i="1" spc="-5" dirty="0">
                <a:latin typeface="Bookman Old Style"/>
                <a:cs typeface="Bookman Old Style"/>
              </a:rPr>
              <a:t>J </a:t>
            </a:r>
            <a:r>
              <a:rPr sz="2175" b="1" spc="7" baseline="28735" dirty="0">
                <a:latin typeface="Lucida Sans Unicode"/>
                <a:cs typeface="Lucida Sans Unicode"/>
              </a:rPr>
              <a:t>∗</a:t>
            </a:r>
            <a:r>
              <a:rPr sz="2050" b="1" spc="5" dirty="0">
                <a:latin typeface="Garamond"/>
                <a:cs typeface="Garamond"/>
              </a:rPr>
              <a:t>(</a:t>
            </a:r>
            <a:r>
              <a:rPr sz="2050" b="1" i="1" spc="5" dirty="0">
                <a:latin typeface="Bookman Old Style"/>
                <a:cs typeface="Bookman Old Style"/>
              </a:rPr>
              <a:t>h</a:t>
            </a:r>
            <a:r>
              <a:rPr sz="2175" b="1" spc="7" baseline="-11494" dirty="0">
                <a:latin typeface="Arial"/>
                <a:cs typeface="Arial"/>
              </a:rPr>
              <a:t>1</a:t>
            </a:r>
            <a:r>
              <a:rPr sz="2050" b="1" spc="5" dirty="0">
                <a:latin typeface="Garamond"/>
                <a:cs typeface="Garamond"/>
              </a:rPr>
              <a:t>)</a:t>
            </a:r>
            <a:r>
              <a:rPr sz="2050" spc="5" dirty="0">
                <a:latin typeface="Tahoma"/>
                <a:cs typeface="Tahoma"/>
              </a:rPr>
              <a:t>, </a:t>
            </a:r>
            <a:r>
              <a:rPr sz="2050" spc="-65" dirty="0">
                <a:latin typeface="Tahoma"/>
                <a:cs typeface="Tahoma"/>
              </a:rPr>
              <a:t>our </a:t>
            </a:r>
            <a:r>
              <a:rPr sz="2050" spc="-50" dirty="0">
                <a:latin typeface="Tahoma"/>
                <a:cs typeface="Tahoma"/>
              </a:rPr>
              <a:t>algorithm </a:t>
            </a:r>
            <a:r>
              <a:rPr sz="2050" spc="-55" dirty="0">
                <a:latin typeface="Tahoma"/>
                <a:cs typeface="Tahoma"/>
              </a:rPr>
              <a:t>is</a:t>
            </a:r>
            <a:r>
              <a:rPr sz="2050" spc="-229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overfitting.</a:t>
            </a:r>
            <a:endParaRPr sz="2050" dirty="0">
              <a:latin typeface="Tahoma"/>
              <a:cs typeface="Tahoma"/>
            </a:endParaRPr>
          </a:p>
          <a:p>
            <a:pPr marL="269875" indent="-257175">
              <a:lnSpc>
                <a:spcPct val="150000"/>
              </a:lnSpc>
              <a:spcBef>
                <a:spcPts val="6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60" dirty="0">
                <a:latin typeface="Tahoma"/>
                <a:cs typeface="Tahoma"/>
              </a:rPr>
              <a:t>We </a:t>
            </a:r>
            <a:r>
              <a:rPr sz="2050" spc="-120" dirty="0">
                <a:latin typeface="Tahoma"/>
                <a:cs typeface="Tahoma"/>
              </a:rPr>
              <a:t>need </a:t>
            </a:r>
            <a:r>
              <a:rPr sz="2050" spc="-50" dirty="0">
                <a:latin typeface="Tahoma"/>
                <a:cs typeface="Tahoma"/>
              </a:rPr>
              <a:t>theoretical </a:t>
            </a:r>
            <a:r>
              <a:rPr sz="2050" spc="-80" dirty="0">
                <a:latin typeface="Tahoma"/>
                <a:cs typeface="Tahoma"/>
              </a:rPr>
              <a:t>and </a:t>
            </a:r>
            <a:r>
              <a:rPr sz="2050" spc="-45" dirty="0">
                <a:latin typeface="Tahoma"/>
                <a:cs typeface="Tahoma"/>
              </a:rPr>
              <a:t>empirical </a:t>
            </a:r>
            <a:r>
              <a:rPr sz="2050" spc="-70" dirty="0">
                <a:latin typeface="Tahoma"/>
                <a:cs typeface="Tahoma"/>
              </a:rPr>
              <a:t>methods </a:t>
            </a:r>
            <a:r>
              <a:rPr sz="2050" spc="-10" dirty="0">
                <a:latin typeface="Tahoma"/>
                <a:cs typeface="Tahoma"/>
              </a:rPr>
              <a:t>to </a:t>
            </a:r>
            <a:r>
              <a:rPr sz="2050" spc="-85" dirty="0">
                <a:latin typeface="Tahoma"/>
                <a:cs typeface="Tahoma"/>
              </a:rPr>
              <a:t>guard </a:t>
            </a:r>
            <a:r>
              <a:rPr sz="2050" spc="-60" dirty="0">
                <a:latin typeface="Tahoma"/>
                <a:cs typeface="Tahoma"/>
              </a:rPr>
              <a:t>against</a:t>
            </a:r>
            <a:r>
              <a:rPr sz="2050" spc="425" dirty="0">
                <a:latin typeface="Tahoma"/>
                <a:cs typeface="Tahoma"/>
              </a:rPr>
              <a:t> </a:t>
            </a:r>
            <a:r>
              <a:rPr sz="2050" spc="15" dirty="0">
                <a:latin typeface="Tahoma"/>
                <a:cs typeface="Tahoma"/>
              </a:rPr>
              <a:t>it!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6553" y="715237"/>
            <a:ext cx="29254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5" dirty="0"/>
              <a:t>Error</a:t>
            </a:r>
            <a:r>
              <a:rPr spc="165" dirty="0"/>
              <a:t> </a:t>
            </a:r>
            <a:r>
              <a:rPr spc="-90" dirty="0"/>
              <a:t>decomposition</a:t>
            </a:r>
          </a:p>
        </p:txBody>
      </p:sp>
      <p:sp>
        <p:nvSpPr>
          <p:cNvPr id="3" name="object 3"/>
          <p:cNvSpPr/>
          <p:nvPr/>
        </p:nvSpPr>
        <p:spPr>
          <a:xfrm>
            <a:off x="4077661" y="2725649"/>
            <a:ext cx="2394585" cy="624205"/>
          </a:xfrm>
          <a:custGeom>
            <a:avLst/>
            <a:gdLst/>
            <a:ahLst/>
            <a:cxnLst/>
            <a:rect l="l" t="t" r="r" b="b"/>
            <a:pathLst>
              <a:path w="2394585" h="624204">
                <a:moveTo>
                  <a:pt x="0" y="623963"/>
                </a:moveTo>
                <a:lnTo>
                  <a:pt x="419314" y="623963"/>
                </a:lnTo>
                <a:lnTo>
                  <a:pt x="479420" y="622528"/>
                </a:lnTo>
                <a:lnTo>
                  <a:pt x="539526" y="622528"/>
                </a:lnTo>
                <a:lnTo>
                  <a:pt x="598204" y="621099"/>
                </a:lnTo>
                <a:lnTo>
                  <a:pt x="658310" y="621099"/>
                </a:lnTo>
                <a:lnTo>
                  <a:pt x="718416" y="619670"/>
                </a:lnTo>
                <a:lnTo>
                  <a:pt x="778522" y="618234"/>
                </a:lnTo>
                <a:lnTo>
                  <a:pt x="838628" y="616806"/>
                </a:lnTo>
                <a:lnTo>
                  <a:pt x="897295" y="615377"/>
                </a:lnTo>
                <a:lnTo>
                  <a:pt x="957402" y="612512"/>
                </a:lnTo>
                <a:lnTo>
                  <a:pt x="1017508" y="609648"/>
                </a:lnTo>
                <a:lnTo>
                  <a:pt x="1077614" y="606790"/>
                </a:lnTo>
                <a:lnTo>
                  <a:pt x="1137720" y="602497"/>
                </a:lnTo>
                <a:lnTo>
                  <a:pt x="1196401" y="598204"/>
                </a:lnTo>
                <a:lnTo>
                  <a:pt x="1256507" y="592475"/>
                </a:lnTo>
                <a:lnTo>
                  <a:pt x="1316613" y="585324"/>
                </a:lnTo>
                <a:lnTo>
                  <a:pt x="1376720" y="578166"/>
                </a:lnTo>
                <a:lnTo>
                  <a:pt x="1436826" y="568151"/>
                </a:lnTo>
                <a:lnTo>
                  <a:pt x="1496932" y="556700"/>
                </a:lnTo>
                <a:lnTo>
                  <a:pt x="1555613" y="543820"/>
                </a:lnTo>
                <a:lnTo>
                  <a:pt x="1615719" y="528075"/>
                </a:lnTo>
                <a:lnTo>
                  <a:pt x="1675825" y="510902"/>
                </a:lnTo>
                <a:lnTo>
                  <a:pt x="1735931" y="489436"/>
                </a:lnTo>
                <a:lnTo>
                  <a:pt x="1796037" y="466540"/>
                </a:lnTo>
                <a:lnTo>
                  <a:pt x="1854701" y="439352"/>
                </a:lnTo>
                <a:lnTo>
                  <a:pt x="1914807" y="407863"/>
                </a:lnTo>
                <a:lnTo>
                  <a:pt x="1974913" y="373516"/>
                </a:lnTo>
                <a:lnTo>
                  <a:pt x="2035020" y="334877"/>
                </a:lnTo>
                <a:lnTo>
                  <a:pt x="2095126" y="290515"/>
                </a:lnTo>
                <a:lnTo>
                  <a:pt x="2153807" y="241860"/>
                </a:lnTo>
                <a:lnTo>
                  <a:pt x="2213913" y="188905"/>
                </a:lnTo>
                <a:lnTo>
                  <a:pt x="2274019" y="131663"/>
                </a:lnTo>
                <a:lnTo>
                  <a:pt x="2334125" y="68692"/>
                </a:lnTo>
                <a:lnTo>
                  <a:pt x="2394231" y="0"/>
                </a:lnTo>
              </a:path>
            </a:pathLst>
          </a:custGeom>
          <a:ln w="1717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77661" y="3061962"/>
            <a:ext cx="2394585" cy="239395"/>
          </a:xfrm>
          <a:custGeom>
            <a:avLst/>
            <a:gdLst/>
            <a:ahLst/>
            <a:cxnLst/>
            <a:rect l="l" t="t" r="r" b="b"/>
            <a:pathLst>
              <a:path w="2394585" h="239395">
                <a:moveTo>
                  <a:pt x="0" y="0"/>
                </a:moveTo>
                <a:lnTo>
                  <a:pt x="60106" y="5722"/>
                </a:lnTo>
                <a:lnTo>
                  <a:pt x="120212" y="10015"/>
                </a:lnTo>
                <a:lnTo>
                  <a:pt x="180318" y="15737"/>
                </a:lnTo>
                <a:lnTo>
                  <a:pt x="240424" y="20030"/>
                </a:lnTo>
                <a:lnTo>
                  <a:pt x="299102" y="25759"/>
                </a:lnTo>
                <a:lnTo>
                  <a:pt x="359208" y="31481"/>
                </a:lnTo>
                <a:lnTo>
                  <a:pt x="419314" y="37204"/>
                </a:lnTo>
                <a:lnTo>
                  <a:pt x="479420" y="41497"/>
                </a:lnTo>
                <a:lnTo>
                  <a:pt x="539526" y="47226"/>
                </a:lnTo>
                <a:lnTo>
                  <a:pt x="598204" y="52948"/>
                </a:lnTo>
                <a:lnTo>
                  <a:pt x="658310" y="58670"/>
                </a:lnTo>
                <a:lnTo>
                  <a:pt x="718416" y="65828"/>
                </a:lnTo>
                <a:lnTo>
                  <a:pt x="778522" y="71550"/>
                </a:lnTo>
                <a:lnTo>
                  <a:pt x="838628" y="77279"/>
                </a:lnTo>
                <a:lnTo>
                  <a:pt x="897295" y="83001"/>
                </a:lnTo>
                <a:lnTo>
                  <a:pt x="957402" y="90159"/>
                </a:lnTo>
                <a:lnTo>
                  <a:pt x="1017508" y="95881"/>
                </a:lnTo>
                <a:lnTo>
                  <a:pt x="1077614" y="103039"/>
                </a:lnTo>
                <a:lnTo>
                  <a:pt x="1137720" y="108761"/>
                </a:lnTo>
                <a:lnTo>
                  <a:pt x="1196401" y="115919"/>
                </a:lnTo>
                <a:lnTo>
                  <a:pt x="1256507" y="123069"/>
                </a:lnTo>
                <a:lnTo>
                  <a:pt x="1316613" y="128798"/>
                </a:lnTo>
                <a:lnTo>
                  <a:pt x="1376720" y="135949"/>
                </a:lnTo>
                <a:lnTo>
                  <a:pt x="1436826" y="143107"/>
                </a:lnTo>
                <a:lnTo>
                  <a:pt x="1496932" y="148829"/>
                </a:lnTo>
                <a:lnTo>
                  <a:pt x="1555613" y="155987"/>
                </a:lnTo>
                <a:lnTo>
                  <a:pt x="1615719" y="163145"/>
                </a:lnTo>
                <a:lnTo>
                  <a:pt x="1675825" y="170296"/>
                </a:lnTo>
                <a:lnTo>
                  <a:pt x="1735931" y="176025"/>
                </a:lnTo>
                <a:lnTo>
                  <a:pt x="1796037" y="183176"/>
                </a:lnTo>
                <a:lnTo>
                  <a:pt x="1854701" y="188905"/>
                </a:lnTo>
                <a:lnTo>
                  <a:pt x="1914807" y="196056"/>
                </a:lnTo>
                <a:lnTo>
                  <a:pt x="1974913" y="201785"/>
                </a:lnTo>
                <a:lnTo>
                  <a:pt x="2035020" y="207507"/>
                </a:lnTo>
                <a:lnTo>
                  <a:pt x="2095126" y="213229"/>
                </a:lnTo>
                <a:lnTo>
                  <a:pt x="2153807" y="218958"/>
                </a:lnTo>
                <a:lnTo>
                  <a:pt x="2213913" y="224680"/>
                </a:lnTo>
                <a:lnTo>
                  <a:pt x="2274019" y="230402"/>
                </a:lnTo>
                <a:lnTo>
                  <a:pt x="2334125" y="234695"/>
                </a:lnTo>
                <a:lnTo>
                  <a:pt x="2394231" y="238989"/>
                </a:lnTo>
              </a:path>
            </a:pathLst>
          </a:custGeom>
          <a:ln w="1717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77661" y="2672701"/>
            <a:ext cx="2394585" cy="475615"/>
          </a:xfrm>
          <a:custGeom>
            <a:avLst/>
            <a:gdLst/>
            <a:ahLst/>
            <a:cxnLst/>
            <a:rect l="l" t="t" r="r" b="b"/>
            <a:pathLst>
              <a:path w="2394585" h="475614">
                <a:moveTo>
                  <a:pt x="0" y="384968"/>
                </a:moveTo>
                <a:lnTo>
                  <a:pt x="60106" y="390690"/>
                </a:lnTo>
                <a:lnTo>
                  <a:pt x="120212" y="394983"/>
                </a:lnTo>
                <a:lnTo>
                  <a:pt x="180318" y="400705"/>
                </a:lnTo>
                <a:lnTo>
                  <a:pt x="240424" y="404998"/>
                </a:lnTo>
                <a:lnTo>
                  <a:pt x="299102" y="410727"/>
                </a:lnTo>
                <a:lnTo>
                  <a:pt x="359208" y="415021"/>
                </a:lnTo>
                <a:lnTo>
                  <a:pt x="419314" y="420743"/>
                </a:lnTo>
                <a:lnTo>
                  <a:pt x="479420" y="425036"/>
                </a:lnTo>
                <a:lnTo>
                  <a:pt x="539526" y="430758"/>
                </a:lnTo>
                <a:lnTo>
                  <a:pt x="598204" y="435051"/>
                </a:lnTo>
                <a:lnTo>
                  <a:pt x="658310" y="440780"/>
                </a:lnTo>
                <a:lnTo>
                  <a:pt x="718416" y="445074"/>
                </a:lnTo>
                <a:lnTo>
                  <a:pt x="778522" y="450796"/>
                </a:lnTo>
                <a:lnTo>
                  <a:pt x="838628" y="455089"/>
                </a:lnTo>
                <a:lnTo>
                  <a:pt x="897295" y="459382"/>
                </a:lnTo>
                <a:lnTo>
                  <a:pt x="957402" y="463676"/>
                </a:lnTo>
                <a:lnTo>
                  <a:pt x="1017508" y="466540"/>
                </a:lnTo>
                <a:lnTo>
                  <a:pt x="1077614" y="469398"/>
                </a:lnTo>
                <a:lnTo>
                  <a:pt x="1137720" y="472262"/>
                </a:lnTo>
                <a:lnTo>
                  <a:pt x="1196401" y="473691"/>
                </a:lnTo>
                <a:lnTo>
                  <a:pt x="1256507" y="475127"/>
                </a:lnTo>
                <a:lnTo>
                  <a:pt x="1316613" y="475127"/>
                </a:lnTo>
                <a:lnTo>
                  <a:pt x="1376720" y="473691"/>
                </a:lnTo>
                <a:lnTo>
                  <a:pt x="1436826" y="470834"/>
                </a:lnTo>
                <a:lnTo>
                  <a:pt x="1496932" y="466540"/>
                </a:lnTo>
                <a:lnTo>
                  <a:pt x="1555613" y="459382"/>
                </a:lnTo>
                <a:lnTo>
                  <a:pt x="1615719" y="450796"/>
                </a:lnTo>
                <a:lnTo>
                  <a:pt x="1675825" y="440780"/>
                </a:lnTo>
                <a:lnTo>
                  <a:pt x="1735931" y="426465"/>
                </a:lnTo>
                <a:lnTo>
                  <a:pt x="1796037" y="409292"/>
                </a:lnTo>
                <a:lnTo>
                  <a:pt x="1854701" y="387825"/>
                </a:lnTo>
                <a:lnTo>
                  <a:pt x="1914807" y="363501"/>
                </a:lnTo>
                <a:lnTo>
                  <a:pt x="1974913" y="334877"/>
                </a:lnTo>
                <a:lnTo>
                  <a:pt x="2035020" y="301959"/>
                </a:lnTo>
                <a:lnTo>
                  <a:pt x="2095126" y="264755"/>
                </a:lnTo>
                <a:lnTo>
                  <a:pt x="2153807" y="221822"/>
                </a:lnTo>
                <a:lnTo>
                  <a:pt x="2213913" y="174596"/>
                </a:lnTo>
                <a:lnTo>
                  <a:pt x="2274019" y="121641"/>
                </a:lnTo>
                <a:lnTo>
                  <a:pt x="2334125" y="62970"/>
                </a:lnTo>
                <a:lnTo>
                  <a:pt x="2394231" y="0"/>
                </a:lnTo>
              </a:path>
            </a:pathLst>
          </a:custGeom>
          <a:ln w="17173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77661" y="1994359"/>
            <a:ext cx="2394585" cy="528320"/>
          </a:xfrm>
          <a:custGeom>
            <a:avLst/>
            <a:gdLst/>
            <a:ahLst/>
            <a:cxnLst/>
            <a:rect l="l" t="t" r="r" b="b"/>
            <a:pathLst>
              <a:path w="2394585" h="528319">
                <a:moveTo>
                  <a:pt x="0" y="453660"/>
                </a:moveTo>
                <a:lnTo>
                  <a:pt x="60106" y="457954"/>
                </a:lnTo>
                <a:lnTo>
                  <a:pt x="120212" y="462247"/>
                </a:lnTo>
                <a:lnTo>
                  <a:pt x="180318" y="466540"/>
                </a:lnTo>
                <a:lnTo>
                  <a:pt x="240424" y="472262"/>
                </a:lnTo>
                <a:lnTo>
                  <a:pt x="299102" y="476556"/>
                </a:lnTo>
                <a:lnTo>
                  <a:pt x="359208" y="480849"/>
                </a:lnTo>
                <a:lnTo>
                  <a:pt x="419314" y="485142"/>
                </a:lnTo>
                <a:lnTo>
                  <a:pt x="479420" y="490864"/>
                </a:lnTo>
                <a:lnTo>
                  <a:pt x="539526" y="495158"/>
                </a:lnTo>
                <a:lnTo>
                  <a:pt x="598204" y="499451"/>
                </a:lnTo>
                <a:lnTo>
                  <a:pt x="658310" y="503744"/>
                </a:lnTo>
                <a:lnTo>
                  <a:pt x="718416" y="508038"/>
                </a:lnTo>
                <a:lnTo>
                  <a:pt x="778522" y="512331"/>
                </a:lnTo>
                <a:lnTo>
                  <a:pt x="838628" y="515195"/>
                </a:lnTo>
                <a:lnTo>
                  <a:pt x="897295" y="519489"/>
                </a:lnTo>
                <a:lnTo>
                  <a:pt x="957402" y="522353"/>
                </a:lnTo>
                <a:lnTo>
                  <a:pt x="1017508" y="525211"/>
                </a:lnTo>
                <a:lnTo>
                  <a:pt x="1077614" y="526646"/>
                </a:lnTo>
                <a:lnTo>
                  <a:pt x="1137720" y="528075"/>
                </a:lnTo>
                <a:lnTo>
                  <a:pt x="1256507" y="528075"/>
                </a:lnTo>
                <a:lnTo>
                  <a:pt x="1316613" y="526646"/>
                </a:lnTo>
                <a:lnTo>
                  <a:pt x="1376720" y="523782"/>
                </a:lnTo>
                <a:lnTo>
                  <a:pt x="1436826" y="518060"/>
                </a:lnTo>
                <a:lnTo>
                  <a:pt x="1496932" y="512331"/>
                </a:lnTo>
                <a:lnTo>
                  <a:pt x="1555613" y="503744"/>
                </a:lnTo>
                <a:lnTo>
                  <a:pt x="1615719" y="492300"/>
                </a:lnTo>
                <a:lnTo>
                  <a:pt x="1675825" y="479420"/>
                </a:lnTo>
                <a:lnTo>
                  <a:pt x="1735931" y="462247"/>
                </a:lnTo>
                <a:lnTo>
                  <a:pt x="1796037" y="443638"/>
                </a:lnTo>
                <a:lnTo>
                  <a:pt x="1854701" y="419314"/>
                </a:lnTo>
                <a:lnTo>
                  <a:pt x="1914807" y="392118"/>
                </a:lnTo>
                <a:lnTo>
                  <a:pt x="1974913" y="360637"/>
                </a:lnTo>
                <a:lnTo>
                  <a:pt x="2035020" y="323426"/>
                </a:lnTo>
                <a:lnTo>
                  <a:pt x="2095126" y="283357"/>
                </a:lnTo>
                <a:lnTo>
                  <a:pt x="2153807" y="236131"/>
                </a:lnTo>
                <a:lnTo>
                  <a:pt x="2213913" y="184611"/>
                </a:lnTo>
                <a:lnTo>
                  <a:pt x="2274019" y="128798"/>
                </a:lnTo>
                <a:lnTo>
                  <a:pt x="2334125" y="67267"/>
                </a:lnTo>
                <a:lnTo>
                  <a:pt x="2394231" y="0"/>
                </a:lnTo>
              </a:path>
            </a:pathLst>
          </a:custGeom>
          <a:ln w="17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83912" y="3597368"/>
            <a:ext cx="270510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spc="40" dirty="0">
                <a:latin typeface="Garamond"/>
                <a:cs typeface="Garamond"/>
              </a:rPr>
              <a:t>ln</a:t>
            </a:r>
            <a:r>
              <a:rPr sz="1200" spc="-135" dirty="0">
                <a:latin typeface="Garamond"/>
                <a:cs typeface="Garamond"/>
              </a:rPr>
              <a:t> </a:t>
            </a:r>
            <a:r>
              <a:rPr sz="1200" i="1" spc="110" dirty="0">
                <a:latin typeface="Arial"/>
                <a:cs typeface="Arial"/>
              </a:rPr>
              <a:t>λ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24182" y="1426218"/>
            <a:ext cx="2991485" cy="0"/>
          </a:xfrm>
          <a:custGeom>
            <a:avLst/>
            <a:gdLst/>
            <a:ahLst/>
            <a:cxnLst/>
            <a:rect l="l" t="t" r="r" b="b"/>
            <a:pathLst>
              <a:path w="2991484">
                <a:moveTo>
                  <a:pt x="0" y="0"/>
                </a:moveTo>
                <a:lnTo>
                  <a:pt x="2991003" y="0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24182" y="3355335"/>
            <a:ext cx="2991485" cy="0"/>
          </a:xfrm>
          <a:custGeom>
            <a:avLst/>
            <a:gdLst/>
            <a:ahLst/>
            <a:cxnLst/>
            <a:rect l="l" t="t" r="r" b="b"/>
            <a:pathLst>
              <a:path w="2991484">
                <a:moveTo>
                  <a:pt x="0" y="0"/>
                </a:moveTo>
                <a:lnTo>
                  <a:pt x="2991003" y="0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15186" y="1426218"/>
            <a:ext cx="0" cy="1929130"/>
          </a:xfrm>
          <a:custGeom>
            <a:avLst/>
            <a:gdLst/>
            <a:ahLst/>
            <a:cxnLst/>
            <a:rect l="l" t="t" r="r" b="b"/>
            <a:pathLst>
              <a:path h="1929129">
                <a:moveTo>
                  <a:pt x="0" y="1929116"/>
                </a:moveTo>
                <a:lnTo>
                  <a:pt x="0" y="0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24182" y="1426218"/>
            <a:ext cx="0" cy="1929130"/>
          </a:xfrm>
          <a:custGeom>
            <a:avLst/>
            <a:gdLst/>
            <a:ahLst/>
            <a:cxnLst/>
            <a:rect l="l" t="t" r="r" b="b"/>
            <a:pathLst>
              <a:path h="1929129">
                <a:moveTo>
                  <a:pt x="0" y="1929116"/>
                </a:moveTo>
                <a:lnTo>
                  <a:pt x="0" y="0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24182" y="3355335"/>
            <a:ext cx="2991485" cy="0"/>
          </a:xfrm>
          <a:custGeom>
            <a:avLst/>
            <a:gdLst/>
            <a:ahLst/>
            <a:cxnLst/>
            <a:rect l="l" t="t" r="r" b="b"/>
            <a:pathLst>
              <a:path w="2991484">
                <a:moveTo>
                  <a:pt x="0" y="0"/>
                </a:moveTo>
                <a:lnTo>
                  <a:pt x="2991003" y="0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24182" y="1426218"/>
            <a:ext cx="0" cy="1929130"/>
          </a:xfrm>
          <a:custGeom>
            <a:avLst/>
            <a:gdLst/>
            <a:ahLst/>
            <a:cxnLst/>
            <a:rect l="l" t="t" r="r" b="b"/>
            <a:pathLst>
              <a:path h="1929129">
                <a:moveTo>
                  <a:pt x="0" y="1929116"/>
                </a:moveTo>
                <a:lnTo>
                  <a:pt x="0" y="0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24182" y="3325282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30053"/>
                </a:moveTo>
                <a:lnTo>
                  <a:pt x="0" y="0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24182" y="1426218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053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86976" y="3374117"/>
            <a:ext cx="189865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spc="0" dirty="0">
                <a:latin typeface="Times New Roman"/>
                <a:cs typeface="Times New Roman"/>
              </a:rPr>
              <a:t>−3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22379" y="3325282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30053"/>
                </a:moveTo>
                <a:lnTo>
                  <a:pt x="0" y="0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22379" y="1426218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053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185173" y="3374117"/>
            <a:ext cx="189865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spc="0" dirty="0">
                <a:latin typeface="Times New Roman"/>
                <a:cs typeface="Times New Roman"/>
              </a:rPr>
              <a:t>−2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920587" y="3325282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30053"/>
                </a:moveTo>
                <a:lnTo>
                  <a:pt x="0" y="0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20587" y="1426218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053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783378" y="3374117"/>
            <a:ext cx="189865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spc="0" dirty="0">
                <a:latin typeface="Times New Roman"/>
                <a:cs typeface="Times New Roman"/>
              </a:rPr>
              <a:t>−1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518781" y="3325282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30053"/>
                </a:moveTo>
                <a:lnTo>
                  <a:pt x="0" y="0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18781" y="1426218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053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467441" y="3374117"/>
            <a:ext cx="102870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spc="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16975" y="3325282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30053"/>
                </a:moveTo>
                <a:lnTo>
                  <a:pt x="0" y="0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16975" y="1426218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053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065635" y="3374117"/>
            <a:ext cx="102870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spc="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715186" y="3325282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30053"/>
                </a:moveTo>
                <a:lnTo>
                  <a:pt x="0" y="0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15186" y="1426218"/>
            <a:ext cx="0" cy="30480"/>
          </a:xfrm>
          <a:custGeom>
            <a:avLst/>
            <a:gdLst/>
            <a:ahLst/>
            <a:cxnLst/>
            <a:rect l="l" t="t" r="r" b="b"/>
            <a:pathLst>
              <a:path h="30480">
                <a:moveTo>
                  <a:pt x="0" y="0"/>
                </a:moveTo>
                <a:lnTo>
                  <a:pt x="0" y="30053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663846" y="3374117"/>
            <a:ext cx="102870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spc="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724182" y="3355335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053" y="0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85133" y="3355335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30053" y="0"/>
                </a:moveTo>
                <a:lnTo>
                  <a:pt x="0" y="0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24182" y="2968938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053" y="0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85133" y="2968938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30053" y="0"/>
                </a:moveTo>
                <a:lnTo>
                  <a:pt x="0" y="0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24182" y="2583970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053" y="0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85133" y="2583970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30053" y="0"/>
                </a:moveTo>
                <a:lnTo>
                  <a:pt x="0" y="0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390913" y="2471095"/>
            <a:ext cx="295910" cy="98234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4"/>
              </a:spcBef>
            </a:pPr>
            <a:r>
              <a:rPr sz="1200" spc="0" dirty="0">
                <a:latin typeface="Times New Roman"/>
                <a:cs typeface="Times New Roman"/>
              </a:rPr>
              <a:t>0.06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200" spc="0" dirty="0">
                <a:latin typeface="Times New Roman"/>
                <a:cs typeface="Times New Roman"/>
              </a:rPr>
              <a:t>0.03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200" spc="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724182" y="2197570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053" y="0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85133" y="2197570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30053" y="0"/>
                </a:moveTo>
                <a:lnTo>
                  <a:pt x="0" y="0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390913" y="2084698"/>
            <a:ext cx="295910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spc="0" dirty="0">
                <a:latin typeface="Times New Roman"/>
                <a:cs typeface="Times New Roman"/>
              </a:rPr>
              <a:t>0.09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724182" y="1812615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053" y="0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85133" y="1812615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30053" y="0"/>
                </a:moveTo>
                <a:lnTo>
                  <a:pt x="0" y="0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390913" y="1699727"/>
            <a:ext cx="295910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spc="0" dirty="0">
                <a:latin typeface="Times New Roman"/>
                <a:cs typeface="Times New Roman"/>
              </a:rPr>
              <a:t>0.12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724182" y="1426218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053" y="0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85133" y="1426218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30053" y="0"/>
                </a:moveTo>
                <a:lnTo>
                  <a:pt x="0" y="0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390913" y="1313330"/>
            <a:ext cx="295910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spc="0" dirty="0">
                <a:latin typeface="Times New Roman"/>
                <a:cs typeface="Times New Roman"/>
              </a:rPr>
              <a:t>0.15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724182" y="1426218"/>
            <a:ext cx="2991485" cy="0"/>
          </a:xfrm>
          <a:custGeom>
            <a:avLst/>
            <a:gdLst/>
            <a:ahLst/>
            <a:cxnLst/>
            <a:rect l="l" t="t" r="r" b="b"/>
            <a:pathLst>
              <a:path w="2991484">
                <a:moveTo>
                  <a:pt x="0" y="0"/>
                </a:moveTo>
                <a:lnTo>
                  <a:pt x="2991003" y="0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24182" y="3355335"/>
            <a:ext cx="2991485" cy="0"/>
          </a:xfrm>
          <a:custGeom>
            <a:avLst/>
            <a:gdLst/>
            <a:ahLst/>
            <a:cxnLst/>
            <a:rect l="l" t="t" r="r" b="b"/>
            <a:pathLst>
              <a:path w="2991484">
                <a:moveTo>
                  <a:pt x="0" y="0"/>
                </a:moveTo>
                <a:lnTo>
                  <a:pt x="2991003" y="0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15186" y="1426218"/>
            <a:ext cx="0" cy="1929130"/>
          </a:xfrm>
          <a:custGeom>
            <a:avLst/>
            <a:gdLst/>
            <a:ahLst/>
            <a:cxnLst/>
            <a:rect l="l" t="t" r="r" b="b"/>
            <a:pathLst>
              <a:path h="1929129">
                <a:moveTo>
                  <a:pt x="0" y="1929116"/>
                </a:moveTo>
                <a:lnTo>
                  <a:pt x="0" y="0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24182" y="1426218"/>
            <a:ext cx="0" cy="1929130"/>
          </a:xfrm>
          <a:custGeom>
            <a:avLst/>
            <a:gdLst/>
            <a:ahLst/>
            <a:cxnLst/>
            <a:rect l="l" t="t" r="r" b="b"/>
            <a:pathLst>
              <a:path h="1929129">
                <a:moveTo>
                  <a:pt x="0" y="1929116"/>
                </a:moveTo>
                <a:lnTo>
                  <a:pt x="0" y="0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07365" y="1635148"/>
            <a:ext cx="489584" cy="0"/>
          </a:xfrm>
          <a:custGeom>
            <a:avLst/>
            <a:gdLst/>
            <a:ahLst/>
            <a:cxnLst/>
            <a:rect l="l" t="t" r="r" b="b"/>
            <a:pathLst>
              <a:path w="489585">
                <a:moveTo>
                  <a:pt x="0" y="0"/>
                </a:moveTo>
                <a:lnTo>
                  <a:pt x="489436" y="0"/>
                </a:lnTo>
              </a:path>
            </a:pathLst>
          </a:custGeom>
          <a:ln w="1717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07365" y="1819759"/>
            <a:ext cx="489584" cy="0"/>
          </a:xfrm>
          <a:custGeom>
            <a:avLst/>
            <a:gdLst/>
            <a:ahLst/>
            <a:cxnLst/>
            <a:rect l="l" t="t" r="r" b="b"/>
            <a:pathLst>
              <a:path w="489585">
                <a:moveTo>
                  <a:pt x="0" y="0"/>
                </a:moveTo>
                <a:lnTo>
                  <a:pt x="489436" y="0"/>
                </a:lnTo>
              </a:path>
            </a:pathLst>
          </a:custGeom>
          <a:ln w="1717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07365" y="2004371"/>
            <a:ext cx="489584" cy="0"/>
          </a:xfrm>
          <a:custGeom>
            <a:avLst/>
            <a:gdLst/>
            <a:ahLst/>
            <a:cxnLst/>
            <a:rect l="l" t="t" r="r" b="b"/>
            <a:pathLst>
              <a:path w="489585">
                <a:moveTo>
                  <a:pt x="0" y="0"/>
                </a:moveTo>
                <a:lnTo>
                  <a:pt x="489436" y="0"/>
                </a:lnTo>
              </a:path>
            </a:pathLst>
          </a:custGeom>
          <a:ln w="17173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434185" y="1550904"/>
            <a:ext cx="1000760" cy="7270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14350">
              <a:lnSpc>
                <a:spcPct val="104600"/>
              </a:lnSpc>
              <a:spcBef>
                <a:spcPts val="70"/>
              </a:spcBef>
            </a:pPr>
            <a:r>
              <a:rPr sz="1050" spc="0" dirty="0">
                <a:latin typeface="Times New Roman"/>
                <a:cs typeface="Times New Roman"/>
              </a:rPr>
              <a:t>(bias)</a:t>
            </a:r>
            <a:r>
              <a:rPr sz="1200" spc="0" baseline="38194" dirty="0">
                <a:latin typeface="Times New Roman"/>
                <a:cs typeface="Times New Roman"/>
              </a:rPr>
              <a:t>2  </a:t>
            </a:r>
            <a:r>
              <a:rPr sz="1050" spc="5" dirty="0">
                <a:latin typeface="Times New Roman"/>
                <a:cs typeface="Times New Roman"/>
              </a:rPr>
              <a:t>variance</a:t>
            </a:r>
            <a:endParaRPr sz="1050">
              <a:latin typeface="Times New Roman"/>
              <a:cs typeface="Times New Roman"/>
            </a:endParaRPr>
          </a:p>
          <a:p>
            <a:pPr marL="12700" marR="5080">
              <a:lnSpc>
                <a:spcPct val="103699"/>
              </a:lnSpc>
              <a:spcBef>
                <a:spcPts val="290"/>
              </a:spcBef>
            </a:pPr>
            <a:r>
              <a:rPr sz="1050" spc="0" dirty="0">
                <a:latin typeface="Times New Roman"/>
                <a:cs typeface="Times New Roman"/>
              </a:rPr>
              <a:t>(bias)</a:t>
            </a:r>
            <a:r>
              <a:rPr sz="1200" spc="0" baseline="38194" dirty="0">
                <a:latin typeface="Times New Roman"/>
                <a:cs typeface="Times New Roman"/>
              </a:rPr>
              <a:t>2 </a:t>
            </a:r>
            <a:r>
              <a:rPr sz="1050" spc="10" dirty="0">
                <a:latin typeface="Times New Roman"/>
                <a:cs typeface="Times New Roman"/>
              </a:rPr>
              <a:t>+ </a:t>
            </a:r>
            <a:r>
              <a:rPr sz="1050" spc="5" dirty="0">
                <a:latin typeface="Times New Roman"/>
                <a:cs typeface="Times New Roman"/>
              </a:rPr>
              <a:t>variance  test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Times New Roman"/>
                <a:cs typeface="Times New Roman"/>
              </a:rPr>
              <a:t>error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907365" y="2188983"/>
            <a:ext cx="489584" cy="0"/>
          </a:xfrm>
          <a:custGeom>
            <a:avLst/>
            <a:gdLst/>
            <a:ahLst/>
            <a:cxnLst/>
            <a:rect l="l" t="t" r="r" b="b"/>
            <a:pathLst>
              <a:path w="489585">
                <a:moveTo>
                  <a:pt x="0" y="0"/>
                </a:moveTo>
                <a:lnTo>
                  <a:pt x="489436" y="0"/>
                </a:lnTo>
              </a:path>
            </a:pathLst>
          </a:custGeom>
          <a:ln w="17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52400" y="3935050"/>
            <a:ext cx="9753599" cy="25564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715" indent="-257175">
              <a:lnSpc>
                <a:spcPct val="1500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pc="-15" dirty="0">
                <a:latin typeface="Tahoma"/>
                <a:cs typeface="Tahoma"/>
              </a:rPr>
              <a:t>The </a:t>
            </a:r>
            <a:r>
              <a:rPr spc="-70" dirty="0">
                <a:latin typeface="Tahoma"/>
                <a:cs typeface="Tahoma"/>
              </a:rPr>
              <a:t>bias-variance </a:t>
            </a:r>
            <a:r>
              <a:rPr spc="-95" dirty="0">
                <a:latin typeface="Tahoma"/>
                <a:cs typeface="Tahoma"/>
              </a:rPr>
              <a:t>sum </a:t>
            </a:r>
            <a:r>
              <a:rPr spc="-75" dirty="0">
                <a:latin typeface="Tahoma"/>
                <a:cs typeface="Tahoma"/>
              </a:rPr>
              <a:t>approximates well </a:t>
            </a:r>
            <a:r>
              <a:rPr spc="-60" dirty="0">
                <a:latin typeface="Tahoma"/>
                <a:cs typeface="Tahoma"/>
              </a:rPr>
              <a:t>the </a:t>
            </a:r>
            <a:r>
              <a:rPr spc="-45" dirty="0">
                <a:latin typeface="Tahoma"/>
                <a:cs typeface="Tahoma"/>
              </a:rPr>
              <a:t>test </a:t>
            </a:r>
            <a:r>
              <a:rPr spc="-85" dirty="0">
                <a:latin typeface="Tahoma"/>
                <a:cs typeface="Tahoma"/>
              </a:rPr>
              <a:t>error </a:t>
            </a:r>
            <a:r>
              <a:rPr spc="-90" dirty="0">
                <a:latin typeface="Tahoma"/>
                <a:cs typeface="Tahoma"/>
              </a:rPr>
              <a:t>over </a:t>
            </a:r>
            <a:r>
              <a:rPr spc="-85" dirty="0">
                <a:latin typeface="Tahoma"/>
                <a:cs typeface="Tahoma"/>
              </a:rPr>
              <a:t>a </a:t>
            </a:r>
            <a:r>
              <a:rPr spc="-75" dirty="0">
                <a:latin typeface="Tahoma"/>
                <a:cs typeface="Tahoma"/>
              </a:rPr>
              <a:t>set </a:t>
            </a:r>
            <a:r>
              <a:rPr spc="-55" dirty="0">
                <a:latin typeface="Tahoma"/>
                <a:cs typeface="Tahoma"/>
              </a:rPr>
              <a:t>of </a:t>
            </a:r>
            <a:r>
              <a:rPr spc="-90" dirty="0">
                <a:latin typeface="Tahoma"/>
                <a:cs typeface="Tahoma"/>
              </a:rPr>
              <a:t>1000  </a:t>
            </a:r>
            <a:r>
              <a:rPr spc="-40" dirty="0">
                <a:latin typeface="Tahoma"/>
                <a:cs typeface="Tahoma"/>
              </a:rPr>
              <a:t>points</a:t>
            </a:r>
            <a:endParaRPr dirty="0">
              <a:latin typeface="Tahoma"/>
              <a:cs typeface="Tahoma"/>
            </a:endParaRPr>
          </a:p>
          <a:p>
            <a:pPr marL="269875" indent="-257175">
              <a:lnSpc>
                <a:spcPct val="150000"/>
              </a:lnSpc>
              <a:spcBef>
                <a:spcPts val="16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pc="-65" dirty="0">
                <a:latin typeface="Tahoma"/>
                <a:cs typeface="Tahoma"/>
              </a:rPr>
              <a:t>x-axis </a:t>
            </a:r>
            <a:r>
              <a:rPr spc="-110" dirty="0">
                <a:latin typeface="Tahoma"/>
                <a:cs typeface="Tahoma"/>
              </a:rPr>
              <a:t>measures </a:t>
            </a:r>
            <a:r>
              <a:rPr spc="-60" dirty="0">
                <a:latin typeface="Tahoma"/>
                <a:cs typeface="Tahoma"/>
              </a:rPr>
              <a:t>the </a:t>
            </a:r>
            <a:r>
              <a:rPr spc="-65" dirty="0">
                <a:latin typeface="Tahoma"/>
                <a:cs typeface="Tahoma"/>
              </a:rPr>
              <a:t>hypothesis </a:t>
            </a:r>
            <a:r>
              <a:rPr spc="-50" dirty="0">
                <a:latin typeface="Tahoma"/>
                <a:cs typeface="Tahoma"/>
              </a:rPr>
              <a:t>complexity </a:t>
            </a:r>
            <a:r>
              <a:rPr spc="-75" dirty="0">
                <a:latin typeface="Tahoma"/>
                <a:cs typeface="Tahoma"/>
              </a:rPr>
              <a:t>(decreasing</a:t>
            </a:r>
            <a:r>
              <a:rPr spc="9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left-to-right)</a:t>
            </a:r>
            <a:endParaRPr dirty="0">
              <a:latin typeface="Tahoma"/>
              <a:cs typeface="Tahoma"/>
            </a:endParaRPr>
          </a:p>
          <a:p>
            <a:pPr marL="269875" marR="5080" indent="-257175">
              <a:lnSpc>
                <a:spcPct val="150000"/>
              </a:lnSpc>
              <a:spcBef>
                <a:spcPts val="145"/>
              </a:spcBef>
              <a:buFont typeface="Lucida Sans Unicode"/>
              <a:buChar char="•"/>
              <a:tabLst>
                <a:tab pos="270510" algn="l"/>
                <a:tab pos="1130935" algn="l"/>
                <a:tab pos="2455545" algn="l"/>
                <a:tab pos="3328670" algn="l"/>
                <a:tab pos="3957320" algn="l"/>
                <a:tab pos="4552315" algn="l"/>
                <a:tab pos="5106035" algn="l"/>
                <a:tab pos="5763260" algn="l"/>
                <a:tab pos="6259195" algn="l"/>
                <a:tab pos="6647815" algn="l"/>
                <a:tab pos="7242175" algn="l"/>
                <a:tab pos="7592695" algn="l"/>
              </a:tabLst>
            </a:pPr>
            <a:r>
              <a:rPr spc="-45" dirty="0">
                <a:solidFill>
                  <a:srgbClr val="0070C0"/>
                </a:solidFill>
                <a:latin typeface="Tahoma"/>
                <a:cs typeface="Tahoma"/>
              </a:rPr>
              <a:t>Simple	</a:t>
            </a:r>
            <a:r>
              <a:rPr spc="-70" dirty="0">
                <a:solidFill>
                  <a:srgbClr val="0070C0"/>
                </a:solidFill>
                <a:latin typeface="Tahoma"/>
                <a:cs typeface="Tahoma"/>
              </a:rPr>
              <a:t>hy</a:t>
            </a:r>
            <a:r>
              <a:rPr spc="-25" dirty="0">
                <a:solidFill>
                  <a:srgbClr val="0070C0"/>
                </a:solidFill>
                <a:latin typeface="Tahoma"/>
                <a:cs typeface="Tahoma"/>
              </a:rPr>
              <a:t>p</a:t>
            </a:r>
            <a:r>
              <a:rPr spc="-100" dirty="0">
                <a:solidFill>
                  <a:srgbClr val="0070C0"/>
                </a:solidFill>
                <a:latin typeface="Tahoma"/>
                <a:cs typeface="Tahoma"/>
              </a:rPr>
              <a:t>otheses</a:t>
            </a:r>
            <a:r>
              <a:rPr dirty="0">
                <a:latin typeface="Tahoma"/>
                <a:cs typeface="Tahoma"/>
              </a:rPr>
              <a:t>	</a:t>
            </a:r>
            <a:r>
              <a:rPr spc="-55" dirty="0">
                <a:latin typeface="Tahoma"/>
                <a:cs typeface="Tahoma"/>
              </a:rPr>
              <a:t>usually</a:t>
            </a:r>
            <a:r>
              <a:rPr dirty="0">
                <a:latin typeface="Tahoma"/>
                <a:cs typeface="Tahoma"/>
              </a:rPr>
              <a:t>	</a:t>
            </a:r>
            <a:r>
              <a:rPr spc="-100" dirty="0">
                <a:latin typeface="Tahoma"/>
                <a:cs typeface="Tahoma"/>
              </a:rPr>
              <a:t>have</a:t>
            </a:r>
            <a:r>
              <a:rPr dirty="0">
                <a:latin typeface="Tahoma"/>
                <a:cs typeface="Tahoma"/>
              </a:rPr>
              <a:t>	</a:t>
            </a:r>
            <a:r>
              <a:rPr spc="-60" dirty="0">
                <a:solidFill>
                  <a:srgbClr val="0070C0"/>
                </a:solidFill>
                <a:latin typeface="Tahoma"/>
                <a:cs typeface="Tahoma"/>
              </a:rPr>
              <a:t>high</a:t>
            </a:r>
            <a:r>
              <a:rPr dirty="0">
                <a:solidFill>
                  <a:srgbClr val="0070C0"/>
                </a:solidFill>
                <a:latin typeface="Tahoma"/>
                <a:cs typeface="Tahoma"/>
              </a:rPr>
              <a:t>	</a:t>
            </a:r>
            <a:r>
              <a:rPr spc="-65" dirty="0">
                <a:solidFill>
                  <a:srgbClr val="0070C0"/>
                </a:solidFill>
                <a:latin typeface="Tahoma"/>
                <a:cs typeface="Tahoma"/>
              </a:rPr>
              <a:t>bias</a:t>
            </a:r>
            <a:r>
              <a:rPr dirty="0">
                <a:latin typeface="Tahoma"/>
                <a:cs typeface="Tahoma"/>
              </a:rPr>
              <a:t>	</a:t>
            </a:r>
            <a:r>
              <a:rPr spc="-50" dirty="0">
                <a:latin typeface="Tahoma"/>
                <a:cs typeface="Tahoma"/>
              </a:rPr>
              <a:t>(bias</a:t>
            </a:r>
            <a:r>
              <a:rPr dirty="0">
                <a:latin typeface="Tahoma"/>
                <a:cs typeface="Tahoma"/>
              </a:rPr>
              <a:t>	</a:t>
            </a:r>
            <a:r>
              <a:rPr spc="-15" dirty="0">
                <a:latin typeface="Tahoma"/>
                <a:cs typeface="Tahoma"/>
              </a:rPr>
              <a:t>will</a:t>
            </a:r>
            <a:r>
              <a:rPr dirty="0">
                <a:latin typeface="Tahoma"/>
                <a:cs typeface="Tahoma"/>
              </a:rPr>
              <a:t>	</a:t>
            </a:r>
            <a:r>
              <a:rPr spc="-15" dirty="0">
                <a:latin typeface="Tahoma"/>
                <a:cs typeface="Tahoma"/>
              </a:rPr>
              <a:t>b</a:t>
            </a:r>
            <a:r>
              <a:rPr spc="-165" dirty="0">
                <a:latin typeface="Tahoma"/>
                <a:cs typeface="Tahoma"/>
              </a:rPr>
              <a:t>e</a:t>
            </a:r>
            <a:r>
              <a:rPr dirty="0">
                <a:latin typeface="Tahoma"/>
                <a:cs typeface="Tahoma"/>
              </a:rPr>
              <a:t>	</a:t>
            </a:r>
            <a:r>
              <a:rPr spc="-60" dirty="0">
                <a:latin typeface="Tahoma"/>
                <a:cs typeface="Tahoma"/>
              </a:rPr>
              <a:t>high</a:t>
            </a:r>
            <a:r>
              <a:rPr dirty="0">
                <a:latin typeface="Tahoma"/>
                <a:cs typeface="Tahoma"/>
              </a:rPr>
              <a:t>	</a:t>
            </a:r>
            <a:r>
              <a:rPr spc="-15" dirty="0">
                <a:latin typeface="Tahoma"/>
                <a:cs typeface="Tahoma"/>
              </a:rPr>
              <a:t>at</a:t>
            </a:r>
            <a:r>
              <a:rPr dirty="0">
                <a:latin typeface="Tahoma"/>
                <a:cs typeface="Tahoma"/>
              </a:rPr>
              <a:t>	</a:t>
            </a:r>
            <a:r>
              <a:rPr spc="-70" dirty="0">
                <a:latin typeface="Tahoma"/>
                <a:cs typeface="Tahoma"/>
              </a:rPr>
              <a:t>many  </a:t>
            </a:r>
            <a:r>
              <a:rPr spc="-40" dirty="0">
                <a:latin typeface="Tahoma"/>
                <a:cs typeface="Tahoma"/>
              </a:rPr>
              <a:t>points,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spc="-105" dirty="0">
                <a:latin typeface="Tahoma"/>
                <a:cs typeface="Tahoma"/>
              </a:rPr>
              <a:t>so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spc="35" dirty="0">
                <a:latin typeface="Tahoma"/>
                <a:cs typeface="Tahoma"/>
              </a:rPr>
              <a:t>it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spc="-15" dirty="0">
                <a:latin typeface="Tahoma"/>
                <a:cs typeface="Tahoma"/>
              </a:rPr>
              <a:t>will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spc="-40" dirty="0">
                <a:latin typeface="Tahoma"/>
                <a:cs typeface="Tahoma"/>
              </a:rPr>
              <a:t>likely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spc="-90" dirty="0">
                <a:latin typeface="Tahoma"/>
                <a:cs typeface="Tahoma"/>
              </a:rPr>
              <a:t>be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spc="-60" dirty="0">
                <a:latin typeface="Tahoma"/>
                <a:cs typeface="Tahoma"/>
              </a:rPr>
              <a:t>high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spc="-70" dirty="0">
                <a:latin typeface="Tahoma"/>
                <a:cs typeface="Tahoma"/>
              </a:rPr>
              <a:t>for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spc="-80" dirty="0">
                <a:latin typeface="Tahoma"/>
                <a:cs typeface="Tahoma"/>
              </a:rPr>
              <a:t>many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spc="-70" dirty="0">
                <a:latin typeface="Tahoma"/>
                <a:cs typeface="Tahoma"/>
              </a:rPr>
              <a:t>possible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spc="-30" dirty="0">
                <a:latin typeface="Tahoma"/>
                <a:cs typeface="Tahoma"/>
              </a:rPr>
              <a:t>input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spc="-35" dirty="0">
                <a:latin typeface="Tahoma"/>
                <a:cs typeface="Tahoma"/>
              </a:rPr>
              <a:t>distributions)</a:t>
            </a:r>
            <a:endParaRPr dirty="0">
              <a:latin typeface="Tahoma"/>
              <a:cs typeface="Tahoma"/>
            </a:endParaRPr>
          </a:p>
          <a:p>
            <a:pPr marL="269875" marR="6350" indent="-257175">
              <a:lnSpc>
                <a:spcPct val="150000"/>
              </a:lnSpc>
              <a:spcBef>
                <a:spcPts val="14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pc="-55" dirty="0">
                <a:solidFill>
                  <a:srgbClr val="C00000"/>
                </a:solidFill>
                <a:latin typeface="Tahoma"/>
                <a:cs typeface="Tahoma"/>
              </a:rPr>
              <a:t>Complex </a:t>
            </a:r>
            <a:r>
              <a:rPr spc="-85" dirty="0">
                <a:solidFill>
                  <a:srgbClr val="C00000"/>
                </a:solidFill>
                <a:latin typeface="Tahoma"/>
                <a:cs typeface="Tahoma"/>
              </a:rPr>
              <a:t>hypotheses </a:t>
            </a:r>
            <a:r>
              <a:rPr spc="-100" dirty="0">
                <a:solidFill>
                  <a:srgbClr val="C00000"/>
                </a:solidFill>
                <a:latin typeface="Tahoma"/>
                <a:cs typeface="Tahoma"/>
              </a:rPr>
              <a:t>have </a:t>
            </a:r>
            <a:r>
              <a:rPr spc="-60" dirty="0">
                <a:solidFill>
                  <a:srgbClr val="C00000"/>
                </a:solidFill>
                <a:latin typeface="Tahoma"/>
                <a:cs typeface="Tahoma"/>
              </a:rPr>
              <a:t>high </a:t>
            </a:r>
            <a:r>
              <a:rPr spc="-85" dirty="0">
                <a:solidFill>
                  <a:srgbClr val="C00000"/>
                </a:solidFill>
                <a:latin typeface="Tahoma"/>
                <a:cs typeface="Tahoma"/>
              </a:rPr>
              <a:t>variance</a:t>
            </a:r>
            <a:r>
              <a:rPr spc="-85" dirty="0">
                <a:latin typeface="Tahoma"/>
                <a:cs typeface="Tahoma"/>
              </a:rPr>
              <a:t>: </a:t>
            </a:r>
            <a:r>
              <a:rPr spc="-60" dirty="0">
                <a:latin typeface="Tahoma"/>
                <a:cs typeface="Tahoma"/>
              </a:rPr>
              <a:t>the </a:t>
            </a:r>
            <a:r>
              <a:rPr spc="-65" dirty="0">
                <a:latin typeface="Tahoma"/>
                <a:cs typeface="Tahoma"/>
              </a:rPr>
              <a:t>hypothesis </a:t>
            </a:r>
            <a:r>
              <a:rPr spc="-55" dirty="0">
                <a:latin typeface="Tahoma"/>
                <a:cs typeface="Tahoma"/>
              </a:rPr>
              <a:t>is </a:t>
            </a:r>
            <a:r>
              <a:rPr spc="-85" dirty="0">
                <a:latin typeface="Tahoma"/>
                <a:cs typeface="Tahoma"/>
              </a:rPr>
              <a:t>very</a:t>
            </a:r>
            <a:r>
              <a:rPr spc="-265" dirty="0">
                <a:latin typeface="Tahoma"/>
                <a:cs typeface="Tahoma"/>
              </a:rPr>
              <a:t> </a:t>
            </a:r>
            <a:r>
              <a:rPr spc="-85" dirty="0">
                <a:latin typeface="Tahoma"/>
                <a:cs typeface="Tahoma"/>
              </a:rPr>
              <a:t>dependent  </a:t>
            </a:r>
            <a:r>
              <a:rPr spc="-80" dirty="0">
                <a:latin typeface="Tahoma"/>
                <a:cs typeface="Tahoma"/>
              </a:rPr>
              <a:t>on </a:t>
            </a:r>
            <a:r>
              <a:rPr spc="-60" dirty="0">
                <a:latin typeface="Tahoma"/>
                <a:cs typeface="Tahoma"/>
              </a:rPr>
              <a:t>the </a:t>
            </a:r>
            <a:r>
              <a:rPr spc="-45" dirty="0">
                <a:latin typeface="Tahoma"/>
                <a:cs typeface="Tahoma"/>
              </a:rPr>
              <a:t>data </a:t>
            </a:r>
            <a:r>
              <a:rPr spc="-75" dirty="0">
                <a:latin typeface="Tahoma"/>
                <a:cs typeface="Tahoma"/>
              </a:rPr>
              <a:t>set </a:t>
            </a:r>
            <a:r>
              <a:rPr spc="-80" dirty="0">
                <a:latin typeface="Tahoma"/>
                <a:cs typeface="Tahoma"/>
              </a:rPr>
              <a:t>on </a:t>
            </a:r>
            <a:r>
              <a:rPr spc="-55" dirty="0">
                <a:latin typeface="Tahoma"/>
                <a:cs typeface="Tahoma"/>
              </a:rPr>
              <a:t>which </a:t>
            </a:r>
            <a:r>
              <a:rPr spc="35" dirty="0">
                <a:latin typeface="Tahoma"/>
                <a:cs typeface="Tahoma"/>
              </a:rPr>
              <a:t>it </a:t>
            </a:r>
            <a:r>
              <a:rPr spc="-130" dirty="0">
                <a:latin typeface="Tahoma"/>
                <a:cs typeface="Tahoma"/>
              </a:rPr>
              <a:t>was</a:t>
            </a:r>
            <a:r>
              <a:rPr spc="185" dirty="0">
                <a:latin typeface="Tahoma"/>
                <a:cs typeface="Tahoma"/>
              </a:rPr>
              <a:t> </a:t>
            </a:r>
            <a:r>
              <a:rPr spc="-50" dirty="0">
                <a:latin typeface="Tahoma"/>
                <a:cs typeface="Tahoma"/>
              </a:rPr>
              <a:t>trained.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4294967295"/>
          </p:nvPr>
        </p:nvSpPr>
        <p:spPr>
          <a:xfrm>
            <a:off x="8966320" y="6730060"/>
            <a:ext cx="2032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40</a:t>
            </a:fld>
            <a:endParaRPr spc="-6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8966320" y="6730060"/>
            <a:ext cx="2032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41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3846" y="715237"/>
            <a:ext cx="327088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/>
              <a:t>Bias-variance</a:t>
            </a:r>
            <a:r>
              <a:rPr spc="204" dirty="0"/>
              <a:t> </a:t>
            </a:r>
            <a:r>
              <a:rPr spc="-25" dirty="0"/>
              <a:t>trade-off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213003"/>
            <a:ext cx="9448800" cy="40209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175">
              <a:lnSpc>
                <a:spcPct val="1500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pc="-45" dirty="0">
                <a:latin typeface="Tahoma"/>
                <a:cs typeface="Tahoma"/>
              </a:rPr>
              <a:t>Typically, </a:t>
            </a:r>
            <a:r>
              <a:rPr spc="-65" dirty="0">
                <a:solidFill>
                  <a:srgbClr val="C00000"/>
                </a:solidFill>
                <a:latin typeface="Tahoma"/>
                <a:cs typeface="Tahoma"/>
              </a:rPr>
              <a:t>bias </a:t>
            </a:r>
            <a:r>
              <a:rPr spc="-95" dirty="0">
                <a:latin typeface="Tahoma"/>
                <a:cs typeface="Tahoma"/>
              </a:rPr>
              <a:t>comes </a:t>
            </a:r>
            <a:r>
              <a:rPr spc="-55" dirty="0">
                <a:latin typeface="Tahoma"/>
                <a:cs typeface="Tahoma"/>
              </a:rPr>
              <a:t>from </a:t>
            </a:r>
            <a:r>
              <a:rPr spc="-35" dirty="0">
                <a:solidFill>
                  <a:srgbClr val="C00000"/>
                </a:solidFill>
                <a:latin typeface="Tahoma"/>
                <a:cs typeface="Tahoma"/>
              </a:rPr>
              <a:t>not </a:t>
            </a:r>
            <a:r>
              <a:rPr spc="-65" dirty="0">
                <a:solidFill>
                  <a:srgbClr val="C00000"/>
                </a:solidFill>
                <a:latin typeface="Tahoma"/>
                <a:cs typeface="Tahoma"/>
              </a:rPr>
              <a:t>having </a:t>
            </a:r>
            <a:r>
              <a:rPr spc="-60" dirty="0">
                <a:solidFill>
                  <a:srgbClr val="C00000"/>
                </a:solidFill>
                <a:latin typeface="Tahoma"/>
                <a:cs typeface="Tahoma"/>
              </a:rPr>
              <a:t>good </a:t>
            </a:r>
            <a:r>
              <a:rPr spc="-85" dirty="0">
                <a:solidFill>
                  <a:srgbClr val="C00000"/>
                </a:solidFill>
                <a:latin typeface="Tahoma"/>
                <a:cs typeface="Tahoma"/>
              </a:rPr>
              <a:t>hypotheses </a:t>
            </a:r>
            <a:r>
              <a:rPr spc="-30" dirty="0">
                <a:solidFill>
                  <a:srgbClr val="C00000"/>
                </a:solidFill>
                <a:latin typeface="Tahoma"/>
                <a:cs typeface="Tahoma"/>
              </a:rPr>
              <a:t>in </a:t>
            </a:r>
            <a:r>
              <a:rPr spc="-60" dirty="0">
                <a:solidFill>
                  <a:srgbClr val="C00000"/>
                </a:solidFill>
                <a:latin typeface="Tahoma"/>
                <a:cs typeface="Tahoma"/>
              </a:rPr>
              <a:t>the </a:t>
            </a:r>
            <a:r>
              <a:rPr spc="-80" dirty="0">
                <a:solidFill>
                  <a:srgbClr val="C00000"/>
                </a:solidFill>
                <a:latin typeface="Tahoma"/>
                <a:cs typeface="Tahoma"/>
              </a:rPr>
              <a:t>considered  </a:t>
            </a:r>
            <a:r>
              <a:rPr spc="-70" dirty="0">
                <a:solidFill>
                  <a:srgbClr val="C00000"/>
                </a:solidFill>
                <a:latin typeface="Tahoma"/>
                <a:cs typeface="Tahoma"/>
              </a:rPr>
              <a:t>class</a:t>
            </a:r>
            <a:endParaRPr lang="en-US" spc="-70" dirty="0">
              <a:solidFill>
                <a:srgbClr val="C00000"/>
              </a:solidFill>
              <a:latin typeface="Tahoma"/>
              <a:cs typeface="Tahoma"/>
            </a:endParaRPr>
          </a:p>
          <a:p>
            <a:pPr marL="269875" marR="5080" indent="-257175">
              <a:lnSpc>
                <a:spcPct val="1500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  <a:tab pos="1381760" algn="l"/>
                <a:tab pos="2260600" algn="l"/>
                <a:tab pos="2948940" algn="l"/>
                <a:tab pos="3473450" algn="l"/>
                <a:tab pos="4792345" algn="l"/>
                <a:tab pos="5476875" algn="l"/>
                <a:tab pos="6786880" algn="l"/>
              </a:tabLst>
            </a:pPr>
            <a:r>
              <a:rPr lang="en-US" spc="90" dirty="0">
                <a:latin typeface="Tahoma"/>
                <a:cs typeface="Tahoma"/>
              </a:rPr>
              <a:t>V</a:t>
            </a:r>
            <a:r>
              <a:rPr lang="en-US" spc="-145" dirty="0">
                <a:latin typeface="Tahoma"/>
                <a:cs typeface="Tahoma"/>
              </a:rPr>
              <a:t>a</a:t>
            </a:r>
            <a:r>
              <a:rPr lang="en-US" spc="-65" dirty="0">
                <a:latin typeface="Tahoma"/>
                <a:cs typeface="Tahoma"/>
              </a:rPr>
              <a:t>riance</a:t>
            </a:r>
            <a:r>
              <a:rPr lang="en-US" dirty="0">
                <a:latin typeface="Tahoma"/>
                <a:cs typeface="Tahoma"/>
              </a:rPr>
              <a:t>	</a:t>
            </a:r>
            <a:r>
              <a:rPr lang="en-US" spc="-65" dirty="0">
                <a:latin typeface="Tahoma"/>
                <a:cs typeface="Tahoma"/>
              </a:rPr>
              <a:t>results</a:t>
            </a:r>
            <a:r>
              <a:rPr lang="en-US" dirty="0">
                <a:latin typeface="Tahoma"/>
                <a:cs typeface="Tahoma"/>
              </a:rPr>
              <a:t>	</a:t>
            </a:r>
            <a:r>
              <a:rPr lang="en-US" spc="-55" dirty="0">
                <a:latin typeface="Tahoma"/>
                <a:cs typeface="Tahoma"/>
              </a:rPr>
              <a:t>from</a:t>
            </a:r>
            <a:r>
              <a:rPr lang="en-US" dirty="0">
                <a:latin typeface="Tahoma"/>
                <a:cs typeface="Tahoma"/>
              </a:rPr>
              <a:t>	</a:t>
            </a:r>
            <a:r>
              <a:rPr lang="en-US" spc="-60" dirty="0">
                <a:latin typeface="Tahoma"/>
                <a:cs typeface="Tahoma"/>
              </a:rPr>
              <a:t>the</a:t>
            </a:r>
            <a:r>
              <a:rPr lang="en-US" dirty="0">
                <a:latin typeface="Tahoma"/>
                <a:cs typeface="Tahoma"/>
              </a:rPr>
              <a:t>	</a:t>
            </a:r>
            <a:r>
              <a:rPr lang="en-US" spc="-70" dirty="0">
                <a:latin typeface="Tahoma"/>
                <a:cs typeface="Tahoma"/>
              </a:rPr>
              <a:t>hy</a:t>
            </a:r>
            <a:r>
              <a:rPr lang="en-US" spc="-25" dirty="0">
                <a:latin typeface="Tahoma"/>
                <a:cs typeface="Tahoma"/>
              </a:rPr>
              <a:t>p</a:t>
            </a:r>
            <a:r>
              <a:rPr lang="en-US" spc="-70" dirty="0">
                <a:latin typeface="Tahoma"/>
                <a:cs typeface="Tahoma"/>
              </a:rPr>
              <a:t>othesis</a:t>
            </a:r>
            <a:r>
              <a:rPr lang="en-US" dirty="0">
                <a:latin typeface="Tahoma"/>
                <a:cs typeface="Tahoma"/>
              </a:rPr>
              <a:t>	</a:t>
            </a:r>
            <a:r>
              <a:rPr lang="en-US" spc="-70" dirty="0">
                <a:latin typeface="Tahoma"/>
                <a:cs typeface="Tahoma"/>
              </a:rPr>
              <a:t>class</a:t>
            </a:r>
            <a:r>
              <a:rPr lang="en-US" dirty="0">
                <a:latin typeface="Tahoma"/>
                <a:cs typeface="Tahoma"/>
              </a:rPr>
              <a:t>	</a:t>
            </a:r>
            <a:r>
              <a:rPr lang="en-US" spc="-45" dirty="0">
                <a:latin typeface="Tahoma"/>
                <a:cs typeface="Tahoma"/>
              </a:rPr>
              <a:t>containing</a:t>
            </a:r>
            <a:r>
              <a:rPr lang="en-US" dirty="0">
                <a:latin typeface="Tahoma"/>
                <a:cs typeface="Tahoma"/>
              </a:rPr>
              <a:t>	</a:t>
            </a:r>
            <a:r>
              <a:rPr lang="en-US" spc="50" dirty="0">
                <a:latin typeface="Tahoma"/>
                <a:cs typeface="Tahoma"/>
              </a:rPr>
              <a:t>“t</a:t>
            </a:r>
            <a:r>
              <a:rPr lang="en-US" spc="130" dirty="0">
                <a:latin typeface="Tahoma"/>
                <a:cs typeface="Tahoma"/>
              </a:rPr>
              <a:t>o</a:t>
            </a:r>
            <a:r>
              <a:rPr lang="en-US" spc="-60" dirty="0">
                <a:latin typeface="Tahoma"/>
                <a:cs typeface="Tahoma"/>
              </a:rPr>
              <a:t>o </a:t>
            </a:r>
            <a:r>
              <a:rPr lang="en-US" spc="-25" dirty="0">
                <a:latin typeface="Tahoma"/>
                <a:cs typeface="Tahoma"/>
              </a:rPr>
              <a:t>many” 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spc="-85" dirty="0">
                <a:latin typeface="Tahoma"/>
                <a:cs typeface="Tahoma"/>
              </a:rPr>
              <a:t>hypotheses</a:t>
            </a:r>
            <a:endParaRPr lang="en-US" dirty="0">
              <a:latin typeface="Tahoma"/>
              <a:cs typeface="Tahoma"/>
            </a:endParaRPr>
          </a:p>
          <a:p>
            <a:pPr marL="269875" indent="-257175">
              <a:lnSpc>
                <a:spcPct val="150000"/>
              </a:lnSpc>
              <a:spcBef>
                <a:spcPts val="6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en-US" spc="130" dirty="0">
                <a:solidFill>
                  <a:srgbClr val="C00000"/>
                </a:solidFill>
                <a:latin typeface="Tahoma"/>
                <a:cs typeface="Tahoma"/>
              </a:rPr>
              <a:t>MLE</a:t>
            </a:r>
            <a:r>
              <a:rPr lang="en-US" spc="130" dirty="0">
                <a:latin typeface="Tahoma"/>
                <a:cs typeface="Tahoma"/>
              </a:rPr>
              <a:t> </a:t>
            </a:r>
            <a:r>
              <a:rPr lang="en-US" spc="-45" dirty="0">
                <a:latin typeface="Tahoma"/>
                <a:cs typeface="Tahoma"/>
              </a:rPr>
              <a:t>estimation </a:t>
            </a:r>
            <a:r>
              <a:rPr lang="en-US" spc="-55" dirty="0">
                <a:latin typeface="Tahoma"/>
                <a:cs typeface="Tahoma"/>
              </a:rPr>
              <a:t>is </a:t>
            </a:r>
            <a:r>
              <a:rPr lang="en-US" spc="-30" dirty="0">
                <a:latin typeface="Tahoma"/>
                <a:cs typeface="Tahoma"/>
              </a:rPr>
              <a:t>typically </a:t>
            </a:r>
            <a:r>
              <a:rPr lang="en-US" spc="-80" dirty="0">
                <a:solidFill>
                  <a:srgbClr val="C00000"/>
                </a:solidFill>
                <a:latin typeface="Tahoma"/>
                <a:cs typeface="Tahoma"/>
              </a:rPr>
              <a:t>unbiased</a:t>
            </a:r>
            <a:r>
              <a:rPr lang="en-US" spc="-80" dirty="0">
                <a:latin typeface="Tahoma"/>
                <a:cs typeface="Tahoma"/>
              </a:rPr>
              <a:t>, </a:t>
            </a:r>
            <a:r>
              <a:rPr lang="en-US" spc="-30" dirty="0">
                <a:latin typeface="Tahoma"/>
                <a:cs typeface="Tahoma"/>
              </a:rPr>
              <a:t>but </a:t>
            </a:r>
            <a:r>
              <a:rPr lang="en-US" spc="-95" dirty="0">
                <a:latin typeface="Tahoma"/>
                <a:cs typeface="Tahoma"/>
              </a:rPr>
              <a:t>has </a:t>
            </a:r>
            <a:r>
              <a:rPr lang="en-US" spc="-60" dirty="0">
                <a:solidFill>
                  <a:srgbClr val="C00000"/>
                </a:solidFill>
                <a:latin typeface="Tahoma"/>
                <a:cs typeface="Tahoma"/>
              </a:rPr>
              <a:t>high</a:t>
            </a:r>
            <a:r>
              <a:rPr lang="en-US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lang="en-US" spc="-75" dirty="0">
                <a:solidFill>
                  <a:srgbClr val="C00000"/>
                </a:solidFill>
                <a:latin typeface="Tahoma"/>
                <a:cs typeface="Tahoma"/>
              </a:rPr>
              <a:t>variance</a:t>
            </a:r>
            <a:endParaRPr lang="en-US" dirty="0">
              <a:solidFill>
                <a:srgbClr val="C00000"/>
              </a:solidFill>
              <a:latin typeface="Tahoma"/>
              <a:cs typeface="Tahoma"/>
            </a:endParaRPr>
          </a:p>
          <a:p>
            <a:pPr marL="269875" indent="-257175">
              <a:lnSpc>
                <a:spcPct val="150000"/>
              </a:lnSpc>
              <a:spcBef>
                <a:spcPts val="6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en-US" spc="-70" dirty="0">
                <a:solidFill>
                  <a:srgbClr val="0070C0"/>
                </a:solidFill>
                <a:latin typeface="Tahoma"/>
                <a:cs typeface="Tahoma"/>
              </a:rPr>
              <a:t>Bayesian</a:t>
            </a:r>
            <a:r>
              <a:rPr lang="en-US" spc="50" dirty="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lang="en-US" spc="-45" dirty="0">
                <a:solidFill>
                  <a:srgbClr val="0070C0"/>
                </a:solidFill>
                <a:latin typeface="Tahoma"/>
                <a:cs typeface="Tahoma"/>
              </a:rPr>
              <a:t>estimation</a:t>
            </a:r>
            <a:r>
              <a:rPr lang="en-US" spc="50" dirty="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lang="en-US" spc="-55" dirty="0">
                <a:solidFill>
                  <a:srgbClr val="0070C0"/>
                </a:solidFill>
                <a:latin typeface="Tahoma"/>
                <a:cs typeface="Tahoma"/>
              </a:rPr>
              <a:t>is</a:t>
            </a:r>
            <a:r>
              <a:rPr lang="en-US" spc="50" dirty="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lang="en-US" spc="-80" dirty="0">
                <a:solidFill>
                  <a:srgbClr val="0070C0"/>
                </a:solidFill>
                <a:latin typeface="Tahoma"/>
                <a:cs typeface="Tahoma"/>
              </a:rPr>
              <a:t>biased</a:t>
            </a:r>
            <a:r>
              <a:rPr lang="en-US" spc="-80" dirty="0">
                <a:latin typeface="Tahoma"/>
                <a:cs typeface="Tahoma"/>
              </a:rPr>
              <a:t>,</a:t>
            </a:r>
            <a:r>
              <a:rPr lang="en-US" spc="50" dirty="0">
                <a:latin typeface="Tahoma"/>
                <a:cs typeface="Tahoma"/>
              </a:rPr>
              <a:t> </a:t>
            </a:r>
            <a:r>
              <a:rPr lang="en-US" spc="-30" dirty="0">
                <a:latin typeface="Tahoma"/>
                <a:cs typeface="Tahoma"/>
              </a:rPr>
              <a:t>but</a:t>
            </a:r>
            <a:r>
              <a:rPr lang="en-US" spc="50" dirty="0">
                <a:latin typeface="Tahoma"/>
                <a:cs typeface="Tahoma"/>
              </a:rPr>
              <a:t> </a:t>
            </a:r>
            <a:r>
              <a:rPr lang="en-US" spc="-30" dirty="0">
                <a:latin typeface="Tahoma"/>
                <a:cs typeface="Tahoma"/>
              </a:rPr>
              <a:t>typically</a:t>
            </a:r>
            <a:r>
              <a:rPr lang="en-US" spc="50" dirty="0">
                <a:latin typeface="Tahoma"/>
                <a:cs typeface="Tahoma"/>
              </a:rPr>
              <a:t> </a:t>
            </a:r>
            <a:r>
              <a:rPr lang="en-US" spc="-100" dirty="0">
                <a:latin typeface="Tahoma"/>
                <a:cs typeface="Tahoma"/>
              </a:rPr>
              <a:t>has</a:t>
            </a:r>
            <a:r>
              <a:rPr lang="en-US" spc="50" dirty="0">
                <a:latin typeface="Tahoma"/>
                <a:cs typeface="Tahoma"/>
              </a:rPr>
              <a:t> </a:t>
            </a:r>
            <a:r>
              <a:rPr lang="en-US" spc="-100" dirty="0">
                <a:solidFill>
                  <a:srgbClr val="0070C0"/>
                </a:solidFill>
                <a:latin typeface="Tahoma"/>
                <a:cs typeface="Tahoma"/>
              </a:rPr>
              <a:t>lower</a:t>
            </a:r>
            <a:r>
              <a:rPr lang="en-US" spc="50" dirty="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lang="en-US" spc="-75" dirty="0">
                <a:solidFill>
                  <a:srgbClr val="0070C0"/>
                </a:solidFill>
                <a:latin typeface="Tahoma"/>
                <a:cs typeface="Tahoma"/>
              </a:rPr>
              <a:t>variance</a:t>
            </a:r>
          </a:p>
          <a:p>
            <a:pPr marL="269875" marR="5080" indent="-257175" algn="just">
              <a:lnSpc>
                <a:spcPct val="1500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en-US" spc="-70" dirty="0">
                <a:latin typeface="Tahoma"/>
                <a:cs typeface="Tahoma"/>
              </a:rPr>
              <a:t>Hence, </a:t>
            </a:r>
            <a:r>
              <a:rPr lang="en-US" spc="-170" dirty="0">
                <a:latin typeface="Tahoma"/>
                <a:cs typeface="Tahoma"/>
              </a:rPr>
              <a:t>we </a:t>
            </a:r>
            <a:r>
              <a:rPr lang="en-US" spc="-114" dirty="0">
                <a:latin typeface="Tahoma"/>
                <a:cs typeface="Tahoma"/>
              </a:rPr>
              <a:t>are </a:t>
            </a:r>
            <a:r>
              <a:rPr lang="en-US" spc="-75" dirty="0">
                <a:latin typeface="Tahoma"/>
                <a:cs typeface="Tahoma"/>
              </a:rPr>
              <a:t>faced </a:t>
            </a:r>
            <a:r>
              <a:rPr lang="en-US" spc="-30" dirty="0">
                <a:latin typeface="Tahoma"/>
                <a:cs typeface="Tahoma"/>
              </a:rPr>
              <a:t>with </a:t>
            </a:r>
            <a:r>
              <a:rPr lang="en-US" spc="-85" dirty="0">
                <a:latin typeface="Tahoma"/>
                <a:cs typeface="Tahoma"/>
              </a:rPr>
              <a:t>a </a:t>
            </a:r>
            <a:r>
              <a:rPr lang="en-US" i="1" spc="-45" dirty="0">
                <a:solidFill>
                  <a:srgbClr val="E50000"/>
                </a:solidFill>
                <a:latin typeface="Arial"/>
                <a:cs typeface="Arial"/>
              </a:rPr>
              <a:t>trade-off</a:t>
            </a:r>
            <a:r>
              <a:rPr lang="en-US" spc="-45" dirty="0">
                <a:latin typeface="Tahoma"/>
                <a:cs typeface="Tahoma"/>
              </a:rPr>
              <a:t>: </a:t>
            </a:r>
          </a:p>
          <a:p>
            <a:pPr marL="727075" marR="5080" lvl="1" indent="-257175" algn="just">
              <a:lnSpc>
                <a:spcPct val="1500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en-US" spc="-85" dirty="0">
                <a:latin typeface="Tahoma"/>
                <a:cs typeface="Tahoma"/>
              </a:rPr>
              <a:t>Choose a </a:t>
            </a:r>
            <a:r>
              <a:rPr lang="en-US" spc="-105" dirty="0">
                <a:latin typeface="Tahoma"/>
                <a:cs typeface="Tahoma"/>
              </a:rPr>
              <a:t>more expressive </a:t>
            </a:r>
            <a:r>
              <a:rPr lang="en-US" spc="-70" dirty="0">
                <a:latin typeface="Tahoma"/>
                <a:cs typeface="Tahoma"/>
              </a:rPr>
              <a:t>class  </a:t>
            </a:r>
            <a:r>
              <a:rPr lang="en-US" spc="-55" dirty="0">
                <a:latin typeface="Tahoma"/>
                <a:cs typeface="Tahoma"/>
              </a:rPr>
              <a:t>of </a:t>
            </a:r>
            <a:r>
              <a:rPr lang="en-US" spc="-80" dirty="0">
                <a:latin typeface="Tahoma"/>
                <a:cs typeface="Tahoma"/>
              </a:rPr>
              <a:t>hypotheses </a:t>
            </a:r>
            <a:r>
              <a:rPr lang="en-US" spc="-80" dirty="0">
                <a:latin typeface="Tahoma"/>
                <a:cs typeface="Tahoma"/>
                <a:sym typeface="Wingdings" panose="05000000000000000000" pitchFamily="2" charset="2"/>
              </a:rPr>
              <a:t> </a:t>
            </a:r>
            <a:r>
              <a:rPr lang="en-US" spc="-90" dirty="0">
                <a:latin typeface="Tahoma"/>
                <a:cs typeface="Tahoma"/>
              </a:rPr>
              <a:t>generate </a:t>
            </a:r>
            <a:r>
              <a:rPr lang="en-US" spc="-75" dirty="0">
                <a:latin typeface="Tahoma"/>
                <a:cs typeface="Tahoma"/>
              </a:rPr>
              <a:t>higher </a:t>
            </a:r>
            <a:r>
              <a:rPr lang="en-US" spc="-70" dirty="0">
                <a:latin typeface="Tahoma"/>
                <a:cs typeface="Tahoma"/>
              </a:rPr>
              <a:t>variance, </a:t>
            </a:r>
            <a:r>
              <a:rPr lang="en-US" spc="-90" dirty="0">
                <a:latin typeface="Tahoma"/>
                <a:cs typeface="Tahoma"/>
              </a:rPr>
              <a:t>or </a:t>
            </a:r>
          </a:p>
          <a:p>
            <a:pPr marL="727075" marR="5080" lvl="1" indent="-257175" algn="just">
              <a:lnSpc>
                <a:spcPct val="1500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en-US" spc="-90" dirty="0">
                <a:latin typeface="Tahoma"/>
                <a:cs typeface="Tahoma"/>
              </a:rPr>
              <a:t>Choose </a:t>
            </a:r>
            <a:r>
              <a:rPr lang="en-US" spc="-85" dirty="0">
                <a:latin typeface="Tahoma"/>
                <a:cs typeface="Tahoma"/>
              </a:rPr>
              <a:t>a </a:t>
            </a:r>
            <a:r>
              <a:rPr lang="en-US" spc="-100" dirty="0">
                <a:latin typeface="Tahoma"/>
                <a:cs typeface="Tahoma"/>
              </a:rPr>
              <a:t>less </a:t>
            </a:r>
            <a:r>
              <a:rPr lang="en-US" spc="-105" dirty="0">
                <a:latin typeface="Tahoma"/>
                <a:cs typeface="Tahoma"/>
              </a:rPr>
              <a:t>expressive  </a:t>
            </a:r>
            <a:r>
              <a:rPr lang="en-US" spc="-65" dirty="0">
                <a:latin typeface="Tahoma"/>
                <a:cs typeface="Tahoma"/>
              </a:rPr>
              <a:t>class, </a:t>
            </a:r>
            <a:r>
              <a:rPr lang="en-US" spc="-55" dirty="0">
                <a:latin typeface="Tahoma"/>
                <a:cs typeface="Tahoma"/>
                <a:sym typeface="Wingdings" panose="05000000000000000000" pitchFamily="2" charset="2"/>
              </a:rPr>
              <a:t> </a:t>
            </a:r>
            <a:r>
              <a:rPr lang="en-US" spc="-90" dirty="0">
                <a:latin typeface="Tahoma"/>
                <a:cs typeface="Tahoma"/>
              </a:rPr>
              <a:t>generate </a:t>
            </a:r>
            <a:r>
              <a:rPr lang="en-US" spc="-75" dirty="0">
                <a:latin typeface="Tahoma"/>
                <a:cs typeface="Tahoma"/>
              </a:rPr>
              <a:t>higher</a:t>
            </a:r>
            <a:r>
              <a:rPr lang="en-US" spc="450" dirty="0">
                <a:latin typeface="Tahoma"/>
                <a:cs typeface="Tahoma"/>
              </a:rPr>
              <a:t> </a:t>
            </a:r>
            <a:r>
              <a:rPr lang="en-US" spc="-65" dirty="0">
                <a:latin typeface="Tahoma"/>
                <a:cs typeface="Tahoma"/>
              </a:rPr>
              <a:t>bias</a:t>
            </a:r>
            <a:endParaRPr lang="en-US" dirty="0">
              <a:latin typeface="Tahoma"/>
              <a:cs typeface="Tahoma"/>
            </a:endParaRPr>
          </a:p>
          <a:p>
            <a:pPr marL="269875" marR="6985" indent="-257175" algn="just">
              <a:lnSpc>
                <a:spcPct val="150000"/>
              </a:lnSpc>
              <a:spcBef>
                <a:spcPts val="5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en-US" spc="-5" dirty="0">
                <a:latin typeface="Tahoma"/>
                <a:cs typeface="Tahoma"/>
              </a:rPr>
              <a:t>Making </a:t>
            </a:r>
            <a:r>
              <a:rPr lang="en-US" spc="-60" dirty="0">
                <a:latin typeface="Tahoma"/>
                <a:cs typeface="Tahoma"/>
              </a:rPr>
              <a:t>the trade-off </a:t>
            </a:r>
            <a:r>
              <a:rPr lang="en-US" spc="-95" dirty="0">
                <a:latin typeface="Tahoma"/>
                <a:cs typeface="Tahoma"/>
              </a:rPr>
              <a:t>has </a:t>
            </a:r>
            <a:r>
              <a:rPr lang="en-US" spc="-10" dirty="0">
                <a:latin typeface="Tahoma"/>
                <a:cs typeface="Tahoma"/>
              </a:rPr>
              <a:t>to </a:t>
            </a:r>
            <a:r>
              <a:rPr lang="en-US" spc="-95" dirty="0">
                <a:latin typeface="Tahoma"/>
                <a:cs typeface="Tahoma"/>
              </a:rPr>
              <a:t>depend </a:t>
            </a:r>
            <a:r>
              <a:rPr lang="en-US" spc="-80" dirty="0">
                <a:latin typeface="Tahoma"/>
                <a:cs typeface="Tahoma"/>
              </a:rPr>
              <a:t>on </a:t>
            </a:r>
            <a:r>
              <a:rPr lang="en-US" spc="-60" dirty="0">
                <a:latin typeface="Tahoma"/>
                <a:cs typeface="Tahoma"/>
              </a:rPr>
              <a:t>the amount </a:t>
            </a:r>
            <a:r>
              <a:rPr lang="en-US" spc="-55" dirty="0">
                <a:latin typeface="Tahoma"/>
                <a:cs typeface="Tahoma"/>
              </a:rPr>
              <a:t>of </a:t>
            </a:r>
            <a:r>
              <a:rPr lang="en-US" spc="-45" dirty="0">
                <a:latin typeface="Tahoma"/>
                <a:cs typeface="Tahoma"/>
              </a:rPr>
              <a:t>data </a:t>
            </a:r>
            <a:r>
              <a:rPr lang="en-US" spc="-55" dirty="0">
                <a:latin typeface="Tahoma"/>
                <a:cs typeface="Tahoma"/>
              </a:rPr>
              <a:t>available </a:t>
            </a:r>
            <a:r>
              <a:rPr lang="en-US" spc="-10" dirty="0">
                <a:latin typeface="Tahoma"/>
                <a:cs typeface="Tahoma"/>
              </a:rPr>
              <a:t>to  </a:t>
            </a:r>
            <a:r>
              <a:rPr lang="en-US" spc="10" dirty="0">
                <a:latin typeface="Tahoma"/>
                <a:cs typeface="Tahoma"/>
              </a:rPr>
              <a:t>fit </a:t>
            </a:r>
            <a:r>
              <a:rPr lang="en-US" spc="-60" dirty="0">
                <a:latin typeface="Tahoma"/>
                <a:cs typeface="Tahoma"/>
              </a:rPr>
              <a:t>the </a:t>
            </a:r>
            <a:r>
              <a:rPr lang="en-US" spc="-85" dirty="0">
                <a:latin typeface="Tahoma"/>
                <a:cs typeface="Tahoma"/>
              </a:rPr>
              <a:t>parameters </a:t>
            </a:r>
            <a:r>
              <a:rPr lang="en-US" spc="-35" dirty="0">
                <a:latin typeface="Tahoma"/>
                <a:cs typeface="Tahoma"/>
              </a:rPr>
              <a:t>(data </a:t>
            </a:r>
            <a:r>
              <a:rPr lang="en-US" spc="-55" dirty="0">
                <a:latin typeface="Tahoma"/>
                <a:cs typeface="Tahoma"/>
              </a:rPr>
              <a:t>usually </a:t>
            </a:r>
            <a:r>
              <a:rPr lang="en-US" spc="-45" dirty="0">
                <a:latin typeface="Tahoma"/>
                <a:cs typeface="Tahoma"/>
              </a:rPr>
              <a:t>mitigates </a:t>
            </a:r>
            <a:r>
              <a:rPr lang="en-US" spc="-60" dirty="0">
                <a:latin typeface="Tahoma"/>
                <a:cs typeface="Tahoma"/>
              </a:rPr>
              <a:t>the </a:t>
            </a:r>
            <a:r>
              <a:rPr lang="en-US" spc="-75" dirty="0">
                <a:latin typeface="Tahoma"/>
                <a:cs typeface="Tahoma"/>
              </a:rPr>
              <a:t>variance</a:t>
            </a:r>
            <a:r>
              <a:rPr lang="en-US" spc="114" dirty="0">
                <a:latin typeface="Tahoma"/>
                <a:cs typeface="Tahoma"/>
              </a:rPr>
              <a:t> </a:t>
            </a:r>
            <a:r>
              <a:rPr lang="en-US" spc="-65" dirty="0">
                <a:latin typeface="Tahoma"/>
                <a:cs typeface="Tahoma"/>
              </a:rPr>
              <a:t>problem)</a:t>
            </a:r>
            <a:endParaRPr lang="en-US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2591" y="715237"/>
            <a:ext cx="283337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More </a:t>
            </a:r>
            <a:r>
              <a:rPr spc="-120" dirty="0"/>
              <a:t>on</a:t>
            </a:r>
            <a:r>
              <a:rPr spc="380" dirty="0"/>
              <a:t> </a:t>
            </a:r>
            <a:r>
              <a:rPr spc="-35" dirty="0"/>
              <a:t>overfitting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4337" y="1333666"/>
            <a:ext cx="8195945" cy="1751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175">
              <a:lnSpc>
                <a:spcPct val="1500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pc="-25" dirty="0">
                <a:latin typeface="Tahoma"/>
                <a:cs typeface="Tahoma"/>
              </a:rPr>
              <a:t>Overfitting </a:t>
            </a:r>
            <a:r>
              <a:rPr spc="-100" dirty="0">
                <a:latin typeface="Tahoma"/>
                <a:cs typeface="Tahoma"/>
              </a:rPr>
              <a:t>depends </a:t>
            </a:r>
            <a:r>
              <a:rPr spc="-80" dirty="0">
                <a:latin typeface="Tahoma"/>
                <a:cs typeface="Tahoma"/>
              </a:rPr>
              <a:t>on </a:t>
            </a:r>
            <a:r>
              <a:rPr spc="-60" dirty="0">
                <a:latin typeface="Tahoma"/>
                <a:cs typeface="Tahoma"/>
              </a:rPr>
              <a:t>the amount </a:t>
            </a:r>
            <a:r>
              <a:rPr spc="-55" dirty="0">
                <a:latin typeface="Tahoma"/>
                <a:cs typeface="Tahoma"/>
              </a:rPr>
              <a:t>of </a:t>
            </a:r>
            <a:r>
              <a:rPr spc="-45" dirty="0">
                <a:latin typeface="Tahoma"/>
                <a:cs typeface="Tahoma"/>
              </a:rPr>
              <a:t>data, </a:t>
            </a:r>
            <a:r>
              <a:rPr spc="-55" dirty="0">
                <a:latin typeface="Tahoma"/>
                <a:cs typeface="Tahoma"/>
              </a:rPr>
              <a:t>relative </a:t>
            </a:r>
            <a:r>
              <a:rPr spc="-10" dirty="0">
                <a:latin typeface="Tahoma"/>
                <a:cs typeface="Tahoma"/>
              </a:rPr>
              <a:t>to </a:t>
            </a:r>
            <a:r>
              <a:rPr spc="-60" dirty="0">
                <a:latin typeface="Tahoma"/>
                <a:cs typeface="Tahoma"/>
              </a:rPr>
              <a:t>the </a:t>
            </a:r>
            <a:r>
              <a:rPr spc="-50" dirty="0">
                <a:latin typeface="Tahoma"/>
                <a:cs typeface="Tahoma"/>
              </a:rPr>
              <a:t>complexity </a:t>
            </a:r>
            <a:r>
              <a:rPr spc="-55" dirty="0">
                <a:latin typeface="Tahoma"/>
                <a:cs typeface="Tahoma"/>
              </a:rPr>
              <a:t>of  </a:t>
            </a:r>
            <a:r>
              <a:rPr spc="-60" dirty="0">
                <a:latin typeface="Tahoma"/>
                <a:cs typeface="Tahoma"/>
              </a:rPr>
              <a:t>the</a:t>
            </a:r>
            <a:r>
              <a:rPr spc="35" dirty="0">
                <a:latin typeface="Tahoma"/>
                <a:cs typeface="Tahoma"/>
              </a:rPr>
              <a:t> </a:t>
            </a:r>
            <a:r>
              <a:rPr spc="-65" dirty="0">
                <a:latin typeface="Tahoma"/>
                <a:cs typeface="Tahoma"/>
              </a:rPr>
              <a:t>hypothesis</a:t>
            </a:r>
            <a:endParaRPr dirty="0">
              <a:latin typeface="Tahoma"/>
              <a:cs typeface="Tahoma"/>
            </a:endParaRPr>
          </a:p>
          <a:p>
            <a:pPr marL="269875" marR="5080" indent="-257175">
              <a:lnSpc>
                <a:spcPct val="150000"/>
              </a:lnSpc>
              <a:spcBef>
                <a:spcPts val="5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pc="25" dirty="0">
                <a:latin typeface="Tahoma"/>
                <a:cs typeface="Tahoma"/>
              </a:rPr>
              <a:t>With </a:t>
            </a:r>
            <a:r>
              <a:rPr spc="-105" dirty="0">
                <a:latin typeface="Tahoma"/>
                <a:cs typeface="Tahoma"/>
              </a:rPr>
              <a:t>more </a:t>
            </a:r>
            <a:r>
              <a:rPr spc="-45" dirty="0">
                <a:latin typeface="Tahoma"/>
                <a:cs typeface="Tahoma"/>
              </a:rPr>
              <a:t>data, </a:t>
            </a:r>
            <a:r>
              <a:rPr spc="-170" dirty="0">
                <a:latin typeface="Tahoma"/>
                <a:cs typeface="Tahoma"/>
              </a:rPr>
              <a:t>we </a:t>
            </a:r>
            <a:r>
              <a:rPr spc="-65" dirty="0">
                <a:latin typeface="Tahoma"/>
                <a:cs typeface="Tahoma"/>
              </a:rPr>
              <a:t>can </a:t>
            </a:r>
            <a:r>
              <a:rPr spc="-90" dirty="0">
                <a:latin typeface="Tahoma"/>
                <a:cs typeface="Tahoma"/>
              </a:rPr>
              <a:t>explore </a:t>
            </a:r>
            <a:r>
              <a:rPr spc="-105" dirty="0">
                <a:latin typeface="Tahoma"/>
                <a:cs typeface="Tahoma"/>
              </a:rPr>
              <a:t>more </a:t>
            </a:r>
            <a:r>
              <a:rPr spc="-70" dirty="0">
                <a:latin typeface="Tahoma"/>
                <a:cs typeface="Tahoma"/>
              </a:rPr>
              <a:t>complex </a:t>
            </a:r>
            <a:r>
              <a:rPr spc="-85" dirty="0">
                <a:latin typeface="Tahoma"/>
                <a:cs typeface="Tahoma"/>
              </a:rPr>
              <a:t>hypotheses </a:t>
            </a:r>
            <a:r>
              <a:rPr spc="-95" dirty="0">
                <a:latin typeface="Tahoma"/>
                <a:cs typeface="Tahoma"/>
              </a:rPr>
              <a:t>spaces, </a:t>
            </a:r>
            <a:r>
              <a:rPr spc="-80" dirty="0">
                <a:latin typeface="Tahoma"/>
                <a:cs typeface="Tahoma"/>
              </a:rPr>
              <a:t>and  </a:t>
            </a:r>
            <a:r>
              <a:rPr dirty="0">
                <a:latin typeface="Tahoma"/>
                <a:cs typeface="Tahoma"/>
              </a:rPr>
              <a:t>still </a:t>
            </a:r>
            <a:r>
              <a:rPr spc="-40" dirty="0">
                <a:latin typeface="Tahoma"/>
                <a:cs typeface="Tahoma"/>
              </a:rPr>
              <a:t>find </a:t>
            </a:r>
            <a:r>
              <a:rPr spc="-85" dirty="0">
                <a:latin typeface="Tahoma"/>
                <a:cs typeface="Tahoma"/>
              </a:rPr>
              <a:t>a </a:t>
            </a:r>
            <a:r>
              <a:rPr spc="-60" dirty="0">
                <a:latin typeface="Tahoma"/>
                <a:cs typeface="Tahoma"/>
              </a:rPr>
              <a:t>good</a:t>
            </a:r>
            <a:r>
              <a:rPr spc="300" dirty="0">
                <a:latin typeface="Tahoma"/>
                <a:cs typeface="Tahoma"/>
              </a:rPr>
              <a:t> </a:t>
            </a:r>
            <a:r>
              <a:rPr spc="-45" dirty="0">
                <a:latin typeface="Tahoma"/>
                <a:cs typeface="Tahoma"/>
              </a:rPr>
              <a:t>solution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73734" y="3255093"/>
            <a:ext cx="3079730" cy="2040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42742" y="5464879"/>
            <a:ext cx="113664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i="1" spc="85" dirty="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3352" y="3683160"/>
            <a:ext cx="81280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i="1" spc="100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4995" y="3084786"/>
            <a:ext cx="3277235" cy="2297430"/>
          </a:xfrm>
          <a:prstGeom prst="rect">
            <a:avLst/>
          </a:prstGeom>
          <a:ln w="858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R="235585" algn="r">
              <a:lnSpc>
                <a:spcPct val="100000"/>
              </a:lnSpc>
            </a:pPr>
            <a:r>
              <a:rPr sz="1200" i="1" spc="105" dirty="0">
                <a:latin typeface="Arial"/>
                <a:cs typeface="Arial"/>
              </a:rPr>
              <a:t>N </a:t>
            </a:r>
            <a:r>
              <a:rPr sz="1200" spc="65" dirty="0">
                <a:latin typeface="Tahoma"/>
                <a:cs typeface="Tahoma"/>
              </a:rPr>
              <a:t>=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15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25260" y="534878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32917"/>
                </a:moveTo>
                <a:lnTo>
                  <a:pt x="0" y="0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5260" y="3084786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2903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01945" y="534878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32917"/>
                </a:moveTo>
                <a:lnTo>
                  <a:pt x="0" y="0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01945" y="3084786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2903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73921" y="5401909"/>
            <a:ext cx="3079750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988945" algn="l"/>
              </a:tabLst>
            </a:pPr>
            <a:r>
              <a:rPr sz="1200" spc="0" dirty="0">
                <a:latin typeface="Times New Roman"/>
                <a:cs typeface="Times New Roman"/>
              </a:rPr>
              <a:t>0	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74995" y="4950932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2910" y="0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19290" y="4950932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32921" y="0"/>
                </a:moveTo>
                <a:lnTo>
                  <a:pt x="0" y="0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50488" y="4838058"/>
            <a:ext cx="189865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spc="0" dirty="0">
                <a:latin typeface="Times New Roman"/>
                <a:cs typeface="Times New Roman"/>
              </a:rPr>
              <a:t>−1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74995" y="4232523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2910" y="0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19290" y="4232523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32921" y="0"/>
                </a:moveTo>
                <a:lnTo>
                  <a:pt x="0" y="0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536354" y="4119648"/>
            <a:ext cx="102870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spc="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74995" y="3515542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2910" y="0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9290" y="3515542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32921" y="0"/>
                </a:moveTo>
                <a:lnTo>
                  <a:pt x="0" y="0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536354" y="3402670"/>
            <a:ext cx="102870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spc="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431334" y="3276560"/>
            <a:ext cx="3079730" cy="18990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25391" y="5294403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59" h="86360">
                <a:moveTo>
                  <a:pt x="85865" y="42932"/>
                </a:moveTo>
                <a:lnTo>
                  <a:pt x="82490" y="59642"/>
                </a:lnTo>
                <a:lnTo>
                  <a:pt x="73286" y="73289"/>
                </a:lnTo>
                <a:lnTo>
                  <a:pt x="59639" y="82491"/>
                </a:lnTo>
                <a:lnTo>
                  <a:pt x="42932" y="85865"/>
                </a:lnTo>
                <a:lnTo>
                  <a:pt x="26226" y="82491"/>
                </a:lnTo>
                <a:lnTo>
                  <a:pt x="12579" y="73289"/>
                </a:lnTo>
                <a:lnTo>
                  <a:pt x="3375" y="59642"/>
                </a:lnTo>
                <a:lnTo>
                  <a:pt x="0" y="42932"/>
                </a:lnTo>
                <a:lnTo>
                  <a:pt x="3375" y="26223"/>
                </a:lnTo>
                <a:lnTo>
                  <a:pt x="12579" y="12576"/>
                </a:lnTo>
                <a:lnTo>
                  <a:pt x="26226" y="3374"/>
                </a:lnTo>
                <a:lnTo>
                  <a:pt x="42932" y="0"/>
                </a:lnTo>
                <a:lnTo>
                  <a:pt x="59639" y="3374"/>
                </a:lnTo>
                <a:lnTo>
                  <a:pt x="73286" y="12576"/>
                </a:lnTo>
                <a:lnTo>
                  <a:pt x="82490" y="26223"/>
                </a:lnTo>
                <a:lnTo>
                  <a:pt x="85865" y="42932"/>
                </a:lnTo>
              </a:path>
            </a:pathLst>
          </a:custGeom>
          <a:ln w="1717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85497" y="5277230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59" h="86360">
                <a:moveTo>
                  <a:pt x="85865" y="42932"/>
                </a:moveTo>
                <a:lnTo>
                  <a:pt x="82490" y="59642"/>
                </a:lnTo>
                <a:lnTo>
                  <a:pt x="73286" y="73289"/>
                </a:lnTo>
                <a:lnTo>
                  <a:pt x="59639" y="82491"/>
                </a:lnTo>
                <a:lnTo>
                  <a:pt x="42932" y="85865"/>
                </a:lnTo>
                <a:lnTo>
                  <a:pt x="26226" y="82491"/>
                </a:lnTo>
                <a:lnTo>
                  <a:pt x="12579" y="73289"/>
                </a:lnTo>
                <a:lnTo>
                  <a:pt x="3375" y="59642"/>
                </a:lnTo>
                <a:lnTo>
                  <a:pt x="0" y="42932"/>
                </a:lnTo>
                <a:lnTo>
                  <a:pt x="3375" y="26223"/>
                </a:lnTo>
                <a:lnTo>
                  <a:pt x="12579" y="12576"/>
                </a:lnTo>
                <a:lnTo>
                  <a:pt x="26226" y="3374"/>
                </a:lnTo>
                <a:lnTo>
                  <a:pt x="42932" y="0"/>
                </a:lnTo>
                <a:lnTo>
                  <a:pt x="59639" y="3374"/>
                </a:lnTo>
                <a:lnTo>
                  <a:pt x="73286" y="12576"/>
                </a:lnTo>
                <a:lnTo>
                  <a:pt x="82490" y="26223"/>
                </a:lnTo>
                <a:lnTo>
                  <a:pt x="85865" y="42932"/>
                </a:lnTo>
              </a:path>
            </a:pathLst>
          </a:custGeom>
          <a:ln w="1717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000342" y="5464879"/>
            <a:ext cx="113664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i="1" spc="85" dirty="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10952" y="3683160"/>
            <a:ext cx="81280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i="1" spc="100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32595" y="3084786"/>
            <a:ext cx="3277235" cy="2297430"/>
          </a:xfrm>
          <a:prstGeom prst="rect">
            <a:avLst/>
          </a:prstGeom>
          <a:ln w="858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R="158115" algn="r">
              <a:lnSpc>
                <a:spcPct val="100000"/>
              </a:lnSpc>
            </a:pPr>
            <a:r>
              <a:rPr sz="1200" i="1" spc="105" dirty="0">
                <a:latin typeface="Arial"/>
                <a:cs typeface="Arial"/>
              </a:rPr>
              <a:t>N </a:t>
            </a:r>
            <a:r>
              <a:rPr sz="1200" spc="65" dirty="0">
                <a:latin typeface="Tahoma"/>
                <a:cs typeface="Tahoma"/>
              </a:rPr>
              <a:t>=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100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482860" y="534878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32917"/>
                </a:moveTo>
                <a:lnTo>
                  <a:pt x="0" y="0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82860" y="3084786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2903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431521" y="5401909"/>
            <a:ext cx="102870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spc="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459545" y="534878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32917"/>
                </a:moveTo>
                <a:lnTo>
                  <a:pt x="0" y="0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459545" y="3084786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2903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408206" y="5401909"/>
            <a:ext cx="102870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spc="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332595" y="4950932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2910" y="0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76889" y="4950932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32921" y="0"/>
                </a:moveTo>
                <a:lnTo>
                  <a:pt x="0" y="0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108088" y="4838058"/>
            <a:ext cx="189865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spc="0" dirty="0">
                <a:latin typeface="Times New Roman"/>
                <a:cs typeface="Times New Roman"/>
              </a:rPr>
              <a:t>−1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332595" y="4232523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2910" y="0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76889" y="4232523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32921" y="0"/>
                </a:moveTo>
                <a:lnTo>
                  <a:pt x="0" y="0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193953" y="4119648"/>
            <a:ext cx="102870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spc="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332595" y="3515542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2910" y="0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576889" y="3515542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32921" y="0"/>
                </a:moveTo>
                <a:lnTo>
                  <a:pt x="0" y="0"/>
                </a:lnTo>
              </a:path>
            </a:pathLst>
          </a:custGeom>
          <a:ln w="8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193953" y="3402670"/>
            <a:ext cx="102870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spc="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4294967295"/>
          </p:nvPr>
        </p:nvSpPr>
        <p:spPr>
          <a:xfrm>
            <a:off x="8966320" y="6730060"/>
            <a:ext cx="2032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42</a:t>
            </a:fld>
            <a:endParaRPr spc="-6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5405" y="715237"/>
            <a:ext cx="33064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5" dirty="0"/>
              <a:t>Typical </a:t>
            </a:r>
            <a:r>
              <a:rPr spc="-35" dirty="0"/>
              <a:t>overfitting</a:t>
            </a:r>
            <a:r>
              <a:rPr spc="-140" dirty="0"/>
              <a:t> </a:t>
            </a:r>
            <a:r>
              <a:rPr spc="-30" dirty="0"/>
              <a:t>plot</a:t>
            </a:r>
          </a:p>
        </p:txBody>
      </p:sp>
      <p:sp>
        <p:nvSpPr>
          <p:cNvPr id="3" name="object 3"/>
          <p:cNvSpPr/>
          <p:nvPr/>
        </p:nvSpPr>
        <p:spPr>
          <a:xfrm>
            <a:off x="4252889" y="2346662"/>
            <a:ext cx="2077720" cy="791845"/>
          </a:xfrm>
          <a:custGeom>
            <a:avLst/>
            <a:gdLst/>
            <a:ahLst/>
            <a:cxnLst/>
            <a:rect l="l" t="t" r="r" b="b"/>
            <a:pathLst>
              <a:path w="2077720" h="791844">
                <a:moveTo>
                  <a:pt x="0" y="0"/>
                </a:moveTo>
                <a:lnTo>
                  <a:pt x="230393" y="196579"/>
                </a:lnTo>
                <a:lnTo>
                  <a:pt x="462030" y="201592"/>
                </a:lnTo>
                <a:lnTo>
                  <a:pt x="692426" y="550932"/>
                </a:lnTo>
                <a:lnTo>
                  <a:pt x="922810" y="550932"/>
                </a:lnTo>
                <a:lnTo>
                  <a:pt x="1154456" y="553432"/>
                </a:lnTo>
                <a:lnTo>
                  <a:pt x="1384840" y="558444"/>
                </a:lnTo>
                <a:lnTo>
                  <a:pt x="1615224" y="560945"/>
                </a:lnTo>
                <a:lnTo>
                  <a:pt x="1846870" y="574720"/>
                </a:lnTo>
                <a:lnTo>
                  <a:pt x="2077254" y="791338"/>
                </a:lnTo>
              </a:path>
            </a:pathLst>
          </a:custGeom>
          <a:ln w="1502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07812" y="2301592"/>
            <a:ext cx="90152" cy="90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38200" y="2498172"/>
            <a:ext cx="90152" cy="90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9843" y="2503178"/>
            <a:ext cx="90152" cy="90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0229" y="2852518"/>
            <a:ext cx="90146" cy="901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30623" y="2852518"/>
            <a:ext cx="90152" cy="901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62254" y="2855024"/>
            <a:ext cx="90152" cy="901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92653" y="2860031"/>
            <a:ext cx="90152" cy="901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23037" y="2862537"/>
            <a:ext cx="90152" cy="901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4683" y="2876312"/>
            <a:ext cx="90152" cy="901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85067" y="3092924"/>
            <a:ext cx="90152" cy="901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52889" y="1470187"/>
            <a:ext cx="2077720" cy="1181100"/>
          </a:xfrm>
          <a:custGeom>
            <a:avLst/>
            <a:gdLst/>
            <a:ahLst/>
            <a:cxnLst/>
            <a:rect l="l" t="t" r="r" b="b"/>
            <a:pathLst>
              <a:path w="2077720" h="1181100">
                <a:moveTo>
                  <a:pt x="0" y="624799"/>
                </a:moveTo>
                <a:lnTo>
                  <a:pt x="230393" y="878981"/>
                </a:lnTo>
                <a:lnTo>
                  <a:pt x="462030" y="880231"/>
                </a:lnTo>
                <a:lnTo>
                  <a:pt x="692426" y="1166963"/>
                </a:lnTo>
                <a:lnTo>
                  <a:pt x="922810" y="1168219"/>
                </a:lnTo>
                <a:lnTo>
                  <a:pt x="1154456" y="1175732"/>
                </a:lnTo>
                <a:lnTo>
                  <a:pt x="1384840" y="1180738"/>
                </a:lnTo>
                <a:lnTo>
                  <a:pt x="1615224" y="1176982"/>
                </a:lnTo>
                <a:lnTo>
                  <a:pt x="1846870" y="1165713"/>
                </a:lnTo>
                <a:lnTo>
                  <a:pt x="2077254" y="0"/>
                </a:lnTo>
              </a:path>
            </a:pathLst>
          </a:custGeom>
          <a:ln w="150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07812" y="2049911"/>
            <a:ext cx="90152" cy="9015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38200" y="2304092"/>
            <a:ext cx="90152" cy="901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69843" y="2305348"/>
            <a:ext cx="90152" cy="901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00229" y="2592080"/>
            <a:ext cx="90146" cy="901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30623" y="2593331"/>
            <a:ext cx="90152" cy="901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62254" y="2600843"/>
            <a:ext cx="90152" cy="901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92653" y="2605856"/>
            <a:ext cx="90152" cy="9015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23037" y="2602099"/>
            <a:ext cx="90152" cy="901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54683" y="2590830"/>
            <a:ext cx="90152" cy="9015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85067" y="1425111"/>
            <a:ext cx="90152" cy="9015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162999" y="3220459"/>
            <a:ext cx="156845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i="1" spc="150" dirty="0">
                <a:latin typeface="Arial"/>
                <a:cs typeface="Arial"/>
              </a:rPr>
              <a:t>M</a:t>
            </a:r>
            <a:endParaRPr sz="10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85335" y="2056472"/>
            <a:ext cx="170815" cy="355600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75" i="1" spc="7" baseline="7936" dirty="0">
                <a:latin typeface="Arial"/>
                <a:cs typeface="Arial"/>
              </a:rPr>
              <a:t>E</a:t>
            </a:r>
            <a:r>
              <a:rPr sz="750" dirty="0">
                <a:latin typeface="PMingLiU"/>
                <a:cs typeface="PMingLiU"/>
              </a:rPr>
              <a:t>R</a:t>
            </a:r>
            <a:r>
              <a:rPr sz="750" spc="-60" dirty="0">
                <a:latin typeface="PMingLiU"/>
                <a:cs typeface="PMingLiU"/>
              </a:rPr>
              <a:t>M</a:t>
            </a:r>
            <a:r>
              <a:rPr sz="750" dirty="0">
                <a:latin typeface="PMingLiU"/>
                <a:cs typeface="PMingLiU"/>
              </a:rPr>
              <a:t>S</a:t>
            </a:r>
            <a:endParaRPr sz="750">
              <a:latin typeface="PMingLiU"/>
              <a:cs typeface="PMingLiU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022502" y="1317424"/>
            <a:ext cx="2538095" cy="0"/>
          </a:xfrm>
          <a:custGeom>
            <a:avLst/>
            <a:gdLst/>
            <a:ahLst/>
            <a:cxnLst/>
            <a:rect l="l" t="t" r="r" b="b"/>
            <a:pathLst>
              <a:path w="2538095">
                <a:moveTo>
                  <a:pt x="0" y="0"/>
                </a:moveTo>
                <a:lnTo>
                  <a:pt x="2538040" y="0"/>
                </a:lnTo>
              </a:path>
            </a:pathLst>
          </a:custGeom>
          <a:ln w="7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22502" y="3139250"/>
            <a:ext cx="2538095" cy="0"/>
          </a:xfrm>
          <a:custGeom>
            <a:avLst/>
            <a:gdLst/>
            <a:ahLst/>
            <a:cxnLst/>
            <a:rect l="l" t="t" r="r" b="b"/>
            <a:pathLst>
              <a:path w="2538095">
                <a:moveTo>
                  <a:pt x="0" y="0"/>
                </a:moveTo>
                <a:lnTo>
                  <a:pt x="2538040" y="0"/>
                </a:lnTo>
              </a:path>
            </a:pathLst>
          </a:custGeom>
          <a:ln w="7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60542" y="1317424"/>
            <a:ext cx="0" cy="1822450"/>
          </a:xfrm>
          <a:custGeom>
            <a:avLst/>
            <a:gdLst/>
            <a:ahLst/>
            <a:cxnLst/>
            <a:rect l="l" t="t" r="r" b="b"/>
            <a:pathLst>
              <a:path h="1822450">
                <a:moveTo>
                  <a:pt x="0" y="1821826"/>
                </a:moveTo>
                <a:lnTo>
                  <a:pt x="0" y="0"/>
                </a:lnTo>
              </a:path>
            </a:pathLst>
          </a:custGeom>
          <a:ln w="7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22502" y="1317424"/>
            <a:ext cx="0" cy="1822450"/>
          </a:xfrm>
          <a:custGeom>
            <a:avLst/>
            <a:gdLst/>
            <a:ahLst/>
            <a:cxnLst/>
            <a:rect l="l" t="t" r="r" b="b"/>
            <a:pathLst>
              <a:path h="1822450">
                <a:moveTo>
                  <a:pt x="0" y="1821826"/>
                </a:moveTo>
                <a:lnTo>
                  <a:pt x="0" y="0"/>
                </a:lnTo>
              </a:path>
            </a:pathLst>
          </a:custGeom>
          <a:ln w="7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22502" y="3139250"/>
            <a:ext cx="2538095" cy="0"/>
          </a:xfrm>
          <a:custGeom>
            <a:avLst/>
            <a:gdLst/>
            <a:ahLst/>
            <a:cxnLst/>
            <a:rect l="l" t="t" r="r" b="b"/>
            <a:pathLst>
              <a:path w="2538095">
                <a:moveTo>
                  <a:pt x="0" y="0"/>
                </a:moveTo>
                <a:lnTo>
                  <a:pt x="2538040" y="0"/>
                </a:lnTo>
              </a:path>
            </a:pathLst>
          </a:custGeom>
          <a:ln w="7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22502" y="1317424"/>
            <a:ext cx="0" cy="1822450"/>
          </a:xfrm>
          <a:custGeom>
            <a:avLst/>
            <a:gdLst/>
            <a:ahLst/>
            <a:cxnLst/>
            <a:rect l="l" t="t" r="r" b="b"/>
            <a:pathLst>
              <a:path h="1822450">
                <a:moveTo>
                  <a:pt x="0" y="1821826"/>
                </a:moveTo>
                <a:lnTo>
                  <a:pt x="0" y="0"/>
                </a:lnTo>
              </a:path>
            </a:pathLst>
          </a:custGeom>
          <a:ln w="7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52889" y="3112956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0" y="26294"/>
                </a:moveTo>
                <a:lnTo>
                  <a:pt x="0" y="0"/>
                </a:lnTo>
              </a:path>
            </a:pathLst>
          </a:custGeom>
          <a:ln w="7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52889" y="1317424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0"/>
                </a:moveTo>
                <a:lnTo>
                  <a:pt x="0" y="25047"/>
                </a:lnTo>
              </a:path>
            </a:pathLst>
          </a:custGeom>
          <a:ln w="7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45315" y="3112956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0" y="26294"/>
                </a:moveTo>
                <a:lnTo>
                  <a:pt x="0" y="0"/>
                </a:lnTo>
              </a:path>
            </a:pathLst>
          </a:custGeom>
          <a:ln w="7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45315" y="1317424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0"/>
                </a:moveTo>
                <a:lnTo>
                  <a:pt x="0" y="25047"/>
                </a:lnTo>
              </a:path>
            </a:pathLst>
          </a:custGeom>
          <a:ln w="7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37729" y="3112956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0" y="26294"/>
                </a:moveTo>
                <a:lnTo>
                  <a:pt x="0" y="0"/>
                </a:lnTo>
              </a:path>
            </a:pathLst>
          </a:custGeom>
          <a:ln w="7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37729" y="1317424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0"/>
                </a:moveTo>
                <a:lnTo>
                  <a:pt x="0" y="25047"/>
                </a:lnTo>
              </a:path>
            </a:pathLst>
          </a:custGeom>
          <a:ln w="7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30143" y="3112956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0" y="26294"/>
                </a:moveTo>
                <a:lnTo>
                  <a:pt x="0" y="0"/>
                </a:lnTo>
              </a:path>
            </a:pathLst>
          </a:custGeom>
          <a:ln w="7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30143" y="1317424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0"/>
                </a:moveTo>
                <a:lnTo>
                  <a:pt x="0" y="25047"/>
                </a:lnTo>
              </a:path>
            </a:pathLst>
          </a:custGeom>
          <a:ln w="7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206382" y="3154095"/>
            <a:ext cx="2170430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704850" algn="l"/>
                <a:tab pos="1397000" algn="l"/>
                <a:tab pos="2089785" algn="l"/>
              </a:tabLst>
            </a:pPr>
            <a:r>
              <a:rPr sz="1050" spc="0" dirty="0">
                <a:latin typeface="Times New Roman"/>
                <a:cs typeface="Times New Roman"/>
              </a:rPr>
              <a:t>0	3	6	9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022502" y="31392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044" y="0"/>
                </a:lnTo>
              </a:path>
            </a:pathLst>
          </a:custGeom>
          <a:ln w="7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35494" y="31392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047" y="0"/>
                </a:moveTo>
                <a:lnTo>
                  <a:pt x="0" y="0"/>
                </a:lnTo>
              </a:path>
            </a:pathLst>
          </a:custGeom>
          <a:ln w="7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898362" y="3038904"/>
            <a:ext cx="93345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0" dirty="0"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022502" y="222770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044" y="0"/>
                </a:lnTo>
              </a:path>
            </a:pathLst>
          </a:custGeom>
          <a:ln w="7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35494" y="222770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047" y="0"/>
                </a:moveTo>
                <a:lnTo>
                  <a:pt x="0" y="0"/>
                </a:lnTo>
              </a:path>
            </a:pathLst>
          </a:custGeom>
          <a:ln w="7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796940" y="2127363"/>
            <a:ext cx="194945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0" dirty="0">
                <a:latin typeface="Times New Roman"/>
                <a:cs typeface="Times New Roman"/>
              </a:rPr>
              <a:t>0.5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022502" y="1317424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044" y="0"/>
                </a:lnTo>
              </a:path>
            </a:pathLst>
          </a:custGeom>
          <a:ln w="7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535494" y="1317424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047" y="0"/>
                </a:moveTo>
                <a:lnTo>
                  <a:pt x="0" y="0"/>
                </a:lnTo>
              </a:path>
            </a:pathLst>
          </a:custGeom>
          <a:ln w="7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898362" y="1217081"/>
            <a:ext cx="93345" cy="187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022502" y="1317424"/>
            <a:ext cx="2538095" cy="0"/>
          </a:xfrm>
          <a:custGeom>
            <a:avLst/>
            <a:gdLst/>
            <a:ahLst/>
            <a:cxnLst/>
            <a:rect l="l" t="t" r="r" b="b"/>
            <a:pathLst>
              <a:path w="2538095">
                <a:moveTo>
                  <a:pt x="0" y="0"/>
                </a:moveTo>
                <a:lnTo>
                  <a:pt x="2538040" y="0"/>
                </a:lnTo>
              </a:path>
            </a:pathLst>
          </a:custGeom>
          <a:ln w="7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22502" y="3139250"/>
            <a:ext cx="2538095" cy="0"/>
          </a:xfrm>
          <a:custGeom>
            <a:avLst/>
            <a:gdLst/>
            <a:ahLst/>
            <a:cxnLst/>
            <a:rect l="l" t="t" r="r" b="b"/>
            <a:pathLst>
              <a:path w="2538095">
                <a:moveTo>
                  <a:pt x="0" y="0"/>
                </a:moveTo>
                <a:lnTo>
                  <a:pt x="2538040" y="0"/>
                </a:lnTo>
              </a:path>
            </a:pathLst>
          </a:custGeom>
          <a:ln w="7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560542" y="1317424"/>
            <a:ext cx="0" cy="1822450"/>
          </a:xfrm>
          <a:custGeom>
            <a:avLst/>
            <a:gdLst/>
            <a:ahLst/>
            <a:cxnLst/>
            <a:rect l="l" t="t" r="r" b="b"/>
            <a:pathLst>
              <a:path h="1822450">
                <a:moveTo>
                  <a:pt x="0" y="1821826"/>
                </a:moveTo>
                <a:lnTo>
                  <a:pt x="0" y="0"/>
                </a:lnTo>
              </a:path>
            </a:pathLst>
          </a:custGeom>
          <a:ln w="7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022502" y="1317424"/>
            <a:ext cx="0" cy="1822450"/>
          </a:xfrm>
          <a:custGeom>
            <a:avLst/>
            <a:gdLst/>
            <a:ahLst/>
            <a:cxnLst/>
            <a:rect l="l" t="t" r="r" b="b"/>
            <a:pathLst>
              <a:path h="1822450">
                <a:moveTo>
                  <a:pt x="0" y="1821826"/>
                </a:moveTo>
                <a:lnTo>
                  <a:pt x="0" y="0"/>
                </a:lnTo>
              </a:path>
            </a:pathLst>
          </a:custGeom>
          <a:ln w="7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97628" y="1392551"/>
            <a:ext cx="1104900" cy="383540"/>
          </a:xfrm>
          <a:custGeom>
            <a:avLst/>
            <a:gdLst/>
            <a:ahLst/>
            <a:cxnLst/>
            <a:rect l="l" t="t" r="r" b="b"/>
            <a:pathLst>
              <a:path w="1104900" h="383539">
                <a:moveTo>
                  <a:pt x="0" y="383146"/>
                </a:moveTo>
                <a:lnTo>
                  <a:pt x="1104364" y="383146"/>
                </a:lnTo>
                <a:lnTo>
                  <a:pt x="1104364" y="0"/>
                </a:lnTo>
                <a:lnTo>
                  <a:pt x="0" y="0"/>
                </a:lnTo>
                <a:lnTo>
                  <a:pt x="0" y="3831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97628" y="1392551"/>
            <a:ext cx="1104900" cy="383540"/>
          </a:xfrm>
          <a:custGeom>
            <a:avLst/>
            <a:gdLst/>
            <a:ahLst/>
            <a:cxnLst/>
            <a:rect l="l" t="t" r="r" b="b"/>
            <a:pathLst>
              <a:path w="1104900" h="383539">
                <a:moveTo>
                  <a:pt x="0" y="383146"/>
                </a:moveTo>
                <a:lnTo>
                  <a:pt x="0" y="0"/>
                </a:lnTo>
                <a:lnTo>
                  <a:pt x="1104364" y="0"/>
                </a:lnTo>
                <a:lnTo>
                  <a:pt x="1104364" y="383146"/>
                </a:lnTo>
                <a:lnTo>
                  <a:pt x="0" y="383146"/>
                </a:lnTo>
              </a:path>
            </a:pathLst>
          </a:custGeom>
          <a:ln w="75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82774" y="1498976"/>
            <a:ext cx="429895" cy="0"/>
          </a:xfrm>
          <a:custGeom>
            <a:avLst/>
            <a:gdLst/>
            <a:ahLst/>
            <a:cxnLst/>
            <a:rect l="l" t="t" r="r" b="b"/>
            <a:pathLst>
              <a:path w="429895">
                <a:moveTo>
                  <a:pt x="0" y="0"/>
                </a:moveTo>
                <a:lnTo>
                  <a:pt x="429473" y="0"/>
                </a:lnTo>
              </a:path>
            </a:pathLst>
          </a:custGeom>
          <a:ln w="1502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351804" y="1453915"/>
            <a:ext cx="90152" cy="9015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097628" y="1392551"/>
            <a:ext cx="1104900" cy="383540"/>
          </a:xfrm>
          <a:prstGeom prst="rect">
            <a:avLst/>
          </a:prstGeom>
          <a:ln w="7512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558165" marR="49530">
              <a:lnSpc>
                <a:spcPct val="105600"/>
              </a:lnSpc>
              <a:spcBef>
                <a:spcPts val="100"/>
              </a:spcBef>
            </a:pPr>
            <a:r>
              <a:rPr sz="1050" spc="0" dirty="0">
                <a:latin typeface="Arial"/>
                <a:cs typeface="Arial"/>
              </a:rPr>
              <a:t>Training  Test</a:t>
            </a:r>
            <a:endParaRPr sz="105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182774" y="1668011"/>
            <a:ext cx="429895" cy="0"/>
          </a:xfrm>
          <a:custGeom>
            <a:avLst/>
            <a:gdLst/>
            <a:ahLst/>
            <a:cxnLst/>
            <a:rect l="l" t="t" r="r" b="b"/>
            <a:pathLst>
              <a:path w="429895">
                <a:moveTo>
                  <a:pt x="0" y="0"/>
                </a:moveTo>
                <a:lnTo>
                  <a:pt x="429473" y="0"/>
                </a:lnTo>
              </a:path>
            </a:pathLst>
          </a:custGeom>
          <a:ln w="150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351804" y="1622950"/>
            <a:ext cx="90152" cy="9015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>
            <a:spLocks noGrp="1"/>
          </p:cNvSpPr>
          <p:nvPr>
            <p:ph type="body" idx="1"/>
          </p:nvPr>
        </p:nvSpPr>
        <p:spPr>
          <a:xfrm>
            <a:off x="960285" y="3294094"/>
            <a:ext cx="8869515" cy="429925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9875" indent="-257175">
              <a:lnSpc>
                <a:spcPct val="150000"/>
              </a:lnSpc>
              <a:spcBef>
                <a:spcPts val="114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15" dirty="0">
                <a:latin typeface="Tahoma"/>
                <a:cs typeface="Tahoma"/>
              </a:rPr>
              <a:t>The</a:t>
            </a:r>
            <a:r>
              <a:rPr sz="2050" spc="190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training</a:t>
            </a:r>
            <a:r>
              <a:rPr sz="2050" spc="19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error</a:t>
            </a:r>
            <a:r>
              <a:rPr sz="2050" spc="19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decreases</a:t>
            </a:r>
            <a:r>
              <a:rPr sz="2050" spc="190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with</a:t>
            </a:r>
            <a:r>
              <a:rPr sz="2050" spc="19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the</a:t>
            </a:r>
            <a:r>
              <a:rPr sz="2050" spc="19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degree</a:t>
            </a:r>
            <a:r>
              <a:rPr sz="2050" spc="190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of</a:t>
            </a:r>
            <a:r>
              <a:rPr sz="2050" spc="19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the</a:t>
            </a:r>
            <a:r>
              <a:rPr sz="2050" spc="190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polynomial</a:t>
            </a:r>
            <a:r>
              <a:rPr sz="2050" spc="204" dirty="0">
                <a:latin typeface="Tahoma"/>
                <a:cs typeface="Tahoma"/>
              </a:rPr>
              <a:t> </a:t>
            </a:r>
            <a:r>
              <a:rPr sz="2050" b="1" i="1" spc="235" dirty="0">
                <a:latin typeface="Bookman Old Style"/>
                <a:cs typeface="Bookman Old Style"/>
              </a:rPr>
              <a:t>M</a:t>
            </a:r>
            <a:r>
              <a:rPr sz="2050" b="0" i="1" spc="-390" dirty="0">
                <a:latin typeface="Bookman Old Style"/>
                <a:cs typeface="Bookman Old Style"/>
              </a:rPr>
              <a:t> </a:t>
            </a:r>
            <a:r>
              <a:rPr sz="2050" spc="-50" dirty="0">
                <a:latin typeface="Tahoma"/>
                <a:cs typeface="Tahoma"/>
              </a:rPr>
              <a:t>,</a:t>
            </a:r>
            <a:r>
              <a:rPr sz="2050" spc="22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i.e.</a:t>
            </a:r>
            <a:endParaRPr sz="2050" dirty="0">
              <a:latin typeface="Tahoma"/>
              <a:cs typeface="Tahoma"/>
            </a:endParaRPr>
          </a:p>
          <a:p>
            <a:pPr marL="269875">
              <a:lnSpc>
                <a:spcPct val="150000"/>
              </a:lnSpc>
              <a:spcBef>
                <a:spcPts val="15"/>
              </a:spcBef>
            </a:pPr>
            <a:r>
              <a:rPr sz="2050" i="1" spc="-45" dirty="0">
                <a:solidFill>
                  <a:srgbClr val="E50000"/>
                </a:solidFill>
                <a:latin typeface="Arial"/>
                <a:cs typeface="Arial"/>
              </a:rPr>
              <a:t>the </a:t>
            </a:r>
            <a:r>
              <a:rPr sz="2050" i="1" spc="-55" dirty="0">
                <a:solidFill>
                  <a:srgbClr val="E50000"/>
                </a:solidFill>
                <a:latin typeface="Arial"/>
                <a:cs typeface="Arial"/>
              </a:rPr>
              <a:t>complexity </a:t>
            </a:r>
            <a:r>
              <a:rPr sz="2050" i="1" spc="-25" dirty="0">
                <a:solidFill>
                  <a:srgbClr val="E50000"/>
                </a:solidFill>
                <a:latin typeface="Arial"/>
                <a:cs typeface="Arial"/>
              </a:rPr>
              <a:t>of </a:t>
            </a:r>
            <a:r>
              <a:rPr sz="2050" i="1" spc="-45" dirty="0">
                <a:solidFill>
                  <a:srgbClr val="E50000"/>
                </a:solidFill>
                <a:latin typeface="Arial"/>
                <a:cs typeface="Arial"/>
              </a:rPr>
              <a:t>the</a:t>
            </a:r>
            <a:r>
              <a:rPr sz="2050" i="1" spc="5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2050" i="1" spc="-85" dirty="0">
                <a:solidFill>
                  <a:srgbClr val="E50000"/>
                </a:solidFill>
                <a:latin typeface="Arial"/>
                <a:cs typeface="Arial"/>
              </a:rPr>
              <a:t>hypothesis</a:t>
            </a:r>
            <a:endParaRPr sz="2050" dirty="0">
              <a:latin typeface="Arial"/>
              <a:cs typeface="Arial"/>
            </a:endParaRPr>
          </a:p>
          <a:p>
            <a:pPr marL="269875" marR="6350" indent="-257175">
              <a:lnSpc>
                <a:spcPct val="150000"/>
              </a:lnSpc>
              <a:spcBef>
                <a:spcPts val="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15" dirty="0">
                <a:latin typeface="Tahoma"/>
                <a:cs typeface="Tahoma"/>
              </a:rPr>
              <a:t>The </a:t>
            </a:r>
            <a:r>
              <a:rPr sz="2050" spc="-50" dirty="0">
                <a:latin typeface="Tahoma"/>
                <a:cs typeface="Tahoma"/>
              </a:rPr>
              <a:t>testing </a:t>
            </a:r>
            <a:r>
              <a:rPr sz="2050" spc="-80" dirty="0">
                <a:latin typeface="Tahoma"/>
                <a:cs typeface="Tahoma"/>
              </a:rPr>
              <a:t>error, </a:t>
            </a:r>
            <a:r>
              <a:rPr sz="2050" spc="-100" dirty="0">
                <a:latin typeface="Tahoma"/>
                <a:cs typeface="Tahoma"/>
              </a:rPr>
              <a:t>measured </a:t>
            </a:r>
            <a:r>
              <a:rPr sz="2050" spc="-80" dirty="0">
                <a:latin typeface="Tahoma"/>
                <a:cs typeface="Tahoma"/>
              </a:rPr>
              <a:t>on </a:t>
            </a:r>
            <a:r>
              <a:rPr sz="2050" spc="-75" dirty="0">
                <a:latin typeface="Tahoma"/>
                <a:cs typeface="Tahoma"/>
              </a:rPr>
              <a:t>independent </a:t>
            </a:r>
            <a:r>
              <a:rPr sz="2050" spc="-45" dirty="0">
                <a:latin typeface="Tahoma"/>
                <a:cs typeface="Tahoma"/>
              </a:rPr>
              <a:t>data, </a:t>
            </a:r>
            <a:r>
              <a:rPr sz="2050" spc="-110" dirty="0">
                <a:latin typeface="Tahoma"/>
                <a:cs typeface="Tahoma"/>
              </a:rPr>
              <a:t>decreases </a:t>
            </a:r>
            <a:r>
              <a:rPr sz="2050" spc="-15" dirty="0">
                <a:latin typeface="Tahoma"/>
                <a:cs typeface="Tahoma"/>
              </a:rPr>
              <a:t>at </a:t>
            </a:r>
            <a:r>
              <a:rPr sz="2050" spc="-30" dirty="0">
                <a:latin typeface="Tahoma"/>
                <a:cs typeface="Tahoma"/>
              </a:rPr>
              <a:t>first, </a:t>
            </a:r>
            <a:r>
              <a:rPr sz="2050" spc="-65" dirty="0">
                <a:latin typeface="Tahoma"/>
                <a:cs typeface="Tahoma"/>
              </a:rPr>
              <a:t>then  </a:t>
            </a:r>
            <a:r>
              <a:rPr sz="2050" spc="-55" dirty="0">
                <a:latin typeface="Tahoma"/>
                <a:cs typeface="Tahoma"/>
              </a:rPr>
              <a:t>starts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increasing</a:t>
            </a:r>
            <a:endParaRPr sz="2050" dirty="0">
              <a:latin typeface="Tahoma"/>
              <a:cs typeface="Tahoma"/>
            </a:endParaRPr>
          </a:p>
          <a:p>
            <a:pPr marL="269875" indent="-257175">
              <a:lnSpc>
                <a:spcPct val="150000"/>
              </a:lnSpc>
              <a:spcBef>
                <a:spcPts val="3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50" dirty="0">
                <a:latin typeface="Tahoma"/>
                <a:cs typeface="Tahoma"/>
              </a:rPr>
              <a:t>Cross-validation </a:t>
            </a:r>
            <a:r>
              <a:rPr sz="2050" spc="-85" dirty="0">
                <a:latin typeface="Tahoma"/>
                <a:cs typeface="Tahoma"/>
              </a:rPr>
              <a:t>helps</a:t>
            </a:r>
            <a:r>
              <a:rPr sz="2050" spc="13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us:</a:t>
            </a:r>
            <a:endParaRPr sz="2050" dirty="0">
              <a:latin typeface="Tahoma"/>
              <a:cs typeface="Tahoma"/>
            </a:endParaRPr>
          </a:p>
          <a:p>
            <a:pPr marL="548640" marR="6350" lvl="1" indent="-271145">
              <a:lnSpc>
                <a:spcPct val="150000"/>
              </a:lnSpc>
              <a:spcBef>
                <a:spcPts val="204"/>
              </a:spcBef>
              <a:buFont typeface="Arial"/>
              <a:buChar char="–"/>
              <a:tabLst>
                <a:tab pos="549275" algn="l"/>
                <a:tab pos="4331970" algn="l"/>
              </a:tabLst>
            </a:pPr>
            <a:r>
              <a:rPr sz="2050" spc="-5" dirty="0">
                <a:latin typeface="Tahoma"/>
                <a:cs typeface="Tahoma"/>
              </a:rPr>
              <a:t>Find </a:t>
            </a:r>
            <a:r>
              <a:rPr sz="2050" spc="-85" dirty="0">
                <a:latin typeface="Tahoma"/>
                <a:cs typeface="Tahoma"/>
              </a:rPr>
              <a:t>a  </a:t>
            </a:r>
            <a:r>
              <a:rPr sz="2050" spc="-60" dirty="0">
                <a:latin typeface="Tahoma"/>
                <a:cs typeface="Tahoma"/>
              </a:rPr>
              <a:t>good  </a:t>
            </a:r>
            <a:r>
              <a:rPr sz="2050" spc="-65" dirty="0">
                <a:latin typeface="Tahoma"/>
                <a:cs typeface="Tahoma"/>
              </a:rPr>
              <a:t>hypothesis</a:t>
            </a:r>
            <a:r>
              <a:rPr sz="2050" spc="-38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class</a:t>
            </a:r>
            <a:r>
              <a:rPr sz="2050" spc="150" dirty="0">
                <a:latin typeface="Tahoma"/>
                <a:cs typeface="Tahoma"/>
              </a:rPr>
              <a:t> </a:t>
            </a:r>
            <a:r>
              <a:rPr sz="2050" spc="125" dirty="0">
                <a:latin typeface="Tahoma"/>
                <a:cs typeface="Tahoma"/>
              </a:rPr>
              <a:t>(</a:t>
            </a:r>
            <a:r>
              <a:rPr sz="2050" b="1" i="1" spc="125" dirty="0">
                <a:latin typeface="Bookman Old Style"/>
                <a:cs typeface="Bookman Old Style"/>
              </a:rPr>
              <a:t>M</a:t>
            </a:r>
            <a:r>
              <a:rPr sz="2050" b="0" i="1" spc="125" dirty="0">
                <a:latin typeface="Bookman Old Style"/>
                <a:cs typeface="Bookman Old Style"/>
              </a:rPr>
              <a:t>	</a:t>
            </a:r>
            <a:r>
              <a:rPr sz="2050" spc="-30" dirty="0">
                <a:latin typeface="Tahoma"/>
                <a:cs typeface="Tahoma"/>
              </a:rPr>
              <a:t>in </a:t>
            </a:r>
            <a:r>
              <a:rPr sz="2050" spc="-65" dirty="0">
                <a:latin typeface="Tahoma"/>
                <a:cs typeface="Tahoma"/>
              </a:rPr>
              <a:t>our </a:t>
            </a:r>
            <a:r>
              <a:rPr sz="2050" spc="-75" dirty="0">
                <a:latin typeface="Tahoma"/>
                <a:cs typeface="Tahoma"/>
              </a:rPr>
              <a:t>case), using </a:t>
            </a:r>
            <a:r>
              <a:rPr sz="2050" spc="-85" dirty="0">
                <a:latin typeface="Tahoma"/>
                <a:cs typeface="Tahoma"/>
              </a:rPr>
              <a:t>a </a:t>
            </a:r>
            <a:r>
              <a:rPr sz="2050" i="1" spc="-35" dirty="0">
                <a:solidFill>
                  <a:srgbClr val="E50000"/>
                </a:solidFill>
                <a:latin typeface="Arial"/>
                <a:cs typeface="Arial"/>
              </a:rPr>
              <a:t>validation </a:t>
            </a:r>
            <a:r>
              <a:rPr sz="2050" i="1" spc="-95" dirty="0">
                <a:solidFill>
                  <a:srgbClr val="E50000"/>
                </a:solidFill>
                <a:latin typeface="Arial"/>
                <a:cs typeface="Arial"/>
              </a:rPr>
              <a:t>set  </a:t>
            </a:r>
            <a:r>
              <a:rPr sz="2050" i="1" spc="-25" dirty="0">
                <a:solidFill>
                  <a:srgbClr val="E50000"/>
                </a:solidFill>
                <a:latin typeface="Arial"/>
                <a:cs typeface="Arial"/>
              </a:rPr>
              <a:t>of</a:t>
            </a:r>
            <a:r>
              <a:rPr sz="2050" i="1" spc="10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2050" i="1" spc="-50" dirty="0">
                <a:solidFill>
                  <a:srgbClr val="E50000"/>
                </a:solidFill>
                <a:latin typeface="Arial"/>
                <a:cs typeface="Arial"/>
              </a:rPr>
              <a:t>data</a:t>
            </a:r>
            <a:endParaRPr sz="2050" dirty="0">
              <a:latin typeface="Arial"/>
              <a:cs typeface="Arial"/>
            </a:endParaRPr>
          </a:p>
          <a:p>
            <a:pPr marL="548640" marR="5080" lvl="1" indent="-271145">
              <a:lnSpc>
                <a:spcPct val="150000"/>
              </a:lnSpc>
              <a:buFont typeface="Arial"/>
              <a:buChar char="–"/>
              <a:tabLst>
                <a:tab pos="549275" algn="l"/>
                <a:tab pos="1422400" algn="l"/>
                <a:tab pos="2506345" algn="l"/>
                <a:tab pos="3428365" algn="l"/>
                <a:tab pos="4130675" algn="l"/>
                <a:tab pos="4391660" algn="l"/>
                <a:tab pos="4934585" algn="l"/>
                <a:tab pos="5467985" algn="l"/>
                <a:tab pos="6741159" algn="l"/>
                <a:tab pos="7567930" algn="l"/>
              </a:tabLst>
            </a:pPr>
            <a:r>
              <a:rPr sz="2050" spc="-60" dirty="0">
                <a:latin typeface="Tahoma"/>
                <a:cs typeface="Tahoma"/>
              </a:rPr>
              <a:t>Re</a:t>
            </a:r>
            <a:r>
              <a:rPr sz="2050" dirty="0">
                <a:latin typeface="Tahoma"/>
                <a:cs typeface="Tahoma"/>
              </a:rPr>
              <a:t>p</a:t>
            </a:r>
            <a:r>
              <a:rPr sz="2050" spc="-140" dirty="0">
                <a:latin typeface="Tahoma"/>
                <a:cs typeface="Tahoma"/>
              </a:rPr>
              <a:t>o</a:t>
            </a:r>
            <a:r>
              <a:rPr sz="2050" spc="5" dirty="0">
                <a:latin typeface="Tahoma"/>
                <a:cs typeface="Tahoma"/>
              </a:rPr>
              <a:t>rt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80" dirty="0">
                <a:latin typeface="Tahoma"/>
                <a:cs typeface="Tahoma"/>
              </a:rPr>
              <a:t>unbiased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65" dirty="0">
                <a:latin typeface="Tahoma"/>
                <a:cs typeface="Tahoma"/>
              </a:rPr>
              <a:t>results,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75" dirty="0">
                <a:latin typeface="Tahoma"/>
                <a:cs typeface="Tahoma"/>
              </a:rPr>
              <a:t>using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85" dirty="0">
                <a:latin typeface="Tahoma"/>
                <a:cs typeface="Tahoma"/>
              </a:rPr>
              <a:t>a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i="1" spc="-30" dirty="0">
                <a:solidFill>
                  <a:srgbClr val="E50000"/>
                </a:solidFill>
                <a:latin typeface="Arial"/>
                <a:cs typeface="Arial"/>
              </a:rPr>
              <a:t>test</a:t>
            </a:r>
            <a:r>
              <a:rPr sz="2050" i="1" dirty="0">
                <a:solidFill>
                  <a:srgbClr val="E50000"/>
                </a:solidFill>
                <a:latin typeface="Arial"/>
                <a:cs typeface="Arial"/>
              </a:rPr>
              <a:t>	</a:t>
            </a:r>
            <a:r>
              <a:rPr sz="2050" i="1" spc="-95" dirty="0">
                <a:solidFill>
                  <a:srgbClr val="E50000"/>
                </a:solidFill>
                <a:latin typeface="Arial"/>
                <a:cs typeface="Arial"/>
              </a:rPr>
              <a:t>set</a:t>
            </a:r>
            <a:r>
              <a:rPr sz="2050" spc="-50" dirty="0">
                <a:latin typeface="Tahoma"/>
                <a:cs typeface="Tahoma"/>
              </a:rPr>
              <a:t>,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65" dirty="0">
                <a:latin typeface="Tahoma"/>
                <a:cs typeface="Tahoma"/>
              </a:rPr>
              <a:t>untouched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60" dirty="0">
                <a:latin typeface="Tahoma"/>
                <a:cs typeface="Tahoma"/>
              </a:rPr>
              <a:t>during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55" dirty="0">
                <a:latin typeface="Tahoma"/>
                <a:cs typeface="Tahoma"/>
              </a:rPr>
              <a:t>either  </a:t>
            </a:r>
            <a:r>
              <a:rPr sz="2050" spc="-80" dirty="0">
                <a:latin typeface="Tahoma"/>
                <a:cs typeface="Tahoma"/>
              </a:rPr>
              <a:t>parameter </a:t>
            </a:r>
            <a:r>
              <a:rPr sz="2050" spc="-35" dirty="0">
                <a:latin typeface="Tahoma"/>
                <a:cs typeface="Tahoma"/>
              </a:rPr>
              <a:t>training </a:t>
            </a:r>
            <a:r>
              <a:rPr sz="2050" spc="-90" dirty="0">
                <a:latin typeface="Tahoma"/>
                <a:cs typeface="Tahoma"/>
              </a:rPr>
              <a:t>or</a:t>
            </a:r>
            <a:r>
              <a:rPr sz="2050" spc="250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validation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4294967295"/>
          </p:nvPr>
        </p:nvSpPr>
        <p:spPr>
          <a:xfrm>
            <a:off x="8966320" y="6730060"/>
            <a:ext cx="2032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5</a:t>
            </a:fld>
            <a:endParaRPr spc="-6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966320" y="6730060"/>
            <a:ext cx="2032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6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8808" y="715237"/>
            <a:ext cx="229870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90" dirty="0"/>
              <a:t>Cross-validation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1" y="1384458"/>
            <a:ext cx="9296400" cy="3711272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69875" indent="-257175">
              <a:lnSpc>
                <a:spcPct val="150000"/>
              </a:lnSpc>
              <a:spcBef>
                <a:spcPts val="7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140" dirty="0">
                <a:latin typeface="Tahoma"/>
                <a:cs typeface="Tahoma"/>
              </a:rPr>
              <a:t>A</a:t>
            </a:r>
            <a:r>
              <a:rPr sz="2050" spc="35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general </a:t>
            </a:r>
            <a:r>
              <a:rPr sz="2050" spc="-85" dirty="0">
                <a:latin typeface="Tahoma"/>
                <a:cs typeface="Tahoma"/>
              </a:rPr>
              <a:t>procedure </a:t>
            </a:r>
            <a:r>
              <a:rPr sz="2050" spc="-70" dirty="0">
                <a:latin typeface="Tahoma"/>
                <a:cs typeface="Tahoma"/>
              </a:rPr>
              <a:t>for </a:t>
            </a:r>
            <a:r>
              <a:rPr sz="2050" spc="-50" dirty="0">
                <a:latin typeface="Tahoma"/>
                <a:cs typeface="Tahoma"/>
              </a:rPr>
              <a:t>estimating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spc="-55" dirty="0">
                <a:latin typeface="Tahoma"/>
                <a:cs typeface="Tahoma"/>
              </a:rPr>
              <a:t>true </a:t>
            </a:r>
            <a:r>
              <a:rPr sz="2050" spc="-85" dirty="0">
                <a:latin typeface="Tahoma"/>
                <a:cs typeface="Tahoma"/>
              </a:rPr>
              <a:t>error </a:t>
            </a:r>
            <a:r>
              <a:rPr sz="2050" spc="-55" dirty="0">
                <a:latin typeface="Tahoma"/>
                <a:cs typeface="Tahoma"/>
              </a:rPr>
              <a:t>of </a:t>
            </a:r>
            <a:r>
              <a:rPr sz="2050" spc="-85" dirty="0">
                <a:latin typeface="Tahoma"/>
                <a:cs typeface="Tahoma"/>
              </a:rPr>
              <a:t>a </a:t>
            </a:r>
            <a:r>
              <a:rPr sz="2050" spc="-60" dirty="0">
                <a:latin typeface="Tahoma"/>
                <a:cs typeface="Tahoma"/>
              </a:rPr>
              <a:t>predictor</a:t>
            </a:r>
            <a:endParaRPr sz="2050" dirty="0">
              <a:latin typeface="Tahoma"/>
              <a:cs typeface="Tahoma"/>
            </a:endParaRPr>
          </a:p>
          <a:p>
            <a:pPr marL="269875" indent="-257175">
              <a:lnSpc>
                <a:spcPct val="150000"/>
              </a:lnSpc>
              <a:spcBef>
                <a:spcPts val="6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15" dirty="0">
                <a:latin typeface="Tahoma"/>
                <a:cs typeface="Tahoma"/>
              </a:rPr>
              <a:t>The </a:t>
            </a:r>
            <a:r>
              <a:rPr sz="2050" spc="-45" dirty="0">
                <a:latin typeface="Tahoma"/>
                <a:cs typeface="Tahoma"/>
              </a:rPr>
              <a:t>data </a:t>
            </a:r>
            <a:r>
              <a:rPr sz="2050" spc="-55" dirty="0">
                <a:latin typeface="Tahoma"/>
                <a:cs typeface="Tahoma"/>
              </a:rPr>
              <a:t>is </a:t>
            </a:r>
            <a:r>
              <a:rPr sz="2050" spc="-20" dirty="0">
                <a:latin typeface="Tahoma"/>
                <a:cs typeface="Tahoma"/>
              </a:rPr>
              <a:t>split into </a:t>
            </a:r>
            <a:r>
              <a:rPr sz="2050" spc="-85" dirty="0">
                <a:latin typeface="Tahoma"/>
                <a:cs typeface="Tahoma"/>
              </a:rPr>
              <a:t>two</a:t>
            </a:r>
            <a:r>
              <a:rPr sz="2050" spc="42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subsets:</a:t>
            </a:r>
            <a:endParaRPr sz="2050" dirty="0">
              <a:latin typeface="Tahoma"/>
              <a:cs typeface="Tahoma"/>
            </a:endParaRPr>
          </a:p>
          <a:p>
            <a:pPr marL="548640" lvl="1" indent="-271145">
              <a:lnSpc>
                <a:spcPct val="150000"/>
              </a:lnSpc>
              <a:spcBef>
                <a:spcPts val="610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140" dirty="0">
                <a:latin typeface="Tahoma"/>
                <a:cs typeface="Tahoma"/>
              </a:rPr>
              <a:t>A </a:t>
            </a:r>
            <a:r>
              <a:rPr sz="2050" i="1" spc="-20" dirty="0">
                <a:solidFill>
                  <a:srgbClr val="E50000"/>
                </a:solidFill>
                <a:latin typeface="Arial"/>
                <a:cs typeface="Arial"/>
              </a:rPr>
              <a:t>training </a:t>
            </a:r>
            <a:r>
              <a:rPr sz="2050" i="1" spc="-100" dirty="0">
                <a:solidFill>
                  <a:srgbClr val="E50000"/>
                </a:solidFill>
                <a:latin typeface="Arial"/>
                <a:cs typeface="Arial"/>
              </a:rPr>
              <a:t>and </a:t>
            </a:r>
            <a:r>
              <a:rPr sz="2050" i="1" spc="-35" dirty="0">
                <a:solidFill>
                  <a:srgbClr val="E50000"/>
                </a:solidFill>
                <a:latin typeface="Arial"/>
                <a:cs typeface="Arial"/>
              </a:rPr>
              <a:t>validation </a:t>
            </a:r>
            <a:r>
              <a:rPr sz="2050" i="1" spc="-95" dirty="0">
                <a:solidFill>
                  <a:srgbClr val="E50000"/>
                </a:solidFill>
                <a:latin typeface="Arial"/>
                <a:cs typeface="Arial"/>
              </a:rPr>
              <a:t>set </a:t>
            </a:r>
            <a:r>
              <a:rPr sz="2050" spc="-110" dirty="0">
                <a:latin typeface="Tahoma"/>
                <a:cs typeface="Tahoma"/>
              </a:rPr>
              <a:t>used </a:t>
            </a:r>
            <a:r>
              <a:rPr sz="2050" spc="-55" dirty="0">
                <a:latin typeface="Tahoma"/>
                <a:cs typeface="Tahoma"/>
              </a:rPr>
              <a:t>only </a:t>
            </a:r>
            <a:r>
              <a:rPr sz="2050" spc="-10" dirty="0">
                <a:latin typeface="Tahoma"/>
                <a:cs typeface="Tahoma"/>
              </a:rPr>
              <a:t>to </a:t>
            </a:r>
            <a:r>
              <a:rPr sz="2050" spc="-40" dirty="0">
                <a:latin typeface="Tahoma"/>
                <a:cs typeface="Tahoma"/>
              </a:rPr>
              <a:t>find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spc="-30" dirty="0">
                <a:latin typeface="Tahoma"/>
                <a:cs typeface="Tahoma"/>
              </a:rPr>
              <a:t>right</a:t>
            </a:r>
            <a:r>
              <a:rPr sz="2050" spc="25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predictor</a:t>
            </a:r>
            <a:endParaRPr sz="2050" dirty="0">
              <a:latin typeface="Tahoma"/>
              <a:cs typeface="Tahoma"/>
            </a:endParaRPr>
          </a:p>
          <a:p>
            <a:pPr marL="548640" lvl="1" indent="-271145">
              <a:lnSpc>
                <a:spcPct val="150000"/>
              </a:lnSpc>
              <a:spcBef>
                <a:spcPts val="15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140" dirty="0">
                <a:latin typeface="Tahoma"/>
                <a:cs typeface="Tahoma"/>
              </a:rPr>
              <a:t>A </a:t>
            </a:r>
            <a:r>
              <a:rPr sz="2050" i="1" spc="-30" dirty="0">
                <a:solidFill>
                  <a:srgbClr val="E50000"/>
                </a:solidFill>
                <a:latin typeface="Arial"/>
                <a:cs typeface="Arial"/>
              </a:rPr>
              <a:t>test </a:t>
            </a:r>
            <a:r>
              <a:rPr sz="2050" i="1" spc="-95" dirty="0">
                <a:solidFill>
                  <a:srgbClr val="E50000"/>
                </a:solidFill>
                <a:latin typeface="Arial"/>
                <a:cs typeface="Arial"/>
              </a:rPr>
              <a:t>set </a:t>
            </a:r>
            <a:r>
              <a:rPr sz="2050" spc="-110" dirty="0">
                <a:latin typeface="Tahoma"/>
                <a:cs typeface="Tahoma"/>
              </a:rPr>
              <a:t>used </a:t>
            </a:r>
            <a:r>
              <a:rPr sz="2050" spc="-10" dirty="0">
                <a:latin typeface="Tahoma"/>
                <a:cs typeface="Tahoma"/>
              </a:rPr>
              <a:t>to </a:t>
            </a:r>
            <a:r>
              <a:rPr sz="2050" spc="-55" dirty="0">
                <a:latin typeface="Tahoma"/>
                <a:cs typeface="Tahoma"/>
              </a:rPr>
              <a:t>report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spc="-50" dirty="0">
                <a:latin typeface="Tahoma"/>
                <a:cs typeface="Tahoma"/>
              </a:rPr>
              <a:t>prediction </a:t>
            </a:r>
            <a:r>
              <a:rPr sz="2050" spc="-85" dirty="0">
                <a:latin typeface="Tahoma"/>
                <a:cs typeface="Tahoma"/>
              </a:rPr>
              <a:t>error </a:t>
            </a:r>
            <a:r>
              <a:rPr sz="2050" spc="-55" dirty="0">
                <a:latin typeface="Tahoma"/>
                <a:cs typeface="Tahoma"/>
              </a:rPr>
              <a:t>of </a:t>
            </a:r>
            <a:r>
              <a:rPr sz="2050" spc="-60" dirty="0">
                <a:latin typeface="Tahoma"/>
                <a:cs typeface="Tahoma"/>
              </a:rPr>
              <a:t>the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50" dirty="0">
                <a:latin typeface="Tahoma"/>
                <a:cs typeface="Tahoma"/>
              </a:rPr>
              <a:t>algorithm</a:t>
            </a:r>
            <a:endParaRPr sz="2050" dirty="0">
              <a:latin typeface="Tahoma"/>
              <a:cs typeface="Tahoma"/>
            </a:endParaRPr>
          </a:p>
          <a:p>
            <a:pPr marL="269875" indent="-257175">
              <a:lnSpc>
                <a:spcPct val="150000"/>
              </a:lnSpc>
              <a:spcBef>
                <a:spcPts val="6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65" dirty="0">
                <a:latin typeface="Tahoma"/>
                <a:cs typeface="Tahoma"/>
              </a:rPr>
              <a:t>These </a:t>
            </a:r>
            <a:r>
              <a:rPr sz="2050" spc="-90" dirty="0">
                <a:latin typeface="Tahoma"/>
                <a:cs typeface="Tahoma"/>
              </a:rPr>
              <a:t>sets </a:t>
            </a:r>
            <a:r>
              <a:rPr sz="2050" i="1" spc="-50" dirty="0">
                <a:solidFill>
                  <a:srgbClr val="E50000"/>
                </a:solidFill>
                <a:latin typeface="Arial"/>
                <a:cs typeface="Arial"/>
              </a:rPr>
              <a:t>must </a:t>
            </a:r>
            <a:r>
              <a:rPr sz="2050" i="1" spc="-125" dirty="0">
                <a:solidFill>
                  <a:srgbClr val="E50000"/>
                </a:solidFill>
                <a:latin typeface="Arial"/>
                <a:cs typeface="Arial"/>
              </a:rPr>
              <a:t>be</a:t>
            </a:r>
            <a:r>
              <a:rPr sz="2050" i="1" spc="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2050" i="1" spc="-20" dirty="0">
                <a:solidFill>
                  <a:srgbClr val="E50000"/>
                </a:solidFill>
                <a:latin typeface="Arial"/>
                <a:cs typeface="Arial"/>
              </a:rPr>
              <a:t>disjoint</a:t>
            </a:r>
            <a:r>
              <a:rPr sz="2050" spc="-20" dirty="0">
                <a:latin typeface="Tahoma"/>
                <a:cs typeface="Tahoma"/>
              </a:rPr>
              <a:t>!</a:t>
            </a:r>
            <a:endParaRPr sz="2050" dirty="0">
              <a:latin typeface="Tahoma"/>
              <a:cs typeface="Tahoma"/>
            </a:endParaRPr>
          </a:p>
          <a:p>
            <a:pPr marL="269875" marR="5080" indent="-257175">
              <a:lnSpc>
                <a:spcPct val="150000"/>
              </a:lnSpc>
              <a:spcBef>
                <a:spcPts val="5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15" dirty="0">
                <a:latin typeface="Tahoma"/>
                <a:cs typeface="Tahoma"/>
              </a:rPr>
              <a:t>The </a:t>
            </a:r>
            <a:r>
              <a:rPr sz="2050" spc="-90" dirty="0">
                <a:latin typeface="Tahoma"/>
                <a:cs typeface="Tahoma"/>
              </a:rPr>
              <a:t>process </a:t>
            </a:r>
            <a:r>
              <a:rPr sz="2050" spc="-55" dirty="0">
                <a:latin typeface="Tahoma"/>
                <a:cs typeface="Tahoma"/>
              </a:rPr>
              <a:t>is </a:t>
            </a:r>
            <a:r>
              <a:rPr sz="2050" spc="-80" dirty="0">
                <a:latin typeface="Tahoma"/>
                <a:cs typeface="Tahoma"/>
              </a:rPr>
              <a:t>repeated </a:t>
            </a:r>
            <a:r>
              <a:rPr sz="2050" spc="-90" dirty="0">
                <a:latin typeface="Tahoma"/>
                <a:cs typeface="Tahoma"/>
              </a:rPr>
              <a:t>several </a:t>
            </a:r>
            <a:r>
              <a:rPr sz="2050" spc="-60" dirty="0">
                <a:latin typeface="Tahoma"/>
                <a:cs typeface="Tahoma"/>
              </a:rPr>
              <a:t>times, </a:t>
            </a:r>
            <a:r>
              <a:rPr sz="2050" spc="-80" dirty="0">
                <a:latin typeface="Tahoma"/>
                <a:cs typeface="Tahoma"/>
              </a:rPr>
              <a:t>and </a:t>
            </a:r>
            <a:r>
              <a:rPr sz="2050" spc="-60" dirty="0">
                <a:latin typeface="Tahoma"/>
                <a:cs typeface="Tahoma"/>
              </a:rPr>
              <a:t>the </a:t>
            </a:r>
            <a:r>
              <a:rPr sz="2050" spc="-65" dirty="0">
                <a:latin typeface="Tahoma"/>
                <a:cs typeface="Tahoma"/>
              </a:rPr>
              <a:t>results </a:t>
            </a:r>
            <a:r>
              <a:rPr sz="2050" spc="-114" dirty="0">
                <a:latin typeface="Tahoma"/>
                <a:cs typeface="Tahoma"/>
              </a:rPr>
              <a:t>are </a:t>
            </a:r>
            <a:r>
              <a:rPr sz="2050" spc="-100" dirty="0">
                <a:latin typeface="Tahoma"/>
                <a:cs typeface="Tahoma"/>
              </a:rPr>
              <a:t>averaged </a:t>
            </a:r>
            <a:r>
              <a:rPr sz="2050" spc="-10" dirty="0">
                <a:latin typeface="Tahoma"/>
                <a:cs typeface="Tahoma"/>
              </a:rPr>
              <a:t>to  </a:t>
            </a:r>
            <a:r>
              <a:rPr sz="2050" spc="-75" dirty="0">
                <a:latin typeface="Tahoma"/>
                <a:cs typeface="Tahoma"/>
              </a:rPr>
              <a:t>provide </a:t>
            </a:r>
            <a:r>
              <a:rPr sz="2050" spc="-85" dirty="0">
                <a:latin typeface="Tahoma"/>
                <a:cs typeface="Tahoma"/>
              </a:rPr>
              <a:t>error</a:t>
            </a:r>
            <a:r>
              <a:rPr sz="2050" spc="15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estimates.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7832" y="715237"/>
            <a:ext cx="460311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478915" algn="l"/>
              </a:tabLst>
            </a:pPr>
            <a:r>
              <a:rPr spc="-75" dirty="0"/>
              <a:t>Example:	Polynomial</a:t>
            </a:r>
            <a:r>
              <a:rPr spc="200" dirty="0"/>
              <a:t> </a:t>
            </a:r>
            <a:r>
              <a:rPr spc="-135" dirty="0"/>
              <a:t>regression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2413379" y="3429169"/>
            <a:ext cx="2596515" cy="0"/>
          </a:xfrm>
          <a:custGeom>
            <a:avLst/>
            <a:gdLst/>
            <a:ahLst/>
            <a:cxnLst/>
            <a:rect l="l" t="t" r="r" b="b"/>
            <a:pathLst>
              <a:path w="2596515">
                <a:moveTo>
                  <a:pt x="0" y="0"/>
                </a:moveTo>
                <a:lnTo>
                  <a:pt x="259646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13379" y="1382897"/>
            <a:ext cx="2596515" cy="0"/>
          </a:xfrm>
          <a:custGeom>
            <a:avLst/>
            <a:gdLst/>
            <a:ahLst/>
            <a:cxnLst/>
            <a:rect l="l" t="t" r="r" b="b"/>
            <a:pathLst>
              <a:path w="2596515">
                <a:moveTo>
                  <a:pt x="0" y="0"/>
                </a:moveTo>
                <a:lnTo>
                  <a:pt x="259646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13379" y="1382897"/>
            <a:ext cx="0" cy="2046605"/>
          </a:xfrm>
          <a:custGeom>
            <a:avLst/>
            <a:gdLst/>
            <a:ahLst/>
            <a:cxnLst/>
            <a:rect l="l" t="t" r="r" b="b"/>
            <a:pathLst>
              <a:path h="2046604">
                <a:moveTo>
                  <a:pt x="0" y="204627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9846" y="1382897"/>
            <a:ext cx="0" cy="2046605"/>
          </a:xfrm>
          <a:custGeom>
            <a:avLst/>
            <a:gdLst/>
            <a:ahLst/>
            <a:cxnLst/>
            <a:rect l="l" t="t" r="r" b="b"/>
            <a:pathLst>
              <a:path h="2046604">
                <a:moveTo>
                  <a:pt x="0" y="204627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13379" y="3429169"/>
            <a:ext cx="2596515" cy="0"/>
          </a:xfrm>
          <a:custGeom>
            <a:avLst/>
            <a:gdLst/>
            <a:ahLst/>
            <a:cxnLst/>
            <a:rect l="l" t="t" r="r" b="b"/>
            <a:pathLst>
              <a:path w="2596515">
                <a:moveTo>
                  <a:pt x="0" y="0"/>
                </a:moveTo>
                <a:lnTo>
                  <a:pt x="259646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13379" y="1382897"/>
            <a:ext cx="0" cy="2046605"/>
          </a:xfrm>
          <a:custGeom>
            <a:avLst/>
            <a:gdLst/>
            <a:ahLst/>
            <a:cxnLst/>
            <a:rect l="l" t="t" r="r" b="b"/>
            <a:pathLst>
              <a:path h="2046604">
                <a:moveTo>
                  <a:pt x="0" y="204627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13379" y="3429169"/>
            <a:ext cx="2596515" cy="0"/>
          </a:xfrm>
          <a:custGeom>
            <a:avLst/>
            <a:gdLst/>
            <a:ahLst/>
            <a:cxnLst/>
            <a:rect l="l" t="t" r="r" b="b"/>
            <a:pathLst>
              <a:path w="2596515">
                <a:moveTo>
                  <a:pt x="0" y="0"/>
                </a:moveTo>
                <a:lnTo>
                  <a:pt x="259646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13379" y="1382897"/>
            <a:ext cx="2596515" cy="0"/>
          </a:xfrm>
          <a:custGeom>
            <a:avLst/>
            <a:gdLst/>
            <a:ahLst/>
            <a:cxnLst/>
            <a:rect l="l" t="t" r="r" b="b"/>
            <a:pathLst>
              <a:path w="2596515">
                <a:moveTo>
                  <a:pt x="0" y="0"/>
                </a:moveTo>
                <a:lnTo>
                  <a:pt x="259646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13379" y="1382897"/>
            <a:ext cx="0" cy="2046605"/>
          </a:xfrm>
          <a:custGeom>
            <a:avLst/>
            <a:gdLst/>
            <a:ahLst/>
            <a:cxnLst/>
            <a:rect l="l" t="t" r="r" b="b"/>
            <a:pathLst>
              <a:path h="2046604">
                <a:moveTo>
                  <a:pt x="0" y="204627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09846" y="1382897"/>
            <a:ext cx="0" cy="2046605"/>
          </a:xfrm>
          <a:custGeom>
            <a:avLst/>
            <a:gdLst/>
            <a:ahLst/>
            <a:cxnLst/>
            <a:rect l="l" t="t" r="r" b="b"/>
            <a:pathLst>
              <a:path h="2046604">
                <a:moveTo>
                  <a:pt x="0" y="204627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48487" y="1832831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0" y="0"/>
                </a:moveTo>
                <a:lnTo>
                  <a:pt x="48430" y="48436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48487" y="1832831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48430" y="0"/>
                </a:moveTo>
                <a:lnTo>
                  <a:pt x="0" y="48436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48175" y="2357844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0" y="0"/>
                </a:moveTo>
                <a:lnTo>
                  <a:pt x="48436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48175" y="2357844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48436" y="0"/>
                </a:moveTo>
                <a:lnTo>
                  <a:pt x="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34055" y="2697840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4">
                <a:moveTo>
                  <a:pt x="0" y="0"/>
                </a:moveTo>
                <a:lnTo>
                  <a:pt x="4843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34055" y="2697840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4">
                <a:moveTo>
                  <a:pt x="48430" y="0"/>
                </a:moveTo>
                <a:lnTo>
                  <a:pt x="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54299" y="1641527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0" y="0"/>
                </a:moveTo>
                <a:lnTo>
                  <a:pt x="4843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54299" y="1641527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48430" y="0"/>
                </a:moveTo>
                <a:lnTo>
                  <a:pt x="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02855" y="2343796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0" y="0"/>
                </a:moveTo>
                <a:lnTo>
                  <a:pt x="4843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02855" y="2343796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48430" y="0"/>
                </a:moveTo>
                <a:lnTo>
                  <a:pt x="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08179" y="2612114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0" y="0"/>
                </a:moveTo>
                <a:lnTo>
                  <a:pt x="48436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08179" y="2612114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48436" y="0"/>
                </a:moveTo>
                <a:lnTo>
                  <a:pt x="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71321" y="2654250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4">
                <a:moveTo>
                  <a:pt x="0" y="0"/>
                </a:moveTo>
                <a:lnTo>
                  <a:pt x="4843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71321" y="2654250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4">
                <a:moveTo>
                  <a:pt x="48430" y="0"/>
                </a:moveTo>
                <a:lnTo>
                  <a:pt x="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44327" y="2046419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0" y="0"/>
                </a:moveTo>
                <a:lnTo>
                  <a:pt x="48436" y="48436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44327" y="2046419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48436" y="0"/>
                </a:moveTo>
                <a:lnTo>
                  <a:pt x="0" y="48436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60918" y="2880426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4">
                <a:moveTo>
                  <a:pt x="0" y="0"/>
                </a:moveTo>
                <a:lnTo>
                  <a:pt x="48436" y="48436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60918" y="2880426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4">
                <a:moveTo>
                  <a:pt x="48436" y="0"/>
                </a:moveTo>
                <a:lnTo>
                  <a:pt x="0" y="48436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96612" y="2483282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0" y="0"/>
                </a:moveTo>
                <a:lnTo>
                  <a:pt x="4843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96612" y="2483282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48430" y="0"/>
                </a:moveTo>
                <a:lnTo>
                  <a:pt x="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672030" y="3415984"/>
            <a:ext cx="7810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5" dirty="0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93485" y="2367420"/>
            <a:ext cx="130175" cy="781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894"/>
              </a:lnSpc>
            </a:pPr>
            <a:r>
              <a:rPr sz="800" dirty="0"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958245" y="1382891"/>
            <a:ext cx="1941195" cy="1513205"/>
          </a:xfrm>
          <a:custGeom>
            <a:avLst/>
            <a:gdLst/>
            <a:ahLst/>
            <a:cxnLst/>
            <a:rect l="l" t="t" r="r" b="b"/>
            <a:pathLst>
              <a:path w="1941195" h="1513205">
                <a:moveTo>
                  <a:pt x="0" y="1513035"/>
                </a:moveTo>
                <a:lnTo>
                  <a:pt x="6776" y="1508194"/>
                </a:lnTo>
                <a:lnTo>
                  <a:pt x="13076" y="1502864"/>
                </a:lnTo>
                <a:lnTo>
                  <a:pt x="19853" y="1498023"/>
                </a:lnTo>
                <a:lnTo>
                  <a:pt x="26153" y="1492693"/>
                </a:lnTo>
                <a:lnTo>
                  <a:pt x="32447" y="1487852"/>
                </a:lnTo>
                <a:lnTo>
                  <a:pt x="39230" y="1482522"/>
                </a:lnTo>
                <a:lnTo>
                  <a:pt x="45524" y="1477681"/>
                </a:lnTo>
                <a:lnTo>
                  <a:pt x="52307" y="1472834"/>
                </a:lnTo>
                <a:lnTo>
                  <a:pt x="58601" y="1467510"/>
                </a:lnTo>
                <a:lnTo>
                  <a:pt x="64895" y="1462663"/>
                </a:lnTo>
                <a:lnTo>
                  <a:pt x="71678" y="1457340"/>
                </a:lnTo>
                <a:lnTo>
                  <a:pt x="77972" y="1452492"/>
                </a:lnTo>
                <a:lnTo>
                  <a:pt x="84754" y="1447169"/>
                </a:lnTo>
                <a:lnTo>
                  <a:pt x="91049" y="1442322"/>
                </a:lnTo>
                <a:lnTo>
                  <a:pt x="97349" y="1436998"/>
                </a:lnTo>
                <a:lnTo>
                  <a:pt x="104126" y="1432151"/>
                </a:lnTo>
                <a:lnTo>
                  <a:pt x="110426" y="1427309"/>
                </a:lnTo>
                <a:lnTo>
                  <a:pt x="117202" y="1421980"/>
                </a:lnTo>
                <a:lnTo>
                  <a:pt x="123502" y="1417139"/>
                </a:lnTo>
                <a:lnTo>
                  <a:pt x="129797" y="1411809"/>
                </a:lnTo>
                <a:lnTo>
                  <a:pt x="136579" y="1406968"/>
                </a:lnTo>
                <a:lnTo>
                  <a:pt x="142873" y="1401638"/>
                </a:lnTo>
                <a:lnTo>
                  <a:pt x="149656" y="1396797"/>
                </a:lnTo>
                <a:lnTo>
                  <a:pt x="155950" y="1391467"/>
                </a:lnTo>
                <a:lnTo>
                  <a:pt x="162245" y="1386626"/>
                </a:lnTo>
                <a:lnTo>
                  <a:pt x="169027" y="1381297"/>
                </a:lnTo>
                <a:lnTo>
                  <a:pt x="175321" y="1376455"/>
                </a:lnTo>
                <a:lnTo>
                  <a:pt x="182104" y="1371614"/>
                </a:lnTo>
                <a:lnTo>
                  <a:pt x="188398" y="1366284"/>
                </a:lnTo>
                <a:lnTo>
                  <a:pt x="194698" y="1361443"/>
                </a:lnTo>
                <a:lnTo>
                  <a:pt x="201475" y="1356114"/>
                </a:lnTo>
                <a:lnTo>
                  <a:pt x="207775" y="1351272"/>
                </a:lnTo>
                <a:lnTo>
                  <a:pt x="214552" y="1345943"/>
                </a:lnTo>
                <a:lnTo>
                  <a:pt x="220852" y="1341101"/>
                </a:lnTo>
                <a:lnTo>
                  <a:pt x="227146" y="1335772"/>
                </a:lnTo>
                <a:lnTo>
                  <a:pt x="233929" y="1330931"/>
                </a:lnTo>
                <a:lnTo>
                  <a:pt x="240223" y="1326084"/>
                </a:lnTo>
                <a:lnTo>
                  <a:pt x="247005" y="1320760"/>
                </a:lnTo>
                <a:lnTo>
                  <a:pt x="253300" y="1315913"/>
                </a:lnTo>
                <a:lnTo>
                  <a:pt x="259594" y="1310589"/>
                </a:lnTo>
                <a:lnTo>
                  <a:pt x="266376" y="1305742"/>
                </a:lnTo>
                <a:lnTo>
                  <a:pt x="272671" y="1300418"/>
                </a:lnTo>
                <a:lnTo>
                  <a:pt x="279453" y="1295571"/>
                </a:lnTo>
                <a:lnTo>
                  <a:pt x="285747" y="1290247"/>
                </a:lnTo>
                <a:lnTo>
                  <a:pt x="292048" y="1285400"/>
                </a:lnTo>
                <a:lnTo>
                  <a:pt x="298824" y="1280077"/>
                </a:lnTo>
                <a:lnTo>
                  <a:pt x="305124" y="1275229"/>
                </a:lnTo>
                <a:lnTo>
                  <a:pt x="311901" y="1270388"/>
                </a:lnTo>
                <a:lnTo>
                  <a:pt x="318201" y="1265059"/>
                </a:lnTo>
                <a:lnTo>
                  <a:pt x="324495" y="1260217"/>
                </a:lnTo>
                <a:lnTo>
                  <a:pt x="331278" y="1254888"/>
                </a:lnTo>
                <a:lnTo>
                  <a:pt x="337572" y="1250046"/>
                </a:lnTo>
                <a:lnTo>
                  <a:pt x="344355" y="1244717"/>
                </a:lnTo>
                <a:lnTo>
                  <a:pt x="350649" y="1239876"/>
                </a:lnTo>
                <a:lnTo>
                  <a:pt x="356943" y="1234546"/>
                </a:lnTo>
                <a:lnTo>
                  <a:pt x="363726" y="1229705"/>
                </a:lnTo>
                <a:lnTo>
                  <a:pt x="370020" y="1224375"/>
                </a:lnTo>
                <a:lnTo>
                  <a:pt x="376802" y="1219534"/>
                </a:lnTo>
                <a:lnTo>
                  <a:pt x="383097" y="1214693"/>
                </a:lnTo>
                <a:lnTo>
                  <a:pt x="389397" y="1209363"/>
                </a:lnTo>
                <a:lnTo>
                  <a:pt x="396174" y="1204522"/>
                </a:lnTo>
                <a:lnTo>
                  <a:pt x="402474" y="1199192"/>
                </a:lnTo>
                <a:lnTo>
                  <a:pt x="409250" y="1194351"/>
                </a:lnTo>
                <a:lnTo>
                  <a:pt x="415550" y="1189021"/>
                </a:lnTo>
                <a:lnTo>
                  <a:pt x="421845" y="1184180"/>
                </a:lnTo>
                <a:lnTo>
                  <a:pt x="428627" y="1178851"/>
                </a:lnTo>
                <a:lnTo>
                  <a:pt x="434921" y="1174009"/>
                </a:lnTo>
                <a:lnTo>
                  <a:pt x="441704" y="1169162"/>
                </a:lnTo>
                <a:lnTo>
                  <a:pt x="447998" y="1163839"/>
                </a:lnTo>
                <a:lnTo>
                  <a:pt x="454293" y="1158991"/>
                </a:lnTo>
                <a:lnTo>
                  <a:pt x="461075" y="1153668"/>
                </a:lnTo>
                <a:lnTo>
                  <a:pt x="467369" y="1148821"/>
                </a:lnTo>
                <a:lnTo>
                  <a:pt x="474152" y="1143497"/>
                </a:lnTo>
                <a:lnTo>
                  <a:pt x="480446" y="1138650"/>
                </a:lnTo>
                <a:lnTo>
                  <a:pt x="486746" y="1133326"/>
                </a:lnTo>
                <a:lnTo>
                  <a:pt x="493523" y="1128479"/>
                </a:lnTo>
                <a:lnTo>
                  <a:pt x="499823" y="1123155"/>
                </a:lnTo>
                <a:lnTo>
                  <a:pt x="506600" y="1118308"/>
                </a:lnTo>
                <a:lnTo>
                  <a:pt x="512900" y="1113467"/>
                </a:lnTo>
                <a:lnTo>
                  <a:pt x="519676" y="1108137"/>
                </a:lnTo>
                <a:lnTo>
                  <a:pt x="525977" y="1103296"/>
                </a:lnTo>
                <a:lnTo>
                  <a:pt x="532271" y="1097966"/>
                </a:lnTo>
                <a:lnTo>
                  <a:pt x="539053" y="1093125"/>
                </a:lnTo>
                <a:lnTo>
                  <a:pt x="545348" y="1087796"/>
                </a:lnTo>
                <a:lnTo>
                  <a:pt x="552130" y="1082954"/>
                </a:lnTo>
                <a:lnTo>
                  <a:pt x="558424" y="1077625"/>
                </a:lnTo>
                <a:lnTo>
                  <a:pt x="564719" y="1072783"/>
                </a:lnTo>
                <a:lnTo>
                  <a:pt x="571501" y="1067942"/>
                </a:lnTo>
                <a:lnTo>
                  <a:pt x="577795" y="1062613"/>
                </a:lnTo>
                <a:lnTo>
                  <a:pt x="584578" y="1057771"/>
                </a:lnTo>
                <a:lnTo>
                  <a:pt x="590872" y="1052442"/>
                </a:lnTo>
                <a:lnTo>
                  <a:pt x="597172" y="1047600"/>
                </a:lnTo>
                <a:lnTo>
                  <a:pt x="603949" y="1042271"/>
                </a:lnTo>
                <a:lnTo>
                  <a:pt x="610249" y="1037430"/>
                </a:lnTo>
                <a:lnTo>
                  <a:pt x="617026" y="1032100"/>
                </a:lnTo>
                <a:lnTo>
                  <a:pt x="623326" y="1027259"/>
                </a:lnTo>
                <a:lnTo>
                  <a:pt x="629620" y="1021929"/>
                </a:lnTo>
                <a:lnTo>
                  <a:pt x="636403" y="1017088"/>
                </a:lnTo>
                <a:lnTo>
                  <a:pt x="642697" y="1012241"/>
                </a:lnTo>
                <a:lnTo>
                  <a:pt x="649479" y="1006917"/>
                </a:lnTo>
                <a:lnTo>
                  <a:pt x="655774" y="1002070"/>
                </a:lnTo>
                <a:lnTo>
                  <a:pt x="662068" y="996746"/>
                </a:lnTo>
                <a:lnTo>
                  <a:pt x="668851" y="991899"/>
                </a:lnTo>
                <a:lnTo>
                  <a:pt x="675145" y="986576"/>
                </a:lnTo>
                <a:lnTo>
                  <a:pt x="681927" y="981728"/>
                </a:lnTo>
                <a:lnTo>
                  <a:pt x="688222" y="976405"/>
                </a:lnTo>
                <a:lnTo>
                  <a:pt x="694522" y="971558"/>
                </a:lnTo>
                <a:lnTo>
                  <a:pt x="701298" y="966716"/>
                </a:lnTo>
                <a:lnTo>
                  <a:pt x="707598" y="961387"/>
                </a:lnTo>
                <a:lnTo>
                  <a:pt x="714375" y="956545"/>
                </a:lnTo>
                <a:lnTo>
                  <a:pt x="720675" y="951216"/>
                </a:lnTo>
                <a:lnTo>
                  <a:pt x="726970" y="946375"/>
                </a:lnTo>
                <a:lnTo>
                  <a:pt x="733752" y="941045"/>
                </a:lnTo>
                <a:lnTo>
                  <a:pt x="740046" y="936204"/>
                </a:lnTo>
                <a:lnTo>
                  <a:pt x="746829" y="930874"/>
                </a:lnTo>
                <a:lnTo>
                  <a:pt x="753123" y="926033"/>
                </a:lnTo>
                <a:lnTo>
                  <a:pt x="759417" y="920703"/>
                </a:lnTo>
                <a:lnTo>
                  <a:pt x="766200" y="915862"/>
                </a:lnTo>
                <a:lnTo>
                  <a:pt x="772494" y="911021"/>
                </a:lnTo>
                <a:lnTo>
                  <a:pt x="779277" y="905691"/>
                </a:lnTo>
                <a:lnTo>
                  <a:pt x="785571" y="900850"/>
                </a:lnTo>
                <a:lnTo>
                  <a:pt x="791871" y="895520"/>
                </a:lnTo>
                <a:lnTo>
                  <a:pt x="798648" y="890679"/>
                </a:lnTo>
                <a:lnTo>
                  <a:pt x="804948" y="885350"/>
                </a:lnTo>
                <a:lnTo>
                  <a:pt x="811724" y="880508"/>
                </a:lnTo>
                <a:lnTo>
                  <a:pt x="818025" y="875179"/>
                </a:lnTo>
                <a:lnTo>
                  <a:pt x="824319" y="870338"/>
                </a:lnTo>
                <a:lnTo>
                  <a:pt x="831101" y="865008"/>
                </a:lnTo>
                <a:lnTo>
                  <a:pt x="837396" y="860167"/>
                </a:lnTo>
                <a:lnTo>
                  <a:pt x="844178" y="855320"/>
                </a:lnTo>
                <a:lnTo>
                  <a:pt x="850472" y="849996"/>
                </a:lnTo>
                <a:lnTo>
                  <a:pt x="856767" y="845149"/>
                </a:lnTo>
                <a:lnTo>
                  <a:pt x="863549" y="839825"/>
                </a:lnTo>
                <a:lnTo>
                  <a:pt x="869843" y="834978"/>
                </a:lnTo>
                <a:lnTo>
                  <a:pt x="876626" y="829654"/>
                </a:lnTo>
                <a:lnTo>
                  <a:pt x="882920" y="824807"/>
                </a:lnTo>
                <a:lnTo>
                  <a:pt x="889220" y="819483"/>
                </a:lnTo>
                <a:lnTo>
                  <a:pt x="895997" y="814636"/>
                </a:lnTo>
                <a:lnTo>
                  <a:pt x="902297" y="809795"/>
                </a:lnTo>
                <a:lnTo>
                  <a:pt x="909074" y="804465"/>
                </a:lnTo>
                <a:lnTo>
                  <a:pt x="915374" y="799624"/>
                </a:lnTo>
                <a:lnTo>
                  <a:pt x="921668" y="794295"/>
                </a:lnTo>
                <a:lnTo>
                  <a:pt x="928451" y="789453"/>
                </a:lnTo>
                <a:lnTo>
                  <a:pt x="934745" y="784124"/>
                </a:lnTo>
                <a:lnTo>
                  <a:pt x="941527" y="779282"/>
                </a:lnTo>
                <a:lnTo>
                  <a:pt x="947822" y="773953"/>
                </a:lnTo>
                <a:lnTo>
                  <a:pt x="954116" y="769112"/>
                </a:lnTo>
                <a:lnTo>
                  <a:pt x="960899" y="763782"/>
                </a:lnTo>
                <a:lnTo>
                  <a:pt x="967193" y="758941"/>
                </a:lnTo>
                <a:lnTo>
                  <a:pt x="973975" y="754099"/>
                </a:lnTo>
                <a:lnTo>
                  <a:pt x="980270" y="748770"/>
                </a:lnTo>
                <a:lnTo>
                  <a:pt x="986570" y="743929"/>
                </a:lnTo>
                <a:lnTo>
                  <a:pt x="993346" y="738599"/>
                </a:lnTo>
                <a:lnTo>
                  <a:pt x="999646" y="733758"/>
                </a:lnTo>
                <a:lnTo>
                  <a:pt x="1006423" y="728428"/>
                </a:lnTo>
                <a:lnTo>
                  <a:pt x="1012723" y="723587"/>
                </a:lnTo>
                <a:lnTo>
                  <a:pt x="1019500" y="718257"/>
                </a:lnTo>
                <a:lnTo>
                  <a:pt x="1032094" y="708569"/>
                </a:lnTo>
                <a:lnTo>
                  <a:pt x="1038877" y="703245"/>
                </a:lnTo>
                <a:lnTo>
                  <a:pt x="1045171" y="698398"/>
                </a:lnTo>
                <a:lnTo>
                  <a:pt x="1051954" y="693075"/>
                </a:lnTo>
                <a:lnTo>
                  <a:pt x="1058248" y="688227"/>
                </a:lnTo>
                <a:lnTo>
                  <a:pt x="1064542" y="682904"/>
                </a:lnTo>
                <a:lnTo>
                  <a:pt x="1071325" y="678057"/>
                </a:lnTo>
                <a:lnTo>
                  <a:pt x="1077619" y="672733"/>
                </a:lnTo>
                <a:lnTo>
                  <a:pt x="1084401" y="667886"/>
                </a:lnTo>
                <a:lnTo>
                  <a:pt x="1090696" y="662562"/>
                </a:lnTo>
                <a:lnTo>
                  <a:pt x="1096996" y="657715"/>
                </a:lnTo>
                <a:lnTo>
                  <a:pt x="1103773" y="652874"/>
                </a:lnTo>
                <a:lnTo>
                  <a:pt x="1110073" y="647544"/>
                </a:lnTo>
                <a:lnTo>
                  <a:pt x="1116849" y="642703"/>
                </a:lnTo>
                <a:lnTo>
                  <a:pt x="1123149" y="637373"/>
                </a:lnTo>
                <a:lnTo>
                  <a:pt x="1129444" y="632532"/>
                </a:lnTo>
                <a:lnTo>
                  <a:pt x="1136226" y="627202"/>
                </a:lnTo>
                <a:lnTo>
                  <a:pt x="1142520" y="622361"/>
                </a:lnTo>
                <a:lnTo>
                  <a:pt x="1149303" y="617032"/>
                </a:lnTo>
                <a:lnTo>
                  <a:pt x="1161892" y="607349"/>
                </a:lnTo>
                <a:lnTo>
                  <a:pt x="1168674" y="602019"/>
                </a:lnTo>
                <a:lnTo>
                  <a:pt x="1174968" y="597178"/>
                </a:lnTo>
                <a:lnTo>
                  <a:pt x="1181751" y="591849"/>
                </a:lnTo>
                <a:lnTo>
                  <a:pt x="1188045" y="587007"/>
                </a:lnTo>
                <a:lnTo>
                  <a:pt x="1194345" y="581678"/>
                </a:lnTo>
                <a:lnTo>
                  <a:pt x="1201122" y="576836"/>
                </a:lnTo>
                <a:lnTo>
                  <a:pt x="1207422" y="571507"/>
                </a:lnTo>
                <a:lnTo>
                  <a:pt x="1214199" y="566666"/>
                </a:lnTo>
                <a:lnTo>
                  <a:pt x="1220499" y="561336"/>
                </a:lnTo>
                <a:lnTo>
                  <a:pt x="1226793" y="556495"/>
                </a:lnTo>
                <a:lnTo>
                  <a:pt x="1233576" y="551648"/>
                </a:lnTo>
                <a:lnTo>
                  <a:pt x="1239870" y="546318"/>
                </a:lnTo>
                <a:lnTo>
                  <a:pt x="1246652" y="541477"/>
                </a:lnTo>
                <a:lnTo>
                  <a:pt x="1252947" y="536147"/>
                </a:lnTo>
                <a:lnTo>
                  <a:pt x="1259241" y="531306"/>
                </a:lnTo>
                <a:lnTo>
                  <a:pt x="1266023" y="525977"/>
                </a:lnTo>
                <a:lnTo>
                  <a:pt x="1272318" y="521135"/>
                </a:lnTo>
                <a:lnTo>
                  <a:pt x="1279100" y="515806"/>
                </a:lnTo>
                <a:lnTo>
                  <a:pt x="1285394" y="510964"/>
                </a:lnTo>
                <a:lnTo>
                  <a:pt x="1291695" y="505635"/>
                </a:lnTo>
                <a:lnTo>
                  <a:pt x="1298471" y="500794"/>
                </a:lnTo>
                <a:lnTo>
                  <a:pt x="1304771" y="495952"/>
                </a:lnTo>
                <a:lnTo>
                  <a:pt x="1311548" y="490623"/>
                </a:lnTo>
                <a:lnTo>
                  <a:pt x="1317848" y="485781"/>
                </a:lnTo>
                <a:lnTo>
                  <a:pt x="1324142" y="480452"/>
                </a:lnTo>
                <a:lnTo>
                  <a:pt x="1330925" y="475611"/>
                </a:lnTo>
                <a:lnTo>
                  <a:pt x="1337219" y="470281"/>
                </a:lnTo>
                <a:lnTo>
                  <a:pt x="1344002" y="465440"/>
                </a:lnTo>
                <a:lnTo>
                  <a:pt x="1350296" y="460110"/>
                </a:lnTo>
                <a:lnTo>
                  <a:pt x="1356590" y="455269"/>
                </a:lnTo>
                <a:lnTo>
                  <a:pt x="1363373" y="450422"/>
                </a:lnTo>
                <a:lnTo>
                  <a:pt x="1369667" y="445098"/>
                </a:lnTo>
                <a:lnTo>
                  <a:pt x="1376449" y="440251"/>
                </a:lnTo>
                <a:lnTo>
                  <a:pt x="1382744" y="434927"/>
                </a:lnTo>
                <a:lnTo>
                  <a:pt x="1389044" y="430080"/>
                </a:lnTo>
                <a:lnTo>
                  <a:pt x="1395821" y="424756"/>
                </a:lnTo>
                <a:lnTo>
                  <a:pt x="1402121" y="419909"/>
                </a:lnTo>
                <a:lnTo>
                  <a:pt x="1408897" y="414586"/>
                </a:lnTo>
                <a:lnTo>
                  <a:pt x="1415197" y="409739"/>
                </a:lnTo>
                <a:lnTo>
                  <a:pt x="1421492" y="404415"/>
                </a:lnTo>
                <a:lnTo>
                  <a:pt x="1428274" y="399568"/>
                </a:lnTo>
                <a:lnTo>
                  <a:pt x="1434568" y="394726"/>
                </a:lnTo>
                <a:lnTo>
                  <a:pt x="1441351" y="389397"/>
                </a:lnTo>
                <a:lnTo>
                  <a:pt x="1447645" y="384556"/>
                </a:lnTo>
                <a:lnTo>
                  <a:pt x="1453940" y="379226"/>
                </a:lnTo>
                <a:lnTo>
                  <a:pt x="1460722" y="374385"/>
                </a:lnTo>
                <a:lnTo>
                  <a:pt x="1467016" y="369055"/>
                </a:lnTo>
                <a:lnTo>
                  <a:pt x="1473799" y="364214"/>
                </a:lnTo>
                <a:lnTo>
                  <a:pt x="1480093" y="358884"/>
                </a:lnTo>
                <a:lnTo>
                  <a:pt x="1486393" y="354043"/>
                </a:lnTo>
                <a:lnTo>
                  <a:pt x="1493170" y="349202"/>
                </a:lnTo>
                <a:lnTo>
                  <a:pt x="1499470" y="343872"/>
                </a:lnTo>
                <a:lnTo>
                  <a:pt x="1506247" y="339031"/>
                </a:lnTo>
                <a:lnTo>
                  <a:pt x="1512547" y="333701"/>
                </a:lnTo>
                <a:lnTo>
                  <a:pt x="1518841" y="328860"/>
                </a:lnTo>
                <a:lnTo>
                  <a:pt x="1525624" y="323531"/>
                </a:lnTo>
                <a:lnTo>
                  <a:pt x="1531918" y="318689"/>
                </a:lnTo>
                <a:lnTo>
                  <a:pt x="1538700" y="313360"/>
                </a:lnTo>
                <a:lnTo>
                  <a:pt x="1544995" y="308518"/>
                </a:lnTo>
                <a:lnTo>
                  <a:pt x="1551777" y="303189"/>
                </a:lnTo>
                <a:lnTo>
                  <a:pt x="1564366" y="293501"/>
                </a:lnTo>
                <a:lnTo>
                  <a:pt x="1571148" y="288177"/>
                </a:lnTo>
                <a:lnTo>
                  <a:pt x="1577442" y="283330"/>
                </a:lnTo>
                <a:lnTo>
                  <a:pt x="1584225" y="278006"/>
                </a:lnTo>
                <a:lnTo>
                  <a:pt x="1590519" y="273159"/>
                </a:lnTo>
                <a:lnTo>
                  <a:pt x="1596819" y="267835"/>
                </a:lnTo>
                <a:lnTo>
                  <a:pt x="1603596" y="262988"/>
                </a:lnTo>
                <a:lnTo>
                  <a:pt x="1609896" y="257664"/>
                </a:lnTo>
                <a:lnTo>
                  <a:pt x="1616673" y="252817"/>
                </a:lnTo>
                <a:lnTo>
                  <a:pt x="1622973" y="247493"/>
                </a:lnTo>
                <a:lnTo>
                  <a:pt x="1629267" y="242646"/>
                </a:lnTo>
                <a:lnTo>
                  <a:pt x="1636050" y="237805"/>
                </a:lnTo>
                <a:lnTo>
                  <a:pt x="1642344" y="232476"/>
                </a:lnTo>
                <a:lnTo>
                  <a:pt x="1649126" y="227634"/>
                </a:lnTo>
                <a:lnTo>
                  <a:pt x="1655421" y="222305"/>
                </a:lnTo>
                <a:lnTo>
                  <a:pt x="1661715" y="217463"/>
                </a:lnTo>
                <a:lnTo>
                  <a:pt x="1668498" y="212134"/>
                </a:lnTo>
                <a:lnTo>
                  <a:pt x="1674792" y="207293"/>
                </a:lnTo>
                <a:lnTo>
                  <a:pt x="1681574" y="201963"/>
                </a:lnTo>
                <a:lnTo>
                  <a:pt x="1694169" y="192280"/>
                </a:lnTo>
                <a:lnTo>
                  <a:pt x="1700945" y="186951"/>
                </a:lnTo>
                <a:lnTo>
                  <a:pt x="1707245" y="182110"/>
                </a:lnTo>
                <a:lnTo>
                  <a:pt x="1714022" y="176780"/>
                </a:lnTo>
                <a:lnTo>
                  <a:pt x="1720322" y="171939"/>
                </a:lnTo>
                <a:lnTo>
                  <a:pt x="1726617" y="166609"/>
                </a:lnTo>
                <a:lnTo>
                  <a:pt x="1733399" y="161768"/>
                </a:lnTo>
                <a:lnTo>
                  <a:pt x="1739693" y="156438"/>
                </a:lnTo>
                <a:lnTo>
                  <a:pt x="1746476" y="151597"/>
                </a:lnTo>
                <a:lnTo>
                  <a:pt x="1752770" y="146268"/>
                </a:lnTo>
                <a:lnTo>
                  <a:pt x="1759064" y="141426"/>
                </a:lnTo>
                <a:lnTo>
                  <a:pt x="1765847" y="136579"/>
                </a:lnTo>
                <a:lnTo>
                  <a:pt x="1772141" y="131255"/>
                </a:lnTo>
                <a:lnTo>
                  <a:pt x="1778924" y="126408"/>
                </a:lnTo>
                <a:lnTo>
                  <a:pt x="1785218" y="121085"/>
                </a:lnTo>
                <a:lnTo>
                  <a:pt x="1791518" y="116238"/>
                </a:lnTo>
                <a:lnTo>
                  <a:pt x="1798295" y="110914"/>
                </a:lnTo>
                <a:lnTo>
                  <a:pt x="1804595" y="106067"/>
                </a:lnTo>
                <a:lnTo>
                  <a:pt x="1811371" y="100743"/>
                </a:lnTo>
                <a:lnTo>
                  <a:pt x="1823966" y="91055"/>
                </a:lnTo>
                <a:lnTo>
                  <a:pt x="1830748" y="85725"/>
                </a:lnTo>
                <a:lnTo>
                  <a:pt x="1837043" y="80884"/>
                </a:lnTo>
                <a:lnTo>
                  <a:pt x="1843825" y="75554"/>
                </a:lnTo>
                <a:lnTo>
                  <a:pt x="1850119" y="70713"/>
                </a:lnTo>
                <a:lnTo>
                  <a:pt x="1856414" y="65383"/>
                </a:lnTo>
                <a:lnTo>
                  <a:pt x="1863196" y="60542"/>
                </a:lnTo>
                <a:lnTo>
                  <a:pt x="1869490" y="55213"/>
                </a:lnTo>
                <a:lnTo>
                  <a:pt x="1876273" y="50371"/>
                </a:lnTo>
                <a:lnTo>
                  <a:pt x="1882567" y="45042"/>
                </a:lnTo>
                <a:lnTo>
                  <a:pt x="1888867" y="40200"/>
                </a:lnTo>
                <a:lnTo>
                  <a:pt x="1895644" y="35359"/>
                </a:lnTo>
                <a:lnTo>
                  <a:pt x="1901944" y="30030"/>
                </a:lnTo>
                <a:lnTo>
                  <a:pt x="1908721" y="25188"/>
                </a:lnTo>
                <a:lnTo>
                  <a:pt x="1915021" y="19859"/>
                </a:lnTo>
                <a:lnTo>
                  <a:pt x="1921315" y="15017"/>
                </a:lnTo>
                <a:lnTo>
                  <a:pt x="1928098" y="9688"/>
                </a:lnTo>
                <a:lnTo>
                  <a:pt x="1934392" y="4847"/>
                </a:lnTo>
                <a:lnTo>
                  <a:pt x="1941174" y="0"/>
                </a:lnTo>
              </a:path>
            </a:pathLst>
          </a:custGeom>
          <a:ln w="11623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13379" y="2895927"/>
            <a:ext cx="545465" cy="425450"/>
          </a:xfrm>
          <a:custGeom>
            <a:avLst/>
            <a:gdLst/>
            <a:ahLst/>
            <a:cxnLst/>
            <a:rect l="l" t="t" r="r" b="b"/>
            <a:pathLst>
              <a:path w="545464" h="425450">
                <a:moveTo>
                  <a:pt x="0" y="425239"/>
                </a:moveTo>
                <a:lnTo>
                  <a:pt x="6294" y="420392"/>
                </a:lnTo>
                <a:lnTo>
                  <a:pt x="12588" y="415068"/>
                </a:lnTo>
                <a:lnTo>
                  <a:pt x="19371" y="410221"/>
                </a:lnTo>
                <a:lnTo>
                  <a:pt x="25665" y="404897"/>
                </a:lnTo>
                <a:lnTo>
                  <a:pt x="32447" y="400050"/>
                </a:lnTo>
                <a:lnTo>
                  <a:pt x="38742" y="394726"/>
                </a:lnTo>
                <a:lnTo>
                  <a:pt x="45042" y="389879"/>
                </a:lnTo>
                <a:lnTo>
                  <a:pt x="51818" y="384556"/>
                </a:lnTo>
                <a:lnTo>
                  <a:pt x="58119" y="379708"/>
                </a:lnTo>
                <a:lnTo>
                  <a:pt x="64895" y="374867"/>
                </a:lnTo>
                <a:lnTo>
                  <a:pt x="71195" y="369538"/>
                </a:lnTo>
                <a:lnTo>
                  <a:pt x="77490" y="364696"/>
                </a:lnTo>
                <a:lnTo>
                  <a:pt x="84272" y="359367"/>
                </a:lnTo>
                <a:lnTo>
                  <a:pt x="90566" y="354525"/>
                </a:lnTo>
                <a:lnTo>
                  <a:pt x="97349" y="349196"/>
                </a:lnTo>
                <a:lnTo>
                  <a:pt x="103643" y="344355"/>
                </a:lnTo>
                <a:lnTo>
                  <a:pt x="109937" y="339025"/>
                </a:lnTo>
                <a:lnTo>
                  <a:pt x="116720" y="334184"/>
                </a:lnTo>
                <a:lnTo>
                  <a:pt x="123014" y="328854"/>
                </a:lnTo>
                <a:lnTo>
                  <a:pt x="129797" y="324013"/>
                </a:lnTo>
                <a:lnTo>
                  <a:pt x="136091" y="319172"/>
                </a:lnTo>
                <a:lnTo>
                  <a:pt x="142391" y="313842"/>
                </a:lnTo>
                <a:lnTo>
                  <a:pt x="149168" y="309001"/>
                </a:lnTo>
                <a:lnTo>
                  <a:pt x="155468" y="303671"/>
                </a:lnTo>
                <a:lnTo>
                  <a:pt x="162245" y="298830"/>
                </a:lnTo>
                <a:lnTo>
                  <a:pt x="168545" y="293501"/>
                </a:lnTo>
                <a:lnTo>
                  <a:pt x="174839" y="288659"/>
                </a:lnTo>
                <a:lnTo>
                  <a:pt x="181621" y="283330"/>
                </a:lnTo>
                <a:lnTo>
                  <a:pt x="187916" y="278488"/>
                </a:lnTo>
                <a:lnTo>
                  <a:pt x="194698" y="273641"/>
                </a:lnTo>
                <a:lnTo>
                  <a:pt x="200992" y="268318"/>
                </a:lnTo>
                <a:lnTo>
                  <a:pt x="207287" y="263470"/>
                </a:lnTo>
                <a:lnTo>
                  <a:pt x="214069" y="258147"/>
                </a:lnTo>
                <a:lnTo>
                  <a:pt x="220364" y="253300"/>
                </a:lnTo>
                <a:lnTo>
                  <a:pt x="227146" y="247976"/>
                </a:lnTo>
                <a:lnTo>
                  <a:pt x="233440" y="243129"/>
                </a:lnTo>
                <a:lnTo>
                  <a:pt x="239740" y="237805"/>
                </a:lnTo>
                <a:lnTo>
                  <a:pt x="246517" y="232958"/>
                </a:lnTo>
                <a:lnTo>
                  <a:pt x="252817" y="227634"/>
                </a:lnTo>
                <a:lnTo>
                  <a:pt x="259594" y="222787"/>
                </a:lnTo>
                <a:lnTo>
                  <a:pt x="265894" y="217946"/>
                </a:lnTo>
                <a:lnTo>
                  <a:pt x="272188" y="212616"/>
                </a:lnTo>
                <a:lnTo>
                  <a:pt x="278971" y="207775"/>
                </a:lnTo>
                <a:lnTo>
                  <a:pt x="285265" y="202445"/>
                </a:lnTo>
                <a:lnTo>
                  <a:pt x="292048" y="197604"/>
                </a:lnTo>
                <a:lnTo>
                  <a:pt x="298342" y="192275"/>
                </a:lnTo>
                <a:lnTo>
                  <a:pt x="304636" y="187433"/>
                </a:lnTo>
                <a:lnTo>
                  <a:pt x="311419" y="182104"/>
                </a:lnTo>
                <a:lnTo>
                  <a:pt x="317713" y="177262"/>
                </a:lnTo>
                <a:lnTo>
                  <a:pt x="324495" y="172421"/>
                </a:lnTo>
                <a:lnTo>
                  <a:pt x="330790" y="167092"/>
                </a:lnTo>
                <a:lnTo>
                  <a:pt x="337090" y="162250"/>
                </a:lnTo>
                <a:lnTo>
                  <a:pt x="343866" y="156921"/>
                </a:lnTo>
                <a:lnTo>
                  <a:pt x="350167" y="152079"/>
                </a:lnTo>
                <a:lnTo>
                  <a:pt x="356943" y="146750"/>
                </a:lnTo>
                <a:lnTo>
                  <a:pt x="363243" y="141903"/>
                </a:lnTo>
                <a:lnTo>
                  <a:pt x="369538" y="136579"/>
                </a:lnTo>
                <a:lnTo>
                  <a:pt x="376320" y="131732"/>
                </a:lnTo>
                <a:lnTo>
                  <a:pt x="382614" y="126408"/>
                </a:lnTo>
                <a:lnTo>
                  <a:pt x="389397" y="121561"/>
                </a:lnTo>
                <a:lnTo>
                  <a:pt x="395691" y="116720"/>
                </a:lnTo>
                <a:lnTo>
                  <a:pt x="401986" y="111390"/>
                </a:lnTo>
                <a:lnTo>
                  <a:pt x="408768" y="106549"/>
                </a:lnTo>
                <a:lnTo>
                  <a:pt x="415062" y="101220"/>
                </a:lnTo>
                <a:lnTo>
                  <a:pt x="421845" y="96378"/>
                </a:lnTo>
                <a:lnTo>
                  <a:pt x="428139" y="91049"/>
                </a:lnTo>
                <a:lnTo>
                  <a:pt x="434439" y="86207"/>
                </a:lnTo>
                <a:lnTo>
                  <a:pt x="441216" y="80878"/>
                </a:lnTo>
                <a:lnTo>
                  <a:pt x="447516" y="76037"/>
                </a:lnTo>
                <a:lnTo>
                  <a:pt x="454293" y="70707"/>
                </a:lnTo>
                <a:lnTo>
                  <a:pt x="466887" y="61024"/>
                </a:lnTo>
                <a:lnTo>
                  <a:pt x="473669" y="55695"/>
                </a:lnTo>
                <a:lnTo>
                  <a:pt x="479964" y="50854"/>
                </a:lnTo>
                <a:lnTo>
                  <a:pt x="486746" y="45524"/>
                </a:lnTo>
                <a:lnTo>
                  <a:pt x="493041" y="40683"/>
                </a:lnTo>
                <a:lnTo>
                  <a:pt x="499335" y="35353"/>
                </a:lnTo>
                <a:lnTo>
                  <a:pt x="506117" y="30512"/>
                </a:lnTo>
                <a:lnTo>
                  <a:pt x="512412" y="25182"/>
                </a:lnTo>
                <a:lnTo>
                  <a:pt x="519194" y="20341"/>
                </a:lnTo>
                <a:lnTo>
                  <a:pt x="525488" y="15494"/>
                </a:lnTo>
                <a:lnTo>
                  <a:pt x="532271" y="10170"/>
                </a:lnTo>
                <a:lnTo>
                  <a:pt x="538565" y="5323"/>
                </a:lnTo>
                <a:lnTo>
                  <a:pt x="544865" y="0"/>
                </a:lnTo>
              </a:path>
            </a:pathLst>
          </a:custGeom>
          <a:ln w="11623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56579" y="3429169"/>
            <a:ext cx="2596515" cy="0"/>
          </a:xfrm>
          <a:custGeom>
            <a:avLst/>
            <a:gdLst/>
            <a:ahLst/>
            <a:cxnLst/>
            <a:rect l="l" t="t" r="r" b="b"/>
            <a:pathLst>
              <a:path w="2596515">
                <a:moveTo>
                  <a:pt x="0" y="0"/>
                </a:moveTo>
                <a:lnTo>
                  <a:pt x="259646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56579" y="1382897"/>
            <a:ext cx="2596515" cy="0"/>
          </a:xfrm>
          <a:custGeom>
            <a:avLst/>
            <a:gdLst/>
            <a:ahLst/>
            <a:cxnLst/>
            <a:rect l="l" t="t" r="r" b="b"/>
            <a:pathLst>
              <a:path w="2596515">
                <a:moveTo>
                  <a:pt x="0" y="0"/>
                </a:moveTo>
                <a:lnTo>
                  <a:pt x="259646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56579" y="1382897"/>
            <a:ext cx="0" cy="2046605"/>
          </a:xfrm>
          <a:custGeom>
            <a:avLst/>
            <a:gdLst/>
            <a:ahLst/>
            <a:cxnLst/>
            <a:rect l="l" t="t" r="r" b="b"/>
            <a:pathLst>
              <a:path h="2046604">
                <a:moveTo>
                  <a:pt x="0" y="204627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53046" y="1382897"/>
            <a:ext cx="0" cy="2046605"/>
          </a:xfrm>
          <a:custGeom>
            <a:avLst/>
            <a:gdLst/>
            <a:ahLst/>
            <a:cxnLst/>
            <a:rect l="l" t="t" r="r" b="b"/>
            <a:pathLst>
              <a:path h="2046604">
                <a:moveTo>
                  <a:pt x="0" y="204627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56579" y="3429169"/>
            <a:ext cx="2596515" cy="0"/>
          </a:xfrm>
          <a:custGeom>
            <a:avLst/>
            <a:gdLst/>
            <a:ahLst/>
            <a:cxnLst/>
            <a:rect l="l" t="t" r="r" b="b"/>
            <a:pathLst>
              <a:path w="2596515">
                <a:moveTo>
                  <a:pt x="0" y="0"/>
                </a:moveTo>
                <a:lnTo>
                  <a:pt x="259646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56579" y="1382897"/>
            <a:ext cx="0" cy="2046605"/>
          </a:xfrm>
          <a:custGeom>
            <a:avLst/>
            <a:gdLst/>
            <a:ahLst/>
            <a:cxnLst/>
            <a:rect l="l" t="t" r="r" b="b"/>
            <a:pathLst>
              <a:path h="2046604">
                <a:moveTo>
                  <a:pt x="0" y="204627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56579" y="3429169"/>
            <a:ext cx="2596515" cy="0"/>
          </a:xfrm>
          <a:custGeom>
            <a:avLst/>
            <a:gdLst/>
            <a:ahLst/>
            <a:cxnLst/>
            <a:rect l="l" t="t" r="r" b="b"/>
            <a:pathLst>
              <a:path w="2596515">
                <a:moveTo>
                  <a:pt x="0" y="0"/>
                </a:moveTo>
                <a:lnTo>
                  <a:pt x="259646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56579" y="1382897"/>
            <a:ext cx="2596515" cy="0"/>
          </a:xfrm>
          <a:custGeom>
            <a:avLst/>
            <a:gdLst/>
            <a:ahLst/>
            <a:cxnLst/>
            <a:rect l="l" t="t" r="r" b="b"/>
            <a:pathLst>
              <a:path w="2596515">
                <a:moveTo>
                  <a:pt x="0" y="0"/>
                </a:moveTo>
                <a:lnTo>
                  <a:pt x="259646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56579" y="1382897"/>
            <a:ext cx="0" cy="2046605"/>
          </a:xfrm>
          <a:custGeom>
            <a:avLst/>
            <a:gdLst/>
            <a:ahLst/>
            <a:cxnLst/>
            <a:rect l="l" t="t" r="r" b="b"/>
            <a:pathLst>
              <a:path h="2046604">
                <a:moveTo>
                  <a:pt x="0" y="204627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53046" y="1382897"/>
            <a:ext cx="0" cy="2046605"/>
          </a:xfrm>
          <a:custGeom>
            <a:avLst/>
            <a:gdLst/>
            <a:ahLst/>
            <a:cxnLst/>
            <a:rect l="l" t="t" r="r" b="b"/>
            <a:pathLst>
              <a:path h="2046604">
                <a:moveTo>
                  <a:pt x="0" y="204627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91687" y="1832831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0" y="0"/>
                </a:moveTo>
                <a:lnTo>
                  <a:pt x="48430" y="48436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91687" y="1832831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48430" y="0"/>
                </a:moveTo>
                <a:lnTo>
                  <a:pt x="0" y="48436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91375" y="2357844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0" y="0"/>
                </a:moveTo>
                <a:lnTo>
                  <a:pt x="48436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91375" y="2357844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48436" y="0"/>
                </a:moveTo>
                <a:lnTo>
                  <a:pt x="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77255" y="2697840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0" y="0"/>
                </a:moveTo>
                <a:lnTo>
                  <a:pt x="4843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77255" y="2697840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48430" y="0"/>
                </a:moveTo>
                <a:lnTo>
                  <a:pt x="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997499" y="1641527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0" y="0"/>
                </a:moveTo>
                <a:lnTo>
                  <a:pt x="4843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997499" y="1641527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48430" y="0"/>
                </a:moveTo>
                <a:lnTo>
                  <a:pt x="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46055" y="2343796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0" y="0"/>
                </a:moveTo>
                <a:lnTo>
                  <a:pt x="4843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146055" y="2343796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48430" y="0"/>
                </a:moveTo>
                <a:lnTo>
                  <a:pt x="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151379" y="2612114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0" y="0"/>
                </a:moveTo>
                <a:lnTo>
                  <a:pt x="48436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51379" y="2612114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48436" y="0"/>
                </a:moveTo>
                <a:lnTo>
                  <a:pt x="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14522" y="2654250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0" y="0"/>
                </a:moveTo>
                <a:lnTo>
                  <a:pt x="4843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14522" y="2654250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48430" y="0"/>
                </a:moveTo>
                <a:lnTo>
                  <a:pt x="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687527" y="2046419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0" y="0"/>
                </a:moveTo>
                <a:lnTo>
                  <a:pt x="48436" y="48436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87527" y="2046419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48436" y="0"/>
                </a:moveTo>
                <a:lnTo>
                  <a:pt x="0" y="48436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804118" y="2880426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0" y="0"/>
                </a:moveTo>
                <a:lnTo>
                  <a:pt x="48436" y="48436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804118" y="2880426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48436" y="0"/>
                </a:moveTo>
                <a:lnTo>
                  <a:pt x="0" y="48436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539811" y="2483282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0" y="0"/>
                </a:moveTo>
                <a:lnTo>
                  <a:pt x="4843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539811" y="2483282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48430" y="0"/>
                </a:moveTo>
                <a:lnTo>
                  <a:pt x="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415230" y="3415984"/>
            <a:ext cx="7810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5" dirty="0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036685" y="2367420"/>
            <a:ext cx="130175" cy="781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894"/>
              </a:lnSpc>
            </a:pPr>
            <a:r>
              <a:rPr sz="800" dirty="0"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331418" y="1382897"/>
            <a:ext cx="1938020" cy="1377950"/>
          </a:xfrm>
          <a:custGeom>
            <a:avLst/>
            <a:gdLst/>
            <a:ahLst/>
            <a:cxnLst/>
            <a:rect l="l" t="t" r="r" b="b"/>
            <a:pathLst>
              <a:path w="1938020" h="1377950">
                <a:moveTo>
                  <a:pt x="0" y="1334796"/>
                </a:moveTo>
                <a:lnTo>
                  <a:pt x="6782" y="1336737"/>
                </a:lnTo>
                <a:lnTo>
                  <a:pt x="13076" y="1338190"/>
                </a:lnTo>
                <a:lnTo>
                  <a:pt x="19859" y="1340125"/>
                </a:lnTo>
                <a:lnTo>
                  <a:pt x="26153" y="1342060"/>
                </a:lnTo>
                <a:lnTo>
                  <a:pt x="32447" y="1343513"/>
                </a:lnTo>
                <a:lnTo>
                  <a:pt x="39230" y="1345455"/>
                </a:lnTo>
                <a:lnTo>
                  <a:pt x="45524" y="1346908"/>
                </a:lnTo>
                <a:lnTo>
                  <a:pt x="52307" y="1348843"/>
                </a:lnTo>
                <a:lnTo>
                  <a:pt x="64901" y="1351749"/>
                </a:lnTo>
                <a:lnTo>
                  <a:pt x="71678" y="1353202"/>
                </a:lnTo>
                <a:lnTo>
                  <a:pt x="77978" y="1354655"/>
                </a:lnTo>
                <a:lnTo>
                  <a:pt x="84754" y="1356108"/>
                </a:lnTo>
                <a:lnTo>
                  <a:pt x="91055" y="1357561"/>
                </a:lnTo>
                <a:lnTo>
                  <a:pt x="97349" y="1358531"/>
                </a:lnTo>
                <a:lnTo>
                  <a:pt x="104131" y="1359984"/>
                </a:lnTo>
                <a:lnTo>
                  <a:pt x="110426" y="1360949"/>
                </a:lnTo>
                <a:lnTo>
                  <a:pt x="117208" y="1362402"/>
                </a:lnTo>
                <a:lnTo>
                  <a:pt x="123502" y="1363373"/>
                </a:lnTo>
                <a:lnTo>
                  <a:pt x="129797" y="1364343"/>
                </a:lnTo>
                <a:lnTo>
                  <a:pt x="136579" y="1365796"/>
                </a:lnTo>
                <a:lnTo>
                  <a:pt x="142873" y="1366761"/>
                </a:lnTo>
                <a:lnTo>
                  <a:pt x="149656" y="1367732"/>
                </a:lnTo>
                <a:lnTo>
                  <a:pt x="155950" y="1368214"/>
                </a:lnTo>
                <a:lnTo>
                  <a:pt x="162250" y="1369185"/>
                </a:lnTo>
                <a:lnTo>
                  <a:pt x="169027" y="1370155"/>
                </a:lnTo>
                <a:lnTo>
                  <a:pt x="175327" y="1371120"/>
                </a:lnTo>
                <a:lnTo>
                  <a:pt x="182104" y="1371608"/>
                </a:lnTo>
                <a:lnTo>
                  <a:pt x="188404" y="1372573"/>
                </a:lnTo>
                <a:lnTo>
                  <a:pt x="194698" y="1373061"/>
                </a:lnTo>
                <a:lnTo>
                  <a:pt x="201481" y="1373544"/>
                </a:lnTo>
                <a:lnTo>
                  <a:pt x="207775" y="1374026"/>
                </a:lnTo>
                <a:lnTo>
                  <a:pt x="214558" y="1374996"/>
                </a:lnTo>
                <a:lnTo>
                  <a:pt x="220852" y="1375479"/>
                </a:lnTo>
                <a:lnTo>
                  <a:pt x="227146" y="1375479"/>
                </a:lnTo>
                <a:lnTo>
                  <a:pt x="233929" y="1375967"/>
                </a:lnTo>
                <a:lnTo>
                  <a:pt x="240223" y="1376449"/>
                </a:lnTo>
                <a:lnTo>
                  <a:pt x="247005" y="1376932"/>
                </a:lnTo>
                <a:lnTo>
                  <a:pt x="253300" y="1376932"/>
                </a:lnTo>
                <a:lnTo>
                  <a:pt x="259600" y="1377420"/>
                </a:lnTo>
                <a:lnTo>
                  <a:pt x="272677" y="1377420"/>
                </a:lnTo>
                <a:lnTo>
                  <a:pt x="279453" y="1377902"/>
                </a:lnTo>
                <a:lnTo>
                  <a:pt x="305124" y="1377902"/>
                </a:lnTo>
                <a:lnTo>
                  <a:pt x="311907" y="1377420"/>
                </a:lnTo>
                <a:lnTo>
                  <a:pt x="324495" y="1377420"/>
                </a:lnTo>
                <a:lnTo>
                  <a:pt x="331278" y="1376932"/>
                </a:lnTo>
                <a:lnTo>
                  <a:pt x="337572" y="1376932"/>
                </a:lnTo>
                <a:lnTo>
                  <a:pt x="344355" y="1376449"/>
                </a:lnTo>
                <a:lnTo>
                  <a:pt x="350649" y="1375967"/>
                </a:lnTo>
                <a:lnTo>
                  <a:pt x="357431" y="1375479"/>
                </a:lnTo>
                <a:lnTo>
                  <a:pt x="363726" y="1374996"/>
                </a:lnTo>
                <a:lnTo>
                  <a:pt x="370026" y="1374514"/>
                </a:lnTo>
                <a:lnTo>
                  <a:pt x="376802" y="1374026"/>
                </a:lnTo>
                <a:lnTo>
                  <a:pt x="383103" y="1373544"/>
                </a:lnTo>
                <a:lnTo>
                  <a:pt x="389879" y="1373061"/>
                </a:lnTo>
                <a:lnTo>
                  <a:pt x="396179" y="1372091"/>
                </a:lnTo>
                <a:lnTo>
                  <a:pt x="402474" y="1371608"/>
                </a:lnTo>
                <a:lnTo>
                  <a:pt x="409256" y="1370638"/>
                </a:lnTo>
                <a:lnTo>
                  <a:pt x="415550" y="1370155"/>
                </a:lnTo>
                <a:lnTo>
                  <a:pt x="422333" y="1369185"/>
                </a:lnTo>
                <a:lnTo>
                  <a:pt x="434921" y="1367249"/>
                </a:lnTo>
                <a:lnTo>
                  <a:pt x="441704" y="1366279"/>
                </a:lnTo>
                <a:lnTo>
                  <a:pt x="447998" y="1365308"/>
                </a:lnTo>
                <a:lnTo>
                  <a:pt x="454781" y="1364343"/>
                </a:lnTo>
                <a:lnTo>
                  <a:pt x="461075" y="1363373"/>
                </a:lnTo>
                <a:lnTo>
                  <a:pt x="467375" y="1361920"/>
                </a:lnTo>
                <a:lnTo>
                  <a:pt x="474152" y="1360949"/>
                </a:lnTo>
                <a:lnTo>
                  <a:pt x="480452" y="1359496"/>
                </a:lnTo>
                <a:lnTo>
                  <a:pt x="487229" y="1358531"/>
                </a:lnTo>
                <a:lnTo>
                  <a:pt x="499823" y="1355625"/>
                </a:lnTo>
                <a:lnTo>
                  <a:pt x="506605" y="1354172"/>
                </a:lnTo>
                <a:lnTo>
                  <a:pt x="512900" y="1352719"/>
                </a:lnTo>
                <a:lnTo>
                  <a:pt x="519682" y="1351267"/>
                </a:lnTo>
                <a:lnTo>
                  <a:pt x="532271" y="1348361"/>
                </a:lnTo>
                <a:lnTo>
                  <a:pt x="539053" y="1346908"/>
                </a:lnTo>
                <a:lnTo>
                  <a:pt x="545348" y="1344966"/>
                </a:lnTo>
                <a:lnTo>
                  <a:pt x="552130" y="1343513"/>
                </a:lnTo>
                <a:lnTo>
                  <a:pt x="564724" y="1339643"/>
                </a:lnTo>
                <a:lnTo>
                  <a:pt x="571501" y="1338190"/>
                </a:lnTo>
                <a:lnTo>
                  <a:pt x="577801" y="1336249"/>
                </a:lnTo>
                <a:lnTo>
                  <a:pt x="584578" y="1334313"/>
                </a:lnTo>
                <a:lnTo>
                  <a:pt x="597172" y="1330437"/>
                </a:lnTo>
                <a:lnTo>
                  <a:pt x="603955" y="1328019"/>
                </a:lnTo>
                <a:lnTo>
                  <a:pt x="610249" y="1326078"/>
                </a:lnTo>
                <a:lnTo>
                  <a:pt x="617032" y="1324142"/>
                </a:lnTo>
                <a:lnTo>
                  <a:pt x="623326" y="1321719"/>
                </a:lnTo>
                <a:lnTo>
                  <a:pt x="629620" y="1319783"/>
                </a:lnTo>
                <a:lnTo>
                  <a:pt x="636403" y="1317360"/>
                </a:lnTo>
                <a:lnTo>
                  <a:pt x="642697" y="1314942"/>
                </a:lnTo>
                <a:lnTo>
                  <a:pt x="649479" y="1312519"/>
                </a:lnTo>
                <a:lnTo>
                  <a:pt x="655774" y="1310583"/>
                </a:lnTo>
                <a:lnTo>
                  <a:pt x="662074" y="1308160"/>
                </a:lnTo>
                <a:lnTo>
                  <a:pt x="668851" y="1305254"/>
                </a:lnTo>
                <a:lnTo>
                  <a:pt x="675151" y="1302830"/>
                </a:lnTo>
                <a:lnTo>
                  <a:pt x="681927" y="1300412"/>
                </a:lnTo>
                <a:lnTo>
                  <a:pt x="688227" y="1297989"/>
                </a:lnTo>
                <a:lnTo>
                  <a:pt x="694522" y="1295083"/>
                </a:lnTo>
                <a:lnTo>
                  <a:pt x="701304" y="1292659"/>
                </a:lnTo>
                <a:lnTo>
                  <a:pt x="707598" y="1289753"/>
                </a:lnTo>
                <a:lnTo>
                  <a:pt x="714381" y="1286847"/>
                </a:lnTo>
                <a:lnTo>
                  <a:pt x="720675" y="1284430"/>
                </a:lnTo>
                <a:lnTo>
                  <a:pt x="726970" y="1281524"/>
                </a:lnTo>
                <a:lnTo>
                  <a:pt x="733752" y="1278618"/>
                </a:lnTo>
                <a:lnTo>
                  <a:pt x="740046" y="1275712"/>
                </a:lnTo>
                <a:lnTo>
                  <a:pt x="746829" y="1272318"/>
                </a:lnTo>
                <a:lnTo>
                  <a:pt x="759423" y="1266506"/>
                </a:lnTo>
                <a:lnTo>
                  <a:pt x="766200" y="1263117"/>
                </a:lnTo>
                <a:lnTo>
                  <a:pt x="772500" y="1260211"/>
                </a:lnTo>
                <a:lnTo>
                  <a:pt x="779277" y="1256823"/>
                </a:lnTo>
                <a:lnTo>
                  <a:pt x="785577" y="1253917"/>
                </a:lnTo>
                <a:lnTo>
                  <a:pt x="791871" y="1250523"/>
                </a:lnTo>
                <a:lnTo>
                  <a:pt x="798654" y="1247135"/>
                </a:lnTo>
                <a:lnTo>
                  <a:pt x="804948" y="1243746"/>
                </a:lnTo>
                <a:lnTo>
                  <a:pt x="811730" y="1240352"/>
                </a:lnTo>
                <a:lnTo>
                  <a:pt x="824319" y="1233576"/>
                </a:lnTo>
                <a:lnTo>
                  <a:pt x="831101" y="1229699"/>
                </a:lnTo>
                <a:lnTo>
                  <a:pt x="837396" y="1226311"/>
                </a:lnTo>
                <a:lnTo>
                  <a:pt x="844178" y="1222434"/>
                </a:lnTo>
                <a:lnTo>
                  <a:pt x="850472" y="1219046"/>
                </a:lnTo>
                <a:lnTo>
                  <a:pt x="856773" y="1215169"/>
                </a:lnTo>
                <a:lnTo>
                  <a:pt x="863549" y="1211293"/>
                </a:lnTo>
                <a:lnTo>
                  <a:pt x="869849" y="1207904"/>
                </a:lnTo>
                <a:lnTo>
                  <a:pt x="876626" y="1204028"/>
                </a:lnTo>
                <a:lnTo>
                  <a:pt x="882926" y="1200157"/>
                </a:lnTo>
                <a:lnTo>
                  <a:pt x="889703" y="1196281"/>
                </a:lnTo>
                <a:lnTo>
                  <a:pt x="896003" y="1191922"/>
                </a:lnTo>
                <a:lnTo>
                  <a:pt x="902297" y="1188045"/>
                </a:lnTo>
                <a:lnTo>
                  <a:pt x="909080" y="1184174"/>
                </a:lnTo>
                <a:lnTo>
                  <a:pt x="915374" y="1179815"/>
                </a:lnTo>
                <a:lnTo>
                  <a:pt x="922156" y="1175939"/>
                </a:lnTo>
                <a:lnTo>
                  <a:pt x="934745" y="1167221"/>
                </a:lnTo>
                <a:lnTo>
                  <a:pt x="941527" y="1162862"/>
                </a:lnTo>
                <a:lnTo>
                  <a:pt x="947822" y="1158986"/>
                </a:lnTo>
                <a:lnTo>
                  <a:pt x="954604" y="1154627"/>
                </a:lnTo>
                <a:lnTo>
                  <a:pt x="960899" y="1150268"/>
                </a:lnTo>
                <a:lnTo>
                  <a:pt x="967199" y="1145426"/>
                </a:lnTo>
                <a:lnTo>
                  <a:pt x="973975" y="1141067"/>
                </a:lnTo>
                <a:lnTo>
                  <a:pt x="980275" y="1136709"/>
                </a:lnTo>
                <a:lnTo>
                  <a:pt x="987052" y="1131867"/>
                </a:lnTo>
                <a:lnTo>
                  <a:pt x="993352" y="1127508"/>
                </a:lnTo>
                <a:lnTo>
                  <a:pt x="999646" y="1122661"/>
                </a:lnTo>
                <a:lnTo>
                  <a:pt x="1006429" y="1117820"/>
                </a:lnTo>
                <a:lnTo>
                  <a:pt x="1012723" y="1113461"/>
                </a:lnTo>
                <a:lnTo>
                  <a:pt x="1019506" y="1108620"/>
                </a:lnTo>
                <a:lnTo>
                  <a:pt x="1032094" y="1098931"/>
                </a:lnTo>
                <a:lnTo>
                  <a:pt x="1038877" y="1094090"/>
                </a:lnTo>
                <a:lnTo>
                  <a:pt x="1045171" y="1088760"/>
                </a:lnTo>
                <a:lnTo>
                  <a:pt x="1051954" y="1083919"/>
                </a:lnTo>
                <a:lnTo>
                  <a:pt x="1058248" y="1079072"/>
                </a:lnTo>
                <a:lnTo>
                  <a:pt x="1064548" y="1073748"/>
                </a:lnTo>
                <a:lnTo>
                  <a:pt x="1071325" y="1068901"/>
                </a:lnTo>
                <a:lnTo>
                  <a:pt x="1077625" y="1063577"/>
                </a:lnTo>
                <a:lnTo>
                  <a:pt x="1084401" y="1058248"/>
                </a:lnTo>
                <a:lnTo>
                  <a:pt x="1096996" y="1047595"/>
                </a:lnTo>
                <a:lnTo>
                  <a:pt x="1103778" y="1042265"/>
                </a:lnTo>
                <a:lnTo>
                  <a:pt x="1110073" y="1036936"/>
                </a:lnTo>
                <a:lnTo>
                  <a:pt x="1116855" y="1031612"/>
                </a:lnTo>
                <a:lnTo>
                  <a:pt x="1123149" y="1026282"/>
                </a:lnTo>
                <a:lnTo>
                  <a:pt x="1129444" y="1020471"/>
                </a:lnTo>
                <a:lnTo>
                  <a:pt x="1136226" y="1015141"/>
                </a:lnTo>
                <a:lnTo>
                  <a:pt x="1142520" y="1009329"/>
                </a:lnTo>
                <a:lnTo>
                  <a:pt x="1149303" y="1004005"/>
                </a:lnTo>
                <a:lnTo>
                  <a:pt x="1161897" y="992382"/>
                </a:lnTo>
                <a:lnTo>
                  <a:pt x="1168674" y="986570"/>
                </a:lnTo>
                <a:lnTo>
                  <a:pt x="1174974" y="980758"/>
                </a:lnTo>
                <a:lnTo>
                  <a:pt x="1181751" y="974946"/>
                </a:lnTo>
                <a:lnTo>
                  <a:pt x="1194345" y="963322"/>
                </a:lnTo>
                <a:lnTo>
                  <a:pt x="1201128" y="957022"/>
                </a:lnTo>
                <a:lnTo>
                  <a:pt x="1207422" y="951210"/>
                </a:lnTo>
                <a:lnTo>
                  <a:pt x="1214204" y="944916"/>
                </a:lnTo>
                <a:lnTo>
                  <a:pt x="1220499" y="939104"/>
                </a:lnTo>
                <a:lnTo>
                  <a:pt x="1226793" y="932810"/>
                </a:lnTo>
                <a:lnTo>
                  <a:pt x="1233576" y="926510"/>
                </a:lnTo>
                <a:lnTo>
                  <a:pt x="1239870" y="920215"/>
                </a:lnTo>
                <a:lnTo>
                  <a:pt x="1246652" y="913921"/>
                </a:lnTo>
                <a:lnTo>
                  <a:pt x="1259247" y="901327"/>
                </a:lnTo>
                <a:lnTo>
                  <a:pt x="1266023" y="895032"/>
                </a:lnTo>
                <a:lnTo>
                  <a:pt x="1285400" y="875655"/>
                </a:lnTo>
                <a:lnTo>
                  <a:pt x="1291695" y="868879"/>
                </a:lnTo>
                <a:lnTo>
                  <a:pt x="1311554" y="849019"/>
                </a:lnTo>
                <a:lnTo>
                  <a:pt x="1324142" y="835460"/>
                </a:lnTo>
                <a:lnTo>
                  <a:pt x="1330925" y="828678"/>
                </a:lnTo>
                <a:lnTo>
                  <a:pt x="1337219" y="821895"/>
                </a:lnTo>
                <a:lnTo>
                  <a:pt x="1344002" y="814630"/>
                </a:lnTo>
                <a:lnTo>
                  <a:pt x="1350296" y="807854"/>
                </a:lnTo>
                <a:lnTo>
                  <a:pt x="1356596" y="800589"/>
                </a:lnTo>
                <a:lnTo>
                  <a:pt x="1363373" y="793806"/>
                </a:lnTo>
                <a:lnTo>
                  <a:pt x="1369673" y="786542"/>
                </a:lnTo>
                <a:lnTo>
                  <a:pt x="1376449" y="779277"/>
                </a:lnTo>
                <a:lnTo>
                  <a:pt x="1382750" y="772494"/>
                </a:lnTo>
                <a:lnTo>
                  <a:pt x="1389526" y="765229"/>
                </a:lnTo>
                <a:lnTo>
                  <a:pt x="1402121" y="750700"/>
                </a:lnTo>
                <a:lnTo>
                  <a:pt x="1408903" y="742952"/>
                </a:lnTo>
                <a:lnTo>
                  <a:pt x="1415197" y="735687"/>
                </a:lnTo>
                <a:lnTo>
                  <a:pt x="1421980" y="728423"/>
                </a:lnTo>
                <a:lnTo>
                  <a:pt x="1428274" y="720675"/>
                </a:lnTo>
                <a:lnTo>
                  <a:pt x="1434568" y="713410"/>
                </a:lnTo>
                <a:lnTo>
                  <a:pt x="1441351" y="705657"/>
                </a:lnTo>
                <a:lnTo>
                  <a:pt x="1447645" y="697910"/>
                </a:lnTo>
                <a:lnTo>
                  <a:pt x="1454428" y="690645"/>
                </a:lnTo>
                <a:lnTo>
                  <a:pt x="1467022" y="675145"/>
                </a:lnTo>
                <a:lnTo>
                  <a:pt x="1473799" y="667398"/>
                </a:lnTo>
                <a:lnTo>
                  <a:pt x="1480099" y="659162"/>
                </a:lnTo>
                <a:lnTo>
                  <a:pt x="1486876" y="651415"/>
                </a:lnTo>
                <a:lnTo>
                  <a:pt x="1493176" y="643668"/>
                </a:lnTo>
                <a:lnTo>
                  <a:pt x="1499470" y="635432"/>
                </a:lnTo>
                <a:lnTo>
                  <a:pt x="1506252" y="627685"/>
                </a:lnTo>
                <a:lnTo>
                  <a:pt x="1512547" y="619449"/>
                </a:lnTo>
                <a:lnTo>
                  <a:pt x="1519329" y="611702"/>
                </a:lnTo>
                <a:lnTo>
                  <a:pt x="1531918" y="595231"/>
                </a:lnTo>
                <a:lnTo>
                  <a:pt x="1538700" y="587002"/>
                </a:lnTo>
                <a:lnTo>
                  <a:pt x="1544995" y="578766"/>
                </a:lnTo>
                <a:lnTo>
                  <a:pt x="1551777" y="570531"/>
                </a:lnTo>
                <a:lnTo>
                  <a:pt x="1558071" y="562301"/>
                </a:lnTo>
                <a:lnTo>
                  <a:pt x="1564371" y="553583"/>
                </a:lnTo>
                <a:lnTo>
                  <a:pt x="1571148" y="545348"/>
                </a:lnTo>
                <a:lnTo>
                  <a:pt x="1577448" y="536630"/>
                </a:lnTo>
                <a:lnTo>
                  <a:pt x="1584225" y="528394"/>
                </a:lnTo>
                <a:lnTo>
                  <a:pt x="1596819" y="510959"/>
                </a:lnTo>
                <a:lnTo>
                  <a:pt x="1603602" y="502729"/>
                </a:lnTo>
                <a:lnTo>
                  <a:pt x="1609896" y="494011"/>
                </a:lnTo>
                <a:lnTo>
                  <a:pt x="1616679" y="485293"/>
                </a:lnTo>
                <a:lnTo>
                  <a:pt x="1622973" y="476575"/>
                </a:lnTo>
                <a:lnTo>
                  <a:pt x="1629267" y="467369"/>
                </a:lnTo>
                <a:lnTo>
                  <a:pt x="1636050" y="458651"/>
                </a:lnTo>
                <a:lnTo>
                  <a:pt x="1642344" y="449934"/>
                </a:lnTo>
                <a:lnTo>
                  <a:pt x="1649126" y="440733"/>
                </a:lnTo>
                <a:lnTo>
                  <a:pt x="1655421" y="432016"/>
                </a:lnTo>
                <a:lnTo>
                  <a:pt x="1661721" y="422815"/>
                </a:lnTo>
                <a:lnTo>
                  <a:pt x="1668498" y="413609"/>
                </a:lnTo>
                <a:lnTo>
                  <a:pt x="1674798" y="404891"/>
                </a:lnTo>
                <a:lnTo>
                  <a:pt x="1681574" y="395691"/>
                </a:lnTo>
                <a:lnTo>
                  <a:pt x="1694169" y="377285"/>
                </a:lnTo>
                <a:lnTo>
                  <a:pt x="1700951" y="367602"/>
                </a:lnTo>
                <a:lnTo>
                  <a:pt x="1707245" y="358396"/>
                </a:lnTo>
                <a:lnTo>
                  <a:pt x="1714028" y="349196"/>
                </a:lnTo>
                <a:lnTo>
                  <a:pt x="1720322" y="339508"/>
                </a:lnTo>
                <a:lnTo>
                  <a:pt x="1726617" y="330307"/>
                </a:lnTo>
                <a:lnTo>
                  <a:pt x="1733399" y="320619"/>
                </a:lnTo>
                <a:lnTo>
                  <a:pt x="1739693" y="311419"/>
                </a:lnTo>
                <a:lnTo>
                  <a:pt x="1746476" y="301730"/>
                </a:lnTo>
                <a:lnTo>
                  <a:pt x="1759070" y="282359"/>
                </a:lnTo>
                <a:lnTo>
                  <a:pt x="1765847" y="272671"/>
                </a:lnTo>
                <a:lnTo>
                  <a:pt x="1772147" y="262988"/>
                </a:lnTo>
                <a:lnTo>
                  <a:pt x="1778924" y="253300"/>
                </a:lnTo>
                <a:lnTo>
                  <a:pt x="1785224" y="243129"/>
                </a:lnTo>
                <a:lnTo>
                  <a:pt x="1791518" y="233440"/>
                </a:lnTo>
                <a:lnTo>
                  <a:pt x="1798301" y="223269"/>
                </a:lnTo>
                <a:lnTo>
                  <a:pt x="1804595" y="213587"/>
                </a:lnTo>
                <a:lnTo>
                  <a:pt x="1811377" y="203416"/>
                </a:lnTo>
                <a:lnTo>
                  <a:pt x="1823966" y="183074"/>
                </a:lnTo>
                <a:lnTo>
                  <a:pt x="1830748" y="173386"/>
                </a:lnTo>
                <a:lnTo>
                  <a:pt x="1837043" y="162733"/>
                </a:lnTo>
                <a:lnTo>
                  <a:pt x="1843825" y="152562"/>
                </a:lnTo>
                <a:lnTo>
                  <a:pt x="1856420" y="132220"/>
                </a:lnTo>
                <a:lnTo>
                  <a:pt x="1863196" y="122049"/>
                </a:lnTo>
                <a:lnTo>
                  <a:pt x="1869496" y="111390"/>
                </a:lnTo>
                <a:lnTo>
                  <a:pt x="1876273" y="100737"/>
                </a:lnTo>
                <a:lnTo>
                  <a:pt x="1882573" y="90566"/>
                </a:lnTo>
                <a:lnTo>
                  <a:pt x="1888867" y="79913"/>
                </a:lnTo>
                <a:lnTo>
                  <a:pt x="1895650" y="69254"/>
                </a:lnTo>
                <a:lnTo>
                  <a:pt x="1901944" y="58601"/>
                </a:lnTo>
                <a:lnTo>
                  <a:pt x="1908727" y="47948"/>
                </a:lnTo>
                <a:lnTo>
                  <a:pt x="1915021" y="37289"/>
                </a:lnTo>
                <a:lnTo>
                  <a:pt x="1921803" y="26635"/>
                </a:lnTo>
                <a:lnTo>
                  <a:pt x="1934392" y="5323"/>
                </a:lnTo>
                <a:lnTo>
                  <a:pt x="1937786" y="0"/>
                </a:lnTo>
              </a:path>
            </a:pathLst>
          </a:custGeom>
          <a:ln w="11623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50767" y="2644080"/>
            <a:ext cx="186463" cy="79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13379" y="5638702"/>
            <a:ext cx="2596515" cy="0"/>
          </a:xfrm>
          <a:custGeom>
            <a:avLst/>
            <a:gdLst/>
            <a:ahLst/>
            <a:cxnLst/>
            <a:rect l="l" t="t" r="r" b="b"/>
            <a:pathLst>
              <a:path w="2596515">
                <a:moveTo>
                  <a:pt x="0" y="0"/>
                </a:moveTo>
                <a:lnTo>
                  <a:pt x="259646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13379" y="3592431"/>
            <a:ext cx="2596515" cy="0"/>
          </a:xfrm>
          <a:custGeom>
            <a:avLst/>
            <a:gdLst/>
            <a:ahLst/>
            <a:cxnLst/>
            <a:rect l="l" t="t" r="r" b="b"/>
            <a:pathLst>
              <a:path w="2596515">
                <a:moveTo>
                  <a:pt x="0" y="0"/>
                </a:moveTo>
                <a:lnTo>
                  <a:pt x="259646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13379" y="3592431"/>
            <a:ext cx="0" cy="2046605"/>
          </a:xfrm>
          <a:custGeom>
            <a:avLst/>
            <a:gdLst/>
            <a:ahLst/>
            <a:cxnLst/>
            <a:rect l="l" t="t" r="r" b="b"/>
            <a:pathLst>
              <a:path h="2046604">
                <a:moveTo>
                  <a:pt x="0" y="204627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009846" y="3592431"/>
            <a:ext cx="0" cy="2046605"/>
          </a:xfrm>
          <a:custGeom>
            <a:avLst/>
            <a:gdLst/>
            <a:ahLst/>
            <a:cxnLst/>
            <a:rect l="l" t="t" r="r" b="b"/>
            <a:pathLst>
              <a:path h="2046604">
                <a:moveTo>
                  <a:pt x="0" y="204627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13379" y="5638702"/>
            <a:ext cx="2596515" cy="0"/>
          </a:xfrm>
          <a:custGeom>
            <a:avLst/>
            <a:gdLst/>
            <a:ahLst/>
            <a:cxnLst/>
            <a:rect l="l" t="t" r="r" b="b"/>
            <a:pathLst>
              <a:path w="2596515">
                <a:moveTo>
                  <a:pt x="0" y="0"/>
                </a:moveTo>
                <a:lnTo>
                  <a:pt x="259646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413379" y="3592431"/>
            <a:ext cx="0" cy="2046605"/>
          </a:xfrm>
          <a:custGeom>
            <a:avLst/>
            <a:gdLst/>
            <a:ahLst/>
            <a:cxnLst/>
            <a:rect l="l" t="t" r="r" b="b"/>
            <a:pathLst>
              <a:path h="2046604">
                <a:moveTo>
                  <a:pt x="0" y="204627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413379" y="5638702"/>
            <a:ext cx="2596515" cy="0"/>
          </a:xfrm>
          <a:custGeom>
            <a:avLst/>
            <a:gdLst/>
            <a:ahLst/>
            <a:cxnLst/>
            <a:rect l="l" t="t" r="r" b="b"/>
            <a:pathLst>
              <a:path w="2596515">
                <a:moveTo>
                  <a:pt x="0" y="0"/>
                </a:moveTo>
                <a:lnTo>
                  <a:pt x="259646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413379" y="3592431"/>
            <a:ext cx="2596515" cy="0"/>
          </a:xfrm>
          <a:custGeom>
            <a:avLst/>
            <a:gdLst/>
            <a:ahLst/>
            <a:cxnLst/>
            <a:rect l="l" t="t" r="r" b="b"/>
            <a:pathLst>
              <a:path w="2596515">
                <a:moveTo>
                  <a:pt x="0" y="0"/>
                </a:moveTo>
                <a:lnTo>
                  <a:pt x="259646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413379" y="3592431"/>
            <a:ext cx="0" cy="2046605"/>
          </a:xfrm>
          <a:custGeom>
            <a:avLst/>
            <a:gdLst/>
            <a:ahLst/>
            <a:cxnLst/>
            <a:rect l="l" t="t" r="r" b="b"/>
            <a:pathLst>
              <a:path h="2046604">
                <a:moveTo>
                  <a:pt x="0" y="204627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009846" y="3592431"/>
            <a:ext cx="0" cy="2046605"/>
          </a:xfrm>
          <a:custGeom>
            <a:avLst/>
            <a:gdLst/>
            <a:ahLst/>
            <a:cxnLst/>
            <a:rect l="l" t="t" r="r" b="b"/>
            <a:pathLst>
              <a:path h="2046604">
                <a:moveTo>
                  <a:pt x="0" y="204627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248487" y="4042365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0" y="0"/>
                </a:moveTo>
                <a:lnTo>
                  <a:pt x="48430" y="48436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248487" y="4042365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48430" y="0"/>
                </a:moveTo>
                <a:lnTo>
                  <a:pt x="0" y="48436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748175" y="4567377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0" y="0"/>
                </a:moveTo>
                <a:lnTo>
                  <a:pt x="48436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748175" y="4567377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48436" y="0"/>
                </a:moveTo>
                <a:lnTo>
                  <a:pt x="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134055" y="4907373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0" y="0"/>
                </a:moveTo>
                <a:lnTo>
                  <a:pt x="4843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134055" y="4907373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48430" y="0"/>
                </a:moveTo>
                <a:lnTo>
                  <a:pt x="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254299" y="3851060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0" y="0"/>
                </a:moveTo>
                <a:lnTo>
                  <a:pt x="4843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254299" y="3851060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48430" y="0"/>
                </a:moveTo>
                <a:lnTo>
                  <a:pt x="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402855" y="4553329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0" y="0"/>
                </a:moveTo>
                <a:lnTo>
                  <a:pt x="4843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402855" y="4553329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48430" y="0"/>
                </a:moveTo>
                <a:lnTo>
                  <a:pt x="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408179" y="4821647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0" y="0"/>
                </a:moveTo>
                <a:lnTo>
                  <a:pt x="48436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408179" y="4821647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48436" y="0"/>
                </a:moveTo>
                <a:lnTo>
                  <a:pt x="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971321" y="4863784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0" y="0"/>
                </a:moveTo>
                <a:lnTo>
                  <a:pt x="4843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971321" y="4863784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48430" y="0"/>
                </a:moveTo>
                <a:lnTo>
                  <a:pt x="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944327" y="4255952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0" y="0"/>
                </a:moveTo>
                <a:lnTo>
                  <a:pt x="48436" y="48436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944327" y="4255952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48436" y="0"/>
                </a:moveTo>
                <a:lnTo>
                  <a:pt x="0" y="48436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60918" y="5089960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0" y="0"/>
                </a:moveTo>
                <a:lnTo>
                  <a:pt x="48436" y="48436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60918" y="5089960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48436" y="0"/>
                </a:moveTo>
                <a:lnTo>
                  <a:pt x="0" y="48436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796612" y="4692815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0" y="0"/>
                </a:moveTo>
                <a:lnTo>
                  <a:pt x="4843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796612" y="4692815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48430" y="0"/>
                </a:moveTo>
                <a:lnTo>
                  <a:pt x="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3672030" y="5625517"/>
            <a:ext cx="7810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5" dirty="0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2293485" y="4576954"/>
            <a:ext cx="130175" cy="781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894"/>
              </a:lnSpc>
            </a:pPr>
            <a:r>
              <a:rPr sz="800" dirty="0"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2468104" y="3592431"/>
            <a:ext cx="1923414" cy="1382395"/>
          </a:xfrm>
          <a:custGeom>
            <a:avLst/>
            <a:gdLst/>
            <a:ahLst/>
            <a:cxnLst/>
            <a:rect l="l" t="t" r="r" b="b"/>
            <a:pathLst>
              <a:path w="1923414" h="1382395">
                <a:moveTo>
                  <a:pt x="0" y="0"/>
                </a:moveTo>
                <a:lnTo>
                  <a:pt x="10170" y="62477"/>
                </a:lnTo>
                <a:lnTo>
                  <a:pt x="16470" y="102673"/>
                </a:lnTo>
                <a:lnTo>
                  <a:pt x="22765" y="142391"/>
                </a:lnTo>
                <a:lnTo>
                  <a:pt x="29547" y="181133"/>
                </a:lnTo>
                <a:lnTo>
                  <a:pt x="35841" y="218911"/>
                </a:lnTo>
                <a:lnTo>
                  <a:pt x="42624" y="255723"/>
                </a:lnTo>
                <a:lnTo>
                  <a:pt x="48918" y="292048"/>
                </a:lnTo>
                <a:lnTo>
                  <a:pt x="55213" y="327884"/>
                </a:lnTo>
                <a:lnTo>
                  <a:pt x="61995" y="362273"/>
                </a:lnTo>
                <a:lnTo>
                  <a:pt x="68289" y="396174"/>
                </a:lnTo>
                <a:lnTo>
                  <a:pt x="75072" y="429592"/>
                </a:lnTo>
                <a:lnTo>
                  <a:pt x="87666" y="493523"/>
                </a:lnTo>
                <a:lnTo>
                  <a:pt x="94443" y="524524"/>
                </a:lnTo>
                <a:lnTo>
                  <a:pt x="100743" y="554548"/>
                </a:lnTo>
                <a:lnTo>
                  <a:pt x="107520" y="584096"/>
                </a:lnTo>
                <a:lnTo>
                  <a:pt x="113820" y="612667"/>
                </a:lnTo>
                <a:lnTo>
                  <a:pt x="120114" y="640762"/>
                </a:lnTo>
                <a:lnTo>
                  <a:pt x="126897" y="668368"/>
                </a:lnTo>
                <a:lnTo>
                  <a:pt x="133191" y="695004"/>
                </a:lnTo>
                <a:lnTo>
                  <a:pt x="139973" y="720675"/>
                </a:lnTo>
                <a:lnTo>
                  <a:pt x="146268" y="746341"/>
                </a:lnTo>
                <a:lnTo>
                  <a:pt x="152562" y="771041"/>
                </a:lnTo>
                <a:lnTo>
                  <a:pt x="159344" y="795259"/>
                </a:lnTo>
                <a:lnTo>
                  <a:pt x="165639" y="818507"/>
                </a:lnTo>
                <a:lnTo>
                  <a:pt x="172421" y="841272"/>
                </a:lnTo>
                <a:lnTo>
                  <a:pt x="178715" y="863549"/>
                </a:lnTo>
                <a:lnTo>
                  <a:pt x="185016" y="885344"/>
                </a:lnTo>
                <a:lnTo>
                  <a:pt x="191792" y="906168"/>
                </a:lnTo>
                <a:lnTo>
                  <a:pt x="198092" y="926510"/>
                </a:lnTo>
                <a:lnTo>
                  <a:pt x="204869" y="946369"/>
                </a:lnTo>
                <a:lnTo>
                  <a:pt x="211169" y="965740"/>
                </a:lnTo>
                <a:lnTo>
                  <a:pt x="217463" y="984629"/>
                </a:lnTo>
                <a:lnTo>
                  <a:pt x="224246" y="1002552"/>
                </a:lnTo>
                <a:lnTo>
                  <a:pt x="230540" y="1020471"/>
                </a:lnTo>
                <a:lnTo>
                  <a:pt x="237323" y="1037424"/>
                </a:lnTo>
                <a:lnTo>
                  <a:pt x="243617" y="1053889"/>
                </a:lnTo>
                <a:lnTo>
                  <a:pt x="249911" y="1069872"/>
                </a:lnTo>
                <a:lnTo>
                  <a:pt x="256694" y="1085854"/>
                </a:lnTo>
                <a:lnTo>
                  <a:pt x="262988" y="1100867"/>
                </a:lnTo>
                <a:lnTo>
                  <a:pt x="269771" y="1115396"/>
                </a:lnTo>
                <a:lnTo>
                  <a:pt x="276065" y="1129444"/>
                </a:lnTo>
                <a:lnTo>
                  <a:pt x="282365" y="1143003"/>
                </a:lnTo>
                <a:lnTo>
                  <a:pt x="289142" y="1156080"/>
                </a:lnTo>
                <a:lnTo>
                  <a:pt x="295442" y="1168674"/>
                </a:lnTo>
                <a:lnTo>
                  <a:pt x="302218" y="1180780"/>
                </a:lnTo>
                <a:lnTo>
                  <a:pt x="321595" y="1215169"/>
                </a:lnTo>
                <a:lnTo>
                  <a:pt x="334672" y="1235511"/>
                </a:lnTo>
                <a:lnTo>
                  <a:pt x="340966" y="1245199"/>
                </a:lnTo>
                <a:lnTo>
                  <a:pt x="347261" y="1254400"/>
                </a:lnTo>
                <a:lnTo>
                  <a:pt x="354043" y="1263600"/>
                </a:lnTo>
                <a:lnTo>
                  <a:pt x="360337" y="1271835"/>
                </a:lnTo>
                <a:lnTo>
                  <a:pt x="367120" y="1280071"/>
                </a:lnTo>
                <a:lnTo>
                  <a:pt x="373414" y="1287818"/>
                </a:lnTo>
                <a:lnTo>
                  <a:pt x="379714" y="1295083"/>
                </a:lnTo>
                <a:lnTo>
                  <a:pt x="386491" y="1302348"/>
                </a:lnTo>
                <a:lnTo>
                  <a:pt x="392791" y="1309130"/>
                </a:lnTo>
                <a:lnTo>
                  <a:pt x="399568" y="1315425"/>
                </a:lnTo>
                <a:lnTo>
                  <a:pt x="412162" y="1327048"/>
                </a:lnTo>
                <a:lnTo>
                  <a:pt x="418945" y="1332378"/>
                </a:lnTo>
                <a:lnTo>
                  <a:pt x="425239" y="1337702"/>
                </a:lnTo>
                <a:lnTo>
                  <a:pt x="432021" y="1342060"/>
                </a:lnTo>
                <a:lnTo>
                  <a:pt x="438316" y="1346908"/>
                </a:lnTo>
                <a:lnTo>
                  <a:pt x="444610" y="1350778"/>
                </a:lnTo>
                <a:lnTo>
                  <a:pt x="451392" y="1354655"/>
                </a:lnTo>
                <a:lnTo>
                  <a:pt x="457687" y="1358043"/>
                </a:lnTo>
                <a:lnTo>
                  <a:pt x="464469" y="1361437"/>
                </a:lnTo>
                <a:lnTo>
                  <a:pt x="470763" y="1364826"/>
                </a:lnTo>
                <a:lnTo>
                  <a:pt x="477546" y="1367249"/>
                </a:lnTo>
                <a:lnTo>
                  <a:pt x="490140" y="1372091"/>
                </a:lnTo>
                <a:lnTo>
                  <a:pt x="496917" y="1374026"/>
                </a:lnTo>
                <a:lnTo>
                  <a:pt x="503217" y="1375967"/>
                </a:lnTo>
                <a:lnTo>
                  <a:pt x="509994" y="1377420"/>
                </a:lnTo>
                <a:lnTo>
                  <a:pt x="516294" y="1378873"/>
                </a:lnTo>
                <a:lnTo>
                  <a:pt x="522588" y="1379838"/>
                </a:lnTo>
                <a:lnTo>
                  <a:pt x="529371" y="1380808"/>
                </a:lnTo>
                <a:lnTo>
                  <a:pt x="535665" y="1381291"/>
                </a:lnTo>
                <a:lnTo>
                  <a:pt x="542447" y="1381779"/>
                </a:lnTo>
                <a:lnTo>
                  <a:pt x="548742" y="1382261"/>
                </a:lnTo>
                <a:lnTo>
                  <a:pt x="561819" y="1382261"/>
                </a:lnTo>
                <a:lnTo>
                  <a:pt x="568113" y="1381779"/>
                </a:lnTo>
                <a:lnTo>
                  <a:pt x="574895" y="1381291"/>
                </a:lnTo>
                <a:lnTo>
                  <a:pt x="581190" y="1380326"/>
                </a:lnTo>
                <a:lnTo>
                  <a:pt x="587490" y="1379838"/>
                </a:lnTo>
                <a:lnTo>
                  <a:pt x="594266" y="1378873"/>
                </a:lnTo>
                <a:lnTo>
                  <a:pt x="600566" y="1377420"/>
                </a:lnTo>
                <a:lnTo>
                  <a:pt x="607343" y="1376449"/>
                </a:lnTo>
                <a:lnTo>
                  <a:pt x="613643" y="1374514"/>
                </a:lnTo>
                <a:lnTo>
                  <a:pt x="619938" y="1373061"/>
                </a:lnTo>
                <a:lnTo>
                  <a:pt x="626720" y="1371120"/>
                </a:lnTo>
                <a:lnTo>
                  <a:pt x="633014" y="1369667"/>
                </a:lnTo>
                <a:lnTo>
                  <a:pt x="639797" y="1367249"/>
                </a:lnTo>
                <a:lnTo>
                  <a:pt x="646091" y="1365308"/>
                </a:lnTo>
                <a:lnTo>
                  <a:pt x="652385" y="1362890"/>
                </a:lnTo>
                <a:lnTo>
                  <a:pt x="659168" y="1360467"/>
                </a:lnTo>
                <a:lnTo>
                  <a:pt x="665462" y="1358043"/>
                </a:lnTo>
                <a:lnTo>
                  <a:pt x="672245" y="1355625"/>
                </a:lnTo>
                <a:lnTo>
                  <a:pt x="684839" y="1349814"/>
                </a:lnTo>
                <a:lnTo>
                  <a:pt x="691616" y="1346908"/>
                </a:lnTo>
                <a:lnTo>
                  <a:pt x="697916" y="1344002"/>
                </a:lnTo>
                <a:lnTo>
                  <a:pt x="704693" y="1340607"/>
                </a:lnTo>
                <a:lnTo>
                  <a:pt x="710993" y="1337702"/>
                </a:lnTo>
                <a:lnTo>
                  <a:pt x="717287" y="1334313"/>
                </a:lnTo>
                <a:lnTo>
                  <a:pt x="724069" y="1330925"/>
                </a:lnTo>
                <a:lnTo>
                  <a:pt x="730364" y="1327531"/>
                </a:lnTo>
                <a:lnTo>
                  <a:pt x="737146" y="1324142"/>
                </a:lnTo>
                <a:lnTo>
                  <a:pt x="743440" y="1320266"/>
                </a:lnTo>
                <a:lnTo>
                  <a:pt x="749735" y="1316877"/>
                </a:lnTo>
                <a:lnTo>
                  <a:pt x="756517" y="1313001"/>
                </a:lnTo>
                <a:lnTo>
                  <a:pt x="762812" y="1309130"/>
                </a:lnTo>
                <a:lnTo>
                  <a:pt x="769594" y="1305736"/>
                </a:lnTo>
                <a:lnTo>
                  <a:pt x="775888" y="1301865"/>
                </a:lnTo>
                <a:lnTo>
                  <a:pt x="782188" y="1297506"/>
                </a:lnTo>
                <a:lnTo>
                  <a:pt x="788965" y="1293630"/>
                </a:lnTo>
                <a:lnTo>
                  <a:pt x="795265" y="1289753"/>
                </a:lnTo>
                <a:lnTo>
                  <a:pt x="802042" y="1285883"/>
                </a:lnTo>
                <a:lnTo>
                  <a:pt x="808342" y="1281524"/>
                </a:lnTo>
                <a:lnTo>
                  <a:pt x="814636" y="1277647"/>
                </a:lnTo>
                <a:lnTo>
                  <a:pt x="821419" y="1273288"/>
                </a:lnTo>
                <a:lnTo>
                  <a:pt x="827713" y="1268929"/>
                </a:lnTo>
                <a:lnTo>
                  <a:pt x="834496" y="1265053"/>
                </a:lnTo>
                <a:lnTo>
                  <a:pt x="847084" y="1256335"/>
                </a:lnTo>
                <a:lnTo>
                  <a:pt x="853867" y="1251976"/>
                </a:lnTo>
                <a:lnTo>
                  <a:pt x="860161" y="1247617"/>
                </a:lnTo>
                <a:lnTo>
                  <a:pt x="866943" y="1243746"/>
                </a:lnTo>
                <a:lnTo>
                  <a:pt x="879538" y="1235028"/>
                </a:lnTo>
                <a:lnTo>
                  <a:pt x="886314" y="1230670"/>
                </a:lnTo>
                <a:lnTo>
                  <a:pt x="892615" y="1226311"/>
                </a:lnTo>
                <a:lnTo>
                  <a:pt x="899391" y="1221952"/>
                </a:lnTo>
                <a:lnTo>
                  <a:pt x="911986" y="1213234"/>
                </a:lnTo>
                <a:lnTo>
                  <a:pt x="918768" y="1208875"/>
                </a:lnTo>
                <a:lnTo>
                  <a:pt x="925062" y="1204516"/>
                </a:lnTo>
                <a:lnTo>
                  <a:pt x="931845" y="1200157"/>
                </a:lnTo>
                <a:lnTo>
                  <a:pt x="944433" y="1191439"/>
                </a:lnTo>
                <a:lnTo>
                  <a:pt x="951216" y="1187080"/>
                </a:lnTo>
                <a:lnTo>
                  <a:pt x="957510" y="1182721"/>
                </a:lnTo>
                <a:lnTo>
                  <a:pt x="964293" y="1178362"/>
                </a:lnTo>
                <a:lnTo>
                  <a:pt x="976887" y="1169645"/>
                </a:lnTo>
                <a:lnTo>
                  <a:pt x="983664" y="1165286"/>
                </a:lnTo>
                <a:lnTo>
                  <a:pt x="989964" y="1160927"/>
                </a:lnTo>
                <a:lnTo>
                  <a:pt x="996741" y="1157050"/>
                </a:lnTo>
                <a:lnTo>
                  <a:pt x="1003041" y="1152691"/>
                </a:lnTo>
                <a:lnTo>
                  <a:pt x="1009817" y="1148332"/>
                </a:lnTo>
                <a:lnTo>
                  <a:pt x="1016117" y="1143973"/>
                </a:lnTo>
                <a:lnTo>
                  <a:pt x="1022412" y="1140097"/>
                </a:lnTo>
                <a:lnTo>
                  <a:pt x="1029194" y="1135738"/>
                </a:lnTo>
                <a:lnTo>
                  <a:pt x="1035488" y="1131867"/>
                </a:lnTo>
                <a:lnTo>
                  <a:pt x="1042271" y="1127508"/>
                </a:lnTo>
                <a:lnTo>
                  <a:pt x="1048565" y="1123632"/>
                </a:lnTo>
                <a:lnTo>
                  <a:pt x="1054860" y="1119273"/>
                </a:lnTo>
                <a:lnTo>
                  <a:pt x="1061642" y="1115396"/>
                </a:lnTo>
                <a:lnTo>
                  <a:pt x="1067936" y="1111037"/>
                </a:lnTo>
                <a:lnTo>
                  <a:pt x="1074719" y="1107167"/>
                </a:lnTo>
                <a:lnTo>
                  <a:pt x="1087313" y="1099414"/>
                </a:lnTo>
                <a:lnTo>
                  <a:pt x="1094090" y="1095543"/>
                </a:lnTo>
                <a:lnTo>
                  <a:pt x="1100390" y="1091184"/>
                </a:lnTo>
                <a:lnTo>
                  <a:pt x="1107167" y="1087307"/>
                </a:lnTo>
                <a:lnTo>
                  <a:pt x="1119761" y="1079560"/>
                </a:lnTo>
                <a:lnTo>
                  <a:pt x="1126544" y="1075684"/>
                </a:lnTo>
                <a:lnTo>
                  <a:pt x="1132838" y="1072295"/>
                </a:lnTo>
                <a:lnTo>
                  <a:pt x="1139620" y="1068419"/>
                </a:lnTo>
                <a:lnTo>
                  <a:pt x="1152209" y="1060671"/>
                </a:lnTo>
                <a:lnTo>
                  <a:pt x="1158991" y="1056795"/>
                </a:lnTo>
                <a:lnTo>
                  <a:pt x="1165286" y="1053407"/>
                </a:lnTo>
                <a:lnTo>
                  <a:pt x="1172068" y="1049530"/>
                </a:lnTo>
                <a:lnTo>
                  <a:pt x="1178362" y="1045653"/>
                </a:lnTo>
                <a:lnTo>
                  <a:pt x="1184663" y="1042265"/>
                </a:lnTo>
                <a:lnTo>
                  <a:pt x="1191439" y="1038389"/>
                </a:lnTo>
                <a:lnTo>
                  <a:pt x="1197739" y="1034518"/>
                </a:lnTo>
                <a:lnTo>
                  <a:pt x="1204516" y="1031124"/>
                </a:lnTo>
                <a:lnTo>
                  <a:pt x="1210816" y="1027253"/>
                </a:lnTo>
                <a:lnTo>
                  <a:pt x="1217110" y="1023859"/>
                </a:lnTo>
                <a:lnTo>
                  <a:pt x="1223893" y="1019988"/>
                </a:lnTo>
                <a:lnTo>
                  <a:pt x="1230187" y="1016594"/>
                </a:lnTo>
                <a:lnTo>
                  <a:pt x="1236970" y="1012723"/>
                </a:lnTo>
                <a:lnTo>
                  <a:pt x="1249558" y="1005941"/>
                </a:lnTo>
                <a:lnTo>
                  <a:pt x="1256341" y="1002064"/>
                </a:lnTo>
                <a:lnTo>
                  <a:pt x="1262635" y="998676"/>
                </a:lnTo>
                <a:lnTo>
                  <a:pt x="1269418" y="994799"/>
                </a:lnTo>
                <a:lnTo>
                  <a:pt x="1275712" y="991411"/>
                </a:lnTo>
                <a:lnTo>
                  <a:pt x="1282012" y="987534"/>
                </a:lnTo>
                <a:lnTo>
                  <a:pt x="1288789" y="984146"/>
                </a:lnTo>
                <a:lnTo>
                  <a:pt x="1295089" y="980270"/>
                </a:lnTo>
                <a:lnTo>
                  <a:pt x="1301865" y="976881"/>
                </a:lnTo>
                <a:lnTo>
                  <a:pt x="1314460" y="969134"/>
                </a:lnTo>
                <a:lnTo>
                  <a:pt x="1321242" y="965740"/>
                </a:lnTo>
                <a:lnTo>
                  <a:pt x="1327537" y="961869"/>
                </a:lnTo>
                <a:lnTo>
                  <a:pt x="1334319" y="957993"/>
                </a:lnTo>
                <a:lnTo>
                  <a:pt x="1346908" y="950245"/>
                </a:lnTo>
                <a:lnTo>
                  <a:pt x="1353690" y="946369"/>
                </a:lnTo>
                <a:lnTo>
                  <a:pt x="1359984" y="942492"/>
                </a:lnTo>
                <a:lnTo>
                  <a:pt x="1366767" y="938622"/>
                </a:lnTo>
                <a:lnTo>
                  <a:pt x="1379361" y="930868"/>
                </a:lnTo>
                <a:lnTo>
                  <a:pt x="1386138" y="926510"/>
                </a:lnTo>
                <a:lnTo>
                  <a:pt x="1392438" y="922639"/>
                </a:lnTo>
                <a:lnTo>
                  <a:pt x="1399215" y="918280"/>
                </a:lnTo>
                <a:lnTo>
                  <a:pt x="1405515" y="913921"/>
                </a:lnTo>
                <a:lnTo>
                  <a:pt x="1411809" y="910044"/>
                </a:lnTo>
                <a:lnTo>
                  <a:pt x="1418592" y="905685"/>
                </a:lnTo>
                <a:lnTo>
                  <a:pt x="1424886" y="900844"/>
                </a:lnTo>
                <a:lnTo>
                  <a:pt x="1431668" y="896485"/>
                </a:lnTo>
                <a:lnTo>
                  <a:pt x="1437963" y="892126"/>
                </a:lnTo>
                <a:lnTo>
                  <a:pt x="1444257" y="887279"/>
                </a:lnTo>
                <a:lnTo>
                  <a:pt x="1451039" y="882438"/>
                </a:lnTo>
                <a:lnTo>
                  <a:pt x="1457334" y="877597"/>
                </a:lnTo>
                <a:lnTo>
                  <a:pt x="1464116" y="872749"/>
                </a:lnTo>
                <a:lnTo>
                  <a:pt x="1476711" y="863067"/>
                </a:lnTo>
                <a:lnTo>
                  <a:pt x="1483487" y="857737"/>
                </a:lnTo>
                <a:lnTo>
                  <a:pt x="1489787" y="852408"/>
                </a:lnTo>
                <a:lnTo>
                  <a:pt x="1496564" y="847084"/>
                </a:lnTo>
                <a:lnTo>
                  <a:pt x="1502864" y="841755"/>
                </a:lnTo>
                <a:lnTo>
                  <a:pt x="1509641" y="835943"/>
                </a:lnTo>
                <a:lnTo>
                  <a:pt x="1522235" y="824319"/>
                </a:lnTo>
                <a:lnTo>
                  <a:pt x="1529018" y="818507"/>
                </a:lnTo>
                <a:lnTo>
                  <a:pt x="1535312" y="812213"/>
                </a:lnTo>
                <a:lnTo>
                  <a:pt x="1542094" y="805913"/>
                </a:lnTo>
                <a:lnTo>
                  <a:pt x="1548389" y="799618"/>
                </a:lnTo>
                <a:lnTo>
                  <a:pt x="1554683" y="792836"/>
                </a:lnTo>
                <a:lnTo>
                  <a:pt x="1561466" y="786542"/>
                </a:lnTo>
                <a:lnTo>
                  <a:pt x="1567760" y="779277"/>
                </a:lnTo>
                <a:lnTo>
                  <a:pt x="1574542" y="772494"/>
                </a:lnTo>
                <a:lnTo>
                  <a:pt x="1587137" y="757964"/>
                </a:lnTo>
                <a:lnTo>
                  <a:pt x="1593913" y="750217"/>
                </a:lnTo>
                <a:lnTo>
                  <a:pt x="1600213" y="742470"/>
                </a:lnTo>
                <a:lnTo>
                  <a:pt x="1606990" y="734717"/>
                </a:lnTo>
                <a:lnTo>
                  <a:pt x="1619585" y="718252"/>
                </a:lnTo>
                <a:lnTo>
                  <a:pt x="1626367" y="710016"/>
                </a:lnTo>
                <a:lnTo>
                  <a:pt x="1632661" y="701298"/>
                </a:lnTo>
                <a:lnTo>
                  <a:pt x="1639444" y="692098"/>
                </a:lnTo>
                <a:lnTo>
                  <a:pt x="1652032" y="673692"/>
                </a:lnTo>
                <a:lnTo>
                  <a:pt x="1658815" y="664009"/>
                </a:lnTo>
                <a:lnTo>
                  <a:pt x="1665109" y="654321"/>
                </a:lnTo>
                <a:lnTo>
                  <a:pt x="1671892" y="644150"/>
                </a:lnTo>
                <a:lnTo>
                  <a:pt x="1678186" y="633979"/>
                </a:lnTo>
                <a:lnTo>
                  <a:pt x="1684486" y="623326"/>
                </a:lnTo>
                <a:lnTo>
                  <a:pt x="1691263" y="612667"/>
                </a:lnTo>
                <a:lnTo>
                  <a:pt x="1697563" y="601531"/>
                </a:lnTo>
                <a:lnTo>
                  <a:pt x="1704339" y="590390"/>
                </a:lnTo>
                <a:lnTo>
                  <a:pt x="1710640" y="578766"/>
                </a:lnTo>
                <a:lnTo>
                  <a:pt x="1716934" y="566660"/>
                </a:lnTo>
                <a:lnTo>
                  <a:pt x="1723716" y="554548"/>
                </a:lnTo>
                <a:lnTo>
                  <a:pt x="1730011" y="541959"/>
                </a:lnTo>
                <a:lnTo>
                  <a:pt x="1736793" y="528883"/>
                </a:lnTo>
                <a:lnTo>
                  <a:pt x="1749382" y="502729"/>
                </a:lnTo>
                <a:lnTo>
                  <a:pt x="1756164" y="488682"/>
                </a:lnTo>
                <a:lnTo>
                  <a:pt x="1762459" y="474634"/>
                </a:lnTo>
                <a:lnTo>
                  <a:pt x="1769241" y="460104"/>
                </a:lnTo>
                <a:lnTo>
                  <a:pt x="1775535" y="445575"/>
                </a:lnTo>
                <a:lnTo>
                  <a:pt x="1781835" y="430563"/>
                </a:lnTo>
                <a:lnTo>
                  <a:pt x="1788612" y="415062"/>
                </a:lnTo>
                <a:lnTo>
                  <a:pt x="1794912" y="399080"/>
                </a:lnTo>
                <a:lnTo>
                  <a:pt x="1801689" y="382614"/>
                </a:lnTo>
                <a:lnTo>
                  <a:pt x="1807989" y="366149"/>
                </a:lnTo>
                <a:lnTo>
                  <a:pt x="1814283" y="349196"/>
                </a:lnTo>
                <a:lnTo>
                  <a:pt x="1821066" y="331760"/>
                </a:lnTo>
                <a:lnTo>
                  <a:pt x="1827360" y="313842"/>
                </a:lnTo>
                <a:lnTo>
                  <a:pt x="1834142" y="295918"/>
                </a:lnTo>
                <a:lnTo>
                  <a:pt x="1840437" y="277518"/>
                </a:lnTo>
                <a:lnTo>
                  <a:pt x="1846731" y="258141"/>
                </a:lnTo>
                <a:lnTo>
                  <a:pt x="1853514" y="238770"/>
                </a:lnTo>
                <a:lnTo>
                  <a:pt x="1859808" y="218911"/>
                </a:lnTo>
                <a:lnTo>
                  <a:pt x="1866590" y="198569"/>
                </a:lnTo>
                <a:lnTo>
                  <a:pt x="1872885" y="177745"/>
                </a:lnTo>
                <a:lnTo>
                  <a:pt x="1879185" y="156433"/>
                </a:lnTo>
                <a:lnTo>
                  <a:pt x="1885961" y="134638"/>
                </a:lnTo>
                <a:lnTo>
                  <a:pt x="1892262" y="112843"/>
                </a:lnTo>
                <a:lnTo>
                  <a:pt x="1899038" y="90084"/>
                </a:lnTo>
                <a:lnTo>
                  <a:pt x="1905338" y="66836"/>
                </a:lnTo>
                <a:lnTo>
                  <a:pt x="1911633" y="43101"/>
                </a:lnTo>
                <a:lnTo>
                  <a:pt x="1918415" y="18888"/>
                </a:lnTo>
                <a:lnTo>
                  <a:pt x="1923256" y="0"/>
                </a:lnTo>
              </a:path>
            </a:pathLst>
          </a:custGeom>
          <a:ln w="11623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156579" y="5638702"/>
            <a:ext cx="2596515" cy="0"/>
          </a:xfrm>
          <a:custGeom>
            <a:avLst/>
            <a:gdLst/>
            <a:ahLst/>
            <a:cxnLst/>
            <a:rect l="l" t="t" r="r" b="b"/>
            <a:pathLst>
              <a:path w="2596515">
                <a:moveTo>
                  <a:pt x="0" y="0"/>
                </a:moveTo>
                <a:lnTo>
                  <a:pt x="259646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156579" y="3592431"/>
            <a:ext cx="2596515" cy="0"/>
          </a:xfrm>
          <a:custGeom>
            <a:avLst/>
            <a:gdLst/>
            <a:ahLst/>
            <a:cxnLst/>
            <a:rect l="l" t="t" r="r" b="b"/>
            <a:pathLst>
              <a:path w="2596515">
                <a:moveTo>
                  <a:pt x="0" y="0"/>
                </a:moveTo>
                <a:lnTo>
                  <a:pt x="259646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156579" y="3592431"/>
            <a:ext cx="0" cy="2046605"/>
          </a:xfrm>
          <a:custGeom>
            <a:avLst/>
            <a:gdLst/>
            <a:ahLst/>
            <a:cxnLst/>
            <a:rect l="l" t="t" r="r" b="b"/>
            <a:pathLst>
              <a:path h="2046604">
                <a:moveTo>
                  <a:pt x="0" y="204627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753046" y="3592431"/>
            <a:ext cx="0" cy="2046605"/>
          </a:xfrm>
          <a:custGeom>
            <a:avLst/>
            <a:gdLst/>
            <a:ahLst/>
            <a:cxnLst/>
            <a:rect l="l" t="t" r="r" b="b"/>
            <a:pathLst>
              <a:path h="2046604">
                <a:moveTo>
                  <a:pt x="0" y="204627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156579" y="5638702"/>
            <a:ext cx="2596515" cy="0"/>
          </a:xfrm>
          <a:custGeom>
            <a:avLst/>
            <a:gdLst/>
            <a:ahLst/>
            <a:cxnLst/>
            <a:rect l="l" t="t" r="r" b="b"/>
            <a:pathLst>
              <a:path w="2596515">
                <a:moveTo>
                  <a:pt x="0" y="0"/>
                </a:moveTo>
                <a:lnTo>
                  <a:pt x="259646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156579" y="3592431"/>
            <a:ext cx="0" cy="2046605"/>
          </a:xfrm>
          <a:custGeom>
            <a:avLst/>
            <a:gdLst/>
            <a:ahLst/>
            <a:cxnLst/>
            <a:rect l="l" t="t" r="r" b="b"/>
            <a:pathLst>
              <a:path h="2046604">
                <a:moveTo>
                  <a:pt x="0" y="204627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156579" y="5638702"/>
            <a:ext cx="2596515" cy="0"/>
          </a:xfrm>
          <a:custGeom>
            <a:avLst/>
            <a:gdLst/>
            <a:ahLst/>
            <a:cxnLst/>
            <a:rect l="l" t="t" r="r" b="b"/>
            <a:pathLst>
              <a:path w="2596515">
                <a:moveTo>
                  <a:pt x="0" y="0"/>
                </a:moveTo>
                <a:lnTo>
                  <a:pt x="259646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156579" y="3592431"/>
            <a:ext cx="2596515" cy="0"/>
          </a:xfrm>
          <a:custGeom>
            <a:avLst/>
            <a:gdLst/>
            <a:ahLst/>
            <a:cxnLst/>
            <a:rect l="l" t="t" r="r" b="b"/>
            <a:pathLst>
              <a:path w="2596515">
                <a:moveTo>
                  <a:pt x="0" y="0"/>
                </a:moveTo>
                <a:lnTo>
                  <a:pt x="259646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156579" y="3592431"/>
            <a:ext cx="0" cy="2046605"/>
          </a:xfrm>
          <a:custGeom>
            <a:avLst/>
            <a:gdLst/>
            <a:ahLst/>
            <a:cxnLst/>
            <a:rect l="l" t="t" r="r" b="b"/>
            <a:pathLst>
              <a:path h="2046604">
                <a:moveTo>
                  <a:pt x="0" y="204627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753046" y="3592431"/>
            <a:ext cx="0" cy="2046605"/>
          </a:xfrm>
          <a:custGeom>
            <a:avLst/>
            <a:gdLst/>
            <a:ahLst/>
            <a:cxnLst/>
            <a:rect l="l" t="t" r="r" b="b"/>
            <a:pathLst>
              <a:path h="2046604">
                <a:moveTo>
                  <a:pt x="0" y="204627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991687" y="4042365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0" y="0"/>
                </a:moveTo>
                <a:lnTo>
                  <a:pt x="48430" y="48436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991687" y="4042365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48430" y="0"/>
                </a:moveTo>
                <a:lnTo>
                  <a:pt x="0" y="48436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491375" y="4567377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0" y="0"/>
                </a:moveTo>
                <a:lnTo>
                  <a:pt x="48436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491375" y="4567377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48436" y="0"/>
                </a:moveTo>
                <a:lnTo>
                  <a:pt x="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877255" y="4907373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0" y="0"/>
                </a:moveTo>
                <a:lnTo>
                  <a:pt x="4843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877255" y="4907373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48430" y="0"/>
                </a:moveTo>
                <a:lnTo>
                  <a:pt x="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997499" y="3851060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0" y="0"/>
                </a:moveTo>
                <a:lnTo>
                  <a:pt x="4843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997499" y="3851060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48430" y="0"/>
                </a:moveTo>
                <a:lnTo>
                  <a:pt x="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146055" y="4553329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0" y="0"/>
                </a:moveTo>
                <a:lnTo>
                  <a:pt x="4843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146055" y="4553329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48430" y="0"/>
                </a:moveTo>
                <a:lnTo>
                  <a:pt x="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151379" y="4821647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0" y="0"/>
                </a:moveTo>
                <a:lnTo>
                  <a:pt x="48436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151379" y="4821647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48436" y="0"/>
                </a:moveTo>
                <a:lnTo>
                  <a:pt x="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714522" y="4863784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0" y="0"/>
                </a:moveTo>
                <a:lnTo>
                  <a:pt x="4843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714522" y="4863784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48430" y="0"/>
                </a:moveTo>
                <a:lnTo>
                  <a:pt x="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687527" y="4255952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0" y="0"/>
                </a:moveTo>
                <a:lnTo>
                  <a:pt x="48436" y="48436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687527" y="4255952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48436" y="0"/>
                </a:moveTo>
                <a:lnTo>
                  <a:pt x="0" y="48436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804118" y="5089960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0" y="0"/>
                </a:moveTo>
                <a:lnTo>
                  <a:pt x="48436" y="48436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804118" y="5089960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48436" y="0"/>
                </a:moveTo>
                <a:lnTo>
                  <a:pt x="0" y="48436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539811" y="4692815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0" y="0"/>
                </a:moveTo>
                <a:lnTo>
                  <a:pt x="4843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539811" y="4692815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48430" y="0"/>
                </a:moveTo>
                <a:lnTo>
                  <a:pt x="0" y="48430"/>
                </a:lnTo>
              </a:path>
            </a:pathLst>
          </a:custGeom>
          <a:ln w="17435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6415230" y="5625517"/>
            <a:ext cx="7810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5" dirty="0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5036685" y="4576954"/>
            <a:ext cx="130175" cy="781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894"/>
              </a:lnSpc>
            </a:pPr>
            <a:r>
              <a:rPr sz="800" dirty="0"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5697568" y="3592431"/>
            <a:ext cx="1331595" cy="1616075"/>
          </a:xfrm>
          <a:custGeom>
            <a:avLst/>
            <a:gdLst/>
            <a:ahLst/>
            <a:cxnLst/>
            <a:rect l="l" t="t" r="r" b="b"/>
            <a:pathLst>
              <a:path w="1331595" h="1616075">
                <a:moveTo>
                  <a:pt x="0" y="0"/>
                </a:moveTo>
                <a:lnTo>
                  <a:pt x="3876" y="201475"/>
                </a:lnTo>
                <a:lnTo>
                  <a:pt x="10653" y="476087"/>
                </a:lnTo>
                <a:lnTo>
                  <a:pt x="16953" y="710987"/>
                </a:lnTo>
                <a:lnTo>
                  <a:pt x="23729" y="909074"/>
                </a:lnTo>
                <a:lnTo>
                  <a:pt x="30030" y="1074713"/>
                </a:lnTo>
                <a:lnTo>
                  <a:pt x="36324" y="1211781"/>
                </a:lnTo>
                <a:lnTo>
                  <a:pt x="43106" y="1323172"/>
                </a:lnTo>
                <a:lnTo>
                  <a:pt x="49401" y="1412291"/>
                </a:lnTo>
                <a:lnTo>
                  <a:pt x="56183" y="1481546"/>
                </a:lnTo>
                <a:lnTo>
                  <a:pt x="62477" y="1533853"/>
                </a:lnTo>
                <a:lnTo>
                  <a:pt x="75554" y="1596331"/>
                </a:lnTo>
                <a:lnTo>
                  <a:pt x="88631" y="1615708"/>
                </a:lnTo>
                <a:lnTo>
                  <a:pt x="94925" y="1613284"/>
                </a:lnTo>
                <a:lnTo>
                  <a:pt x="114302" y="1575989"/>
                </a:lnTo>
                <a:lnTo>
                  <a:pt x="127379" y="1536277"/>
                </a:lnTo>
                <a:lnTo>
                  <a:pt x="133673" y="1514482"/>
                </a:lnTo>
                <a:lnTo>
                  <a:pt x="140456" y="1492205"/>
                </a:lnTo>
                <a:lnTo>
                  <a:pt x="146750" y="1469922"/>
                </a:lnTo>
                <a:lnTo>
                  <a:pt x="153532" y="1448616"/>
                </a:lnTo>
                <a:lnTo>
                  <a:pt x="159827" y="1428757"/>
                </a:lnTo>
                <a:lnTo>
                  <a:pt x="172904" y="1391950"/>
                </a:lnTo>
                <a:lnTo>
                  <a:pt x="192275" y="1350778"/>
                </a:lnTo>
                <a:lnTo>
                  <a:pt x="224728" y="1320754"/>
                </a:lnTo>
                <a:lnTo>
                  <a:pt x="231023" y="1319783"/>
                </a:lnTo>
                <a:lnTo>
                  <a:pt x="237805" y="1320266"/>
                </a:lnTo>
                <a:lnTo>
                  <a:pt x="270253" y="1340607"/>
                </a:lnTo>
                <a:lnTo>
                  <a:pt x="295924" y="1365308"/>
                </a:lnTo>
                <a:lnTo>
                  <a:pt x="302701" y="1371608"/>
                </a:lnTo>
                <a:lnTo>
                  <a:pt x="335154" y="1391950"/>
                </a:lnTo>
                <a:lnTo>
                  <a:pt x="341449" y="1393403"/>
                </a:lnTo>
                <a:lnTo>
                  <a:pt x="348231" y="1393403"/>
                </a:lnTo>
                <a:lnTo>
                  <a:pt x="386973" y="1365796"/>
                </a:lnTo>
                <a:lnTo>
                  <a:pt x="406350" y="1331890"/>
                </a:lnTo>
                <a:lnTo>
                  <a:pt x="425721" y="1284912"/>
                </a:lnTo>
                <a:lnTo>
                  <a:pt x="438798" y="1247135"/>
                </a:lnTo>
                <a:lnTo>
                  <a:pt x="445581" y="1226311"/>
                </a:lnTo>
                <a:lnTo>
                  <a:pt x="451875" y="1204516"/>
                </a:lnTo>
                <a:lnTo>
                  <a:pt x="458169" y="1182233"/>
                </a:lnTo>
                <a:lnTo>
                  <a:pt x="464952" y="1158503"/>
                </a:lnTo>
                <a:lnTo>
                  <a:pt x="471246" y="1134285"/>
                </a:lnTo>
                <a:lnTo>
                  <a:pt x="478028" y="1109102"/>
                </a:lnTo>
                <a:lnTo>
                  <a:pt x="484323" y="1083919"/>
                </a:lnTo>
                <a:lnTo>
                  <a:pt x="490623" y="1057766"/>
                </a:lnTo>
                <a:lnTo>
                  <a:pt x="497399" y="1032094"/>
                </a:lnTo>
                <a:lnTo>
                  <a:pt x="503700" y="1005458"/>
                </a:lnTo>
                <a:lnTo>
                  <a:pt x="510476" y="979305"/>
                </a:lnTo>
                <a:lnTo>
                  <a:pt x="516776" y="953151"/>
                </a:lnTo>
                <a:lnTo>
                  <a:pt x="523553" y="927480"/>
                </a:lnTo>
                <a:lnTo>
                  <a:pt x="529853" y="901809"/>
                </a:lnTo>
                <a:lnTo>
                  <a:pt x="536147" y="877108"/>
                </a:lnTo>
                <a:lnTo>
                  <a:pt x="542930" y="852408"/>
                </a:lnTo>
                <a:lnTo>
                  <a:pt x="549224" y="829160"/>
                </a:lnTo>
                <a:lnTo>
                  <a:pt x="556007" y="806401"/>
                </a:lnTo>
                <a:lnTo>
                  <a:pt x="562301" y="784606"/>
                </a:lnTo>
                <a:lnTo>
                  <a:pt x="568595" y="763776"/>
                </a:lnTo>
                <a:lnTo>
                  <a:pt x="575378" y="744405"/>
                </a:lnTo>
                <a:lnTo>
                  <a:pt x="581672" y="725999"/>
                </a:lnTo>
                <a:lnTo>
                  <a:pt x="588454" y="709534"/>
                </a:lnTo>
                <a:lnTo>
                  <a:pt x="607826" y="667880"/>
                </a:lnTo>
                <a:lnTo>
                  <a:pt x="633497" y="635432"/>
                </a:lnTo>
                <a:lnTo>
                  <a:pt x="646573" y="629620"/>
                </a:lnTo>
                <a:lnTo>
                  <a:pt x="653356" y="629620"/>
                </a:lnTo>
                <a:lnTo>
                  <a:pt x="685804" y="654803"/>
                </a:lnTo>
                <a:lnTo>
                  <a:pt x="705175" y="688710"/>
                </a:lnTo>
                <a:lnTo>
                  <a:pt x="724552" y="734717"/>
                </a:lnTo>
                <a:lnTo>
                  <a:pt x="730846" y="752152"/>
                </a:lnTo>
                <a:lnTo>
                  <a:pt x="737629" y="770559"/>
                </a:lnTo>
                <a:lnTo>
                  <a:pt x="743923" y="789447"/>
                </a:lnTo>
                <a:lnTo>
                  <a:pt x="750705" y="809307"/>
                </a:lnTo>
                <a:lnTo>
                  <a:pt x="763294" y="849990"/>
                </a:lnTo>
                <a:lnTo>
                  <a:pt x="770076" y="870814"/>
                </a:lnTo>
                <a:lnTo>
                  <a:pt x="776371" y="891638"/>
                </a:lnTo>
                <a:lnTo>
                  <a:pt x="783153" y="912468"/>
                </a:lnTo>
                <a:lnTo>
                  <a:pt x="789447" y="933292"/>
                </a:lnTo>
                <a:lnTo>
                  <a:pt x="795748" y="953151"/>
                </a:lnTo>
                <a:lnTo>
                  <a:pt x="802524" y="973005"/>
                </a:lnTo>
                <a:lnTo>
                  <a:pt x="808824" y="991893"/>
                </a:lnTo>
                <a:lnTo>
                  <a:pt x="815601" y="1009817"/>
                </a:lnTo>
                <a:lnTo>
                  <a:pt x="821901" y="1026765"/>
                </a:lnTo>
                <a:lnTo>
                  <a:pt x="828195" y="1042748"/>
                </a:lnTo>
                <a:lnTo>
                  <a:pt x="848055" y="1082466"/>
                </a:lnTo>
                <a:lnTo>
                  <a:pt x="873720" y="1111526"/>
                </a:lnTo>
                <a:lnTo>
                  <a:pt x="880503" y="1113943"/>
                </a:lnTo>
                <a:lnTo>
                  <a:pt x="886797" y="1113943"/>
                </a:lnTo>
                <a:lnTo>
                  <a:pt x="919250" y="1081013"/>
                </a:lnTo>
                <a:lnTo>
                  <a:pt x="938622" y="1033547"/>
                </a:lnTo>
                <a:lnTo>
                  <a:pt x="951698" y="990440"/>
                </a:lnTo>
                <a:lnTo>
                  <a:pt x="964775" y="939586"/>
                </a:lnTo>
                <a:lnTo>
                  <a:pt x="971069" y="911497"/>
                </a:lnTo>
                <a:lnTo>
                  <a:pt x="977852" y="881467"/>
                </a:lnTo>
                <a:lnTo>
                  <a:pt x="984146" y="849990"/>
                </a:lnTo>
                <a:lnTo>
                  <a:pt x="990446" y="817536"/>
                </a:lnTo>
                <a:lnTo>
                  <a:pt x="997223" y="783636"/>
                </a:lnTo>
                <a:lnTo>
                  <a:pt x="1003523" y="748764"/>
                </a:lnTo>
                <a:lnTo>
                  <a:pt x="1010300" y="713410"/>
                </a:lnTo>
                <a:lnTo>
                  <a:pt x="1016600" y="677086"/>
                </a:lnTo>
                <a:lnTo>
                  <a:pt x="1023376" y="640762"/>
                </a:lnTo>
                <a:lnTo>
                  <a:pt x="1035971" y="569078"/>
                </a:lnTo>
                <a:lnTo>
                  <a:pt x="1042753" y="533724"/>
                </a:lnTo>
                <a:lnTo>
                  <a:pt x="1049048" y="499335"/>
                </a:lnTo>
                <a:lnTo>
                  <a:pt x="1055830" y="466405"/>
                </a:lnTo>
                <a:lnTo>
                  <a:pt x="1062124" y="434921"/>
                </a:lnTo>
                <a:lnTo>
                  <a:pt x="1075201" y="377285"/>
                </a:lnTo>
                <a:lnTo>
                  <a:pt x="1088278" y="329337"/>
                </a:lnTo>
                <a:lnTo>
                  <a:pt x="1107649" y="281389"/>
                </a:lnTo>
                <a:lnTo>
                  <a:pt x="1127026" y="267347"/>
                </a:lnTo>
                <a:lnTo>
                  <a:pt x="1133320" y="271218"/>
                </a:lnTo>
                <a:lnTo>
                  <a:pt x="1153179" y="310936"/>
                </a:lnTo>
                <a:lnTo>
                  <a:pt x="1165768" y="360337"/>
                </a:lnTo>
                <a:lnTo>
                  <a:pt x="1178845" y="427174"/>
                </a:lnTo>
                <a:lnTo>
                  <a:pt x="1185627" y="466887"/>
                </a:lnTo>
                <a:lnTo>
                  <a:pt x="1191922" y="510476"/>
                </a:lnTo>
                <a:lnTo>
                  <a:pt x="1198222" y="556489"/>
                </a:lnTo>
                <a:lnTo>
                  <a:pt x="1204998" y="605402"/>
                </a:lnTo>
                <a:lnTo>
                  <a:pt x="1211298" y="656256"/>
                </a:lnTo>
                <a:lnTo>
                  <a:pt x="1218075" y="707598"/>
                </a:lnTo>
                <a:lnTo>
                  <a:pt x="1224375" y="759417"/>
                </a:lnTo>
                <a:lnTo>
                  <a:pt x="1230670" y="809789"/>
                </a:lnTo>
                <a:lnTo>
                  <a:pt x="1243746" y="903262"/>
                </a:lnTo>
                <a:lnTo>
                  <a:pt x="1250529" y="942492"/>
                </a:lnTo>
                <a:lnTo>
                  <a:pt x="1263117" y="998194"/>
                </a:lnTo>
                <a:lnTo>
                  <a:pt x="1269900" y="1010300"/>
                </a:lnTo>
                <a:lnTo>
                  <a:pt x="1276194" y="1008847"/>
                </a:lnTo>
                <a:lnTo>
                  <a:pt x="1289271" y="954604"/>
                </a:lnTo>
                <a:lnTo>
                  <a:pt x="1295571" y="895515"/>
                </a:lnTo>
                <a:lnTo>
                  <a:pt x="1302348" y="810272"/>
                </a:lnTo>
                <a:lnTo>
                  <a:pt x="1308648" y="695975"/>
                </a:lnTo>
                <a:lnTo>
                  <a:pt x="1315425" y="547771"/>
                </a:lnTo>
                <a:lnTo>
                  <a:pt x="1321725" y="361302"/>
                </a:lnTo>
                <a:lnTo>
                  <a:pt x="1328019" y="132220"/>
                </a:lnTo>
                <a:lnTo>
                  <a:pt x="1331407" y="0"/>
                </a:lnTo>
              </a:path>
            </a:pathLst>
          </a:custGeom>
          <a:ln w="11623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 txBox="1">
            <a:spLocks noGrp="1"/>
          </p:cNvSpPr>
          <p:nvPr>
            <p:ph type="sldNum" sz="quarter" idx="4294967295"/>
          </p:nvPr>
        </p:nvSpPr>
        <p:spPr>
          <a:xfrm>
            <a:off x="8966320" y="6730060"/>
            <a:ext cx="2032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7</a:t>
            </a:fld>
            <a:endParaRPr spc="-6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8966320" y="6730060"/>
            <a:ext cx="2032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8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1896" y="715237"/>
            <a:ext cx="43986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0" dirty="0"/>
              <a:t>Leave-one-out</a:t>
            </a:r>
            <a:r>
              <a:rPr spc="160" dirty="0"/>
              <a:t> </a:t>
            </a:r>
            <a:r>
              <a:rPr spc="-90" dirty="0"/>
              <a:t>cross-validation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181801"/>
            <a:ext cx="9601199" cy="5498428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42900" indent="-330200">
              <a:lnSpc>
                <a:spcPct val="150000"/>
              </a:lnSpc>
              <a:spcBef>
                <a:spcPts val="710"/>
              </a:spcBef>
              <a:buAutoNum type="arabicPeriod"/>
              <a:tabLst>
                <a:tab pos="343535" algn="l"/>
              </a:tabLst>
            </a:pPr>
            <a:r>
              <a:rPr sz="1600" spc="-45" dirty="0">
                <a:latin typeface="Tahoma"/>
                <a:cs typeface="Tahoma"/>
              </a:rPr>
              <a:t>For </a:t>
            </a:r>
            <a:r>
              <a:rPr sz="1600" spc="-90" dirty="0">
                <a:latin typeface="Tahoma"/>
                <a:cs typeface="Tahoma"/>
              </a:rPr>
              <a:t>each order </a:t>
            </a:r>
            <a:r>
              <a:rPr sz="1600" spc="-55" dirty="0">
                <a:latin typeface="Tahoma"/>
                <a:cs typeface="Tahoma"/>
              </a:rPr>
              <a:t>of </a:t>
            </a:r>
            <a:r>
              <a:rPr sz="1600" spc="-45" dirty="0">
                <a:latin typeface="Tahoma"/>
                <a:cs typeface="Tahoma"/>
              </a:rPr>
              <a:t>polynomial,</a:t>
            </a:r>
            <a:r>
              <a:rPr sz="1600" spc="515" dirty="0">
                <a:latin typeface="Tahoma"/>
                <a:cs typeface="Tahoma"/>
              </a:rPr>
              <a:t> </a:t>
            </a:r>
            <a:r>
              <a:rPr sz="1600" b="0" i="1" spc="-200" dirty="0">
                <a:latin typeface="Bookman Old Style"/>
                <a:cs typeface="Bookman Old Style"/>
              </a:rPr>
              <a:t>d</a:t>
            </a:r>
            <a:r>
              <a:rPr sz="1600" spc="-200" dirty="0">
                <a:latin typeface="Tahoma"/>
                <a:cs typeface="Tahoma"/>
              </a:rPr>
              <a:t>:</a:t>
            </a:r>
            <a:endParaRPr sz="1600" dirty="0">
              <a:latin typeface="Tahoma"/>
              <a:cs typeface="Tahoma"/>
            </a:endParaRPr>
          </a:p>
          <a:p>
            <a:pPr marL="621665" lvl="1" indent="-457200">
              <a:lnSpc>
                <a:spcPct val="150000"/>
              </a:lnSpc>
              <a:spcBef>
                <a:spcPts val="610"/>
              </a:spcBef>
              <a:buAutoNum type="alphaLcParenBoth"/>
              <a:tabLst>
                <a:tab pos="622300" algn="l"/>
              </a:tabLst>
            </a:pPr>
            <a:r>
              <a:rPr sz="1600" spc="-55" dirty="0">
                <a:latin typeface="Tahoma"/>
                <a:cs typeface="Tahoma"/>
              </a:rPr>
              <a:t>Repeat </a:t>
            </a:r>
            <a:r>
              <a:rPr sz="1600" spc="-60" dirty="0">
                <a:latin typeface="Tahoma"/>
                <a:cs typeface="Tahoma"/>
              </a:rPr>
              <a:t>the </a:t>
            </a:r>
            <a:r>
              <a:rPr sz="1600" spc="-55" dirty="0">
                <a:latin typeface="Tahoma"/>
                <a:cs typeface="Tahoma"/>
              </a:rPr>
              <a:t>following </a:t>
            </a:r>
            <a:r>
              <a:rPr sz="1600" spc="-85" dirty="0">
                <a:latin typeface="Tahoma"/>
                <a:cs typeface="Tahoma"/>
              </a:rPr>
              <a:t>procedure </a:t>
            </a:r>
            <a:r>
              <a:rPr sz="1600" b="0" i="1" spc="5" dirty="0">
                <a:latin typeface="Bookman Old Style"/>
                <a:cs typeface="Bookman Old Style"/>
              </a:rPr>
              <a:t>m</a:t>
            </a:r>
            <a:r>
              <a:rPr sz="1600" b="0" i="1" spc="500" dirty="0">
                <a:latin typeface="Bookman Old Style"/>
                <a:cs typeface="Bookman Old Style"/>
              </a:rPr>
              <a:t> </a:t>
            </a:r>
            <a:r>
              <a:rPr sz="1600" spc="-75" dirty="0">
                <a:latin typeface="Tahoma"/>
                <a:cs typeface="Tahoma"/>
              </a:rPr>
              <a:t>times:</a:t>
            </a:r>
            <a:endParaRPr sz="1600" dirty="0">
              <a:latin typeface="Tahoma"/>
              <a:cs typeface="Tahoma"/>
            </a:endParaRPr>
          </a:p>
          <a:p>
            <a:pPr marL="857885" marR="5080" lvl="2" indent="-262255">
              <a:lnSpc>
                <a:spcPct val="150000"/>
              </a:lnSpc>
              <a:buAutoNum type="romanLcPeriod"/>
              <a:tabLst>
                <a:tab pos="858519" algn="l"/>
              </a:tabLst>
            </a:pPr>
            <a:r>
              <a:rPr sz="1600" spc="-80" dirty="0">
                <a:latin typeface="Tahoma"/>
                <a:cs typeface="Tahoma"/>
              </a:rPr>
              <a:t>Leave </a:t>
            </a:r>
            <a:r>
              <a:rPr sz="1600" spc="-35" dirty="0">
                <a:latin typeface="Tahoma"/>
                <a:cs typeface="Tahoma"/>
              </a:rPr>
              <a:t>out </a:t>
            </a:r>
            <a:r>
              <a:rPr sz="1600" b="0" i="1" spc="75" dirty="0">
                <a:solidFill>
                  <a:srgbClr val="E50000"/>
                </a:solidFill>
                <a:latin typeface="Bookman Old Style"/>
                <a:cs typeface="Bookman Old Style"/>
              </a:rPr>
              <a:t>i</a:t>
            </a:r>
            <a:r>
              <a:rPr sz="1600" i="1" spc="75" dirty="0">
                <a:solidFill>
                  <a:srgbClr val="E50000"/>
                </a:solidFill>
                <a:latin typeface="Arial"/>
                <a:cs typeface="Arial"/>
              </a:rPr>
              <a:t>th </a:t>
            </a:r>
            <a:r>
              <a:rPr sz="1600" i="1" spc="-85" dirty="0">
                <a:solidFill>
                  <a:srgbClr val="E50000"/>
                </a:solidFill>
                <a:latin typeface="Arial"/>
                <a:cs typeface="Arial"/>
              </a:rPr>
              <a:t>instance </a:t>
            </a:r>
            <a:r>
              <a:rPr sz="1600" spc="-55" dirty="0">
                <a:latin typeface="Tahoma"/>
                <a:cs typeface="Tahoma"/>
              </a:rPr>
              <a:t>from </a:t>
            </a:r>
            <a:r>
              <a:rPr sz="1600" spc="-60" dirty="0">
                <a:latin typeface="Tahoma"/>
                <a:cs typeface="Tahoma"/>
              </a:rPr>
              <a:t>the </a:t>
            </a:r>
            <a:r>
              <a:rPr sz="1600" spc="-35" dirty="0">
                <a:latin typeface="Tahoma"/>
                <a:cs typeface="Tahoma"/>
              </a:rPr>
              <a:t>training </a:t>
            </a:r>
            <a:r>
              <a:rPr sz="1600" spc="-70" dirty="0">
                <a:latin typeface="Tahoma"/>
                <a:cs typeface="Tahoma"/>
              </a:rPr>
              <a:t>set, </a:t>
            </a:r>
            <a:r>
              <a:rPr sz="1600" spc="-10" dirty="0">
                <a:latin typeface="Tahoma"/>
                <a:cs typeface="Tahoma"/>
              </a:rPr>
              <a:t>to </a:t>
            </a:r>
            <a:r>
              <a:rPr sz="1600" spc="-60" dirty="0">
                <a:latin typeface="Tahoma"/>
                <a:cs typeface="Tahoma"/>
              </a:rPr>
              <a:t>estimate the </a:t>
            </a:r>
            <a:r>
              <a:rPr sz="1600" spc="-55" dirty="0">
                <a:latin typeface="Tahoma"/>
                <a:cs typeface="Tahoma"/>
              </a:rPr>
              <a:t>true  </a:t>
            </a:r>
            <a:r>
              <a:rPr sz="1600" spc="-50" dirty="0">
                <a:latin typeface="Tahoma"/>
                <a:cs typeface="Tahoma"/>
              </a:rPr>
              <a:t>prediction </a:t>
            </a:r>
            <a:r>
              <a:rPr sz="1600" spc="-95" dirty="0">
                <a:latin typeface="Tahoma"/>
                <a:cs typeface="Tahoma"/>
              </a:rPr>
              <a:t>error; </a:t>
            </a:r>
            <a:r>
              <a:rPr sz="1600" spc="-170" dirty="0">
                <a:latin typeface="Tahoma"/>
                <a:cs typeface="Tahoma"/>
              </a:rPr>
              <a:t>we </a:t>
            </a:r>
            <a:r>
              <a:rPr sz="1600" spc="-15" dirty="0">
                <a:latin typeface="Tahoma"/>
                <a:cs typeface="Tahoma"/>
              </a:rPr>
              <a:t>will </a:t>
            </a:r>
            <a:r>
              <a:rPr sz="1600" spc="-30" dirty="0">
                <a:latin typeface="Tahoma"/>
                <a:cs typeface="Tahoma"/>
              </a:rPr>
              <a:t>put </a:t>
            </a:r>
            <a:r>
              <a:rPr sz="1600" spc="35" dirty="0">
                <a:latin typeface="Tahoma"/>
                <a:cs typeface="Tahoma"/>
              </a:rPr>
              <a:t>it </a:t>
            </a:r>
            <a:r>
              <a:rPr sz="1600" spc="-30" dirty="0">
                <a:latin typeface="Tahoma"/>
                <a:cs typeface="Tahoma"/>
              </a:rPr>
              <a:t>in </a:t>
            </a:r>
            <a:r>
              <a:rPr sz="1600" spc="-85" dirty="0">
                <a:latin typeface="Tahoma"/>
                <a:cs typeface="Tahoma"/>
              </a:rPr>
              <a:t>a </a:t>
            </a:r>
            <a:r>
              <a:rPr sz="1600" i="1" spc="-35" dirty="0">
                <a:solidFill>
                  <a:srgbClr val="E50000"/>
                </a:solidFill>
                <a:latin typeface="Arial"/>
                <a:cs typeface="Arial"/>
              </a:rPr>
              <a:t>validation</a:t>
            </a:r>
            <a:r>
              <a:rPr sz="1600" i="1" spc="440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sz="1600" i="1" spc="-95" dirty="0">
                <a:solidFill>
                  <a:srgbClr val="E50000"/>
                </a:solidFill>
                <a:latin typeface="Arial"/>
                <a:cs typeface="Arial"/>
              </a:rPr>
              <a:t>set</a:t>
            </a:r>
            <a:endParaRPr sz="1600" dirty="0">
              <a:latin typeface="Arial"/>
              <a:cs typeface="Arial"/>
            </a:endParaRPr>
          </a:p>
          <a:p>
            <a:pPr marL="857885" lvl="2" indent="-324485">
              <a:lnSpc>
                <a:spcPct val="150000"/>
              </a:lnSpc>
              <a:spcBef>
                <a:spcPts val="20"/>
              </a:spcBef>
              <a:buAutoNum type="romanLcPeriod"/>
              <a:tabLst>
                <a:tab pos="858519" algn="l"/>
              </a:tabLst>
            </a:pPr>
            <a:r>
              <a:rPr sz="1600" spc="-70" dirty="0">
                <a:latin typeface="Tahoma"/>
                <a:cs typeface="Tahoma"/>
              </a:rPr>
              <a:t>Use</a:t>
            </a:r>
            <a:r>
              <a:rPr sz="1600" spc="5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all</a:t>
            </a:r>
            <a:r>
              <a:rPr sz="1600" spc="50" dirty="0">
                <a:latin typeface="Tahoma"/>
                <a:cs typeface="Tahoma"/>
              </a:rPr>
              <a:t> </a:t>
            </a:r>
            <a:r>
              <a:rPr sz="1600" spc="-60" dirty="0">
                <a:latin typeface="Tahoma"/>
                <a:cs typeface="Tahoma"/>
              </a:rPr>
              <a:t>the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60" dirty="0">
                <a:latin typeface="Tahoma"/>
                <a:cs typeface="Tahoma"/>
              </a:rPr>
              <a:t>other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70" dirty="0">
                <a:latin typeface="Tahoma"/>
                <a:cs typeface="Tahoma"/>
              </a:rPr>
              <a:t>instances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40" dirty="0">
                <a:latin typeface="Tahoma"/>
                <a:cs typeface="Tahoma"/>
              </a:rPr>
              <a:t>find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65" dirty="0">
                <a:latin typeface="Tahoma"/>
                <a:cs typeface="Tahoma"/>
              </a:rPr>
              <a:t>best</a:t>
            </a:r>
            <a:r>
              <a:rPr sz="1600" spc="50" dirty="0">
                <a:latin typeface="Tahoma"/>
                <a:cs typeface="Tahoma"/>
              </a:rPr>
              <a:t> </a:t>
            </a:r>
            <a:r>
              <a:rPr sz="1600" spc="-80" dirty="0">
                <a:latin typeface="Tahoma"/>
                <a:cs typeface="Tahoma"/>
              </a:rPr>
              <a:t>parameter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65" dirty="0">
                <a:latin typeface="Tahoma"/>
                <a:cs typeface="Tahoma"/>
              </a:rPr>
              <a:t>vector,</a:t>
            </a:r>
            <a:r>
              <a:rPr sz="1600" spc="50" dirty="0">
                <a:latin typeface="Tahoma"/>
                <a:cs typeface="Tahoma"/>
              </a:rPr>
              <a:t> </a:t>
            </a:r>
            <a:r>
              <a:rPr sz="1600" b="1" spc="75" dirty="0">
                <a:latin typeface="Tahoma"/>
                <a:cs typeface="Tahoma"/>
              </a:rPr>
              <a:t>w</a:t>
            </a:r>
            <a:r>
              <a:rPr sz="1600" i="1" spc="112" baseline="-11494" dirty="0">
                <a:latin typeface="Arial"/>
                <a:cs typeface="Arial"/>
              </a:rPr>
              <a:t>d,i</a:t>
            </a:r>
            <a:endParaRPr sz="1600" baseline="-11494" dirty="0">
              <a:latin typeface="Arial"/>
              <a:cs typeface="Arial"/>
            </a:endParaRPr>
          </a:p>
          <a:p>
            <a:pPr marL="857885" marR="5080" lvl="2" indent="-387350">
              <a:lnSpc>
                <a:spcPct val="150000"/>
              </a:lnSpc>
              <a:buAutoNum type="romanLcPeriod"/>
              <a:tabLst>
                <a:tab pos="858519" algn="l"/>
              </a:tabLst>
            </a:pPr>
            <a:r>
              <a:rPr sz="1600" spc="-60" dirty="0">
                <a:latin typeface="Tahoma"/>
                <a:cs typeface="Tahoma"/>
              </a:rPr>
              <a:t>Measure the </a:t>
            </a:r>
            <a:r>
              <a:rPr sz="1600" spc="-85" dirty="0">
                <a:latin typeface="Tahoma"/>
                <a:cs typeface="Tahoma"/>
              </a:rPr>
              <a:t>error </a:t>
            </a:r>
            <a:r>
              <a:rPr sz="1600" spc="-30" dirty="0">
                <a:latin typeface="Tahoma"/>
                <a:cs typeface="Tahoma"/>
              </a:rPr>
              <a:t>in </a:t>
            </a:r>
            <a:r>
              <a:rPr sz="1600" spc="-50" dirty="0">
                <a:latin typeface="Tahoma"/>
                <a:cs typeface="Tahoma"/>
              </a:rPr>
              <a:t>predicting </a:t>
            </a:r>
            <a:r>
              <a:rPr sz="1600" spc="-60" dirty="0">
                <a:latin typeface="Tahoma"/>
                <a:cs typeface="Tahoma"/>
              </a:rPr>
              <a:t>the </a:t>
            </a:r>
            <a:r>
              <a:rPr sz="1600" spc="-45" dirty="0">
                <a:latin typeface="Tahoma"/>
                <a:cs typeface="Tahoma"/>
              </a:rPr>
              <a:t>label </a:t>
            </a:r>
            <a:r>
              <a:rPr sz="1600" spc="-80" dirty="0">
                <a:latin typeface="Tahoma"/>
                <a:cs typeface="Tahoma"/>
              </a:rPr>
              <a:t>on </a:t>
            </a:r>
            <a:r>
              <a:rPr sz="1600" spc="-60" dirty="0">
                <a:latin typeface="Tahoma"/>
                <a:cs typeface="Tahoma"/>
              </a:rPr>
              <a:t>the instance </a:t>
            </a:r>
            <a:r>
              <a:rPr sz="1600" spc="-30" dirty="0">
                <a:latin typeface="Tahoma"/>
                <a:cs typeface="Tahoma"/>
              </a:rPr>
              <a:t>left </a:t>
            </a:r>
            <a:r>
              <a:rPr sz="1600" spc="-40" dirty="0">
                <a:latin typeface="Tahoma"/>
                <a:cs typeface="Tahoma"/>
              </a:rPr>
              <a:t>out,  </a:t>
            </a:r>
            <a:r>
              <a:rPr sz="1600" spc="-70" dirty="0">
                <a:latin typeface="Tahoma"/>
                <a:cs typeface="Tahoma"/>
              </a:rPr>
              <a:t>for </a:t>
            </a:r>
            <a:r>
              <a:rPr sz="1600" spc="-60" dirty="0">
                <a:latin typeface="Tahoma"/>
                <a:cs typeface="Tahoma"/>
              </a:rPr>
              <a:t>the </a:t>
            </a:r>
            <a:r>
              <a:rPr sz="1600" b="1" spc="65" dirty="0">
                <a:latin typeface="Tahoma"/>
                <a:cs typeface="Tahoma"/>
              </a:rPr>
              <a:t>w</a:t>
            </a:r>
            <a:r>
              <a:rPr sz="1600" i="1" spc="97" baseline="-11494" dirty="0">
                <a:latin typeface="Arial"/>
                <a:cs typeface="Arial"/>
              </a:rPr>
              <a:t>d,i </a:t>
            </a:r>
            <a:r>
              <a:rPr sz="1600" spc="-80" dirty="0">
                <a:latin typeface="Tahoma"/>
                <a:cs typeface="Tahoma"/>
              </a:rPr>
              <a:t>parameter </a:t>
            </a:r>
            <a:r>
              <a:rPr sz="1600" spc="-75" dirty="0">
                <a:latin typeface="Tahoma"/>
                <a:cs typeface="Tahoma"/>
              </a:rPr>
              <a:t>vector; </a:t>
            </a:r>
            <a:r>
              <a:rPr sz="1600" spc="-20" dirty="0">
                <a:latin typeface="Tahoma"/>
                <a:cs typeface="Tahoma"/>
              </a:rPr>
              <a:t>call </a:t>
            </a:r>
            <a:r>
              <a:rPr sz="1600" spc="-30" dirty="0">
                <a:latin typeface="Tahoma"/>
                <a:cs typeface="Tahoma"/>
              </a:rPr>
              <a:t>this</a:t>
            </a:r>
            <a:r>
              <a:rPr sz="1600" spc="365" dirty="0">
                <a:latin typeface="Tahoma"/>
                <a:cs typeface="Tahoma"/>
              </a:rPr>
              <a:t> </a:t>
            </a:r>
            <a:r>
              <a:rPr sz="1600" b="0" i="1" spc="90" dirty="0" err="1">
                <a:latin typeface="Bookman Old Style"/>
                <a:cs typeface="Bookman Old Style"/>
              </a:rPr>
              <a:t>J</a:t>
            </a:r>
            <a:r>
              <a:rPr sz="1600" i="1" spc="135" baseline="-11494" dirty="0" err="1">
                <a:latin typeface="Arial"/>
                <a:cs typeface="Arial"/>
              </a:rPr>
              <a:t>d,i</a:t>
            </a:r>
            <a:endParaRPr lang="en-US" sz="1600" i="1" spc="135" baseline="-11494" dirty="0">
              <a:latin typeface="Arial"/>
              <a:cs typeface="Arial"/>
            </a:endParaRPr>
          </a:p>
          <a:p>
            <a:pPr marL="857885" marR="5080" lvl="2" indent="-387350">
              <a:lnSpc>
                <a:spcPct val="150000"/>
              </a:lnSpc>
              <a:buAutoNum type="romanLcPeriod"/>
              <a:tabLst>
                <a:tab pos="858519" algn="l"/>
              </a:tabLst>
            </a:pPr>
            <a:r>
              <a:rPr lang="en-US" sz="1600" spc="0" dirty="0">
                <a:latin typeface="Tahoma"/>
                <a:cs typeface="Tahoma"/>
              </a:rPr>
              <a:t>This </a:t>
            </a:r>
            <a:r>
              <a:rPr lang="en-US" sz="1600" spc="-55" dirty="0">
                <a:latin typeface="Tahoma"/>
                <a:cs typeface="Tahoma"/>
              </a:rPr>
              <a:t>is </a:t>
            </a:r>
            <a:r>
              <a:rPr lang="en-US" sz="1600" spc="-85" dirty="0">
                <a:latin typeface="Tahoma"/>
                <a:cs typeface="Tahoma"/>
              </a:rPr>
              <a:t>a </a:t>
            </a:r>
            <a:r>
              <a:rPr lang="en-US" sz="1600" i="1" spc="-5" dirty="0">
                <a:solidFill>
                  <a:srgbClr val="E50000"/>
                </a:solidFill>
                <a:latin typeface="Arial"/>
                <a:cs typeface="Arial"/>
              </a:rPr>
              <a:t>(mostly) </a:t>
            </a:r>
            <a:r>
              <a:rPr lang="en-US" sz="1600" i="1" spc="-110" dirty="0">
                <a:solidFill>
                  <a:srgbClr val="E50000"/>
                </a:solidFill>
                <a:latin typeface="Arial"/>
                <a:cs typeface="Arial"/>
              </a:rPr>
              <a:t>unbiased </a:t>
            </a:r>
            <a:r>
              <a:rPr lang="en-US" sz="1600" i="1" spc="-65" dirty="0">
                <a:solidFill>
                  <a:srgbClr val="E50000"/>
                </a:solidFill>
                <a:latin typeface="Arial"/>
                <a:cs typeface="Arial"/>
              </a:rPr>
              <a:t>estimate </a:t>
            </a:r>
            <a:r>
              <a:rPr lang="en-US" sz="1600" i="1" spc="-25" dirty="0">
                <a:solidFill>
                  <a:srgbClr val="E50000"/>
                </a:solidFill>
                <a:latin typeface="Arial"/>
                <a:cs typeface="Arial"/>
              </a:rPr>
              <a:t>of </a:t>
            </a:r>
            <a:r>
              <a:rPr lang="en-US" sz="1600" i="1" spc="-45" dirty="0">
                <a:solidFill>
                  <a:srgbClr val="E50000"/>
                </a:solidFill>
                <a:latin typeface="Arial"/>
                <a:cs typeface="Arial"/>
              </a:rPr>
              <a:t>the </a:t>
            </a:r>
            <a:r>
              <a:rPr lang="en-US" sz="1600" i="1" spc="-25" dirty="0">
                <a:solidFill>
                  <a:srgbClr val="E50000"/>
                </a:solidFill>
                <a:latin typeface="Arial"/>
                <a:cs typeface="Arial"/>
              </a:rPr>
              <a:t>true </a:t>
            </a:r>
            <a:r>
              <a:rPr lang="en-US" sz="1600" i="1" spc="-45" dirty="0">
                <a:solidFill>
                  <a:srgbClr val="E50000"/>
                </a:solidFill>
                <a:latin typeface="Arial"/>
                <a:cs typeface="Arial"/>
              </a:rPr>
              <a:t>prediction</a:t>
            </a:r>
            <a:r>
              <a:rPr lang="en-US" sz="1600" i="1" spc="-335" dirty="0">
                <a:solidFill>
                  <a:srgbClr val="E50000"/>
                </a:solidFill>
                <a:latin typeface="Arial"/>
                <a:cs typeface="Arial"/>
              </a:rPr>
              <a:t> </a:t>
            </a:r>
            <a:r>
              <a:rPr lang="en-US" sz="1600" i="1" spc="-65" dirty="0">
                <a:solidFill>
                  <a:srgbClr val="E50000"/>
                </a:solidFill>
                <a:latin typeface="Arial"/>
                <a:cs typeface="Arial"/>
              </a:rPr>
              <a:t>error</a:t>
            </a:r>
          </a:p>
          <a:p>
            <a:pPr marL="356235" marR="5080" lvl="1" indent="-342900">
              <a:lnSpc>
                <a:spcPct val="150000"/>
              </a:lnSpc>
              <a:buAutoNum type="alphaLcParenBoth" startAt="2"/>
              <a:tabLst>
                <a:tab pos="858519" algn="l"/>
              </a:tabLst>
            </a:pPr>
            <a:r>
              <a:rPr lang="en-US" sz="1600" spc="-55" dirty="0">
                <a:latin typeface="Tahoma"/>
                <a:cs typeface="Tahoma"/>
              </a:rPr>
              <a:t>Comput</a:t>
            </a:r>
            <a:r>
              <a:rPr lang="en-US" sz="1600" spc="-45" dirty="0">
                <a:latin typeface="Tahoma"/>
                <a:cs typeface="Tahoma"/>
              </a:rPr>
              <a:t>e</a:t>
            </a:r>
            <a:r>
              <a:rPr lang="en-US" sz="1600" spc="40" dirty="0">
                <a:latin typeface="Tahoma"/>
                <a:cs typeface="Tahoma"/>
              </a:rPr>
              <a:t> </a:t>
            </a:r>
            <a:r>
              <a:rPr lang="en-US" sz="1600" spc="55" dirty="0">
                <a:latin typeface="Tahoma"/>
                <a:cs typeface="Tahoma"/>
              </a:rPr>
              <a:t>t</a:t>
            </a:r>
            <a:r>
              <a:rPr lang="en-US" sz="1600" spc="-85" dirty="0">
                <a:latin typeface="Tahoma"/>
                <a:cs typeface="Tahoma"/>
              </a:rPr>
              <a:t>h</a:t>
            </a:r>
            <a:r>
              <a:rPr lang="en-US" sz="1600" spc="-165" dirty="0">
                <a:latin typeface="Tahoma"/>
                <a:cs typeface="Tahoma"/>
              </a:rPr>
              <a:t>e</a:t>
            </a:r>
            <a:r>
              <a:rPr lang="en-US" sz="1600" spc="50" dirty="0">
                <a:latin typeface="Tahoma"/>
                <a:cs typeface="Tahoma"/>
              </a:rPr>
              <a:t> </a:t>
            </a:r>
            <a:r>
              <a:rPr lang="en-US" sz="1600" spc="-100" dirty="0">
                <a:latin typeface="Tahoma"/>
                <a:cs typeface="Tahoma"/>
              </a:rPr>
              <a:t>average</a:t>
            </a:r>
            <a:r>
              <a:rPr lang="en-US" sz="1600" spc="40" dirty="0">
                <a:latin typeface="Tahoma"/>
                <a:cs typeface="Tahoma"/>
              </a:rPr>
              <a:t> </a:t>
            </a:r>
            <a:r>
              <a:rPr lang="en-US" sz="1600" spc="-55" dirty="0">
                <a:latin typeface="Tahoma"/>
                <a:cs typeface="Tahoma"/>
              </a:rPr>
              <a:t>of</a:t>
            </a:r>
            <a:r>
              <a:rPr lang="en-US" sz="1600" spc="40" dirty="0">
                <a:latin typeface="Tahoma"/>
                <a:cs typeface="Tahoma"/>
              </a:rPr>
              <a:t> </a:t>
            </a:r>
            <a:r>
              <a:rPr lang="en-US" sz="1600" spc="-60" dirty="0">
                <a:latin typeface="Tahoma"/>
                <a:cs typeface="Tahoma"/>
              </a:rPr>
              <a:t>the</a:t>
            </a:r>
            <a:r>
              <a:rPr lang="en-US" sz="1600" spc="40" dirty="0">
                <a:latin typeface="Tahoma"/>
                <a:cs typeface="Tahoma"/>
              </a:rPr>
              <a:t> </a:t>
            </a:r>
            <a:r>
              <a:rPr lang="en-US" sz="1600" spc="-60" dirty="0">
                <a:latin typeface="Tahoma"/>
                <a:cs typeface="Tahoma"/>
              </a:rPr>
              <a:t>estimated</a:t>
            </a:r>
            <a:r>
              <a:rPr lang="en-US" sz="1600" spc="40" dirty="0">
                <a:latin typeface="Tahoma"/>
                <a:cs typeface="Tahoma"/>
              </a:rPr>
              <a:t> </a:t>
            </a:r>
            <a:r>
              <a:rPr lang="en-US" sz="1600" spc="-75" dirty="0">
                <a:latin typeface="Tahoma"/>
                <a:cs typeface="Tahoma"/>
              </a:rPr>
              <a:t>err</a:t>
            </a:r>
            <a:r>
              <a:rPr lang="en-US" sz="1600" spc="-155" dirty="0">
                <a:latin typeface="Tahoma"/>
                <a:cs typeface="Tahoma"/>
              </a:rPr>
              <a:t>o</a:t>
            </a:r>
            <a:r>
              <a:rPr lang="en-US" sz="1600" spc="-105" dirty="0">
                <a:latin typeface="Tahoma"/>
                <a:cs typeface="Tahoma"/>
              </a:rPr>
              <a:t>rs:</a:t>
            </a:r>
          </a:p>
          <a:p>
            <a:pPr marL="13335" marR="5080" lvl="1">
              <a:lnSpc>
                <a:spcPct val="150000"/>
              </a:lnSpc>
              <a:tabLst>
                <a:tab pos="858519" algn="l"/>
              </a:tabLst>
            </a:pPr>
            <a:endParaRPr lang="en-US" sz="1600" spc="-105" dirty="0">
              <a:latin typeface="Tahoma"/>
              <a:cs typeface="Tahoma"/>
            </a:endParaRPr>
          </a:p>
          <a:p>
            <a:pPr marL="470535" marR="5080" lvl="2">
              <a:lnSpc>
                <a:spcPct val="100800"/>
              </a:lnSpc>
              <a:tabLst>
                <a:tab pos="858519" algn="l"/>
              </a:tabLst>
            </a:pPr>
            <a:endParaRPr lang="en-US" sz="1600" dirty="0">
              <a:latin typeface="Arial"/>
              <a:cs typeface="Arial"/>
            </a:endParaRPr>
          </a:p>
          <a:p>
            <a:pPr marL="470535" marR="5080" lvl="2">
              <a:lnSpc>
                <a:spcPct val="100800"/>
              </a:lnSpc>
              <a:tabLst>
                <a:tab pos="858519" algn="l"/>
              </a:tabLst>
            </a:pPr>
            <a:endParaRPr lang="en-US" sz="1600" spc="-70" dirty="0">
              <a:latin typeface="Arial"/>
              <a:cs typeface="Arial"/>
            </a:endParaRPr>
          </a:p>
          <a:p>
            <a:pPr marL="13335" marR="5080" lvl="1">
              <a:lnSpc>
                <a:spcPct val="100800"/>
              </a:lnSpc>
              <a:tabLst>
                <a:tab pos="858519" algn="l"/>
              </a:tabLst>
            </a:pPr>
            <a:r>
              <a:rPr lang="en-US" sz="1600" spc="-70" dirty="0">
                <a:latin typeface="Tahoma"/>
                <a:cs typeface="Tahoma"/>
              </a:rPr>
              <a:t>2. Choose </a:t>
            </a:r>
            <a:r>
              <a:rPr lang="en-US" sz="1600" spc="-60" dirty="0">
                <a:latin typeface="Tahoma"/>
                <a:cs typeface="Tahoma"/>
              </a:rPr>
              <a:t>the </a:t>
            </a:r>
            <a:r>
              <a:rPr lang="en-US" sz="1600" b="0" i="1" spc="-240" dirty="0">
                <a:latin typeface="Bookman Old Style"/>
                <a:cs typeface="Bookman Old Style"/>
              </a:rPr>
              <a:t>d </a:t>
            </a:r>
            <a:r>
              <a:rPr lang="en-US" sz="1600" spc="-30" dirty="0">
                <a:latin typeface="Tahoma"/>
                <a:cs typeface="Tahoma"/>
              </a:rPr>
              <a:t>with </a:t>
            </a:r>
            <a:r>
              <a:rPr lang="en-US" sz="1600" spc="-85" dirty="0">
                <a:latin typeface="Tahoma"/>
                <a:cs typeface="Tahoma"/>
              </a:rPr>
              <a:t>lowest </a:t>
            </a:r>
            <a:r>
              <a:rPr lang="en-US" sz="1600" spc="-100" dirty="0">
                <a:latin typeface="Tahoma"/>
                <a:cs typeface="Tahoma"/>
              </a:rPr>
              <a:t>average </a:t>
            </a:r>
            <a:r>
              <a:rPr lang="en-US" sz="1600" spc="-60" dirty="0">
                <a:latin typeface="Tahoma"/>
                <a:cs typeface="Tahoma"/>
              </a:rPr>
              <a:t>estimated </a:t>
            </a:r>
            <a:r>
              <a:rPr lang="en-US" sz="1600" spc="-95" dirty="0">
                <a:latin typeface="Tahoma"/>
                <a:cs typeface="Tahoma"/>
              </a:rPr>
              <a:t>error: </a:t>
            </a:r>
          </a:p>
          <a:p>
            <a:pPr marL="13335" marR="5080" lvl="1">
              <a:lnSpc>
                <a:spcPct val="100800"/>
              </a:lnSpc>
              <a:tabLst>
                <a:tab pos="858519" algn="l"/>
              </a:tabLst>
            </a:pPr>
            <a:endParaRPr lang="en-US" sz="2000" spc="-95" dirty="0">
              <a:latin typeface="Tahoma"/>
              <a:cs typeface="Tahoma"/>
            </a:endParaRPr>
          </a:p>
          <a:p>
            <a:pPr marL="13335" marR="5080" lvl="1">
              <a:lnSpc>
                <a:spcPct val="100800"/>
              </a:lnSpc>
              <a:tabLst>
                <a:tab pos="858519" algn="l"/>
              </a:tabLst>
            </a:pPr>
            <a:endParaRPr lang="en-US" sz="2000" spc="-95" dirty="0">
              <a:latin typeface="Tahoma"/>
              <a:cs typeface="Tahoma"/>
            </a:endParaRPr>
          </a:p>
          <a:p>
            <a:pPr marL="470535" marR="5080" lvl="2">
              <a:lnSpc>
                <a:spcPct val="100800"/>
              </a:lnSpc>
              <a:tabLst>
                <a:tab pos="858519" algn="l"/>
              </a:tabLst>
            </a:pPr>
            <a:endParaRPr sz="2000" baseline="-11494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190257" y="4648200"/>
                <a:ext cx="1892954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257" y="4648200"/>
                <a:ext cx="1892954" cy="8485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306725" y="6014115"/>
                <a:ext cx="2130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arg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𝑚𝑖𝑛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725" y="6014115"/>
                <a:ext cx="213096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8966320" y="6730060"/>
            <a:ext cx="2032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5"/>
              </a:lnSpc>
            </a:pPr>
            <a:fld id="{81D60167-4931-47E6-BA6A-407CBD079E47}" type="slidenum">
              <a:rPr spc="-60" dirty="0"/>
              <a:t>9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3997" y="715237"/>
            <a:ext cx="44107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5" dirty="0"/>
              <a:t>Estimating </a:t>
            </a:r>
            <a:r>
              <a:rPr spc="-15" dirty="0"/>
              <a:t>true </a:t>
            </a:r>
            <a:r>
              <a:rPr spc="-80" dirty="0"/>
              <a:t>error </a:t>
            </a:r>
            <a:r>
              <a:rPr spc="-75" dirty="0"/>
              <a:t>for </a:t>
            </a:r>
            <a:r>
              <a:rPr b="0" i="1" spc="-280" dirty="0">
                <a:latin typeface="Bookman Old Style"/>
                <a:cs typeface="Bookman Old Style"/>
              </a:rPr>
              <a:t>d </a:t>
            </a:r>
            <a:r>
              <a:rPr b="0" spc="285" dirty="0">
                <a:latin typeface="Garamond"/>
                <a:cs typeface="Garamond"/>
              </a:rPr>
              <a:t>=</a:t>
            </a:r>
            <a:r>
              <a:rPr b="0" spc="-300" dirty="0">
                <a:latin typeface="Garamond"/>
                <a:cs typeface="Garamond"/>
              </a:rPr>
              <a:t> </a:t>
            </a:r>
            <a:r>
              <a:rPr b="0" spc="85" dirty="0">
                <a:latin typeface="Garamond"/>
                <a:cs typeface="Garamond"/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257839"/>
            <a:ext cx="8531225" cy="655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91795">
              <a:lnSpc>
                <a:spcPct val="100000"/>
              </a:lnSpc>
              <a:spcBef>
                <a:spcPts val="114"/>
              </a:spcBef>
            </a:pPr>
            <a:r>
              <a:rPr sz="2050" b="0" i="1" spc="185" dirty="0">
                <a:latin typeface="Bookman Old Style"/>
                <a:cs typeface="Bookman Old Style"/>
              </a:rPr>
              <a:t>D</a:t>
            </a:r>
            <a:r>
              <a:rPr sz="2050" b="0" i="1" spc="10" dirty="0">
                <a:latin typeface="Bookman Old Style"/>
                <a:cs typeface="Bookman Old Style"/>
              </a:rPr>
              <a:t> </a:t>
            </a:r>
            <a:r>
              <a:rPr sz="2050" spc="229" dirty="0">
                <a:latin typeface="Garamond"/>
                <a:cs typeface="Garamond"/>
              </a:rPr>
              <a:t>=</a:t>
            </a:r>
            <a:r>
              <a:rPr sz="2050" spc="55" dirty="0">
                <a:latin typeface="Garamond"/>
                <a:cs typeface="Garamond"/>
              </a:rPr>
              <a:t> </a:t>
            </a:r>
            <a:r>
              <a:rPr sz="2050" spc="90" dirty="0">
                <a:latin typeface="Lucida Sans Unicode"/>
                <a:cs typeface="Lucida Sans Unicode"/>
              </a:rPr>
              <a:t>{</a:t>
            </a:r>
            <a:r>
              <a:rPr sz="2050" spc="90" dirty="0">
                <a:latin typeface="Garamond"/>
                <a:cs typeface="Garamond"/>
              </a:rPr>
              <a:t>(0</a:t>
            </a:r>
            <a:r>
              <a:rPr sz="2050" b="0" i="1" spc="90" dirty="0">
                <a:latin typeface="Bookman Old Style"/>
                <a:cs typeface="Bookman Old Style"/>
              </a:rPr>
              <a:t>.</a:t>
            </a:r>
            <a:r>
              <a:rPr sz="2050" spc="90" dirty="0">
                <a:latin typeface="Garamond"/>
                <a:cs typeface="Garamond"/>
              </a:rPr>
              <a:t>86</a:t>
            </a:r>
            <a:r>
              <a:rPr sz="2050" b="0" i="1" spc="90" dirty="0"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spc="50" dirty="0">
                <a:latin typeface="Garamond"/>
                <a:cs typeface="Garamond"/>
              </a:rPr>
              <a:t>2</a:t>
            </a:r>
            <a:r>
              <a:rPr sz="2050" b="0" i="1" spc="50" dirty="0">
                <a:latin typeface="Bookman Old Style"/>
                <a:cs typeface="Bookman Old Style"/>
              </a:rPr>
              <a:t>.</a:t>
            </a:r>
            <a:r>
              <a:rPr sz="2050" spc="50" dirty="0">
                <a:latin typeface="Garamond"/>
                <a:cs typeface="Garamond"/>
              </a:rPr>
              <a:t>49)</a:t>
            </a:r>
            <a:r>
              <a:rPr sz="2050" b="0" i="1" spc="50" dirty="0"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spc="50" dirty="0">
                <a:latin typeface="Garamond"/>
                <a:cs typeface="Garamond"/>
              </a:rPr>
              <a:t>(0</a:t>
            </a:r>
            <a:r>
              <a:rPr sz="2050" b="0" i="1" spc="50" dirty="0">
                <a:latin typeface="Bookman Old Style"/>
                <a:cs typeface="Bookman Old Style"/>
              </a:rPr>
              <a:t>.</a:t>
            </a:r>
            <a:r>
              <a:rPr sz="2050" spc="50" dirty="0">
                <a:latin typeface="Garamond"/>
                <a:cs typeface="Garamond"/>
              </a:rPr>
              <a:t>09</a:t>
            </a:r>
            <a:r>
              <a:rPr sz="2050" b="0" i="1" spc="50" dirty="0"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spc="50" dirty="0">
                <a:latin typeface="Garamond"/>
                <a:cs typeface="Garamond"/>
              </a:rPr>
              <a:t>0</a:t>
            </a:r>
            <a:r>
              <a:rPr sz="2050" b="0" i="1" spc="50" dirty="0">
                <a:latin typeface="Bookman Old Style"/>
                <a:cs typeface="Bookman Old Style"/>
              </a:rPr>
              <a:t>.</a:t>
            </a:r>
            <a:r>
              <a:rPr sz="2050" spc="50" dirty="0">
                <a:latin typeface="Garamond"/>
                <a:cs typeface="Garamond"/>
              </a:rPr>
              <a:t>83)</a:t>
            </a:r>
            <a:r>
              <a:rPr sz="2050" b="0" i="1" spc="50" dirty="0"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spc="35" dirty="0">
                <a:latin typeface="Garamond"/>
                <a:cs typeface="Garamond"/>
              </a:rPr>
              <a:t>(</a:t>
            </a:r>
            <a:r>
              <a:rPr sz="2050" spc="35" dirty="0">
                <a:latin typeface="Lucida Sans Unicode"/>
                <a:cs typeface="Lucida Sans Unicode"/>
              </a:rPr>
              <a:t>−</a:t>
            </a:r>
            <a:r>
              <a:rPr sz="2050" spc="35" dirty="0">
                <a:latin typeface="Garamond"/>
                <a:cs typeface="Garamond"/>
              </a:rPr>
              <a:t>0</a:t>
            </a:r>
            <a:r>
              <a:rPr sz="2050" b="0" i="1" spc="35" dirty="0">
                <a:latin typeface="Bookman Old Style"/>
                <a:cs typeface="Bookman Old Style"/>
              </a:rPr>
              <a:t>.</a:t>
            </a:r>
            <a:r>
              <a:rPr sz="2050" spc="35" dirty="0">
                <a:latin typeface="Garamond"/>
                <a:cs typeface="Garamond"/>
              </a:rPr>
              <a:t>85</a:t>
            </a:r>
            <a:r>
              <a:rPr sz="2050" b="0" i="1" spc="35" dirty="0"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spc="35" dirty="0">
                <a:latin typeface="Lucida Sans Unicode"/>
                <a:cs typeface="Lucida Sans Unicode"/>
              </a:rPr>
              <a:t>−</a:t>
            </a:r>
            <a:r>
              <a:rPr sz="2050" spc="35" dirty="0">
                <a:latin typeface="Garamond"/>
                <a:cs typeface="Garamond"/>
              </a:rPr>
              <a:t>0</a:t>
            </a:r>
            <a:r>
              <a:rPr sz="2050" b="0" i="1" spc="35" dirty="0">
                <a:latin typeface="Bookman Old Style"/>
                <a:cs typeface="Bookman Old Style"/>
              </a:rPr>
              <a:t>.</a:t>
            </a:r>
            <a:r>
              <a:rPr sz="2050" spc="35" dirty="0">
                <a:latin typeface="Garamond"/>
                <a:cs typeface="Garamond"/>
              </a:rPr>
              <a:t>25)</a:t>
            </a:r>
            <a:r>
              <a:rPr sz="2050" b="0" i="1" spc="35" dirty="0"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spc="50" dirty="0">
                <a:latin typeface="Garamond"/>
                <a:cs typeface="Garamond"/>
              </a:rPr>
              <a:t>(0</a:t>
            </a:r>
            <a:r>
              <a:rPr sz="2050" b="0" i="1" spc="50" dirty="0">
                <a:latin typeface="Bookman Old Style"/>
                <a:cs typeface="Bookman Old Style"/>
              </a:rPr>
              <a:t>.</a:t>
            </a:r>
            <a:r>
              <a:rPr sz="2050" spc="50" dirty="0">
                <a:latin typeface="Garamond"/>
                <a:cs typeface="Garamond"/>
              </a:rPr>
              <a:t>87</a:t>
            </a:r>
            <a:r>
              <a:rPr sz="2050" b="0" i="1" spc="50" dirty="0"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spc="50" dirty="0">
                <a:latin typeface="Garamond"/>
                <a:cs typeface="Garamond"/>
              </a:rPr>
              <a:t>3</a:t>
            </a:r>
            <a:r>
              <a:rPr sz="2050" b="0" i="1" spc="50" dirty="0">
                <a:latin typeface="Bookman Old Style"/>
                <a:cs typeface="Bookman Old Style"/>
              </a:rPr>
              <a:t>.</a:t>
            </a:r>
            <a:r>
              <a:rPr sz="2050" spc="50" dirty="0">
                <a:latin typeface="Garamond"/>
                <a:cs typeface="Garamond"/>
              </a:rPr>
              <a:t>10)</a:t>
            </a:r>
            <a:r>
              <a:rPr sz="2050" b="0" i="1" spc="50" dirty="0"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spc="35" dirty="0">
                <a:latin typeface="Garamond"/>
                <a:cs typeface="Garamond"/>
              </a:rPr>
              <a:t>(</a:t>
            </a:r>
            <a:r>
              <a:rPr sz="2050" spc="35" dirty="0">
                <a:latin typeface="Lucida Sans Unicode"/>
                <a:cs typeface="Lucida Sans Unicode"/>
              </a:rPr>
              <a:t>−</a:t>
            </a:r>
            <a:r>
              <a:rPr sz="2050" spc="35" dirty="0">
                <a:latin typeface="Garamond"/>
                <a:cs typeface="Garamond"/>
              </a:rPr>
              <a:t>0</a:t>
            </a:r>
            <a:r>
              <a:rPr sz="2050" b="0" i="1" spc="35" dirty="0">
                <a:latin typeface="Bookman Old Style"/>
                <a:cs typeface="Bookman Old Style"/>
              </a:rPr>
              <a:t>.</a:t>
            </a:r>
            <a:r>
              <a:rPr sz="2050" spc="35" dirty="0">
                <a:latin typeface="Garamond"/>
                <a:cs typeface="Garamond"/>
              </a:rPr>
              <a:t>44</a:t>
            </a:r>
            <a:r>
              <a:rPr sz="2050" b="0" i="1" spc="35" dirty="0"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spc="50" dirty="0">
                <a:latin typeface="Garamond"/>
                <a:cs typeface="Garamond"/>
              </a:rPr>
              <a:t>0</a:t>
            </a:r>
            <a:r>
              <a:rPr sz="2050" b="0" i="1" spc="50" dirty="0">
                <a:latin typeface="Bookman Old Style"/>
                <a:cs typeface="Bookman Old Style"/>
              </a:rPr>
              <a:t>.</a:t>
            </a:r>
            <a:r>
              <a:rPr sz="2050" spc="50" dirty="0">
                <a:latin typeface="Garamond"/>
                <a:cs typeface="Garamond"/>
              </a:rPr>
              <a:t>87)</a:t>
            </a:r>
            <a:r>
              <a:rPr sz="2050" b="0" i="1" spc="50" dirty="0">
                <a:latin typeface="Bookman Old Style"/>
                <a:cs typeface="Bookman Old Style"/>
              </a:rPr>
              <a:t>,</a:t>
            </a:r>
            <a:endParaRPr sz="205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050" spc="35" dirty="0">
                <a:latin typeface="Garamond"/>
                <a:cs typeface="Garamond"/>
              </a:rPr>
              <a:t>(</a:t>
            </a:r>
            <a:r>
              <a:rPr sz="2050" spc="35" dirty="0">
                <a:latin typeface="Lucida Sans Unicode"/>
                <a:cs typeface="Lucida Sans Unicode"/>
              </a:rPr>
              <a:t>−</a:t>
            </a:r>
            <a:r>
              <a:rPr sz="2050" spc="35" dirty="0">
                <a:latin typeface="Garamond"/>
                <a:cs typeface="Garamond"/>
              </a:rPr>
              <a:t>0</a:t>
            </a:r>
            <a:r>
              <a:rPr sz="2050" b="0" i="1" spc="35" dirty="0">
                <a:latin typeface="Bookman Old Style"/>
                <a:cs typeface="Bookman Old Style"/>
              </a:rPr>
              <a:t>.</a:t>
            </a:r>
            <a:r>
              <a:rPr sz="2050" spc="35" dirty="0">
                <a:latin typeface="Garamond"/>
                <a:cs typeface="Garamond"/>
              </a:rPr>
              <a:t>43</a:t>
            </a:r>
            <a:r>
              <a:rPr sz="2050" b="0" i="1" spc="35" dirty="0"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spc="50" dirty="0">
                <a:latin typeface="Garamond"/>
                <a:cs typeface="Garamond"/>
              </a:rPr>
              <a:t>0</a:t>
            </a:r>
            <a:r>
              <a:rPr sz="2050" b="0" i="1" spc="50" dirty="0">
                <a:latin typeface="Bookman Old Style"/>
                <a:cs typeface="Bookman Old Style"/>
              </a:rPr>
              <a:t>.</a:t>
            </a:r>
            <a:r>
              <a:rPr sz="2050" spc="50" dirty="0">
                <a:latin typeface="Garamond"/>
                <a:cs typeface="Garamond"/>
              </a:rPr>
              <a:t>02)</a:t>
            </a:r>
            <a:r>
              <a:rPr sz="2050" b="0" i="1" spc="50" dirty="0"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spc="35" dirty="0">
                <a:latin typeface="Garamond"/>
                <a:cs typeface="Garamond"/>
              </a:rPr>
              <a:t>(</a:t>
            </a:r>
            <a:r>
              <a:rPr sz="2050" spc="35" dirty="0">
                <a:latin typeface="Lucida Sans Unicode"/>
                <a:cs typeface="Lucida Sans Unicode"/>
              </a:rPr>
              <a:t>−</a:t>
            </a:r>
            <a:r>
              <a:rPr sz="2050" spc="35" dirty="0">
                <a:latin typeface="Garamond"/>
                <a:cs typeface="Garamond"/>
              </a:rPr>
              <a:t>1</a:t>
            </a:r>
            <a:r>
              <a:rPr sz="2050" b="0" i="1" spc="35" dirty="0">
                <a:latin typeface="Bookman Old Style"/>
                <a:cs typeface="Bookman Old Style"/>
              </a:rPr>
              <a:t>.</a:t>
            </a:r>
            <a:r>
              <a:rPr sz="2050" spc="35" dirty="0">
                <a:latin typeface="Garamond"/>
                <a:cs typeface="Garamond"/>
              </a:rPr>
              <a:t>10</a:t>
            </a:r>
            <a:r>
              <a:rPr sz="2050" b="0" i="1" spc="35" dirty="0"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spc="35" dirty="0">
                <a:latin typeface="Lucida Sans Unicode"/>
                <a:cs typeface="Lucida Sans Unicode"/>
              </a:rPr>
              <a:t>−</a:t>
            </a:r>
            <a:r>
              <a:rPr sz="2050" spc="35" dirty="0">
                <a:latin typeface="Garamond"/>
                <a:cs typeface="Garamond"/>
              </a:rPr>
              <a:t>0</a:t>
            </a:r>
            <a:r>
              <a:rPr sz="2050" b="0" i="1" spc="35" dirty="0">
                <a:latin typeface="Bookman Old Style"/>
                <a:cs typeface="Bookman Old Style"/>
              </a:rPr>
              <a:t>.</a:t>
            </a:r>
            <a:r>
              <a:rPr sz="2050" spc="35" dirty="0">
                <a:latin typeface="Garamond"/>
                <a:cs typeface="Garamond"/>
              </a:rPr>
              <a:t>12)</a:t>
            </a:r>
            <a:r>
              <a:rPr sz="2050" b="0" i="1" spc="35" dirty="0"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spc="50" dirty="0">
                <a:latin typeface="Garamond"/>
                <a:cs typeface="Garamond"/>
              </a:rPr>
              <a:t>(0</a:t>
            </a:r>
            <a:r>
              <a:rPr sz="2050" b="0" i="1" spc="50" dirty="0">
                <a:latin typeface="Bookman Old Style"/>
                <a:cs typeface="Bookman Old Style"/>
              </a:rPr>
              <a:t>.</a:t>
            </a:r>
            <a:r>
              <a:rPr sz="2050" spc="50" dirty="0">
                <a:latin typeface="Garamond"/>
                <a:cs typeface="Garamond"/>
              </a:rPr>
              <a:t>40</a:t>
            </a:r>
            <a:r>
              <a:rPr sz="2050" b="0" i="1" spc="50" dirty="0"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spc="50" dirty="0">
                <a:latin typeface="Garamond"/>
                <a:cs typeface="Garamond"/>
              </a:rPr>
              <a:t>1</a:t>
            </a:r>
            <a:r>
              <a:rPr sz="2050" b="0" i="1" spc="50" dirty="0">
                <a:latin typeface="Bookman Old Style"/>
                <a:cs typeface="Bookman Old Style"/>
              </a:rPr>
              <a:t>.</a:t>
            </a:r>
            <a:r>
              <a:rPr sz="2050" spc="50" dirty="0">
                <a:latin typeface="Garamond"/>
                <a:cs typeface="Garamond"/>
              </a:rPr>
              <a:t>81)</a:t>
            </a:r>
            <a:r>
              <a:rPr sz="2050" b="0" i="1" spc="50" dirty="0"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spc="35" dirty="0">
                <a:latin typeface="Garamond"/>
                <a:cs typeface="Garamond"/>
              </a:rPr>
              <a:t>(</a:t>
            </a:r>
            <a:r>
              <a:rPr sz="2050" spc="35" dirty="0">
                <a:latin typeface="Lucida Sans Unicode"/>
                <a:cs typeface="Lucida Sans Unicode"/>
              </a:rPr>
              <a:t>−</a:t>
            </a:r>
            <a:r>
              <a:rPr sz="2050" spc="35" dirty="0">
                <a:latin typeface="Garamond"/>
                <a:cs typeface="Garamond"/>
              </a:rPr>
              <a:t>0</a:t>
            </a:r>
            <a:r>
              <a:rPr sz="2050" b="0" i="1" spc="35" dirty="0">
                <a:latin typeface="Bookman Old Style"/>
                <a:cs typeface="Bookman Old Style"/>
              </a:rPr>
              <a:t>.</a:t>
            </a:r>
            <a:r>
              <a:rPr sz="2050" spc="35" dirty="0">
                <a:latin typeface="Garamond"/>
                <a:cs typeface="Garamond"/>
              </a:rPr>
              <a:t>96</a:t>
            </a:r>
            <a:r>
              <a:rPr sz="2050" b="0" i="1" spc="35" dirty="0"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spc="35" dirty="0">
                <a:latin typeface="Lucida Sans Unicode"/>
                <a:cs typeface="Lucida Sans Unicode"/>
              </a:rPr>
              <a:t>−</a:t>
            </a:r>
            <a:r>
              <a:rPr sz="2050" spc="35" dirty="0">
                <a:latin typeface="Garamond"/>
                <a:cs typeface="Garamond"/>
              </a:rPr>
              <a:t>0</a:t>
            </a:r>
            <a:r>
              <a:rPr sz="2050" b="0" i="1" spc="35" dirty="0">
                <a:latin typeface="Bookman Old Style"/>
                <a:cs typeface="Bookman Old Style"/>
              </a:rPr>
              <a:t>.</a:t>
            </a:r>
            <a:r>
              <a:rPr sz="2050" spc="35" dirty="0">
                <a:latin typeface="Garamond"/>
                <a:cs typeface="Garamond"/>
              </a:rPr>
              <a:t>83)</a:t>
            </a:r>
            <a:r>
              <a:rPr sz="2050" b="0" i="1" spc="35" dirty="0"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spc="50" dirty="0">
                <a:latin typeface="Garamond"/>
                <a:cs typeface="Garamond"/>
              </a:rPr>
              <a:t>(0</a:t>
            </a:r>
            <a:r>
              <a:rPr sz="2050" b="0" i="1" spc="50" dirty="0">
                <a:latin typeface="Bookman Old Style"/>
                <a:cs typeface="Bookman Old Style"/>
              </a:rPr>
              <a:t>.</a:t>
            </a:r>
            <a:r>
              <a:rPr sz="2050" spc="50" dirty="0">
                <a:latin typeface="Garamond"/>
                <a:cs typeface="Garamond"/>
              </a:rPr>
              <a:t>17</a:t>
            </a:r>
            <a:r>
              <a:rPr sz="2050" b="0" i="1" spc="50" dirty="0"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spc="90" dirty="0">
                <a:latin typeface="Garamond"/>
                <a:cs typeface="Garamond"/>
              </a:rPr>
              <a:t>0</a:t>
            </a:r>
            <a:r>
              <a:rPr sz="2050" b="0" i="1" spc="90" dirty="0">
                <a:latin typeface="Bookman Old Style"/>
                <a:cs typeface="Bookman Old Style"/>
              </a:rPr>
              <a:t>.</a:t>
            </a:r>
            <a:r>
              <a:rPr sz="2050" spc="90" dirty="0">
                <a:latin typeface="Garamond"/>
                <a:cs typeface="Garamond"/>
              </a:rPr>
              <a:t>43)</a:t>
            </a:r>
            <a:r>
              <a:rPr sz="2050" spc="90" dirty="0">
                <a:latin typeface="Lucida Sans Unicode"/>
                <a:cs typeface="Lucida Sans Unicode"/>
              </a:rPr>
              <a:t>}</a:t>
            </a:r>
            <a:r>
              <a:rPr sz="2050" spc="90" dirty="0">
                <a:latin typeface="Tahoma"/>
                <a:cs typeface="Tahoma"/>
              </a:rPr>
              <a:t>.</a:t>
            </a:r>
            <a:endParaRPr sz="205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106144"/>
              </p:ext>
            </p:extLst>
          </p:nvPr>
        </p:nvGraphicFramePr>
        <p:xfrm>
          <a:off x="533400" y="2057400"/>
          <a:ext cx="8762364" cy="3801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3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7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8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151765">
                        <a:lnSpc>
                          <a:spcPts val="2145"/>
                        </a:lnSpc>
                      </a:pPr>
                      <a:r>
                        <a:rPr sz="2050" spc="-85" dirty="0">
                          <a:latin typeface="Tahoma"/>
                          <a:cs typeface="Tahoma"/>
                        </a:rPr>
                        <a:t>Iter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30"/>
                        </a:lnSpc>
                      </a:pPr>
                      <a:r>
                        <a:rPr sz="3075" b="0" i="1" spc="315" baseline="8130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1450" i="1" spc="210" dirty="0">
                          <a:latin typeface="Arial"/>
                          <a:cs typeface="Arial"/>
                        </a:rPr>
                        <a:t>train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3095">
                        <a:lnSpc>
                          <a:spcPts val="2430"/>
                        </a:lnSpc>
                      </a:pPr>
                      <a:r>
                        <a:rPr sz="3075" b="0" i="1" spc="225" baseline="8130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1450" i="1" spc="150" dirty="0">
                          <a:latin typeface="Arial"/>
                          <a:cs typeface="Arial"/>
                        </a:rPr>
                        <a:t>valid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5"/>
                        </a:lnSpc>
                      </a:pPr>
                      <a:r>
                        <a:rPr sz="2050" spc="-30" dirty="0">
                          <a:latin typeface="Tahoma"/>
                          <a:cs typeface="Tahoma"/>
                        </a:rPr>
                        <a:t>Error</a:t>
                      </a:r>
                      <a:r>
                        <a:rPr sz="3075" spc="-44" baseline="-18970" dirty="0">
                          <a:latin typeface="Tahoma"/>
                          <a:cs typeface="Tahoma"/>
                        </a:rPr>
                        <a:t>train</a:t>
                      </a:r>
                      <a:endParaRPr sz="3075" baseline="-1897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ts val="2145"/>
                        </a:lnSpc>
                      </a:pPr>
                      <a:r>
                        <a:rPr sz="2050" spc="-35" dirty="0">
                          <a:latin typeface="Tahoma"/>
                          <a:cs typeface="Tahoma"/>
                        </a:rPr>
                        <a:t>Error</a:t>
                      </a:r>
                      <a:r>
                        <a:rPr sz="3075" spc="-52" baseline="-18970" dirty="0">
                          <a:latin typeface="Tahoma"/>
                          <a:cs typeface="Tahoma"/>
                        </a:rPr>
                        <a:t>valid</a:t>
                      </a:r>
                      <a:r>
                        <a:rPr sz="3075" spc="89" baseline="-189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spc="6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2050" b="0" i="1" spc="65" dirty="0">
                          <a:latin typeface="Bookman Old Style"/>
                          <a:cs typeface="Bookman Old Style"/>
                        </a:rPr>
                        <a:t>J</a:t>
                      </a:r>
                      <a:r>
                        <a:rPr sz="2175" spc="97" baseline="-11494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175" i="1" spc="97" baseline="-11494" dirty="0">
                          <a:latin typeface="Arial"/>
                          <a:cs typeface="Arial"/>
                        </a:rPr>
                        <a:t>,i</a:t>
                      </a:r>
                      <a:r>
                        <a:rPr sz="2050" spc="65" dirty="0">
                          <a:latin typeface="Tahoma"/>
                          <a:cs typeface="Tahoma"/>
                        </a:rPr>
                        <a:t>)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0395">
                <a:tc>
                  <a:txBody>
                    <a:bodyPr/>
                    <a:lstStyle/>
                    <a:p>
                      <a:pPr algn="ctr">
                        <a:lnSpc>
                          <a:spcPts val="2195"/>
                        </a:lnSpc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1</a:t>
                      </a:r>
                      <a:endParaRPr sz="205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2</a:t>
                      </a:r>
                      <a:endParaRPr sz="205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3</a:t>
                      </a:r>
                      <a:endParaRPr sz="205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4</a:t>
                      </a:r>
                      <a:endParaRPr sz="205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5</a:t>
                      </a:r>
                      <a:endParaRPr sz="205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6</a:t>
                      </a:r>
                      <a:endParaRPr sz="205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7</a:t>
                      </a:r>
                      <a:endParaRPr sz="205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8</a:t>
                      </a:r>
                      <a:endParaRPr sz="205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9</a:t>
                      </a:r>
                      <a:endParaRPr sz="205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50" spc="-90" dirty="0">
                          <a:latin typeface="Tahoma"/>
                          <a:cs typeface="Tahoma"/>
                        </a:rPr>
                        <a:t>10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95"/>
                        </a:lnSpc>
                      </a:pPr>
                      <a:r>
                        <a:rPr sz="2050" b="0" i="1" spc="185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2050" b="0" i="1" spc="-13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2050" spc="-2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50" spc="100" dirty="0">
                          <a:latin typeface="Lucida Sans Unicode"/>
                          <a:cs typeface="Lucida Sans Unicode"/>
                        </a:rPr>
                        <a:t>{</a:t>
                      </a:r>
                      <a:r>
                        <a:rPr sz="2050" spc="100" dirty="0">
                          <a:latin typeface="Garamond"/>
                          <a:cs typeface="Garamond"/>
                        </a:rPr>
                        <a:t>(0</a:t>
                      </a:r>
                      <a:r>
                        <a:rPr sz="2050" b="0" i="1" spc="10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100" dirty="0">
                          <a:latin typeface="Garamond"/>
                          <a:cs typeface="Garamond"/>
                        </a:rPr>
                        <a:t>86</a:t>
                      </a:r>
                      <a:r>
                        <a:rPr sz="2050" b="0" i="1" spc="100" dirty="0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sz="2050" b="0" i="1" spc="-29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spc="114" dirty="0">
                          <a:latin typeface="Garamond"/>
                          <a:cs typeface="Garamond"/>
                        </a:rPr>
                        <a:t>2</a:t>
                      </a:r>
                      <a:r>
                        <a:rPr sz="2050" b="0" i="1" spc="114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114" dirty="0">
                          <a:latin typeface="Garamond"/>
                          <a:cs typeface="Garamond"/>
                        </a:rPr>
                        <a:t>49)</a:t>
                      </a:r>
                      <a:r>
                        <a:rPr sz="2050" spc="114" dirty="0">
                          <a:latin typeface="Lucida Sans Unicode"/>
                          <a:cs typeface="Lucida Sans Unicode"/>
                        </a:rPr>
                        <a:t>}</a:t>
                      </a:r>
                      <a:endParaRPr sz="2050" dirty="0">
                        <a:latin typeface="Lucida Sans Unicode"/>
                        <a:cs typeface="Lucida Sans Unicode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50" b="0" i="1" spc="185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2050" b="0" i="1" spc="-13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2050" spc="-2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50" spc="100" dirty="0">
                          <a:latin typeface="Lucida Sans Unicode"/>
                          <a:cs typeface="Lucida Sans Unicode"/>
                        </a:rPr>
                        <a:t>{</a:t>
                      </a:r>
                      <a:r>
                        <a:rPr sz="2050" spc="100" dirty="0">
                          <a:latin typeface="Garamond"/>
                          <a:cs typeface="Garamond"/>
                        </a:rPr>
                        <a:t>(0</a:t>
                      </a:r>
                      <a:r>
                        <a:rPr sz="2050" b="0" i="1" spc="10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100" dirty="0">
                          <a:latin typeface="Garamond"/>
                          <a:cs typeface="Garamond"/>
                        </a:rPr>
                        <a:t>08</a:t>
                      </a:r>
                      <a:r>
                        <a:rPr sz="2050" b="0" i="1" spc="100" dirty="0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sz="2050" b="0" i="1" spc="-29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spc="114" dirty="0">
                          <a:latin typeface="Garamond"/>
                          <a:cs typeface="Garamond"/>
                        </a:rPr>
                        <a:t>0</a:t>
                      </a:r>
                      <a:r>
                        <a:rPr sz="2050" b="0" i="1" spc="114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114" dirty="0">
                          <a:latin typeface="Garamond"/>
                          <a:cs typeface="Garamond"/>
                        </a:rPr>
                        <a:t>83)</a:t>
                      </a:r>
                      <a:r>
                        <a:rPr sz="2050" spc="114" dirty="0">
                          <a:latin typeface="Lucida Sans Unicode"/>
                          <a:cs typeface="Lucida Sans Unicode"/>
                        </a:rPr>
                        <a:t>}</a:t>
                      </a:r>
                      <a:endParaRPr sz="2050" dirty="0">
                        <a:latin typeface="Lucida Sans Unicode"/>
                        <a:cs typeface="Lucida Sans Unicode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50" b="0" i="1" spc="185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2050" b="0" i="1" spc="-11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2050" spc="-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50" spc="75" dirty="0">
                          <a:latin typeface="Lucida Sans Unicode"/>
                          <a:cs typeface="Lucida Sans Unicode"/>
                        </a:rPr>
                        <a:t>{</a:t>
                      </a:r>
                      <a:r>
                        <a:rPr sz="2050" spc="75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2050" spc="7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2050" spc="75" dirty="0">
                          <a:latin typeface="Garamond"/>
                          <a:cs typeface="Garamond"/>
                        </a:rPr>
                        <a:t>0</a:t>
                      </a:r>
                      <a:r>
                        <a:rPr sz="2050" b="0" i="1" spc="7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75" dirty="0">
                          <a:latin typeface="Garamond"/>
                          <a:cs typeface="Garamond"/>
                        </a:rPr>
                        <a:t>85</a:t>
                      </a:r>
                      <a:r>
                        <a:rPr sz="2050" b="0" i="1" spc="75" dirty="0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sz="2050" b="0" i="1" spc="-28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spc="100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2050" spc="100" dirty="0">
                          <a:latin typeface="Garamond"/>
                          <a:cs typeface="Garamond"/>
                        </a:rPr>
                        <a:t>0</a:t>
                      </a:r>
                      <a:r>
                        <a:rPr sz="2050" b="0" i="1" spc="10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100" dirty="0">
                          <a:latin typeface="Garamond"/>
                          <a:cs typeface="Garamond"/>
                        </a:rPr>
                        <a:t>25)</a:t>
                      </a:r>
                      <a:r>
                        <a:rPr sz="2050" spc="100" dirty="0">
                          <a:latin typeface="Lucida Sans Unicode"/>
                          <a:cs typeface="Lucida Sans Unicode"/>
                        </a:rPr>
                        <a:t>}</a:t>
                      </a:r>
                      <a:endParaRPr sz="2050" dirty="0">
                        <a:latin typeface="Lucida Sans Unicode"/>
                        <a:cs typeface="Lucida Sans Unicode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50" b="0" i="1" spc="185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2050" b="0" i="1" spc="-11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2050" spc="-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50" spc="100" dirty="0">
                          <a:latin typeface="Lucida Sans Unicode"/>
                          <a:cs typeface="Lucida Sans Unicode"/>
                        </a:rPr>
                        <a:t>{</a:t>
                      </a:r>
                      <a:r>
                        <a:rPr sz="2050" spc="100" dirty="0">
                          <a:latin typeface="Garamond"/>
                          <a:cs typeface="Garamond"/>
                        </a:rPr>
                        <a:t>(0</a:t>
                      </a:r>
                      <a:r>
                        <a:rPr sz="2050" b="0" i="1" spc="10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100" dirty="0">
                          <a:latin typeface="Garamond"/>
                          <a:cs typeface="Garamond"/>
                        </a:rPr>
                        <a:t>87</a:t>
                      </a:r>
                      <a:r>
                        <a:rPr sz="2050" b="0" i="1" spc="100" dirty="0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sz="2050" b="0" i="1" spc="-28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spc="114" dirty="0">
                          <a:latin typeface="Garamond"/>
                          <a:cs typeface="Garamond"/>
                        </a:rPr>
                        <a:t>3</a:t>
                      </a:r>
                      <a:r>
                        <a:rPr sz="2050" b="0" i="1" spc="114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114" dirty="0">
                          <a:latin typeface="Garamond"/>
                          <a:cs typeface="Garamond"/>
                        </a:rPr>
                        <a:t>10)</a:t>
                      </a:r>
                      <a:r>
                        <a:rPr sz="2050" spc="114" dirty="0">
                          <a:latin typeface="Lucida Sans Unicode"/>
                          <a:cs typeface="Lucida Sans Unicode"/>
                        </a:rPr>
                        <a:t>}</a:t>
                      </a:r>
                      <a:endParaRPr sz="2050" dirty="0">
                        <a:latin typeface="Lucida Sans Unicode"/>
                        <a:cs typeface="Lucida Sans Unicode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50" b="0" i="1" spc="185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2050" b="0" i="1" spc="-12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2050" spc="-2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50" spc="75" dirty="0">
                          <a:latin typeface="Lucida Sans Unicode"/>
                          <a:cs typeface="Lucida Sans Unicode"/>
                        </a:rPr>
                        <a:t>{</a:t>
                      </a:r>
                      <a:r>
                        <a:rPr sz="2050" spc="75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2050" spc="7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2050" spc="75" dirty="0">
                          <a:latin typeface="Garamond"/>
                          <a:cs typeface="Garamond"/>
                        </a:rPr>
                        <a:t>0</a:t>
                      </a:r>
                      <a:r>
                        <a:rPr sz="2050" b="0" i="1" spc="7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75" dirty="0">
                          <a:latin typeface="Garamond"/>
                          <a:cs typeface="Garamond"/>
                        </a:rPr>
                        <a:t>44</a:t>
                      </a:r>
                      <a:r>
                        <a:rPr sz="2050" b="0" i="1" spc="75" dirty="0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sz="2050" b="0" i="1" spc="-28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spc="114" dirty="0">
                          <a:latin typeface="Garamond"/>
                          <a:cs typeface="Garamond"/>
                        </a:rPr>
                        <a:t>0</a:t>
                      </a:r>
                      <a:r>
                        <a:rPr sz="2050" b="0" i="1" spc="114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114" dirty="0">
                          <a:latin typeface="Garamond"/>
                          <a:cs typeface="Garamond"/>
                        </a:rPr>
                        <a:t>87)</a:t>
                      </a:r>
                      <a:r>
                        <a:rPr sz="2050" spc="114" dirty="0">
                          <a:latin typeface="Lucida Sans Unicode"/>
                          <a:cs typeface="Lucida Sans Unicode"/>
                        </a:rPr>
                        <a:t>}</a:t>
                      </a:r>
                      <a:endParaRPr sz="2050" dirty="0">
                        <a:latin typeface="Lucida Sans Unicode"/>
                        <a:cs typeface="Lucida Sans Unicode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50" b="0" i="1" spc="185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2050" b="0" i="1" spc="-12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2050" spc="-2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50" spc="75" dirty="0">
                          <a:latin typeface="Lucida Sans Unicode"/>
                          <a:cs typeface="Lucida Sans Unicode"/>
                        </a:rPr>
                        <a:t>{</a:t>
                      </a:r>
                      <a:r>
                        <a:rPr sz="2050" spc="75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2050" spc="7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2050" spc="75" dirty="0">
                          <a:latin typeface="Garamond"/>
                          <a:cs typeface="Garamond"/>
                        </a:rPr>
                        <a:t>0</a:t>
                      </a:r>
                      <a:r>
                        <a:rPr sz="2050" b="0" i="1" spc="7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75" dirty="0">
                          <a:latin typeface="Garamond"/>
                          <a:cs typeface="Garamond"/>
                        </a:rPr>
                        <a:t>43</a:t>
                      </a:r>
                      <a:r>
                        <a:rPr sz="2050" b="0" i="1" spc="75" dirty="0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sz="2050" b="0" i="1" spc="-28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spc="114" dirty="0">
                          <a:latin typeface="Garamond"/>
                          <a:cs typeface="Garamond"/>
                        </a:rPr>
                        <a:t>0</a:t>
                      </a:r>
                      <a:r>
                        <a:rPr sz="2050" b="0" i="1" spc="114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114" dirty="0">
                          <a:latin typeface="Garamond"/>
                          <a:cs typeface="Garamond"/>
                        </a:rPr>
                        <a:t>02)</a:t>
                      </a:r>
                      <a:r>
                        <a:rPr sz="2050" spc="114" dirty="0">
                          <a:latin typeface="Lucida Sans Unicode"/>
                          <a:cs typeface="Lucida Sans Unicode"/>
                        </a:rPr>
                        <a:t>}</a:t>
                      </a:r>
                      <a:endParaRPr sz="2050" dirty="0">
                        <a:latin typeface="Lucida Sans Unicode"/>
                        <a:cs typeface="Lucida Sans Unicode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50" b="0" i="1" spc="185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2050" b="0" i="1" spc="-11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2050" spc="-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50" spc="75" dirty="0">
                          <a:latin typeface="Lucida Sans Unicode"/>
                          <a:cs typeface="Lucida Sans Unicode"/>
                        </a:rPr>
                        <a:t>{</a:t>
                      </a:r>
                      <a:r>
                        <a:rPr sz="2050" spc="75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2050" spc="7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2050" spc="75" dirty="0">
                          <a:latin typeface="Garamond"/>
                          <a:cs typeface="Garamond"/>
                        </a:rPr>
                        <a:t>1</a:t>
                      </a:r>
                      <a:r>
                        <a:rPr sz="2050" b="0" i="1" spc="7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75" dirty="0">
                          <a:latin typeface="Garamond"/>
                          <a:cs typeface="Garamond"/>
                        </a:rPr>
                        <a:t>10</a:t>
                      </a:r>
                      <a:r>
                        <a:rPr sz="2050" b="0" i="1" spc="75" dirty="0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sz="2050" b="0" i="1" spc="-28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spc="100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2050" spc="100" dirty="0">
                          <a:latin typeface="Garamond"/>
                          <a:cs typeface="Garamond"/>
                        </a:rPr>
                        <a:t>0</a:t>
                      </a:r>
                      <a:r>
                        <a:rPr sz="2050" b="0" i="1" spc="10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100" dirty="0">
                          <a:latin typeface="Garamond"/>
                          <a:cs typeface="Garamond"/>
                        </a:rPr>
                        <a:t>12)</a:t>
                      </a:r>
                      <a:r>
                        <a:rPr sz="2050" spc="100" dirty="0">
                          <a:latin typeface="Lucida Sans Unicode"/>
                          <a:cs typeface="Lucida Sans Unicode"/>
                        </a:rPr>
                        <a:t>}</a:t>
                      </a:r>
                      <a:endParaRPr sz="2050" dirty="0">
                        <a:latin typeface="Lucida Sans Unicode"/>
                        <a:cs typeface="Lucida Sans Unicode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50" b="0" i="1" spc="185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2050" b="0" i="1" spc="-11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2050" spc="-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50" spc="100" dirty="0">
                          <a:latin typeface="Lucida Sans Unicode"/>
                          <a:cs typeface="Lucida Sans Unicode"/>
                        </a:rPr>
                        <a:t>{</a:t>
                      </a:r>
                      <a:r>
                        <a:rPr sz="2050" spc="100" dirty="0">
                          <a:latin typeface="Garamond"/>
                          <a:cs typeface="Garamond"/>
                        </a:rPr>
                        <a:t>(0</a:t>
                      </a:r>
                      <a:r>
                        <a:rPr sz="2050" b="0" i="1" spc="10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100" dirty="0">
                          <a:latin typeface="Garamond"/>
                          <a:cs typeface="Garamond"/>
                        </a:rPr>
                        <a:t>40</a:t>
                      </a:r>
                      <a:r>
                        <a:rPr sz="2050" b="0" i="1" spc="100" dirty="0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sz="2050" b="0" i="1" spc="-28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spc="114" dirty="0">
                          <a:latin typeface="Garamond"/>
                          <a:cs typeface="Garamond"/>
                        </a:rPr>
                        <a:t>1</a:t>
                      </a:r>
                      <a:r>
                        <a:rPr sz="2050" b="0" i="1" spc="114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114" dirty="0">
                          <a:latin typeface="Garamond"/>
                          <a:cs typeface="Garamond"/>
                        </a:rPr>
                        <a:t>81)</a:t>
                      </a:r>
                      <a:r>
                        <a:rPr sz="2050" spc="114" dirty="0">
                          <a:latin typeface="Lucida Sans Unicode"/>
                          <a:cs typeface="Lucida Sans Unicode"/>
                        </a:rPr>
                        <a:t>}</a:t>
                      </a:r>
                      <a:endParaRPr sz="2050" dirty="0">
                        <a:latin typeface="Lucida Sans Unicode"/>
                        <a:cs typeface="Lucida Sans Unicode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50" b="0" i="1" spc="185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2050" b="0" i="1" spc="-11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2050" spc="-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50" spc="75" dirty="0">
                          <a:latin typeface="Lucida Sans Unicode"/>
                          <a:cs typeface="Lucida Sans Unicode"/>
                        </a:rPr>
                        <a:t>{</a:t>
                      </a:r>
                      <a:r>
                        <a:rPr sz="2050" spc="75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2050" spc="7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2050" spc="75" dirty="0">
                          <a:latin typeface="Garamond"/>
                          <a:cs typeface="Garamond"/>
                        </a:rPr>
                        <a:t>0</a:t>
                      </a:r>
                      <a:r>
                        <a:rPr sz="2050" b="0" i="1" spc="7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75" dirty="0">
                          <a:latin typeface="Garamond"/>
                          <a:cs typeface="Garamond"/>
                        </a:rPr>
                        <a:t>96</a:t>
                      </a:r>
                      <a:r>
                        <a:rPr sz="2050" b="0" i="1" spc="75" dirty="0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sz="2050" b="0" i="1" spc="-28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spc="100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2050" spc="100" dirty="0">
                          <a:latin typeface="Garamond"/>
                          <a:cs typeface="Garamond"/>
                        </a:rPr>
                        <a:t>0</a:t>
                      </a:r>
                      <a:r>
                        <a:rPr sz="2050" b="0" i="1" spc="10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100" dirty="0">
                          <a:latin typeface="Garamond"/>
                          <a:cs typeface="Garamond"/>
                        </a:rPr>
                        <a:t>83)</a:t>
                      </a:r>
                      <a:r>
                        <a:rPr sz="2050" spc="100" dirty="0">
                          <a:latin typeface="Lucida Sans Unicode"/>
                          <a:cs typeface="Lucida Sans Unicode"/>
                        </a:rPr>
                        <a:t>}</a:t>
                      </a:r>
                      <a:endParaRPr sz="2050" dirty="0">
                        <a:latin typeface="Lucida Sans Unicode"/>
                        <a:cs typeface="Lucida Sans Unicode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50" b="0" i="1" spc="185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2050" b="0" i="1" spc="-11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spc="-2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2050" spc="-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50" spc="100" dirty="0">
                          <a:latin typeface="Lucida Sans Unicode"/>
                          <a:cs typeface="Lucida Sans Unicode"/>
                        </a:rPr>
                        <a:t>{</a:t>
                      </a:r>
                      <a:r>
                        <a:rPr sz="2050" spc="100" dirty="0">
                          <a:latin typeface="Garamond"/>
                          <a:cs typeface="Garamond"/>
                        </a:rPr>
                        <a:t>(0</a:t>
                      </a:r>
                      <a:r>
                        <a:rPr sz="2050" b="0" i="1" spc="10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100" dirty="0">
                          <a:latin typeface="Garamond"/>
                          <a:cs typeface="Garamond"/>
                        </a:rPr>
                        <a:t>17</a:t>
                      </a:r>
                      <a:r>
                        <a:rPr sz="2050" b="0" i="1" spc="100" dirty="0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sz="2050" b="0" i="1" spc="-28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spc="114" dirty="0">
                          <a:latin typeface="Garamond"/>
                          <a:cs typeface="Garamond"/>
                        </a:rPr>
                        <a:t>0</a:t>
                      </a:r>
                      <a:r>
                        <a:rPr sz="2050" b="0" i="1" spc="114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114" dirty="0">
                          <a:latin typeface="Garamond"/>
                          <a:cs typeface="Garamond"/>
                        </a:rPr>
                        <a:t>43)</a:t>
                      </a:r>
                      <a:r>
                        <a:rPr sz="2050" spc="114" dirty="0">
                          <a:latin typeface="Lucida Sans Unicode"/>
                          <a:cs typeface="Lucida Sans Unicode"/>
                        </a:rPr>
                        <a:t>}</a:t>
                      </a:r>
                      <a:endParaRPr sz="205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l">
                        <a:lnSpc>
                          <a:spcPts val="2195"/>
                        </a:lnSpc>
                      </a:pPr>
                      <a:r>
                        <a:rPr sz="2050" spc="50" dirty="0">
                          <a:latin typeface="Garamond"/>
                          <a:cs typeface="Garamond"/>
                        </a:rPr>
                        <a:t>(0</a:t>
                      </a:r>
                      <a:r>
                        <a:rPr sz="2050" b="0" i="1" spc="5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50" dirty="0">
                          <a:latin typeface="Garamond"/>
                          <a:cs typeface="Garamond"/>
                        </a:rPr>
                        <a:t>86</a:t>
                      </a:r>
                      <a:r>
                        <a:rPr sz="2050" b="0" i="1" spc="50" dirty="0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sz="2050" b="0" i="1" spc="-3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spc="65" dirty="0">
                          <a:latin typeface="Garamond"/>
                          <a:cs typeface="Garamond"/>
                        </a:rPr>
                        <a:t>2</a:t>
                      </a:r>
                      <a:r>
                        <a:rPr sz="2050" b="0" i="1" spc="6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65" dirty="0">
                          <a:latin typeface="Garamond"/>
                          <a:cs typeface="Garamond"/>
                        </a:rPr>
                        <a:t>49)</a:t>
                      </a:r>
                      <a:endParaRPr sz="2050" dirty="0">
                        <a:latin typeface="Garamond"/>
                        <a:cs typeface="Garamond"/>
                      </a:endParaRPr>
                    </a:p>
                    <a:p>
                      <a:pPr marL="635" algn="l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50" spc="50" dirty="0">
                          <a:latin typeface="Garamond"/>
                          <a:cs typeface="Garamond"/>
                        </a:rPr>
                        <a:t>(0</a:t>
                      </a:r>
                      <a:r>
                        <a:rPr sz="2050" b="0" i="1" spc="5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50" dirty="0">
                          <a:latin typeface="Garamond"/>
                          <a:cs typeface="Garamond"/>
                        </a:rPr>
                        <a:t>09</a:t>
                      </a:r>
                      <a:r>
                        <a:rPr sz="2050" b="0" i="1" spc="50" dirty="0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sz="2050" b="0" i="1" spc="-3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spc="65" dirty="0">
                          <a:latin typeface="Garamond"/>
                          <a:cs typeface="Garamond"/>
                        </a:rPr>
                        <a:t>0</a:t>
                      </a:r>
                      <a:r>
                        <a:rPr sz="2050" b="0" i="1" spc="6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65" dirty="0">
                          <a:latin typeface="Garamond"/>
                          <a:cs typeface="Garamond"/>
                        </a:rPr>
                        <a:t>83)</a:t>
                      </a:r>
                      <a:endParaRPr sz="2050" dirty="0">
                        <a:latin typeface="Garamond"/>
                        <a:cs typeface="Garamond"/>
                      </a:endParaRPr>
                    </a:p>
                    <a:p>
                      <a:pPr marL="635" algn="l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50" spc="35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2050" spc="3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2050" spc="35" dirty="0">
                          <a:latin typeface="Garamond"/>
                          <a:cs typeface="Garamond"/>
                        </a:rPr>
                        <a:t>0</a:t>
                      </a:r>
                      <a:r>
                        <a:rPr sz="2050" b="0" i="1" spc="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35" dirty="0">
                          <a:latin typeface="Garamond"/>
                          <a:cs typeface="Garamond"/>
                        </a:rPr>
                        <a:t>85</a:t>
                      </a:r>
                      <a:r>
                        <a:rPr sz="2050" b="0" i="1" spc="35" dirty="0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sz="2050" b="0" i="1" spc="-28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spc="50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2050" spc="50" dirty="0">
                          <a:latin typeface="Garamond"/>
                          <a:cs typeface="Garamond"/>
                        </a:rPr>
                        <a:t>0</a:t>
                      </a:r>
                      <a:r>
                        <a:rPr sz="2050" b="0" i="1" spc="5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50" dirty="0">
                          <a:latin typeface="Garamond"/>
                          <a:cs typeface="Garamond"/>
                        </a:rPr>
                        <a:t>25)</a:t>
                      </a:r>
                      <a:endParaRPr sz="2050" dirty="0">
                        <a:latin typeface="Garamond"/>
                        <a:cs typeface="Garamond"/>
                      </a:endParaRPr>
                    </a:p>
                    <a:p>
                      <a:pPr marL="635" algn="l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50" spc="50" dirty="0">
                          <a:latin typeface="Garamond"/>
                          <a:cs typeface="Garamond"/>
                        </a:rPr>
                        <a:t>(0</a:t>
                      </a:r>
                      <a:r>
                        <a:rPr sz="2050" b="0" i="1" spc="5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50" dirty="0">
                          <a:latin typeface="Garamond"/>
                          <a:cs typeface="Garamond"/>
                        </a:rPr>
                        <a:t>87</a:t>
                      </a:r>
                      <a:r>
                        <a:rPr sz="2050" b="0" i="1" spc="50" dirty="0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sz="2050" b="0" i="1" spc="-28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spc="65" dirty="0">
                          <a:latin typeface="Garamond"/>
                          <a:cs typeface="Garamond"/>
                        </a:rPr>
                        <a:t>3</a:t>
                      </a:r>
                      <a:r>
                        <a:rPr sz="2050" b="0" i="1" spc="6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65" dirty="0">
                          <a:latin typeface="Garamond"/>
                          <a:cs typeface="Garamond"/>
                        </a:rPr>
                        <a:t>10)</a:t>
                      </a:r>
                      <a:endParaRPr sz="2050" dirty="0">
                        <a:latin typeface="Garamond"/>
                        <a:cs typeface="Garamond"/>
                      </a:endParaRPr>
                    </a:p>
                    <a:p>
                      <a:pPr marL="635" algn="l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50" spc="35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2050" spc="3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2050" spc="35" dirty="0">
                          <a:latin typeface="Garamond"/>
                          <a:cs typeface="Garamond"/>
                        </a:rPr>
                        <a:t>0</a:t>
                      </a:r>
                      <a:r>
                        <a:rPr sz="2050" b="0" i="1" spc="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35" dirty="0">
                          <a:latin typeface="Garamond"/>
                          <a:cs typeface="Garamond"/>
                        </a:rPr>
                        <a:t>44</a:t>
                      </a:r>
                      <a:r>
                        <a:rPr sz="2050" b="0" i="1" spc="35" dirty="0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sz="2050" b="0" i="1" spc="-33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spc="75" dirty="0">
                          <a:latin typeface="Garamond"/>
                          <a:cs typeface="Garamond"/>
                        </a:rPr>
                        <a:t>0</a:t>
                      </a:r>
                      <a:r>
                        <a:rPr sz="2050" b="0" i="1" spc="7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75" dirty="0">
                          <a:latin typeface="Garamond"/>
                          <a:cs typeface="Garamond"/>
                        </a:rPr>
                        <a:t>87)</a:t>
                      </a:r>
                      <a:endParaRPr sz="2050" dirty="0">
                        <a:latin typeface="Garamond"/>
                        <a:cs typeface="Garamond"/>
                      </a:endParaRPr>
                    </a:p>
                    <a:p>
                      <a:pPr marL="635" algn="l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50" spc="35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2050" spc="3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2050" spc="35" dirty="0">
                          <a:latin typeface="Garamond"/>
                          <a:cs typeface="Garamond"/>
                        </a:rPr>
                        <a:t>0</a:t>
                      </a:r>
                      <a:r>
                        <a:rPr sz="2050" b="0" i="1" spc="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35" dirty="0">
                          <a:latin typeface="Garamond"/>
                          <a:cs typeface="Garamond"/>
                        </a:rPr>
                        <a:t>43</a:t>
                      </a:r>
                      <a:r>
                        <a:rPr sz="2050" b="0" i="1" spc="35" dirty="0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sz="2050" b="0" i="1" spc="-33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spc="75" dirty="0">
                          <a:latin typeface="Garamond"/>
                          <a:cs typeface="Garamond"/>
                        </a:rPr>
                        <a:t>0</a:t>
                      </a:r>
                      <a:r>
                        <a:rPr sz="2050" b="0" i="1" spc="7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75" dirty="0">
                          <a:latin typeface="Garamond"/>
                          <a:cs typeface="Garamond"/>
                        </a:rPr>
                        <a:t>02)</a:t>
                      </a:r>
                      <a:endParaRPr sz="2050" dirty="0">
                        <a:latin typeface="Garamond"/>
                        <a:cs typeface="Garamond"/>
                      </a:endParaRPr>
                    </a:p>
                    <a:p>
                      <a:pPr marL="635" algn="l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50" spc="35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2050" spc="3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2050" spc="35" dirty="0">
                          <a:latin typeface="Garamond"/>
                          <a:cs typeface="Garamond"/>
                        </a:rPr>
                        <a:t>1</a:t>
                      </a:r>
                      <a:r>
                        <a:rPr sz="2050" b="0" i="1" spc="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35" dirty="0">
                          <a:latin typeface="Garamond"/>
                          <a:cs typeface="Garamond"/>
                        </a:rPr>
                        <a:t>10</a:t>
                      </a:r>
                      <a:r>
                        <a:rPr sz="2050" b="0" i="1" spc="35" dirty="0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sz="2050" b="0" i="1" spc="-28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spc="50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2050" spc="50" dirty="0">
                          <a:latin typeface="Garamond"/>
                          <a:cs typeface="Garamond"/>
                        </a:rPr>
                        <a:t>0</a:t>
                      </a:r>
                      <a:r>
                        <a:rPr sz="2050" b="0" i="1" spc="5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50" dirty="0">
                          <a:latin typeface="Garamond"/>
                          <a:cs typeface="Garamond"/>
                        </a:rPr>
                        <a:t>12)</a:t>
                      </a:r>
                      <a:endParaRPr sz="2050" dirty="0">
                        <a:latin typeface="Garamond"/>
                        <a:cs typeface="Garamond"/>
                      </a:endParaRPr>
                    </a:p>
                    <a:p>
                      <a:pPr marL="635" algn="l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50" spc="50" dirty="0">
                          <a:latin typeface="Garamond"/>
                          <a:cs typeface="Garamond"/>
                        </a:rPr>
                        <a:t>(0</a:t>
                      </a:r>
                      <a:r>
                        <a:rPr sz="2050" b="0" i="1" spc="5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50" dirty="0">
                          <a:latin typeface="Garamond"/>
                          <a:cs typeface="Garamond"/>
                        </a:rPr>
                        <a:t>40</a:t>
                      </a:r>
                      <a:r>
                        <a:rPr sz="2050" b="0" i="1" spc="50" dirty="0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sz="2050" b="0" i="1" spc="-28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spc="65" dirty="0">
                          <a:latin typeface="Garamond"/>
                          <a:cs typeface="Garamond"/>
                        </a:rPr>
                        <a:t>1</a:t>
                      </a:r>
                      <a:r>
                        <a:rPr sz="2050" b="0" i="1" spc="6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65" dirty="0">
                          <a:latin typeface="Garamond"/>
                          <a:cs typeface="Garamond"/>
                        </a:rPr>
                        <a:t>81)</a:t>
                      </a:r>
                      <a:endParaRPr sz="2050" dirty="0">
                        <a:latin typeface="Garamond"/>
                        <a:cs typeface="Garamond"/>
                      </a:endParaRPr>
                    </a:p>
                    <a:p>
                      <a:pPr marL="635" algn="l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50" spc="35" dirty="0">
                          <a:latin typeface="Garamond"/>
                          <a:cs typeface="Garamond"/>
                        </a:rPr>
                        <a:t>(</a:t>
                      </a:r>
                      <a:r>
                        <a:rPr sz="2050" spc="3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2050" spc="35" dirty="0">
                          <a:latin typeface="Garamond"/>
                          <a:cs typeface="Garamond"/>
                        </a:rPr>
                        <a:t>0</a:t>
                      </a:r>
                      <a:r>
                        <a:rPr sz="2050" b="0" i="1" spc="3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35" dirty="0">
                          <a:latin typeface="Garamond"/>
                          <a:cs typeface="Garamond"/>
                        </a:rPr>
                        <a:t>96</a:t>
                      </a:r>
                      <a:r>
                        <a:rPr sz="2050" b="0" i="1" spc="35" dirty="0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sz="2050" b="0" i="1" spc="-28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spc="50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2050" spc="50" dirty="0">
                          <a:latin typeface="Garamond"/>
                          <a:cs typeface="Garamond"/>
                        </a:rPr>
                        <a:t>0</a:t>
                      </a:r>
                      <a:r>
                        <a:rPr sz="2050" b="0" i="1" spc="5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50" dirty="0">
                          <a:latin typeface="Garamond"/>
                          <a:cs typeface="Garamond"/>
                        </a:rPr>
                        <a:t>83)</a:t>
                      </a:r>
                      <a:endParaRPr sz="2050" dirty="0">
                        <a:latin typeface="Garamond"/>
                        <a:cs typeface="Garamond"/>
                      </a:endParaRPr>
                    </a:p>
                    <a:p>
                      <a:pPr marL="635" algn="l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50" spc="50" dirty="0">
                          <a:latin typeface="Garamond"/>
                          <a:cs typeface="Garamond"/>
                        </a:rPr>
                        <a:t>(0</a:t>
                      </a:r>
                      <a:r>
                        <a:rPr sz="2050" b="0" i="1" spc="5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50" dirty="0">
                          <a:latin typeface="Garamond"/>
                          <a:cs typeface="Garamond"/>
                        </a:rPr>
                        <a:t>17</a:t>
                      </a:r>
                      <a:r>
                        <a:rPr sz="2050" b="0" i="1" spc="50" dirty="0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sz="2050" b="0" i="1" spc="-28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spc="65" dirty="0">
                          <a:latin typeface="Garamond"/>
                          <a:cs typeface="Garamond"/>
                        </a:rPr>
                        <a:t>0</a:t>
                      </a:r>
                      <a:r>
                        <a:rPr sz="2050" b="0" i="1" spc="65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65" dirty="0">
                          <a:latin typeface="Garamond"/>
                          <a:cs typeface="Garamond"/>
                        </a:rPr>
                        <a:t>43)</a:t>
                      </a:r>
                      <a:endParaRPr sz="2050" dirty="0">
                        <a:latin typeface="Garamond"/>
                        <a:cs typeface="Garamond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ts val="2195"/>
                        </a:lnSpc>
                      </a:pPr>
                      <a:r>
                        <a:rPr sz="2050" spc="-80" dirty="0">
                          <a:latin typeface="Tahoma"/>
                          <a:cs typeface="Tahoma"/>
                        </a:rPr>
                        <a:t>0.4928</a:t>
                      </a:r>
                      <a:endParaRPr sz="2050">
                        <a:latin typeface="Tahoma"/>
                        <a:cs typeface="Tahoma"/>
                      </a:endParaRPr>
                    </a:p>
                    <a:p>
                      <a:pPr marL="3200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50" spc="-80" dirty="0">
                          <a:latin typeface="Tahoma"/>
                          <a:cs typeface="Tahoma"/>
                        </a:rPr>
                        <a:t>0.1995</a:t>
                      </a:r>
                      <a:endParaRPr sz="2050">
                        <a:latin typeface="Tahoma"/>
                        <a:cs typeface="Tahoma"/>
                      </a:endParaRPr>
                    </a:p>
                    <a:p>
                      <a:pPr marL="3200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50" spc="-80" dirty="0">
                          <a:latin typeface="Tahoma"/>
                          <a:cs typeface="Tahoma"/>
                        </a:rPr>
                        <a:t>0.3461</a:t>
                      </a:r>
                      <a:endParaRPr sz="2050">
                        <a:latin typeface="Tahoma"/>
                        <a:cs typeface="Tahoma"/>
                      </a:endParaRPr>
                    </a:p>
                    <a:p>
                      <a:pPr marL="3200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50" spc="-80" dirty="0">
                          <a:latin typeface="Tahoma"/>
                          <a:cs typeface="Tahoma"/>
                        </a:rPr>
                        <a:t>0.3887</a:t>
                      </a:r>
                      <a:endParaRPr sz="2050">
                        <a:latin typeface="Tahoma"/>
                        <a:cs typeface="Tahoma"/>
                      </a:endParaRPr>
                    </a:p>
                    <a:p>
                      <a:pPr marL="3200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50" spc="-80" dirty="0">
                          <a:latin typeface="Tahoma"/>
                          <a:cs typeface="Tahoma"/>
                        </a:rPr>
                        <a:t>0.2128</a:t>
                      </a:r>
                      <a:endParaRPr sz="2050">
                        <a:latin typeface="Tahoma"/>
                        <a:cs typeface="Tahoma"/>
                      </a:endParaRPr>
                    </a:p>
                    <a:p>
                      <a:pPr marL="3200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50" spc="-80" dirty="0">
                          <a:latin typeface="Tahoma"/>
                          <a:cs typeface="Tahoma"/>
                        </a:rPr>
                        <a:t>0.1996</a:t>
                      </a:r>
                      <a:endParaRPr sz="2050">
                        <a:latin typeface="Tahoma"/>
                        <a:cs typeface="Tahoma"/>
                      </a:endParaRPr>
                    </a:p>
                    <a:p>
                      <a:pPr marL="3200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50" spc="-80" dirty="0">
                          <a:latin typeface="Tahoma"/>
                          <a:cs typeface="Tahoma"/>
                        </a:rPr>
                        <a:t>0.5707</a:t>
                      </a:r>
                      <a:endParaRPr sz="2050">
                        <a:latin typeface="Tahoma"/>
                        <a:cs typeface="Tahoma"/>
                      </a:endParaRPr>
                    </a:p>
                    <a:p>
                      <a:pPr marL="3200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50" spc="-80" dirty="0">
                          <a:latin typeface="Tahoma"/>
                          <a:cs typeface="Tahoma"/>
                        </a:rPr>
                        <a:t>0.2661</a:t>
                      </a:r>
                      <a:endParaRPr sz="2050">
                        <a:latin typeface="Tahoma"/>
                        <a:cs typeface="Tahoma"/>
                      </a:endParaRPr>
                    </a:p>
                    <a:p>
                      <a:pPr marL="3200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50" spc="-80" dirty="0">
                          <a:latin typeface="Tahoma"/>
                          <a:cs typeface="Tahoma"/>
                        </a:rPr>
                        <a:t>0.3604</a:t>
                      </a:r>
                      <a:endParaRPr sz="2050">
                        <a:latin typeface="Tahoma"/>
                        <a:cs typeface="Tahoma"/>
                      </a:endParaRPr>
                    </a:p>
                    <a:p>
                      <a:pPr marL="3200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50" spc="-80" dirty="0">
                          <a:latin typeface="Tahoma"/>
                          <a:cs typeface="Tahoma"/>
                        </a:rPr>
                        <a:t>0.2138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2305">
                        <a:lnSpc>
                          <a:spcPts val="2195"/>
                        </a:lnSpc>
                      </a:pPr>
                      <a:r>
                        <a:rPr sz="2050" spc="-80" dirty="0">
                          <a:latin typeface="Tahoma"/>
                          <a:cs typeface="Tahoma"/>
                        </a:rPr>
                        <a:t>0.0044</a:t>
                      </a:r>
                      <a:endParaRPr sz="2050">
                        <a:latin typeface="Tahoma"/>
                        <a:cs typeface="Tahoma"/>
                      </a:endParaRPr>
                    </a:p>
                    <a:p>
                      <a:pPr marL="6623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50" spc="-80" dirty="0">
                          <a:latin typeface="Tahoma"/>
                          <a:cs typeface="Tahoma"/>
                        </a:rPr>
                        <a:t>0.1869</a:t>
                      </a:r>
                      <a:endParaRPr sz="2050">
                        <a:latin typeface="Tahoma"/>
                        <a:cs typeface="Tahoma"/>
                      </a:endParaRPr>
                    </a:p>
                    <a:p>
                      <a:pPr marL="6623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50" spc="-80" dirty="0">
                          <a:latin typeface="Tahoma"/>
                          <a:cs typeface="Tahoma"/>
                        </a:rPr>
                        <a:t>0.0053</a:t>
                      </a:r>
                      <a:endParaRPr sz="2050">
                        <a:latin typeface="Tahoma"/>
                        <a:cs typeface="Tahoma"/>
                      </a:endParaRPr>
                    </a:p>
                    <a:p>
                      <a:pPr marL="6623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50" spc="-80" dirty="0">
                          <a:latin typeface="Tahoma"/>
                          <a:cs typeface="Tahoma"/>
                        </a:rPr>
                        <a:t>0.8681</a:t>
                      </a:r>
                      <a:endParaRPr sz="2050">
                        <a:latin typeface="Tahoma"/>
                        <a:cs typeface="Tahoma"/>
                      </a:endParaRPr>
                    </a:p>
                    <a:p>
                      <a:pPr marL="6623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50" spc="-80" dirty="0">
                          <a:latin typeface="Tahoma"/>
                          <a:cs typeface="Tahoma"/>
                        </a:rPr>
                        <a:t>0.3439</a:t>
                      </a:r>
                      <a:endParaRPr sz="2050">
                        <a:latin typeface="Tahoma"/>
                        <a:cs typeface="Tahoma"/>
                      </a:endParaRPr>
                    </a:p>
                    <a:p>
                      <a:pPr marL="6623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50" spc="-80" dirty="0">
                          <a:latin typeface="Tahoma"/>
                          <a:cs typeface="Tahoma"/>
                        </a:rPr>
                        <a:t>0.1567</a:t>
                      </a:r>
                      <a:endParaRPr sz="2050">
                        <a:latin typeface="Tahoma"/>
                        <a:cs typeface="Tahoma"/>
                      </a:endParaRPr>
                    </a:p>
                    <a:p>
                      <a:pPr marL="6623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50" spc="-80" dirty="0">
                          <a:latin typeface="Tahoma"/>
                          <a:cs typeface="Tahoma"/>
                        </a:rPr>
                        <a:t>0.7205</a:t>
                      </a:r>
                      <a:endParaRPr sz="2050">
                        <a:latin typeface="Tahoma"/>
                        <a:cs typeface="Tahoma"/>
                      </a:endParaRPr>
                    </a:p>
                    <a:p>
                      <a:pPr marL="6623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50" spc="-80" dirty="0">
                          <a:latin typeface="Tahoma"/>
                          <a:cs typeface="Tahoma"/>
                        </a:rPr>
                        <a:t>0.0203</a:t>
                      </a:r>
                      <a:endParaRPr sz="2050">
                        <a:latin typeface="Tahoma"/>
                        <a:cs typeface="Tahoma"/>
                      </a:endParaRPr>
                    </a:p>
                    <a:p>
                      <a:pPr marL="6623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50" spc="-80" dirty="0">
                          <a:latin typeface="Tahoma"/>
                          <a:cs typeface="Tahoma"/>
                        </a:rPr>
                        <a:t>0.2033</a:t>
                      </a:r>
                      <a:endParaRPr sz="2050">
                        <a:latin typeface="Tahoma"/>
                        <a:cs typeface="Tahoma"/>
                      </a:endParaRPr>
                    </a:p>
                    <a:p>
                      <a:pPr marL="6623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50" spc="-80" dirty="0">
                          <a:latin typeface="Tahoma"/>
                          <a:cs typeface="Tahoma"/>
                        </a:rPr>
                        <a:t>1.0490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 gridSpan="3">
                  <a:txBody>
                    <a:bodyPr/>
                    <a:lstStyle/>
                    <a:p>
                      <a:pPr marR="143510" algn="r">
                        <a:lnSpc>
                          <a:spcPts val="2195"/>
                        </a:lnSpc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mean:</a:t>
                      </a: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195"/>
                        </a:lnSpc>
                      </a:pPr>
                      <a:r>
                        <a:rPr sz="2050" spc="-80" dirty="0">
                          <a:latin typeface="Tahoma"/>
                          <a:cs typeface="Tahoma"/>
                        </a:rPr>
                        <a:t>0.2188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ts val="2195"/>
                        </a:lnSpc>
                      </a:pPr>
                      <a:r>
                        <a:rPr sz="2050" spc="-80" dirty="0">
                          <a:latin typeface="Tahoma"/>
                          <a:cs typeface="Tahoma"/>
                        </a:rPr>
                        <a:t>0.3558</a:t>
                      </a:r>
                      <a:endParaRPr sz="205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11704</TotalTime>
  <Words>4229</Words>
  <Application>Microsoft Macintosh PowerPoint</Application>
  <PresentationFormat>Custom</PresentationFormat>
  <Paragraphs>746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PMingLiU</vt:lpstr>
      <vt:lpstr>Arial</vt:lpstr>
      <vt:lpstr>Bookman Old Style</vt:lpstr>
      <vt:lpstr>Calibri</vt:lpstr>
      <vt:lpstr>Cambria Math</vt:lpstr>
      <vt:lpstr>Garamond</vt:lpstr>
      <vt:lpstr>Lucida Sans Unicode</vt:lpstr>
      <vt:lpstr>Symbol</vt:lpstr>
      <vt:lpstr>Tahoma</vt:lpstr>
      <vt:lpstr>Times New Roman</vt:lpstr>
      <vt:lpstr>Office Theme</vt:lpstr>
      <vt:lpstr>Custom Design</vt:lpstr>
      <vt:lpstr>Lecture 2: Overfitting. Regularization</vt:lpstr>
      <vt:lpstr>Recall: Overfitting</vt:lpstr>
      <vt:lpstr>Overfitting example</vt:lpstr>
      <vt:lpstr>Overfitting more formally</vt:lpstr>
      <vt:lpstr>Typical overfitting plot</vt:lpstr>
      <vt:lpstr>Cross-validation</vt:lpstr>
      <vt:lpstr>Example: Polynomial regression</vt:lpstr>
      <vt:lpstr>Leave-one-out cross-validation</vt:lpstr>
      <vt:lpstr>Estimating true error for d = 1</vt:lpstr>
      <vt:lpstr>Leave-one-out cross-validation results</vt:lpstr>
      <vt:lpstr>Estimating both hypothesis class and true error</vt:lpstr>
      <vt:lpstr>Cross-validation with validation and testing sets</vt:lpstr>
      <vt:lpstr>Summary of leave-one-out cross-validation</vt:lpstr>
      <vt:lpstr>Regularization</vt:lpstr>
      <vt:lpstr>Regularization for linear models</vt:lpstr>
      <vt:lpstr>What L2 regularization does</vt:lpstr>
      <vt:lpstr>Detour: Constrained optimization</vt:lpstr>
      <vt:lpstr>Digression: Lagrange multipliers</vt:lpstr>
      <vt:lpstr>Digression: Inequality constraints</vt:lpstr>
      <vt:lpstr>Digression: KKT conditions</vt:lpstr>
      <vt:lpstr>L2 Regularization for linear models revisited</vt:lpstr>
      <vt:lpstr>Visualizing regularization (2 parameters)</vt:lpstr>
      <vt:lpstr>Pros and cons of L2 regularization</vt:lpstr>
      <vt:lpstr>L1 Regularization for linear models</vt:lpstr>
      <vt:lpstr>Solving L1 regularization</vt:lpstr>
      <vt:lpstr>Visualizing L1 regularization</vt:lpstr>
      <vt:lpstr>Pros and cons of L1 regularization</vt:lpstr>
      <vt:lpstr>Example of L1 vs L2 effect</vt:lpstr>
      <vt:lpstr>Bayesian view of regularization</vt:lpstr>
      <vt:lpstr>Bayesian view of regularization</vt:lpstr>
      <vt:lpstr>What does the Bayesian view give us?</vt:lpstr>
      <vt:lpstr>What does the Bayesian view give us?</vt:lpstr>
      <vt:lpstr>What does the Bayesian view give us?</vt:lpstr>
      <vt:lpstr>The anatomy of the error of an estimator</vt:lpstr>
      <vt:lpstr>Bias-variance analysis</vt:lpstr>
      <vt:lpstr>Recall: Statistics 101</vt:lpstr>
      <vt:lpstr>The variance lemma</vt:lpstr>
      <vt:lpstr>Bias-variance decomposition</vt:lpstr>
      <vt:lpstr>Bias-variance decomposition (2)</vt:lpstr>
      <vt:lpstr>Error decomposition</vt:lpstr>
      <vt:lpstr>Bias-variance trade-off</vt:lpstr>
      <vt:lpstr>More on overfitting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Overfitting. Regularization</dc:title>
  <dc:creator>Anca</dc:creator>
  <cp:lastModifiedBy>Ralescu, Anca (ralescal)</cp:lastModifiedBy>
  <cp:revision>21</cp:revision>
  <dcterms:created xsi:type="dcterms:W3CDTF">2017-08-16T15:01:24Z</dcterms:created>
  <dcterms:modified xsi:type="dcterms:W3CDTF">2021-09-07T21:18:13Z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2017-01-09T00:00:00Z</vt:filetime>
  </property>
  <property fmtid="{D5CDD505-2E9C-101B-9397-08002B2CF9AE}" pid="3" name="Creator">
    <vt:lpwstr>TeX</vt:lpwstr>
  </property>
  <property fmtid="{D5CDD505-2E9C-101B-9397-08002B2CF9AE}" pid="4" name="LastSaved">
    <vt:filetime>2017-08-16T00:00:00Z</vt:filetime>
  </property>
</Properties>
</file>