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70" r:id="rId3"/>
    <p:sldId id="257" r:id="rId4"/>
    <p:sldId id="259" r:id="rId5"/>
    <p:sldId id="258" r:id="rId6"/>
    <p:sldId id="260" r:id="rId7"/>
    <p:sldId id="261" r:id="rId8"/>
    <p:sldId id="275" r:id="rId9"/>
    <p:sldId id="277" r:id="rId10"/>
    <p:sldId id="263" r:id="rId11"/>
    <p:sldId id="262" r:id="rId12"/>
    <p:sldId id="264" r:id="rId13"/>
    <p:sldId id="268" r:id="rId14"/>
    <p:sldId id="267" r:id="rId15"/>
    <p:sldId id="273" r:id="rId16"/>
    <p:sldId id="265" r:id="rId17"/>
    <p:sldId id="281" r:id="rId18"/>
    <p:sldId id="266" r:id="rId19"/>
    <p:sldId id="282" r:id="rId20"/>
    <p:sldId id="283" r:id="rId21"/>
    <p:sldId id="284" r:id="rId22"/>
    <p:sldId id="285" r:id="rId23"/>
    <p:sldId id="271" r:id="rId24"/>
    <p:sldId id="274" r:id="rId25"/>
    <p:sldId id="269" r:id="rId26"/>
    <p:sldId id="272" r:id="rId27"/>
    <p:sldId id="286" r:id="rId28"/>
    <p:sldId id="276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FC6F02-5A67-8B4C-8429-45BE11D54EF2}">
          <p14:sldIdLst>
            <p14:sldId id="256"/>
            <p14:sldId id="270"/>
            <p14:sldId id="257"/>
            <p14:sldId id="259"/>
            <p14:sldId id="258"/>
            <p14:sldId id="260"/>
            <p14:sldId id="261"/>
            <p14:sldId id="275"/>
            <p14:sldId id="277"/>
          </p14:sldIdLst>
        </p14:section>
        <p14:section name="Basics" id="{75F733D3-D79D-9F48-9EBE-6A0481116572}">
          <p14:sldIdLst>
            <p14:sldId id="263"/>
            <p14:sldId id="262"/>
            <p14:sldId id="264"/>
            <p14:sldId id="268"/>
            <p14:sldId id="267"/>
            <p14:sldId id="273"/>
          </p14:sldIdLst>
        </p14:section>
        <p14:section name="template" id="{E8566268-BE25-334F-A384-E99E9A07E5EE}">
          <p14:sldIdLst>
            <p14:sldId id="265"/>
            <p14:sldId id="281"/>
            <p14:sldId id="266"/>
            <p14:sldId id="282"/>
            <p14:sldId id="283"/>
            <p14:sldId id="284"/>
            <p14:sldId id="285"/>
            <p14:sldId id="271"/>
            <p14:sldId id="274"/>
          </p14:sldIdLst>
        </p14:section>
        <p14:section name="Reusable" id="{28FDD809-2CD7-2C48-9415-4310C348B4D4}">
          <p14:sldIdLst>
            <p14:sldId id="269"/>
            <p14:sldId id="272"/>
            <p14:sldId id="286"/>
            <p14:sldId id="276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-1616" y="-112"/>
      </p:cViewPr>
      <p:guideLst>
        <p:guide orient="horz" pos="2190"/>
        <p:guide pos="25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88B3-CA01-7C4F-B9BA-DE2E220B219F}" type="datetimeFigureOut">
              <a:rPr lang="en-US" smtClean="0"/>
              <a:t>10/16/12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91E3-B4AC-8C45-AE89-44784B483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88B3-CA01-7C4F-B9BA-DE2E220B219F}" type="datetimeFigureOut">
              <a:rPr lang="en-US" smtClean="0"/>
              <a:t>10/16/12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91E3-B4AC-8C45-AE89-44784B483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/>
              </a:defRPr>
            </a:lvl1pPr>
          </a:lstStyle>
          <a:p>
            <a:fld id="{1B6788B3-CA01-7C4F-B9BA-DE2E220B219F}" type="datetimeFigureOut">
              <a:rPr lang="en-US" smtClean="0"/>
              <a:pPr/>
              <a:t>10/16/12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/>
              </a:defRPr>
            </a:lvl1pPr>
          </a:lstStyle>
          <a:p>
            <a:fld id="{13ED91E3-B4AC-8C45-AE89-44784B483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90"/>
          </a:solidFill>
          <a:latin typeface="Segoe UI Ligh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2"/>
          </a:solidFill>
          <a:latin typeface="Segoe UI Ligh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60000"/>
        <a:buFont typeface="Wingdings" charset="2"/>
        <a:buChar char="§"/>
        <a:defRPr sz="2800" kern="1200">
          <a:solidFill>
            <a:schemeClr val="bg2"/>
          </a:solidFill>
          <a:latin typeface="Segoe UI Ligh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/>
          </a:solidFill>
          <a:latin typeface="Segoe UI Ligh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/>
          </a:solidFill>
          <a:latin typeface="Segoe UI Ligh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/>
          </a:solidFill>
          <a:latin typeface="Segoe UI Ligh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dirty="0" err="1" smtClean="0"/>
              <a:t>Makefiles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 “Lonnie” </a:t>
            </a:r>
            <a:r>
              <a:rPr lang="en-US" dirty="0" smtClean="0"/>
              <a:t>Liu</a:t>
            </a:r>
          </a:p>
          <a:p>
            <a:endParaRPr lang="en-US" dirty="0" smtClean="0"/>
          </a:p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liulonnie</a:t>
            </a:r>
            <a:r>
              <a:rPr lang="en-US" sz="2400" dirty="0"/>
              <a:t>/making-</a:t>
            </a:r>
            <a:r>
              <a:rPr lang="en-US" sz="2400" dirty="0" err="1"/>
              <a:t>makefiles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230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</a:t>
            </a:r>
          </a:p>
          <a:p>
            <a:pPr lvl="1"/>
            <a:r>
              <a:rPr lang="en-US" dirty="0" smtClean="0"/>
              <a:t>Target: the output</a:t>
            </a:r>
          </a:p>
          <a:p>
            <a:pPr lvl="1"/>
            <a:r>
              <a:rPr lang="en-US" dirty="0" smtClean="0"/>
              <a:t>Prerequisites: the ingredients</a:t>
            </a:r>
          </a:p>
          <a:p>
            <a:pPr lvl="1"/>
            <a:r>
              <a:rPr lang="en-US" dirty="0" smtClean="0"/>
              <a:t>Recipe: command(s) that create the target</a:t>
            </a:r>
          </a:p>
          <a:p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“Flavors”: Variable-like &amp; Macro-like </a:t>
            </a:r>
          </a:p>
          <a:p>
            <a:pPr lvl="1"/>
            <a:r>
              <a:rPr lang="en-US" dirty="0" smtClean="0"/>
              <a:t>Can also be used as functions</a:t>
            </a:r>
          </a:p>
        </p:txBody>
      </p:sp>
    </p:spTree>
    <p:extLst>
      <p:ext uri="{BB962C8B-B14F-4D97-AF65-F5344CB8AC3E}">
        <p14:creationId xmlns:p14="http://schemas.microsoft.com/office/powerpoint/2010/main" val="545674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Target: Prerequisites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t"</a:t>
            </a:r>
            <a:r>
              <a:rPr lang="en-US" dirty="0" err="1" smtClean="0">
                <a:latin typeface="Consolas"/>
                <a:cs typeface="Consolas"/>
              </a:rPr>
              <a:t>Recipe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Target: Prerequisites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\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\n”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   </a:t>
            </a:r>
            <a:r>
              <a:rPr lang="en-US" dirty="0" smtClean="0">
                <a:latin typeface="Consolas"/>
                <a:cs typeface="Consolas"/>
              </a:rPr>
              <a:t>more prerequisites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 err="1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lang="en-US" dirty="0" err="1" smtClean="0">
                <a:latin typeface="Consolas"/>
                <a:cs typeface="Consolas"/>
              </a:rPr>
              <a:t>Recipe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Target: Prerequisites; Recipe</a:t>
            </a:r>
          </a:p>
          <a:p>
            <a:r>
              <a:rPr lang="en-US" dirty="0" smtClean="0"/>
              <a:t>Special targets: </a:t>
            </a:r>
            <a:r>
              <a:rPr lang="en-US" dirty="0" smtClean="0">
                <a:latin typeface="Consolas"/>
                <a:cs typeface="Consolas"/>
              </a:rPr>
              <a:t>.PHONY</a:t>
            </a:r>
          </a:p>
        </p:txBody>
      </p:sp>
    </p:spTree>
    <p:extLst>
      <p:ext uri="{BB962C8B-B14F-4D97-AF65-F5344CB8AC3E}">
        <p14:creationId xmlns:p14="http://schemas.microsoft.com/office/powerpoint/2010/main" val="200320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Macro-like define: </a:t>
            </a:r>
            <a:r>
              <a:rPr lang="en-US" dirty="0">
                <a:latin typeface="Consolas"/>
                <a:cs typeface="Consolas"/>
              </a:rPr>
              <a:t>CFLAGS = -O3 –</a:t>
            </a:r>
            <a:r>
              <a:rPr lang="en-US" dirty="0" smtClean="0">
                <a:latin typeface="Consolas"/>
                <a:cs typeface="Consolas"/>
              </a:rPr>
              <a:t>Wall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/>
              <a:t> </a:t>
            </a:r>
            <a:r>
              <a:rPr lang="en-US" dirty="0" smtClean="0"/>
              <a:t>#define: </a:t>
            </a:r>
            <a:r>
              <a:rPr lang="en-US" dirty="0" smtClean="0">
                <a:latin typeface="Consolas"/>
                <a:cs typeface="Consolas"/>
              </a:rPr>
              <a:t>CFLAGS ?= -O3 -Wall</a:t>
            </a:r>
          </a:p>
          <a:p>
            <a:r>
              <a:rPr lang="en-US" dirty="0" smtClean="0"/>
              <a:t>Variable-like define: </a:t>
            </a:r>
            <a:r>
              <a:rPr lang="en-US" dirty="0" smtClean="0">
                <a:latin typeface="Consolas"/>
                <a:cs typeface="Consolas"/>
              </a:rPr>
              <a:t>CFLAGS := -O3 -Wall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/>
              <a:t>Reference: </a:t>
            </a:r>
            <a:r>
              <a:rPr lang="en-US" dirty="0">
                <a:latin typeface="Consolas"/>
                <a:cs typeface="Consolas"/>
              </a:rPr>
              <a:t>g++ $(CFLAGS)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Multiline: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define CFILES :=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-O3 –Wall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err="1" smtClean="0">
                <a:latin typeface="Consolas"/>
                <a:cs typeface="Consolas"/>
              </a:rPr>
              <a:t>endef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01731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924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m</a:t>
            </a:r>
            <a:r>
              <a:rPr lang="en-US" dirty="0" smtClean="0">
                <a:latin typeface="Consolas"/>
                <a:cs typeface="Consolas"/>
              </a:rPr>
              <a:t>ake</a:t>
            </a:r>
          </a:p>
          <a:p>
            <a:r>
              <a:rPr lang="en-US" dirty="0" smtClean="0">
                <a:latin typeface="Consolas"/>
                <a:cs typeface="Consolas"/>
              </a:rPr>
              <a:t>make </a:t>
            </a:r>
            <a:r>
              <a:rPr lang="en-US" dirty="0" err="1" smtClean="0">
                <a:latin typeface="Consolas"/>
                <a:cs typeface="Consolas"/>
              </a:rPr>
              <a:t>a.o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make -B</a:t>
            </a:r>
          </a:p>
          <a:p>
            <a:r>
              <a:rPr lang="en-US" dirty="0" smtClean="0">
                <a:latin typeface="Consolas"/>
                <a:cs typeface="Consolas"/>
              </a:rPr>
              <a:t>make CFLAGS='-O2 -Wall'</a:t>
            </a:r>
          </a:p>
          <a:p>
            <a:pPr lvl="1"/>
            <a:r>
              <a:rPr lang="en-US" dirty="0" smtClean="0"/>
              <a:t>Will override </a:t>
            </a:r>
            <a:r>
              <a:rPr lang="en-US" dirty="0" smtClean="0">
                <a:latin typeface="Consolas"/>
                <a:cs typeface="Consolas"/>
              </a:rPr>
              <a:t>CFLAGS=</a:t>
            </a:r>
            <a:r>
              <a:rPr lang="en-US" dirty="0" smtClean="0"/>
              <a:t> or </a:t>
            </a:r>
            <a:r>
              <a:rPr lang="en-US" dirty="0" smtClean="0">
                <a:latin typeface="Consolas"/>
                <a:cs typeface="Consolas"/>
              </a:rPr>
              <a:t>CFLAGS:=</a:t>
            </a:r>
          </a:p>
          <a:p>
            <a:r>
              <a:rPr lang="en-US" dirty="0" smtClean="0">
                <a:latin typeface="Consolas"/>
                <a:cs typeface="Consolas"/>
              </a:rPr>
              <a:t>CFLAGS="-O2 -Wall" make</a:t>
            </a:r>
          </a:p>
          <a:p>
            <a:pPr lvl="1"/>
            <a:r>
              <a:rPr lang="en-US" dirty="0" smtClean="0"/>
              <a:t>Will only override </a:t>
            </a:r>
            <a:r>
              <a:rPr lang="en-US" dirty="0" smtClean="0">
                <a:latin typeface="Consolas"/>
                <a:cs typeface="Consolas"/>
              </a:rPr>
              <a:t>CFLAGS?=</a:t>
            </a:r>
          </a:p>
          <a:p>
            <a:r>
              <a:rPr lang="en-US" dirty="0" smtClean="0">
                <a:latin typeface="Consolas"/>
                <a:cs typeface="Consolas"/>
              </a:rPr>
              <a:t>make -f </a:t>
            </a:r>
            <a:r>
              <a:rPr lang="en-US" dirty="0" err="1" smtClean="0">
                <a:latin typeface="Consolas"/>
                <a:cs typeface="Consolas"/>
              </a:rPr>
              <a:t>alter.mk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4660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2: basic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5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Rules, recipes, variables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Hard-coded filenames</a:t>
            </a:r>
          </a:p>
          <a:p>
            <a:pPr lvl="1"/>
            <a:r>
              <a:rPr lang="en-US" dirty="0" smtClean="0"/>
              <a:t>Not very reusable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9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Reusable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Rules</a:t>
            </a:r>
          </a:p>
          <a:p>
            <a:r>
              <a:rPr lang="en-US" dirty="0" smtClean="0"/>
              <a:t>Automatic Variables</a:t>
            </a:r>
          </a:p>
          <a:p>
            <a:r>
              <a:rPr lang="en-US" dirty="0" smtClean="0"/>
              <a:t>Order-only Prerequisites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Includes</a:t>
            </a:r>
          </a:p>
          <a:p>
            <a:r>
              <a:rPr lang="en-US" dirty="0" smtClean="0"/>
              <a:t>Recursive make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20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%.o: %.</a:t>
            </a:r>
            <a:r>
              <a:rPr lang="en-US" dirty="0" err="1" smtClean="0">
                <a:latin typeface="Consolas"/>
                <a:cs typeface="Consolas"/>
              </a:rPr>
              <a:t>cpp</a:t>
            </a:r>
            <a:r>
              <a:rPr lang="en-US" dirty="0" smtClean="0">
                <a:latin typeface="Consolas"/>
                <a:cs typeface="Consolas"/>
              </a:rPr>
              <a:t> </a:t>
            </a:r>
          </a:p>
          <a:p>
            <a:r>
              <a:rPr lang="en-US" dirty="0" err="1" smtClean="0">
                <a:latin typeface="Consolas"/>
                <a:cs typeface="Consolas"/>
              </a:rPr>
              <a:t>obj</a:t>
            </a:r>
            <a:r>
              <a:rPr lang="en-US" dirty="0" smtClean="0">
                <a:latin typeface="Consolas"/>
                <a:cs typeface="Consolas"/>
              </a:rPr>
              <a:t>/%.o: </a:t>
            </a:r>
            <a:r>
              <a:rPr lang="en-US" dirty="0" err="1" smtClean="0">
                <a:latin typeface="Consolas"/>
                <a:cs typeface="Consolas"/>
              </a:rPr>
              <a:t>src</a:t>
            </a:r>
            <a:r>
              <a:rPr lang="en-US" dirty="0" smtClean="0">
                <a:latin typeface="Consolas"/>
                <a:cs typeface="Consolas"/>
              </a:rPr>
              <a:t>/%.</a:t>
            </a:r>
            <a:r>
              <a:rPr lang="en-US" dirty="0" err="1" smtClean="0">
                <a:latin typeface="Consolas"/>
                <a:cs typeface="Consolas"/>
              </a:rPr>
              <a:t>cpp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g++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$^ </a:t>
            </a:r>
            <a:r>
              <a:rPr lang="en-US" dirty="0" smtClean="0">
                <a:latin typeface="Consolas"/>
                <a:cs typeface="Consolas"/>
              </a:rPr>
              <a:t>-c -o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$@</a:t>
            </a:r>
          </a:p>
        </p:txBody>
      </p:sp>
    </p:spTree>
    <p:extLst>
      <p:ext uri="{BB962C8B-B14F-4D97-AF65-F5344CB8AC3E}">
        <p14:creationId xmlns:p14="http://schemas.microsoft.com/office/powerpoint/2010/main" val="387909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$@ </a:t>
            </a:r>
            <a:r>
              <a:rPr lang="en-US" dirty="0" smtClean="0"/>
              <a:t>= target</a:t>
            </a:r>
          </a:p>
          <a:p>
            <a:r>
              <a:rPr lang="en-US" dirty="0" smtClean="0">
                <a:latin typeface="Consolas"/>
                <a:cs typeface="Consolas"/>
              </a:rPr>
              <a:t>$^ </a:t>
            </a:r>
            <a:r>
              <a:rPr lang="en-US" dirty="0" smtClean="0"/>
              <a:t>= prerequisites</a:t>
            </a:r>
          </a:p>
          <a:p>
            <a:r>
              <a:rPr lang="en-US" dirty="0" smtClean="0">
                <a:latin typeface="Consolas"/>
                <a:cs typeface="Consolas"/>
              </a:rPr>
              <a:t>$&lt; </a:t>
            </a:r>
            <a:r>
              <a:rPr lang="en-US" dirty="0" smtClean="0"/>
              <a:t>= the first prerequisite</a:t>
            </a:r>
          </a:p>
          <a:p>
            <a:r>
              <a:rPr lang="en-US" dirty="0" smtClean="0">
                <a:latin typeface="Consolas"/>
                <a:cs typeface="Consolas"/>
              </a:rPr>
              <a:t>$? </a:t>
            </a:r>
            <a:r>
              <a:rPr lang="en-US" dirty="0" smtClean="0"/>
              <a:t>= prerequisites newer than the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2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Only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Consolas"/>
                <a:cs typeface="Consolas"/>
              </a:rPr>
              <a:t>obj</a:t>
            </a:r>
            <a:r>
              <a:rPr lang="en-US" sz="2800" dirty="0" smtClean="0">
                <a:latin typeface="Consolas"/>
                <a:cs typeface="Consolas"/>
              </a:rPr>
              <a:t>:</a:t>
            </a:r>
            <a:br>
              <a:rPr lang="en-US" sz="2800" dirty="0" smtClean="0">
                <a:latin typeface="Consolas"/>
                <a:cs typeface="Consolas"/>
              </a:rPr>
            </a:br>
            <a:r>
              <a:rPr lang="en-US" sz="2800" dirty="0" smtClean="0">
                <a:latin typeface="Consolas"/>
                <a:cs typeface="Consolas"/>
              </a:rPr>
              <a:t>    </a:t>
            </a:r>
            <a:r>
              <a:rPr lang="en-US" sz="2800" dirty="0" smtClean="0">
                <a:latin typeface="Consolas"/>
                <a:cs typeface="Consolas"/>
              </a:rPr>
              <a:t>@</a:t>
            </a:r>
            <a:r>
              <a:rPr lang="en-US" sz="2800" dirty="0" err="1" smtClean="0">
                <a:latin typeface="Consolas"/>
                <a:cs typeface="Consolas"/>
              </a:rPr>
              <a:t>mkdir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-p </a:t>
            </a:r>
            <a:r>
              <a:rPr lang="en-US" sz="2800" dirty="0" err="1" smtClean="0">
                <a:latin typeface="Consolas"/>
                <a:cs typeface="Consolas"/>
              </a:rPr>
              <a:t>obj</a:t>
            </a:r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err="1" smtClean="0">
                <a:latin typeface="Consolas"/>
                <a:cs typeface="Consolas"/>
              </a:rPr>
              <a:t>obj</a:t>
            </a:r>
            <a:r>
              <a:rPr lang="en-US" sz="2800" dirty="0" smtClean="0">
                <a:latin typeface="Consolas"/>
                <a:cs typeface="Consolas"/>
              </a:rPr>
              <a:t>/%.o : </a:t>
            </a:r>
            <a:r>
              <a:rPr lang="en-US" sz="2800" dirty="0" err="1" smtClean="0">
                <a:latin typeface="Consolas"/>
                <a:cs typeface="Consolas"/>
              </a:rPr>
              <a:t>src</a:t>
            </a:r>
            <a:r>
              <a:rPr lang="en-US" sz="2800" dirty="0" smtClean="0">
                <a:latin typeface="Consolas"/>
                <a:cs typeface="Consolas"/>
              </a:rPr>
              <a:t>/%.c | </a:t>
            </a:r>
            <a:r>
              <a:rPr lang="en-US" sz="2800" dirty="0" err="1" smtClean="0">
                <a:latin typeface="Consolas"/>
                <a:cs typeface="Consolas"/>
              </a:rPr>
              <a:t>obj</a:t>
            </a:r>
            <a:endParaRPr lang="en-US" sz="2800" dirty="0" smtClean="0">
              <a:latin typeface="Consolas"/>
              <a:cs typeface="Consolas"/>
            </a:endParaRPr>
          </a:p>
          <a:p>
            <a:endParaRPr lang="en-US" sz="28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5570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 err="1" smtClean="0">
                <a:latin typeface="Consolas"/>
                <a:cs typeface="Consolas"/>
              </a:rPr>
              <a:t>a.o</a:t>
            </a:r>
            <a:r>
              <a:rPr lang="en-US" sz="2400" dirty="0" smtClean="0">
                <a:latin typeface="Consolas"/>
                <a:cs typeface="Consolas"/>
              </a:rPr>
              <a:t> : </a:t>
            </a:r>
            <a:r>
              <a:rPr lang="en-US" sz="2400" dirty="0" err="1" smtClean="0">
                <a:latin typeface="Consolas"/>
                <a:cs typeface="Consolas"/>
              </a:rPr>
              <a:t>a.c</a:t>
            </a:r>
            <a:r>
              <a:rPr lang="en-US" sz="2400" dirty="0">
                <a:latin typeface="Consolas"/>
                <a:cs typeface="Consolas"/>
              </a:rPr>
              <a:t/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 </a:t>
            </a:r>
            <a:r>
              <a:rPr lang="en-US" sz="2400" dirty="0" err="1" smtClean="0">
                <a:latin typeface="Consolas"/>
                <a:cs typeface="Consolas"/>
              </a:rPr>
              <a:t>gcc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a.c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–c </a:t>
            </a:r>
            <a:r>
              <a:rPr lang="en-US" sz="2400" dirty="0" err="1" smtClean="0">
                <a:latin typeface="Consolas"/>
                <a:cs typeface="Consolas"/>
              </a:rPr>
              <a:t>a.o</a:t>
            </a:r>
            <a:endParaRPr lang="en-US" sz="2400" dirty="0" smtClean="0">
              <a:latin typeface="Consolas"/>
              <a:cs typeface="Consolas"/>
            </a:endParaRPr>
          </a:p>
          <a:p>
            <a:pPr>
              <a:spcAft>
                <a:spcPts val="1200"/>
              </a:spcAft>
            </a:pPr>
            <a:r>
              <a:rPr lang="en-US" sz="2400" dirty="0" smtClean="0">
                <a:latin typeface="Consolas"/>
                <a:cs typeface="Consolas"/>
              </a:rPr>
              <a:t>%.o : %.c | </a:t>
            </a:r>
            <a:r>
              <a:rPr lang="en-US" sz="2400" dirty="0" err="1" smtClean="0">
                <a:latin typeface="Consolas"/>
                <a:cs typeface="Consolas"/>
              </a:rPr>
              <a:t>obj</a:t>
            </a:r>
            <a:r>
              <a:rPr lang="en-US" sz="2400" dirty="0" smtClean="0">
                <a:latin typeface="Consolas"/>
                <a:cs typeface="Consolas"/>
              </a:rPr>
              <a:t/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 $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smtClean="0">
                <a:latin typeface="Consolas"/>
                <a:cs typeface="Consolas"/>
              </a:rPr>
              <a:t>CC) $(CFLAGS) $^ -o $@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latin typeface="Consolas"/>
                <a:cs typeface="Consolas"/>
              </a:rPr>
              <a:t>OBJS+=$(</a:t>
            </a:r>
            <a:r>
              <a:rPr lang="en-US" sz="2400" dirty="0" err="1" smtClean="0">
                <a:latin typeface="Consolas"/>
                <a:cs typeface="Consolas"/>
              </a:rPr>
              <a:t>patsubst</a:t>
            </a:r>
            <a:r>
              <a:rPr lang="en-US" sz="2400" dirty="0" smtClean="0">
                <a:latin typeface="Consolas"/>
                <a:cs typeface="Consolas"/>
              </a:rPr>
              <a:t> %.</a:t>
            </a:r>
            <a:r>
              <a:rPr lang="en-US" sz="2400" dirty="0" err="1" smtClean="0">
                <a:latin typeface="Consolas"/>
                <a:cs typeface="Consolas"/>
              </a:rPr>
              <a:t>c,%.o</a:t>
            </a:r>
            <a:r>
              <a:rPr lang="en-US" sz="2400" dirty="0" smtClean="0">
                <a:latin typeface="Consolas"/>
                <a:cs typeface="Consolas"/>
              </a:rPr>
              <a:t>,$(CFILES))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CFILES=</a:t>
            </a:r>
            <a:r>
              <a:rPr lang="en-US" sz="2400" dirty="0" err="1" smtClean="0">
                <a:latin typeface="Consolas"/>
                <a:cs typeface="Consolas"/>
              </a:rPr>
              <a:t>a.c</a:t>
            </a:r>
            <a:endParaRPr lang="en-US" sz="2400" dirty="0" smtClean="0">
              <a:latin typeface="Consolas"/>
              <a:cs typeface="Consolas"/>
            </a:endParaRPr>
          </a:p>
          <a:p>
            <a:pPr>
              <a:spcAft>
                <a:spcPts val="1200"/>
              </a:spcAft>
            </a:pPr>
            <a:r>
              <a:rPr lang="en-US" sz="2400" dirty="0" err="1" smtClean="0">
                <a:latin typeface="Consolas"/>
                <a:cs typeface="Consolas"/>
              </a:rPr>
              <a:t>make_bin</a:t>
            </a:r>
            <a:r>
              <a:rPr lang="en-US" sz="2400" dirty="0" smtClean="0">
                <a:latin typeface="Consolas"/>
                <a:cs typeface="Consolas"/>
              </a:rPr>
              <a:t> = \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$(</a:t>
            </a:r>
            <a:r>
              <a:rPr lang="en-US" sz="2400" dirty="0" err="1" smtClean="0">
                <a:latin typeface="Consolas"/>
                <a:cs typeface="Consolas"/>
              </a:rPr>
              <a:t>eval</a:t>
            </a:r>
            <a:r>
              <a:rPr lang="en-US" sz="2400" dirty="0" smtClean="0">
                <a:latin typeface="Consolas"/>
                <a:cs typeface="Consolas"/>
              </a:rPr>
              <a:t> $(call </a:t>
            </a:r>
            <a:r>
              <a:rPr lang="en-US" sz="2400" dirty="0" err="1" smtClean="0">
                <a:latin typeface="Consolas"/>
                <a:cs typeface="Consolas"/>
              </a:rPr>
              <a:t>bin_rules</a:t>
            </a:r>
            <a:r>
              <a:rPr lang="en-US" sz="2400" dirty="0" smtClean="0">
                <a:latin typeface="Consolas"/>
                <a:cs typeface="Consolas"/>
              </a:rPr>
              <a:t>,$(1),$(strip $(2))))</a:t>
            </a: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6382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$(wildcard *.</a:t>
            </a:r>
            <a:r>
              <a:rPr lang="en-US" sz="2800" dirty="0" err="1" smtClean="0">
                <a:latin typeface="Consolas"/>
                <a:cs typeface="Consolas"/>
              </a:rPr>
              <a:t>cpp,src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</a:t>
            </a:r>
            <a:r>
              <a:rPr lang="en-US" sz="2800" dirty="0" err="1" smtClean="0">
                <a:latin typeface="Consolas"/>
                <a:cs typeface="Consolas"/>
              </a:rPr>
              <a:t>patsubst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src</a:t>
            </a:r>
            <a:r>
              <a:rPr lang="en-US" sz="2800" dirty="0" smtClean="0">
                <a:latin typeface="Consolas"/>
                <a:cs typeface="Consolas"/>
              </a:rPr>
              <a:t>/%.</a:t>
            </a:r>
            <a:r>
              <a:rPr lang="en-US" sz="2800" dirty="0" err="1" smtClean="0">
                <a:latin typeface="Consolas"/>
                <a:cs typeface="Consolas"/>
              </a:rPr>
              <a:t>cpp,obj</a:t>
            </a:r>
            <a:r>
              <a:rPr lang="en-US" sz="2800" dirty="0" smtClean="0">
                <a:latin typeface="Consolas"/>
                <a:cs typeface="Consolas"/>
              </a:rPr>
              <a:t>/%.</a:t>
            </a:r>
            <a:r>
              <a:rPr lang="en-US" sz="2800" dirty="0" err="1" smtClean="0">
                <a:latin typeface="Consolas"/>
                <a:cs typeface="Consolas"/>
              </a:rPr>
              <a:t>obj</a:t>
            </a:r>
            <a:r>
              <a:rPr lang="en-US" sz="2800" dirty="0" smtClean="0">
                <a:latin typeface="Consolas"/>
                <a:cs typeface="Consolas"/>
              </a:rPr>
              <a:t>,$(SRCS)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</a:t>
            </a:r>
            <a:r>
              <a:rPr lang="en-US" sz="2800" dirty="0" err="1" smtClean="0">
                <a:latin typeface="Consolas"/>
                <a:cs typeface="Consolas"/>
              </a:rPr>
              <a:t>addprefix</a:t>
            </a:r>
            <a:r>
              <a:rPr lang="en-US" sz="2800" smtClean="0">
                <a:latin typeface="Consolas"/>
                <a:cs typeface="Consolas"/>
              </a:rPr>
              <a:t> bin/,$(PROGRAMS))</a:t>
            </a:r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smtClean="0">
                <a:latin typeface="Consolas"/>
                <a:cs typeface="Consolas"/>
              </a:rPr>
              <a:t>$(filter </a:t>
            </a:r>
            <a:r>
              <a:rPr lang="en-US" sz="2800" dirty="0" err="1" smtClean="0">
                <a:latin typeface="Consolas"/>
                <a:cs typeface="Consolas"/>
              </a:rPr>
              <a:t>src</a:t>
            </a:r>
            <a:r>
              <a:rPr lang="en-US" sz="2800" dirty="0" smtClean="0">
                <a:latin typeface="Consolas"/>
                <a:cs typeface="Consolas"/>
              </a:rPr>
              <a:t>/%.h,$(FILES))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</a:t>
            </a:r>
            <a:r>
              <a:rPr lang="en-US" sz="2800" dirty="0" err="1" smtClean="0">
                <a:latin typeface="Consolas"/>
                <a:cs typeface="Consolas"/>
              </a:rPr>
              <a:t>notdir</a:t>
            </a:r>
            <a:r>
              <a:rPr lang="en-US" sz="2800" dirty="0" smtClean="0">
                <a:latin typeface="Consolas"/>
                <a:cs typeface="Consolas"/>
              </a:rPr>
              <a:t> $(SRCS)) # return filenames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$(shell echo </a:t>
            </a:r>
            <a:r>
              <a:rPr lang="en-US" sz="2800" dirty="0" err="1" smtClean="0">
                <a:latin typeface="Consolas"/>
                <a:cs typeface="Consolas"/>
              </a:rPr>
              <a:t>src</a:t>
            </a:r>
            <a:r>
              <a:rPr lang="en-US" sz="2800" dirty="0" smtClean="0">
                <a:latin typeface="Consolas"/>
                <a:cs typeface="Consolas"/>
              </a:rPr>
              <a:t>/*.</a:t>
            </a:r>
            <a:r>
              <a:rPr lang="en-US" sz="2800" dirty="0" err="1" smtClean="0">
                <a:latin typeface="Consolas"/>
                <a:cs typeface="Consolas"/>
              </a:rPr>
              <a:t>cpp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15293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include </a:t>
            </a:r>
            <a:r>
              <a:rPr lang="en-US" dirty="0" err="1">
                <a:latin typeface="Consolas"/>
                <a:cs typeface="Consolas"/>
              </a:rPr>
              <a:t>M</a:t>
            </a:r>
            <a:r>
              <a:rPr lang="en-US" dirty="0" err="1" smtClean="0">
                <a:latin typeface="Consolas"/>
                <a:cs typeface="Consolas"/>
              </a:rPr>
              <a:t>akefile.in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-include </a:t>
            </a:r>
            <a:r>
              <a:rPr lang="en-US" dirty="0" err="1" smtClean="0">
                <a:latin typeface="Consolas"/>
                <a:cs typeface="Consolas"/>
              </a:rPr>
              <a:t>deps.mk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3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all: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 make -C </a:t>
            </a:r>
            <a:r>
              <a:rPr lang="en-US" sz="2400" dirty="0" err="1" smtClean="0">
                <a:latin typeface="Consolas"/>
                <a:cs typeface="Consolas"/>
              </a:rPr>
              <a:t>src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 make -C doc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 make -C tests -f </a:t>
            </a:r>
            <a:r>
              <a:rPr lang="en-US" sz="2400" dirty="0" err="1" smtClean="0">
                <a:latin typeface="Consolas"/>
                <a:cs typeface="Consolas"/>
              </a:rPr>
              <a:t>test.mk</a:t>
            </a:r>
            <a:r>
              <a:rPr lang="en-US" sz="2400" dirty="0" smtClean="0">
                <a:latin typeface="Consolas"/>
                <a:cs typeface="Consolas"/>
              </a:rPr>
              <a:t> # tests/</a:t>
            </a:r>
            <a:r>
              <a:rPr lang="en-US" sz="2400" dirty="0" err="1" smtClean="0">
                <a:latin typeface="Consolas"/>
                <a:cs typeface="Consolas"/>
              </a:rPr>
              <a:t>test.mk</a:t>
            </a:r>
            <a:endParaRPr lang="en-US" sz="2400" dirty="0" smtClean="0">
              <a:latin typeface="Consolas"/>
              <a:cs typeface="Consolas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339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3: template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77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Reusable </a:t>
            </a:r>
            <a:r>
              <a:rPr lang="en-US" dirty="0" smtClean="0"/>
              <a:t>parts: auto lists, template rules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Either, need </a:t>
            </a:r>
            <a:r>
              <a:rPr lang="en-US" dirty="0"/>
              <a:t>to manage multiple </a:t>
            </a:r>
            <a:r>
              <a:rPr lang="en-US" dirty="0" err="1" smtClean="0"/>
              <a:t>makefiles</a:t>
            </a:r>
            <a:endParaRPr lang="en-US" dirty="0" smtClean="0"/>
          </a:p>
          <a:p>
            <a:pPr lvl="1"/>
            <a:r>
              <a:rPr lang="en-US" dirty="0" smtClean="0"/>
              <a:t>Or, need to write rules for each </a:t>
            </a:r>
            <a:r>
              <a:rPr lang="en-US" dirty="0" err="1" smtClean="0"/>
              <a:t>dir</a:t>
            </a:r>
            <a:r>
              <a:rPr lang="en-US" dirty="0" smtClean="0"/>
              <a:t>/module</a:t>
            </a:r>
          </a:p>
          <a:p>
            <a:pPr lvl="1"/>
            <a:r>
              <a:rPr lang="en-US" dirty="0" smtClean="0"/>
              <a:t>Pattern rules are the only dynamics</a:t>
            </a:r>
          </a:p>
          <a:p>
            <a:pPr lvl="1"/>
            <a:r>
              <a:rPr lang="en-US" dirty="0" smtClean="0"/>
              <a:t>No recursive functions </a:t>
            </a:r>
          </a:p>
          <a:p>
            <a:pPr lvl="1"/>
            <a:r>
              <a:rPr lang="en-US" dirty="0" smtClean="0"/>
              <a:t>Very project specific, still not universal</a:t>
            </a:r>
          </a:p>
        </p:txBody>
      </p:sp>
    </p:spTree>
    <p:extLst>
      <p:ext uri="{BB962C8B-B14F-4D97-AF65-F5344CB8AC3E}">
        <p14:creationId xmlns:p14="http://schemas.microsoft.com/office/powerpoint/2010/main" val="801462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Dynamic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nsolas"/>
                <a:cs typeface="Consolas"/>
              </a:rPr>
              <a:t>$(error text) $(warning text) </a:t>
            </a:r>
            <a:br>
              <a:rPr lang="en-US" sz="2800" dirty="0">
                <a:latin typeface="Consolas"/>
                <a:cs typeface="Consolas"/>
              </a:rPr>
            </a:br>
            <a:r>
              <a:rPr lang="en-US" sz="2800" dirty="0">
                <a:latin typeface="Consolas"/>
                <a:cs typeface="Consolas"/>
              </a:rPr>
              <a:t>$(info text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$(call function, parameters, …)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</a:t>
            </a:r>
            <a:r>
              <a:rPr lang="en-US" sz="2800" dirty="0" err="1" smtClean="0">
                <a:latin typeface="Consolas"/>
                <a:cs typeface="Consolas"/>
              </a:rPr>
              <a:t>eval</a:t>
            </a:r>
            <a:r>
              <a:rPr lang="en-US" sz="2800" dirty="0" smtClean="0">
                <a:latin typeface="Consolas"/>
                <a:cs typeface="Consolas"/>
              </a:rPr>
              <a:t> rules)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$(if </a:t>
            </a:r>
            <a:r>
              <a:rPr lang="en-US" sz="2800" dirty="0" err="1" smtClean="0">
                <a:latin typeface="Consolas"/>
                <a:cs typeface="Consolas"/>
              </a:rPr>
              <a:t>condition,then</a:t>
            </a:r>
            <a:r>
              <a:rPr lang="en-US" sz="2800" dirty="0" smtClean="0">
                <a:latin typeface="Consolas"/>
                <a:cs typeface="Consolas"/>
              </a:rPr>
              <a:t>-</a:t>
            </a:r>
            <a:r>
              <a:rPr lang="en-US" sz="2800" dirty="0" err="1" smtClean="0">
                <a:latin typeface="Consolas"/>
                <a:cs typeface="Consolas"/>
              </a:rPr>
              <a:t>part,else</a:t>
            </a:r>
            <a:r>
              <a:rPr lang="en-US" sz="2800" dirty="0" smtClean="0">
                <a:latin typeface="Consolas"/>
                <a:cs typeface="Consolas"/>
              </a:rPr>
              <a:t>-part)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</a:t>
            </a:r>
            <a:r>
              <a:rPr lang="en-US" sz="2800" dirty="0" err="1" smtClean="0">
                <a:latin typeface="Consolas"/>
                <a:cs typeface="Consolas"/>
              </a:rPr>
              <a:t>foreach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var,list,text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282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4: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makefile</a:t>
            </a:r>
            <a:r>
              <a:rPr lang="en-US" dirty="0" smtClean="0"/>
              <a:t> to rule them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4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5: </a:t>
            </a:r>
            <a:r>
              <a:rPr lang="en-US" dirty="0" err="1" smtClean="0"/>
              <a:t>autodep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83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05514" cy="1143000"/>
          </a:xfrm>
        </p:spPr>
        <p:txBody>
          <a:bodyPr/>
          <a:lstStyle/>
          <a:p>
            <a:r>
              <a:rPr lang="en-US" dirty="0" smtClean="0"/>
              <a:t>Epilogue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05513" cy="4525963"/>
          </a:xfrm>
        </p:spPr>
        <p:txBody>
          <a:bodyPr/>
          <a:lstStyle/>
          <a:p>
            <a:r>
              <a:rPr lang="en-US" dirty="0" smtClean="0"/>
              <a:t>I love </a:t>
            </a:r>
            <a:r>
              <a:rPr lang="en-US" dirty="0" err="1" smtClean="0"/>
              <a:t>makefiles</a:t>
            </a:r>
            <a:r>
              <a:rPr lang="en-US" dirty="0" smtClean="0"/>
              <a:t>, is there more?</a:t>
            </a:r>
          </a:p>
          <a:p>
            <a:pPr lvl="1"/>
            <a:r>
              <a:rPr lang="en-US" dirty="0" smtClean="0"/>
              <a:t>Windows: </a:t>
            </a:r>
            <a:r>
              <a:rPr lang="en-US" dirty="0" err="1" smtClean="0">
                <a:latin typeface="Consolas"/>
                <a:cs typeface="Consolas"/>
              </a:rPr>
              <a:t>nmake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>
                <a:latin typeface="Consolas"/>
                <a:cs typeface="Consolas"/>
              </a:rPr>
              <a:t>a</a:t>
            </a:r>
            <a:r>
              <a:rPr lang="en-US" dirty="0" err="1" smtClean="0">
                <a:latin typeface="Consolas"/>
                <a:cs typeface="Consolas"/>
              </a:rPr>
              <a:t>utomake</a:t>
            </a:r>
            <a:r>
              <a:rPr lang="en-US" dirty="0" smtClean="0"/>
              <a:t>: generate </a:t>
            </a:r>
            <a:r>
              <a:rPr lang="en-US" dirty="0" err="1" smtClean="0"/>
              <a:t>Makefile.in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cmake</a:t>
            </a:r>
            <a:r>
              <a:rPr lang="en-US" dirty="0" smtClean="0"/>
              <a:t>: </a:t>
            </a:r>
            <a:r>
              <a:rPr lang="en-US" dirty="0" err="1" smtClean="0"/>
              <a:t>makefile</a:t>
            </a:r>
            <a:r>
              <a:rPr lang="en-US" dirty="0" smtClean="0"/>
              <a:t> that generates </a:t>
            </a:r>
            <a:r>
              <a:rPr lang="en-US" dirty="0" err="1" smtClean="0"/>
              <a:t>makefiles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0" y="0"/>
            <a:ext cx="3837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3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Epilogue for Haters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hate </a:t>
            </a:r>
            <a:r>
              <a:rPr lang="en-US" dirty="0" err="1" smtClean="0"/>
              <a:t>makefiles</a:t>
            </a:r>
            <a:r>
              <a:rPr lang="en-US" dirty="0" smtClean="0"/>
              <a:t>. Do I have other choices?</a:t>
            </a:r>
          </a:p>
          <a:p>
            <a:r>
              <a:rPr lang="en-US" dirty="0" smtClean="0"/>
              <a:t>Use Python. Your friends are :</a:t>
            </a:r>
            <a:endParaRPr lang="en-US" dirty="0"/>
          </a:p>
          <a:p>
            <a:pPr lvl="1"/>
            <a:r>
              <a:rPr lang="en-US" dirty="0" err="1">
                <a:latin typeface="Consolas"/>
                <a:cs typeface="Consolas"/>
              </a:rPr>
              <a:t>os.system</a:t>
            </a:r>
            <a:r>
              <a:rPr lang="en-US" dirty="0">
                <a:latin typeface="Consolas"/>
                <a:cs typeface="Consolas"/>
              </a:rPr>
              <a:t>()		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os.path.exists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 </a:t>
            </a:r>
            <a:r>
              <a:rPr lang="en-US" dirty="0" err="1">
                <a:latin typeface="Consolas"/>
                <a:cs typeface="Consolas"/>
              </a:rPr>
              <a:t>os.path.isfile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 </a:t>
            </a:r>
            <a:r>
              <a:rPr lang="en-US" dirty="0" err="1" smtClean="0">
                <a:latin typeface="Consolas"/>
                <a:cs typeface="Consolas"/>
              </a:rPr>
              <a:t>os.path.getmtime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os.makedirs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 </a:t>
            </a:r>
            <a:r>
              <a:rPr lang="en-US" dirty="0" err="1">
                <a:latin typeface="Consolas"/>
                <a:cs typeface="Consolas"/>
              </a:rPr>
              <a:t>os.listdir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smtClean="0"/>
              <a:t>Use C. Your friends are: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system() </a:t>
            </a:r>
            <a:r>
              <a:rPr lang="en-US" dirty="0" err="1" smtClean="0">
                <a:latin typeface="Consolas"/>
                <a:cs typeface="Consolas"/>
              </a:rPr>
              <a:t>fstat</a:t>
            </a:r>
            <a:r>
              <a:rPr lang="en-US" dirty="0" smtClean="0">
                <a:latin typeface="Consolas"/>
                <a:cs typeface="Consolas"/>
              </a:rPr>
              <a:t>() </a:t>
            </a:r>
            <a:r>
              <a:rPr lang="en-US" dirty="0" err="1" smtClean="0">
                <a:latin typeface="Consolas"/>
                <a:cs typeface="Consolas"/>
              </a:rPr>
              <a:t>readdir</a:t>
            </a:r>
            <a:r>
              <a:rPr lang="en-US" dirty="0" smtClean="0">
                <a:latin typeface="Consolas"/>
                <a:cs typeface="Consolas"/>
              </a:rPr>
              <a:t>()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2288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Compiling a Project is Complicate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large project has many files</a:t>
            </a:r>
          </a:p>
          <a:p>
            <a:r>
              <a:rPr lang="en-US" dirty="0" smtClean="0"/>
              <a:t>Compiling a project executes over a graph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ften creates intermediate files</a:t>
            </a:r>
          </a:p>
          <a:p>
            <a:r>
              <a:rPr lang="en-US" dirty="0" smtClean="0"/>
              <a:t>Time consuming </a:t>
            </a:r>
            <a:r>
              <a:rPr lang="en-US" dirty="0" smtClean="0"/>
              <a:t>to </a:t>
            </a:r>
            <a:r>
              <a:rPr lang="en-US" dirty="0" smtClean="0"/>
              <a:t>recompile </a:t>
            </a:r>
            <a:r>
              <a:rPr lang="en-US" dirty="0" smtClean="0"/>
              <a:t>everything</a:t>
            </a:r>
            <a:endParaRPr lang="en-US" dirty="0" smtClean="0"/>
          </a:p>
          <a:p>
            <a:r>
              <a:rPr lang="en-US" dirty="0" smtClean="0"/>
              <a:t>Idea: only recompile the updated parts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49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Conculsion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r>
              <a:rPr lang="en-US" dirty="0" smtClean="0"/>
              <a:t> tells </a:t>
            </a:r>
            <a:r>
              <a:rPr lang="en-US" dirty="0" smtClean="0">
                <a:latin typeface="Consolas"/>
                <a:cs typeface="Consolas"/>
              </a:rPr>
              <a:t>make</a:t>
            </a:r>
            <a:r>
              <a:rPr lang="en-US" dirty="0" smtClean="0"/>
              <a:t> how to compile projects</a:t>
            </a:r>
          </a:p>
          <a:p>
            <a:r>
              <a:rPr lang="en-US" dirty="0" smtClean="0"/>
              <a:t>It is nice to write simple wrappers</a:t>
            </a:r>
          </a:p>
          <a:p>
            <a:pPr lvl="1"/>
            <a:r>
              <a:rPr lang="en-US" dirty="0" smtClean="0"/>
              <a:t>People expect typing </a:t>
            </a:r>
            <a:r>
              <a:rPr lang="en-US" dirty="0" smtClean="0">
                <a:latin typeface="Consolas"/>
                <a:cs typeface="Consolas"/>
              </a:rPr>
              <a:t>make</a:t>
            </a:r>
            <a:r>
              <a:rPr lang="en-US" dirty="0" smtClean="0"/>
              <a:t> to build</a:t>
            </a:r>
          </a:p>
          <a:p>
            <a:r>
              <a:rPr lang="en-US" dirty="0" smtClean="0"/>
              <a:t>It is non-trivial to write highly reusable ones</a:t>
            </a:r>
          </a:p>
          <a:p>
            <a:pPr lvl="1"/>
            <a:r>
              <a:rPr lang="en-US" dirty="0" smtClean="0"/>
              <a:t>Might consider other scripting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25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the Compilation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(draw a compilation graph)</a:t>
            </a:r>
          </a:p>
          <a:p>
            <a:r>
              <a:rPr lang="en-US" dirty="0" smtClean="0"/>
              <a:t>Version control tracks source changes</a:t>
            </a:r>
          </a:p>
          <a:p>
            <a:pPr lvl="1"/>
            <a:r>
              <a:rPr lang="en-US" dirty="0" smtClean="0"/>
              <a:t>Idea: </a:t>
            </a:r>
            <a:r>
              <a:rPr lang="en-US" dirty="0" smtClean="0"/>
              <a:t>A </a:t>
            </a:r>
            <a:r>
              <a:rPr lang="en-US" dirty="0" smtClean="0"/>
              <a:t>node is updated if the content changes</a:t>
            </a:r>
          </a:p>
          <a:p>
            <a:r>
              <a:rPr lang="en-US" dirty="0" smtClean="0">
                <a:latin typeface="Consolas"/>
                <a:cs typeface="Consolas"/>
              </a:rPr>
              <a:t>make</a:t>
            </a:r>
            <a:r>
              <a:rPr lang="en-US" dirty="0" smtClean="0"/>
              <a:t> </a:t>
            </a:r>
            <a:r>
              <a:rPr lang="en-US" dirty="0" smtClean="0"/>
              <a:t>updates the other nodes</a:t>
            </a:r>
          </a:p>
          <a:p>
            <a:pPr lvl="1"/>
            <a:r>
              <a:rPr lang="en-US" dirty="0" smtClean="0"/>
              <a:t>Idea: a </a:t>
            </a:r>
            <a:r>
              <a:rPr lang="en-US" dirty="0" smtClean="0"/>
              <a:t>node needs update if its sources were modified after the time it was modified last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83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Makefile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makefile</a:t>
            </a:r>
            <a:r>
              <a:rPr lang="en-US" dirty="0" smtClean="0"/>
              <a:t> describes the compilation graph</a:t>
            </a:r>
          </a:p>
          <a:p>
            <a:pPr lvl="1"/>
            <a:r>
              <a:rPr lang="en-US" dirty="0" smtClean="0"/>
              <a:t>Written in “</a:t>
            </a:r>
            <a:r>
              <a:rPr lang="en-US" dirty="0" err="1" smtClean="0"/>
              <a:t>makefile</a:t>
            </a:r>
            <a:r>
              <a:rPr lang="en-US" dirty="0"/>
              <a:t> </a:t>
            </a:r>
            <a:r>
              <a:rPr lang="en-US" dirty="0" smtClean="0"/>
              <a:t>language”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make</a:t>
            </a:r>
            <a:r>
              <a:rPr lang="en-US" dirty="0"/>
              <a:t> executes </a:t>
            </a:r>
            <a:r>
              <a:rPr lang="en-US" dirty="0" smtClean="0"/>
              <a:t>the graph of a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1"/>
            <a:r>
              <a:rPr lang="en-US" dirty="0" smtClean="0"/>
              <a:t>Highly relie</a:t>
            </a:r>
            <a:r>
              <a:rPr lang="en-US" dirty="0" smtClean="0"/>
              <a:t>s on the </a:t>
            </a:r>
            <a:r>
              <a:rPr lang="en-US" dirty="0" smtClean="0"/>
              <a:t>existing file system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the command </a:t>
            </a:r>
            <a:r>
              <a:rPr lang="en-US" dirty="0" smtClean="0"/>
              <a:t>line shell</a:t>
            </a:r>
          </a:p>
        </p:txBody>
      </p:sp>
    </p:spTree>
    <p:extLst>
      <p:ext uri="{BB962C8B-B14F-4D97-AF65-F5344CB8AC3E}">
        <p14:creationId xmlns:p14="http://schemas.microsoft.com/office/powerpoint/2010/main" val="273234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1: hello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8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GNUMake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quite different from common languages</a:t>
            </a:r>
          </a:p>
          <a:p>
            <a:pPr lvl="1"/>
            <a:r>
              <a:rPr lang="en-US" dirty="0" smtClean="0"/>
              <a:t>Graphs </a:t>
            </a:r>
            <a:r>
              <a:rPr lang="en-US" dirty="0" smtClean="0"/>
              <a:t>are described like functional languages</a:t>
            </a:r>
          </a:p>
          <a:p>
            <a:pPr lvl="1"/>
            <a:r>
              <a:rPr lang="en-US" dirty="0" smtClean="0"/>
              <a:t>Graphs </a:t>
            </a:r>
            <a:r>
              <a:rPr lang="en-US" dirty="0" smtClean="0"/>
              <a:t>are executed like procedural languages</a:t>
            </a:r>
          </a:p>
          <a:p>
            <a:pPr lvl="1"/>
            <a:r>
              <a:rPr lang="en-US" dirty="0" smtClean="0"/>
              <a:t>Basic </a:t>
            </a:r>
            <a:r>
              <a:rPr lang="en-US" dirty="0" smtClean="0"/>
              <a:t>“statements” </a:t>
            </a:r>
            <a:r>
              <a:rPr lang="en-US" dirty="0" smtClean="0"/>
              <a:t>are shell commands</a:t>
            </a:r>
          </a:p>
          <a:p>
            <a:pPr lvl="1"/>
            <a:r>
              <a:rPr lang="en-US" dirty="0" smtClean="0"/>
              <a:t>Uses bash-like </a:t>
            </a:r>
            <a:r>
              <a:rPr lang="en-US" dirty="0" smtClean="0"/>
              <a:t>“variables”</a:t>
            </a:r>
            <a:endParaRPr lang="en-US" dirty="0" smtClean="0"/>
          </a:p>
          <a:p>
            <a:pPr lvl="1"/>
            <a:r>
              <a:rPr lang="en-US" dirty="0" smtClean="0"/>
              <a:t>Sensitive to whitespaces</a:t>
            </a:r>
          </a:p>
          <a:p>
            <a:r>
              <a:rPr lang="en-US" dirty="0" smtClean="0"/>
              <a:t>Might consider other scripting languages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makefile</a:t>
            </a:r>
            <a:r>
              <a:rPr lang="en-US" dirty="0" smtClean="0"/>
              <a:t> only as the entrance</a:t>
            </a:r>
          </a:p>
        </p:txBody>
      </p:sp>
    </p:spTree>
    <p:extLst>
      <p:ext uri="{BB962C8B-B14F-4D97-AF65-F5344CB8AC3E}">
        <p14:creationId xmlns:p14="http://schemas.microsoft.com/office/powerpoint/2010/main" val="66676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Make </a:t>
            </a:r>
            <a:r>
              <a:rPr lang="en-US" dirty="0" err="1"/>
              <a:t>M</a:t>
            </a:r>
            <a:r>
              <a:rPr lang="en-US" dirty="0" err="1" smtClean="0"/>
              <a:t>akefiles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0086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600" dirty="0" smtClean="0"/>
              <a:t>Here is note from </a:t>
            </a:r>
            <a:r>
              <a:rPr lang="en-US" sz="2600" dirty="0" err="1" smtClean="0"/>
              <a:t>StackOverflow</a:t>
            </a:r>
            <a:r>
              <a:rPr lang="en-US" sz="2600" dirty="0"/>
              <a:t>:</a:t>
            </a:r>
            <a:endParaRPr lang="en-US" sz="2400" i="1" dirty="0" smtClean="0"/>
          </a:p>
          <a:p>
            <a:pPr marL="400050" lvl="1" indent="0">
              <a:buNone/>
            </a:pPr>
            <a:r>
              <a:rPr lang="en-US" sz="2400" i="1" dirty="0" smtClean="0"/>
              <a:t>For </a:t>
            </a:r>
            <a:r>
              <a:rPr lang="en-US" sz="2400" i="1" dirty="0"/>
              <a:t>a beginner, you are doing some exotic stuff. You should start simple and only use code in your </a:t>
            </a:r>
            <a:r>
              <a:rPr lang="en-US" sz="2400" i="1" dirty="0" err="1"/>
              <a:t>Makefile</a:t>
            </a:r>
            <a:r>
              <a:rPr lang="en-US" sz="2400" i="1" dirty="0"/>
              <a:t> that you 100% understand and trust. Even on a large project with hundreds of files you will not spend much time maintaining the </a:t>
            </a:r>
            <a:r>
              <a:rPr lang="en-US" sz="2400" i="1" dirty="0" err="1"/>
              <a:t>Makefile</a:t>
            </a:r>
            <a:r>
              <a:rPr lang="en-US" sz="2400" i="1" dirty="0" smtClean="0"/>
              <a:t>.</a:t>
            </a:r>
            <a:endParaRPr lang="en-US" sz="24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600" dirty="0" smtClean="0"/>
              <a:t>which </a:t>
            </a:r>
            <a:r>
              <a:rPr lang="en-US" sz="2600" dirty="0" smtClean="0"/>
              <a:t>can be translated </a:t>
            </a:r>
            <a:r>
              <a:rPr lang="en-US" sz="2600" dirty="0" smtClean="0"/>
              <a:t>to</a:t>
            </a:r>
            <a:r>
              <a:rPr lang="en-US" sz="2600" dirty="0" smtClean="0"/>
              <a:t>:</a:t>
            </a:r>
          </a:p>
          <a:p>
            <a:pPr marL="400050" lvl="1" indent="0">
              <a:buNone/>
            </a:pPr>
            <a:r>
              <a:rPr lang="en-US" sz="2400" i="1" dirty="0" smtClean="0"/>
              <a:t>The </a:t>
            </a:r>
            <a:r>
              <a:rPr lang="en-US" sz="2400" i="1" dirty="0" err="1" smtClean="0"/>
              <a:t>makefile</a:t>
            </a:r>
            <a:r>
              <a:rPr lang="en-US" sz="2400" i="1" dirty="0" smtClean="0"/>
              <a:t> design </a:t>
            </a:r>
            <a:r>
              <a:rPr lang="en-US" sz="2400" i="1" dirty="0" smtClean="0"/>
              <a:t>often </a:t>
            </a:r>
            <a:r>
              <a:rPr lang="en-US" sz="2400" i="1" dirty="0" smtClean="0"/>
              <a:t>lets </a:t>
            </a:r>
            <a:r>
              <a:rPr lang="en-US" sz="2400" i="1" dirty="0" smtClean="0"/>
              <a:t>you </a:t>
            </a:r>
            <a:r>
              <a:rPr lang="en-US" sz="2400" i="1" dirty="0" smtClean="0"/>
              <a:t>waste too much time on non-critical stuff. You should </a:t>
            </a:r>
            <a:r>
              <a:rPr lang="en-US" sz="2400" i="1" dirty="0" smtClean="0">
                <a:solidFill>
                  <a:srgbClr val="FF0000"/>
                </a:solidFill>
              </a:rPr>
              <a:t>NOT</a:t>
            </a:r>
            <a:r>
              <a:rPr lang="en-US" sz="2400" i="1" dirty="0" smtClean="0"/>
              <a:t> use it for compiling your </a:t>
            </a:r>
            <a:r>
              <a:rPr lang="en-US" sz="2400" i="1" dirty="0" smtClean="0"/>
              <a:t>large projects</a:t>
            </a:r>
            <a:r>
              <a:rPr lang="en-US" sz="2400" i="1" dirty="0" smtClean="0"/>
              <a:t>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99170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err="1" smtClean="0"/>
              <a:t>GNUMak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smtClean="0"/>
              <a:t>Documentation </a:t>
            </a:r>
            <a:r>
              <a:rPr lang="en-US" dirty="0" smtClean="0"/>
              <a:t>here: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3737" y="3886200"/>
            <a:ext cx="8479406" cy="1752600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www.gnu.org</a:t>
            </a:r>
            <a:r>
              <a:rPr lang="en-US" dirty="0"/>
              <a:t>/software/make/manual/</a:t>
            </a:r>
          </a:p>
        </p:txBody>
      </p:sp>
    </p:spTree>
    <p:extLst>
      <p:ext uri="{BB962C8B-B14F-4D97-AF65-F5344CB8AC3E}">
        <p14:creationId xmlns:p14="http://schemas.microsoft.com/office/powerpoint/2010/main" val="3907169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onnieWhite">
  <a:themeElements>
    <a:clrScheme name="Lonnie">
      <a:dk1>
        <a:sysClr val="windowText" lastClr="000000"/>
      </a:dk1>
      <a:lt1>
        <a:srgbClr val="FFFFFF"/>
      </a:lt1>
      <a:dk2>
        <a:srgbClr val="000000"/>
      </a:dk2>
      <a:lt2>
        <a:srgbClr val="ECECF3"/>
      </a:lt2>
      <a:accent1>
        <a:srgbClr val="FFFB00"/>
      </a:accent1>
      <a:accent2>
        <a:srgbClr val="8FFF00"/>
      </a:accent2>
      <a:accent3>
        <a:srgbClr val="E77500"/>
      </a:accent3>
      <a:accent4>
        <a:srgbClr val="006CFF"/>
      </a:accent4>
      <a:accent5>
        <a:srgbClr val="CC00FF"/>
      </a:accent5>
      <a:accent6>
        <a:srgbClr val="00FFA4"/>
      </a:accent6>
      <a:hlink>
        <a:srgbClr val="FF0046"/>
      </a:hlink>
      <a:folHlink>
        <a:srgbClr val="00EAFF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LonnieWhite.thmx</Template>
  <TotalTime>2943</TotalTime>
  <Words>764</Words>
  <Application>Microsoft Macintosh PowerPoint</Application>
  <PresentationFormat>On-screen Show (4:3)</PresentationFormat>
  <Paragraphs>145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LonnieWhite</vt:lpstr>
      <vt:lpstr>Making Makefiles</vt:lpstr>
      <vt:lpstr>Quick Survey</vt:lpstr>
      <vt:lpstr>Compiling a Project is Complicate</vt:lpstr>
      <vt:lpstr>Describe the Compilation Graph</vt:lpstr>
      <vt:lpstr>What is Makefile?</vt:lpstr>
      <vt:lpstr>Example 1: hello</vt:lpstr>
      <vt:lpstr>The Language of GNUMake</vt:lpstr>
      <vt:lpstr>Before We Make Makefiles</vt:lpstr>
      <vt:lpstr>GNUMake Documentation here:</vt:lpstr>
      <vt:lpstr>Basics</vt:lpstr>
      <vt:lpstr>Rules</vt:lpstr>
      <vt:lpstr>Variables</vt:lpstr>
      <vt:lpstr>Make Usage</vt:lpstr>
      <vt:lpstr>Example 2: basic</vt:lpstr>
      <vt:lpstr>Recap</vt:lpstr>
      <vt:lpstr>Making Reusable Parts</vt:lpstr>
      <vt:lpstr>Pattern Rules</vt:lpstr>
      <vt:lpstr>Automatic Variables</vt:lpstr>
      <vt:lpstr>Order Only Prerequisites</vt:lpstr>
      <vt:lpstr>Functions</vt:lpstr>
      <vt:lpstr>Includes</vt:lpstr>
      <vt:lpstr>Recursive Make</vt:lpstr>
      <vt:lpstr>Example 3: template</vt:lpstr>
      <vt:lpstr>Recap </vt:lpstr>
      <vt:lpstr>Making Dynamic Parts</vt:lpstr>
      <vt:lpstr>Example 4: project</vt:lpstr>
      <vt:lpstr>Example 5: autodep</vt:lpstr>
      <vt:lpstr>Epilogue</vt:lpstr>
      <vt:lpstr>And Epilogue for Haters</vt:lpstr>
      <vt:lpstr>Conculsion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Makefiles</dc:title>
  <dc:creator>He Liu</dc:creator>
  <cp:lastModifiedBy>He Liu</cp:lastModifiedBy>
  <cp:revision>497</cp:revision>
  <dcterms:created xsi:type="dcterms:W3CDTF">2012-10-14T20:55:40Z</dcterms:created>
  <dcterms:modified xsi:type="dcterms:W3CDTF">2012-10-16T22:02:06Z</dcterms:modified>
</cp:coreProperties>
</file>