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58" r:id="rId7"/>
    <p:sldId id="264" r:id="rId8"/>
    <p:sldId id="265" r:id="rId9"/>
    <p:sldId id="266" r:id="rId10"/>
    <p:sldId id="259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482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80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80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9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7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file:///C:\Users\hfu\Desktop\&#20064;&#39064;2.4.vsd\Drawing\~Page-1\Rectangle.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file:///C:\Users\hfu\Desktop\&#36719;&#24037;&#20064;&#39064;\&#20064;&#39064;2.2.vsd\Drawing\~Page-1\Rectangle.4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file:///C:\Users\hfu\Desktop\&#36719;&#24037;&#20064;&#39064;\&#20064;&#39064;2.3.vsd\Drawing\~Page-1\Rectangle.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储户，某银行拟开发计算机储蓄系统。储户填写的存款单或取款单由业务员输入系统，如果是存款，系统记录存款人姓名、住址、存款类型、存款日期、利率等信息，并印出存款单给储户；如果是取款，系统计算利息并印出利息清单给储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6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目前住院病人主要由护士护理，这样做不仅需要大量护士，而且由于不能随时观察危重病人变化，还可能会延误抢救时机。某医院打算开发一个以计算机为中心的患者监护系统，试写出问题定义，并且分析开发该系统的可行性。</a:t>
            </a:r>
          </a:p>
          <a:p>
            <a:r>
              <a:rPr lang="zh-CN" altLang="zh-CN" dirty="0"/>
              <a:t>医院对</a:t>
            </a:r>
            <a:r>
              <a:rPr lang="zh-CN" altLang="zh-CN" dirty="0">
                <a:solidFill>
                  <a:srgbClr val="00B050"/>
                </a:solidFill>
              </a:rPr>
              <a:t>患者</a:t>
            </a:r>
            <a:r>
              <a:rPr lang="zh-CN" altLang="zh-CN" dirty="0"/>
              <a:t>监护系统的基本要求是随时</a:t>
            </a:r>
            <a:r>
              <a:rPr lang="zh-CN" altLang="zh-CN" dirty="0">
                <a:solidFill>
                  <a:srgbClr val="FF0000"/>
                </a:solidFill>
              </a:rPr>
              <a:t>接收</a:t>
            </a:r>
            <a:r>
              <a:rPr lang="zh-CN" altLang="zh-CN" dirty="0"/>
              <a:t>，每个病人的</a:t>
            </a:r>
            <a:r>
              <a:rPr lang="zh-CN" altLang="zh-CN" b="1" dirty="0"/>
              <a:t>生理信号（脉搏、体温、血压、心电图等）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B050"/>
                </a:solidFill>
              </a:rPr>
              <a:t>定时记录</a:t>
            </a:r>
            <a:r>
              <a:rPr lang="zh-CN" altLang="zh-CN" dirty="0"/>
              <a:t>病人情况以形成</a:t>
            </a:r>
            <a:r>
              <a:rPr lang="zh-CN" altLang="zh-CN" dirty="0">
                <a:solidFill>
                  <a:srgbClr val="00B050"/>
                </a:solidFill>
              </a:rPr>
              <a:t>患者日志</a:t>
            </a:r>
            <a:r>
              <a:rPr lang="zh-CN" altLang="zh-CN" dirty="0"/>
              <a:t>，当某个病人的生理信号超出医生规定的</a:t>
            </a:r>
            <a:r>
              <a:rPr lang="zh-CN" altLang="zh-CN" dirty="0">
                <a:solidFill>
                  <a:srgbClr val="00B050"/>
                </a:solidFill>
              </a:rPr>
              <a:t>安全范围</a:t>
            </a:r>
            <a:r>
              <a:rPr lang="zh-CN" altLang="zh-CN" dirty="0"/>
              <a:t>时，向值班护士发出</a:t>
            </a:r>
            <a:r>
              <a:rPr lang="zh-CN" altLang="zh-CN" dirty="0">
                <a:solidFill>
                  <a:srgbClr val="00B050"/>
                </a:solidFill>
              </a:rPr>
              <a:t>警告信息</a:t>
            </a:r>
            <a:r>
              <a:rPr lang="zh-CN" altLang="zh-CN" dirty="0"/>
              <a:t>，此外，护士在需要时，还可以要求系统印出某个指定病人的</a:t>
            </a:r>
            <a:r>
              <a:rPr lang="zh-CN" altLang="zh-CN" dirty="0">
                <a:solidFill>
                  <a:srgbClr val="00B050"/>
                </a:solidFill>
              </a:rPr>
              <a:t>病情报告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层，源点，终点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55" y="2169730"/>
            <a:ext cx="598421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层，数据流图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35" y="1867393"/>
            <a:ext cx="5586157" cy="432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9" y="1511355"/>
            <a:ext cx="6770429" cy="408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34635"/>
              </p:ext>
            </p:extLst>
          </p:nvPr>
        </p:nvGraphicFramePr>
        <p:xfrm>
          <a:off x="6302484" y="3259996"/>
          <a:ext cx="3445860" cy="249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4" imgW="1534810" imgH="1111574" progId="Visio.Drawing.11">
                  <p:link updateAutomatic="1"/>
                </p:oleObj>
              </mc:Choice>
              <mc:Fallback>
                <p:oleObj name="Visio" r:id="rId4" imgW="1534810" imgH="111157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2484" y="3259996"/>
                        <a:ext cx="3445860" cy="249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为方便储户，某银行拟开发</a:t>
            </a:r>
            <a:r>
              <a:rPr lang="zh-CN" altLang="zh-CN" dirty="0">
                <a:solidFill>
                  <a:srgbClr val="FF0000"/>
                </a:solidFill>
              </a:rPr>
              <a:t>计算机储蓄系统</a:t>
            </a:r>
            <a:r>
              <a:rPr lang="zh-CN" altLang="zh-CN" dirty="0"/>
              <a:t>。</a:t>
            </a:r>
            <a:r>
              <a:rPr lang="zh-CN" altLang="zh-CN" dirty="0">
                <a:solidFill>
                  <a:srgbClr val="00B050"/>
                </a:solidFill>
              </a:rPr>
              <a:t>储户</a:t>
            </a:r>
            <a:r>
              <a:rPr lang="zh-CN" altLang="zh-CN" dirty="0"/>
              <a:t>填写的</a:t>
            </a:r>
            <a:r>
              <a:rPr lang="zh-CN" altLang="zh-CN" dirty="0">
                <a:solidFill>
                  <a:srgbClr val="0070C0"/>
                </a:solidFill>
              </a:rPr>
              <a:t>存款单或取款单</a:t>
            </a:r>
            <a:r>
              <a:rPr lang="zh-CN" altLang="zh-CN" dirty="0"/>
              <a:t>由</a:t>
            </a:r>
            <a:r>
              <a:rPr lang="zh-CN" altLang="zh-CN" dirty="0">
                <a:solidFill>
                  <a:srgbClr val="00B050"/>
                </a:solidFill>
              </a:rPr>
              <a:t>业务员</a:t>
            </a:r>
            <a:r>
              <a:rPr lang="zh-CN" altLang="zh-CN" dirty="0"/>
              <a:t>输入系统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7030A0"/>
                </a:solidFill>
              </a:rPr>
              <a:t>存款</a:t>
            </a:r>
            <a:r>
              <a:rPr lang="zh-CN" altLang="zh-CN" dirty="0"/>
              <a:t>，系统记录</a:t>
            </a:r>
            <a:r>
              <a:rPr lang="zh-CN" altLang="zh-CN" b="1" dirty="0"/>
              <a:t>存款人姓名、住址、存款类型、存款日期、利率</a:t>
            </a:r>
            <a:r>
              <a:rPr lang="zh-CN" altLang="zh-CN" dirty="0"/>
              <a:t>等信息，并印出存款单给储户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7030A0"/>
                </a:solidFill>
              </a:rPr>
              <a:t>取款</a:t>
            </a:r>
            <a:r>
              <a:rPr lang="zh-CN" altLang="zh-CN" dirty="0"/>
              <a:t>，系统计算</a:t>
            </a:r>
            <a:r>
              <a:rPr lang="zh-CN" altLang="zh-CN" b="1" dirty="0"/>
              <a:t>利息并印出利息清单</a:t>
            </a:r>
            <a:r>
              <a:rPr lang="zh-CN" altLang="zh-CN" dirty="0"/>
              <a:t>给储户。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层：源点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终点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99" y="2090899"/>
            <a:ext cx="598421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92" y="2166937"/>
            <a:ext cx="463245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0" y="2608372"/>
            <a:ext cx="72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246891"/>
              </p:ext>
            </p:extLst>
          </p:nvPr>
        </p:nvGraphicFramePr>
        <p:xfrm>
          <a:off x="5950606" y="443897"/>
          <a:ext cx="3900934" cy="294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1471649" imgH="1111574" progId="Visio.Drawing.11">
                  <p:link updateAutomatic="1"/>
                </p:oleObj>
              </mc:Choice>
              <mc:Fallback>
                <p:oleObj name="Visio" r:id="rId4" imgW="1471649" imgH="111157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0606" y="443897"/>
                        <a:ext cx="3900934" cy="294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为方便旅客，某航空公司拟开发一个</a:t>
            </a:r>
            <a:r>
              <a:rPr lang="zh-CN" altLang="zh-CN" b="1" dirty="0"/>
              <a:t>机票预订系统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旅行社</a:t>
            </a:r>
            <a:r>
              <a:rPr lang="zh-CN" altLang="zh-CN" dirty="0"/>
              <a:t>把预订机票的</a:t>
            </a:r>
            <a:r>
              <a:rPr lang="zh-CN" altLang="zh-CN" b="1" dirty="0"/>
              <a:t>旅客信息（姓名、性别、工作单位、身份证号码、旅行时间、旅行目的地等）</a:t>
            </a:r>
            <a:r>
              <a:rPr lang="zh-CN" altLang="zh-CN" b="1" dirty="0">
                <a:solidFill>
                  <a:srgbClr val="FF0000"/>
                </a:solidFill>
              </a:rPr>
              <a:t>输入</a:t>
            </a:r>
            <a:r>
              <a:rPr lang="zh-CN" altLang="zh-CN" dirty="0"/>
              <a:t>该系统，系统为</a:t>
            </a:r>
            <a:r>
              <a:rPr lang="zh-CN" altLang="zh-CN" dirty="0">
                <a:solidFill>
                  <a:srgbClr val="00B050"/>
                </a:solidFill>
              </a:rPr>
              <a:t>旅客</a:t>
            </a:r>
            <a:r>
              <a:rPr lang="zh-CN" altLang="zh-CN" b="1" dirty="0">
                <a:solidFill>
                  <a:srgbClr val="FF0000"/>
                </a:solidFill>
              </a:rPr>
              <a:t>安排</a:t>
            </a:r>
            <a:r>
              <a:rPr lang="zh-CN" altLang="zh-CN" b="1" dirty="0"/>
              <a:t>航班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印出</a:t>
            </a:r>
            <a:r>
              <a:rPr lang="zh-CN" altLang="zh-CN" b="1" dirty="0"/>
              <a:t>取票通知和账单</a:t>
            </a:r>
            <a:r>
              <a:rPr lang="zh-CN" altLang="zh-CN" dirty="0"/>
              <a:t>，旅客在飞机起飞的前一天凭取票通知和账单</a:t>
            </a:r>
            <a:r>
              <a:rPr lang="zh-CN" altLang="zh-CN" b="1" dirty="0">
                <a:solidFill>
                  <a:srgbClr val="FF0000"/>
                </a:solidFill>
              </a:rPr>
              <a:t>交款</a:t>
            </a:r>
            <a:r>
              <a:rPr lang="zh-CN" altLang="zh-CN" b="1" dirty="0"/>
              <a:t>取票</a:t>
            </a:r>
            <a:r>
              <a:rPr lang="zh-CN" altLang="zh-CN" dirty="0"/>
              <a:t>，系统</a:t>
            </a:r>
            <a:r>
              <a:rPr lang="zh-CN" altLang="zh-CN" b="1" dirty="0">
                <a:solidFill>
                  <a:srgbClr val="FF0000"/>
                </a:solidFill>
              </a:rPr>
              <a:t>校对</a:t>
            </a:r>
            <a:r>
              <a:rPr lang="zh-CN" altLang="zh-CN" dirty="0"/>
              <a:t>无误即</a:t>
            </a:r>
            <a:r>
              <a:rPr lang="zh-CN" altLang="zh-CN" b="1" dirty="0">
                <a:solidFill>
                  <a:srgbClr val="FF0000"/>
                </a:solidFill>
              </a:rPr>
              <a:t>取出</a:t>
            </a:r>
            <a:r>
              <a:rPr lang="zh-CN" altLang="zh-CN" b="1" dirty="0"/>
              <a:t>机票</a:t>
            </a:r>
            <a:r>
              <a:rPr lang="zh-CN" altLang="zh-CN" dirty="0"/>
              <a:t>给旅客。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层，源点，终点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89" y="2153964"/>
            <a:ext cx="598421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2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32" y="2166938"/>
            <a:ext cx="5097843" cy="39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0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2" y="2812346"/>
            <a:ext cx="7810503" cy="371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0287"/>
              </p:ext>
            </p:extLst>
          </p:nvPr>
        </p:nvGraphicFramePr>
        <p:xfrm>
          <a:off x="6124029" y="740979"/>
          <a:ext cx="3646194" cy="275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4" imgW="1471649" imgH="1111574" progId="Visio.Drawing.11">
                  <p:link updateAutomatic="1"/>
                </p:oleObj>
              </mc:Choice>
              <mc:Fallback>
                <p:oleObj name="Visio" r:id="rId4" imgW="1471649" imgH="111157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4029" y="740979"/>
                        <a:ext cx="3646194" cy="275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6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399</Words>
  <Application>Microsoft Office PowerPoint</Application>
  <PresentationFormat>A4 纸张(210x297 毫米)</PresentationFormat>
  <Paragraphs>22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</vt:lpstr>
      <vt:lpstr>C:\Users\hfu\Desktop\软工习题\习题2.2.vsd\Drawing\~Page-1\Rectangle.42</vt:lpstr>
      <vt:lpstr>C:\Users\hfu\Desktop\软工习题\习题2.3.vsd\Drawing\~Page-1\Rectangle.42</vt:lpstr>
      <vt:lpstr>C:\Users\hfu\Desktop\习题2.4.vsd\Drawing\~Page-1\Rectangle.42</vt:lpstr>
      <vt:lpstr>习题2.2</vt:lpstr>
      <vt:lpstr>习题2.2</vt:lpstr>
      <vt:lpstr>0层：源点/终点</vt:lpstr>
      <vt:lpstr>1层，数据流</vt:lpstr>
      <vt:lpstr>2层，数据流</vt:lpstr>
      <vt:lpstr>习题2.3</vt:lpstr>
      <vt:lpstr>0层，源点，终点</vt:lpstr>
      <vt:lpstr>1层，数据流</vt:lpstr>
      <vt:lpstr>2层，数据流</vt:lpstr>
      <vt:lpstr>习题2.4</vt:lpstr>
      <vt:lpstr>0层，源点，终点</vt:lpstr>
      <vt:lpstr>1层，数据流图</vt:lpstr>
      <vt:lpstr>2层，数据流图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习题2.2</dc:title>
  <dc:creator>hfu</dc:creator>
  <cp:lastModifiedBy>hfu</cp:lastModifiedBy>
  <cp:revision>30</cp:revision>
  <dcterms:created xsi:type="dcterms:W3CDTF">2015-05-05T08:02:14Z</dcterms:created>
  <dcterms:modified xsi:type="dcterms:W3CDTF">2017-05-03T15:06:44Z</dcterms:modified>
</cp:coreProperties>
</file>