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62" r:id="rId3"/>
    <p:sldId id="270" r:id="rId4"/>
    <p:sldId id="258" r:id="rId5"/>
    <p:sldId id="266" r:id="rId6"/>
    <p:sldId id="271" r:id="rId7"/>
    <p:sldId id="259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9906000" cy="685800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-1482" y="-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BBF790-CD46-465D-9462-5B39A126E2F4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68E2D-9247-4C37-A022-0CE926CC10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1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3019AF-65B8-455A-8AE0-274FB52105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0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5880" y="1709738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5880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365126"/>
            <a:ext cx="8543925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2329" y="2505076"/>
            <a:ext cx="419070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14914" y="2505076"/>
            <a:ext cx="4211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11341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9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9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7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2017/5/11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4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5.3</a:t>
            </a:r>
            <a:r>
              <a:rPr lang="en-US" altLang="zh-CN" dirty="0" smtClean="0"/>
              <a:t>.1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为方便储户，某银行拟开发</a:t>
            </a:r>
            <a:r>
              <a:rPr lang="zh-CN" altLang="zh-CN" dirty="0">
                <a:solidFill>
                  <a:srgbClr val="FF0000"/>
                </a:solidFill>
              </a:rPr>
              <a:t>计算机储蓄系统</a:t>
            </a:r>
            <a:r>
              <a:rPr lang="zh-CN" altLang="zh-CN" dirty="0"/>
              <a:t>。</a:t>
            </a:r>
            <a:r>
              <a:rPr lang="zh-CN" altLang="zh-CN" dirty="0">
                <a:solidFill>
                  <a:srgbClr val="00B050"/>
                </a:solidFill>
              </a:rPr>
              <a:t>储户</a:t>
            </a:r>
            <a:r>
              <a:rPr lang="zh-CN" altLang="zh-CN" dirty="0"/>
              <a:t>填写的</a:t>
            </a:r>
            <a:r>
              <a:rPr lang="zh-CN" altLang="zh-CN" dirty="0">
                <a:solidFill>
                  <a:srgbClr val="0070C0"/>
                </a:solidFill>
              </a:rPr>
              <a:t>存款单或取款单</a:t>
            </a:r>
            <a:r>
              <a:rPr lang="zh-CN" altLang="zh-CN" dirty="0"/>
              <a:t>由</a:t>
            </a:r>
            <a:r>
              <a:rPr lang="zh-CN" altLang="zh-CN" dirty="0">
                <a:solidFill>
                  <a:srgbClr val="00B050"/>
                </a:solidFill>
              </a:rPr>
              <a:t>业务员</a:t>
            </a:r>
            <a:r>
              <a:rPr lang="zh-CN" altLang="zh-CN" dirty="0"/>
              <a:t>输入系统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7030A0"/>
                </a:solidFill>
              </a:rPr>
              <a:t>存款</a:t>
            </a:r>
            <a:r>
              <a:rPr lang="zh-CN" altLang="zh-CN" dirty="0"/>
              <a:t>，系统记录</a:t>
            </a:r>
            <a:r>
              <a:rPr lang="zh-CN" altLang="zh-CN" b="1" dirty="0"/>
              <a:t>存款人姓名、住址、存款类型、存款日期、利率</a:t>
            </a:r>
            <a:r>
              <a:rPr lang="zh-CN" altLang="zh-CN" dirty="0"/>
              <a:t>等信息，并印出存款单给储户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dirty="0" smtClean="0"/>
              <a:t>如果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7030A0"/>
                </a:solidFill>
              </a:rPr>
              <a:t>取款</a:t>
            </a:r>
            <a:r>
              <a:rPr lang="zh-CN" altLang="zh-CN" dirty="0"/>
              <a:t>，系统计算</a:t>
            </a:r>
            <a:r>
              <a:rPr lang="zh-CN" altLang="zh-CN" b="1" dirty="0"/>
              <a:t>利息并印出利息清单</a:t>
            </a:r>
            <a:r>
              <a:rPr lang="zh-CN" altLang="zh-CN" dirty="0"/>
              <a:t>给储户。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 smtClean="0"/>
              <a:t>美国某大学共有</a:t>
            </a:r>
            <a:r>
              <a:rPr lang="en-US" altLang="zh-CN" dirty="0" smtClean="0"/>
              <a:t>200</a:t>
            </a:r>
            <a:r>
              <a:rPr lang="zh-CN" altLang="en-US" dirty="0" smtClean="0"/>
              <a:t>名教师，校方与教师工会刚刚签订一项协议。按照协议，所有年工资超过</a:t>
            </a:r>
            <a:r>
              <a:rPr lang="en-US" altLang="zh-CN" dirty="0" smtClean="0"/>
              <a:t>$26000</a:t>
            </a:r>
            <a:r>
              <a:rPr lang="zh-CN" altLang="en-US" dirty="0" smtClean="0"/>
              <a:t>（含</a:t>
            </a:r>
            <a:r>
              <a:rPr lang="en-US" altLang="zh-CN" dirty="0" smtClean="0"/>
              <a:t>$26000</a:t>
            </a:r>
            <a:r>
              <a:rPr lang="zh-CN" altLang="en-US" dirty="0" smtClean="0"/>
              <a:t>）的教师工资保持不变，年工资少于</a:t>
            </a:r>
            <a:r>
              <a:rPr lang="en-US" altLang="zh-CN" dirty="0" smtClean="0"/>
              <a:t>$26000</a:t>
            </a:r>
            <a:r>
              <a:rPr lang="zh-CN" altLang="en-US" dirty="0" smtClean="0"/>
              <a:t>的教师将增加工资，所增加的工资数按下述方法计算：给每个由此教师所赡养的人</a:t>
            </a:r>
            <a:r>
              <a:rPr lang="zh-CN" altLang="en-US" dirty="0"/>
              <a:t>（</a:t>
            </a:r>
            <a:r>
              <a:rPr lang="zh-CN" altLang="en-US" dirty="0" smtClean="0"/>
              <a:t>包括教师本人）每年补助</a:t>
            </a:r>
            <a:r>
              <a:rPr lang="en-US" altLang="zh-CN" dirty="0" smtClean="0"/>
              <a:t>$100</a:t>
            </a:r>
            <a:r>
              <a:rPr lang="zh-CN" altLang="en-US" dirty="0" smtClean="0"/>
              <a:t>，此外教师有一年工龄每年再多补助</a:t>
            </a:r>
            <a:r>
              <a:rPr lang="en-US" altLang="zh-CN" dirty="0" smtClean="0"/>
              <a:t>$50</a:t>
            </a:r>
            <a:r>
              <a:rPr lang="zh-CN" altLang="en-US" dirty="0" smtClean="0"/>
              <a:t>，但是，增加后的年工资总额不能多于</a:t>
            </a:r>
            <a:r>
              <a:rPr lang="en-US" altLang="zh-CN" dirty="0" smtClean="0"/>
              <a:t>$26000</a:t>
            </a:r>
          </a:p>
          <a:p>
            <a:r>
              <a:rPr lang="zh-CN" altLang="en-US" dirty="0" smtClean="0"/>
              <a:t>教师的工资档案存在行政办公室的光盘上，档案中有目前的年工资、赡养的人数、雇佣日期等信息。需要写一个程序计算并印出每名教师的原有工资和调整后的新工资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120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要求：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）画出此系统的数据流图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）写出需求说明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）设计上述的工资调用程序（要求用</a:t>
            </a:r>
            <a:r>
              <a:rPr lang="en-US" altLang="zh-CN" dirty="0" smtClean="0"/>
              <a:t>HIPO</a:t>
            </a:r>
            <a:r>
              <a:rPr lang="zh-CN" altLang="en-US" dirty="0" smtClean="0"/>
              <a:t>图描述设计结果），设计时分别采用下述两种算法，并比较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种算法的优缺点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）搜索工资档案数据，找出年工资少于</a:t>
            </a:r>
            <a:r>
              <a:rPr lang="en-US" altLang="zh-CN" dirty="0" smtClean="0"/>
              <a:t>26000</a:t>
            </a:r>
            <a:r>
              <a:rPr lang="zh-CN" altLang="en-US" dirty="0" smtClean="0"/>
              <a:t>的人，计算新工资，校核是否超过</a:t>
            </a:r>
            <a:r>
              <a:rPr lang="en-US" altLang="zh-CN" dirty="0" smtClean="0"/>
              <a:t>26000</a:t>
            </a:r>
            <a:r>
              <a:rPr lang="zh-CN" altLang="en-US" dirty="0" smtClean="0"/>
              <a:t>，存储新工资，印出新旧工资对照表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b</a:t>
            </a:r>
            <a:r>
              <a:rPr lang="zh-CN" altLang="en-US" dirty="0" smtClean="0"/>
              <a:t>）把工资档案数据按工资从最低到最高的次序排序，当工资数额超过</a:t>
            </a:r>
            <a:r>
              <a:rPr lang="en-US" altLang="zh-CN" dirty="0" smtClean="0"/>
              <a:t>26000</a:t>
            </a:r>
            <a:r>
              <a:rPr lang="zh-CN" altLang="en-US" dirty="0" smtClean="0"/>
              <a:t>时，即停止排序，计算新工资，校核是否超过限额，存储新工资，印出结果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）所画出的数据流图适用于哪种算法。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98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需求分析：</a:t>
            </a:r>
          </a:p>
          <a:p>
            <a:r>
              <a:rPr lang="zh-CN" altLang="en-US" dirty="0"/>
              <a:t>功能描述：</a:t>
            </a:r>
          </a:p>
          <a:p>
            <a:r>
              <a:rPr lang="en-US" altLang="zh-CN" dirty="0"/>
              <a:t>1 </a:t>
            </a:r>
            <a:r>
              <a:rPr lang="zh-CN" altLang="en-US" dirty="0"/>
              <a:t>所有年工资超过</a:t>
            </a:r>
            <a:r>
              <a:rPr lang="en-US" altLang="zh-CN" dirty="0"/>
              <a:t>$26000</a:t>
            </a:r>
            <a:r>
              <a:rPr lang="zh-CN" altLang="en-US" dirty="0"/>
              <a:t>（含</a:t>
            </a:r>
            <a:r>
              <a:rPr lang="en-US" altLang="zh-CN" dirty="0"/>
              <a:t>$26000</a:t>
            </a:r>
            <a:r>
              <a:rPr lang="zh-CN" altLang="en-US" dirty="0"/>
              <a:t>）的教师工资保持不变。</a:t>
            </a:r>
          </a:p>
          <a:p>
            <a:r>
              <a:rPr lang="en-US" altLang="zh-CN" dirty="0"/>
              <a:t>2 </a:t>
            </a:r>
            <a:r>
              <a:rPr lang="zh-CN" altLang="en-US" dirty="0"/>
              <a:t>年工资少于</a:t>
            </a:r>
            <a:r>
              <a:rPr lang="en-US" altLang="zh-CN" dirty="0"/>
              <a:t>$26000</a:t>
            </a:r>
            <a:r>
              <a:rPr lang="zh-CN" altLang="en-US" dirty="0"/>
              <a:t>的教师将增加工资，给每个由此教师所赡养的人（包括教师本人）每年补助</a:t>
            </a:r>
            <a:r>
              <a:rPr lang="en-US" altLang="zh-CN" dirty="0"/>
              <a:t>$100</a:t>
            </a:r>
            <a:r>
              <a:rPr lang="zh-CN" altLang="en-US" dirty="0"/>
              <a:t>，此外教师有一年工龄每年再多补助</a:t>
            </a:r>
            <a:r>
              <a:rPr lang="en-US" altLang="zh-CN" dirty="0"/>
              <a:t>$50</a:t>
            </a:r>
          </a:p>
          <a:p>
            <a:r>
              <a:rPr lang="zh-CN" altLang="en-US" dirty="0"/>
              <a:t>数据描述：工资表，教师档案表</a:t>
            </a:r>
          </a:p>
        </p:txBody>
      </p:sp>
    </p:spTree>
    <p:extLst>
      <p:ext uri="{BB962C8B-B14F-4D97-AF65-F5344CB8AC3E}">
        <p14:creationId xmlns:p14="http://schemas.microsoft.com/office/powerpoint/2010/main" val="3938802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61858" y="3273261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947" y="3273261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4002579" y="4585123"/>
            <a:ext cx="1638182" cy="463406"/>
            <a:chOff x="4211960" y="805354"/>
            <a:chExt cx="1512168" cy="463406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563199" y="805354"/>
              <a:ext cx="8096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工资表</a:t>
              </a:r>
              <a:endParaRPr lang="zh-CN" altLang="en-US" dirty="0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4237802" y="3104093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工资调整系统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908687" y="2245514"/>
            <a:ext cx="1638182" cy="463406"/>
            <a:chOff x="4211960" y="805354"/>
            <a:chExt cx="1512168" cy="463406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350122" y="805354"/>
              <a:ext cx="1235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教师档案表</a:t>
              </a:r>
              <a:endParaRPr lang="zh-CN" altLang="en-US" dirty="0"/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肘形连接符 5"/>
          <p:cNvCxnSpPr>
            <a:stCxn id="4" idx="3"/>
            <a:endCxn id="59" idx="2"/>
          </p:cNvCxnSpPr>
          <p:nvPr/>
        </p:nvCxnSpPr>
        <p:spPr>
          <a:xfrm>
            <a:off x="3352459" y="3561293"/>
            <a:ext cx="885343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59" idx="6"/>
            <a:endCxn id="5" idx="1"/>
          </p:cNvCxnSpPr>
          <p:nvPr/>
        </p:nvCxnSpPr>
        <p:spPr>
          <a:xfrm>
            <a:off x="5228402" y="3561293"/>
            <a:ext cx="1020546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endCxn id="59" idx="0"/>
          </p:cNvCxnSpPr>
          <p:nvPr/>
        </p:nvCxnSpPr>
        <p:spPr>
          <a:xfrm rot="16200000" flipH="1">
            <a:off x="4532854" y="2903844"/>
            <a:ext cx="395173" cy="53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59" idx="4"/>
          </p:cNvCxnSpPr>
          <p:nvPr/>
        </p:nvCxnSpPr>
        <p:spPr>
          <a:xfrm rot="5400000">
            <a:off x="4447125" y="4299147"/>
            <a:ext cx="566630" cy="53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0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4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19307" y="4472465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68634" y="4437112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2412874" y="3109436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检索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119" name="组合 118"/>
          <p:cNvGrpSpPr/>
          <p:nvPr/>
        </p:nvGrpSpPr>
        <p:grpSpPr>
          <a:xfrm>
            <a:off x="5733087" y="2245514"/>
            <a:ext cx="1638182" cy="463406"/>
            <a:chOff x="4211960" y="805354"/>
            <a:chExt cx="1512168" cy="463406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563199" y="805354"/>
              <a:ext cx="8096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工资表</a:t>
              </a:r>
              <a:endParaRPr lang="zh-CN" altLang="en-US" dirty="0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3799950" y="3104093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调整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6062201" y="3083565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打印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470835" y="2245514"/>
            <a:ext cx="1638182" cy="463406"/>
            <a:chOff x="4211960" y="805354"/>
            <a:chExt cx="1512168" cy="463406"/>
          </a:xfrm>
        </p:grpSpPr>
        <p:cxnSp>
          <p:nvCxnSpPr>
            <p:cNvPr id="65" name="直接连接符 64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350122" y="805354"/>
              <a:ext cx="12358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/>
                <a:t>教师档案表</a:t>
              </a:r>
              <a:endParaRPr lang="zh-CN" altLang="en-US" dirty="0"/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肘形连接符 2"/>
          <p:cNvCxnSpPr>
            <a:stCxn id="4" idx="0"/>
            <a:endCxn id="32" idx="4"/>
          </p:cNvCxnSpPr>
          <p:nvPr/>
        </p:nvCxnSpPr>
        <p:spPr>
          <a:xfrm rot="16200000" flipV="1">
            <a:off x="2687077" y="4244935"/>
            <a:ext cx="448629" cy="643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stCxn id="32" idx="6"/>
            <a:endCxn id="59" idx="2"/>
          </p:cNvCxnSpPr>
          <p:nvPr/>
        </p:nvCxnSpPr>
        <p:spPr>
          <a:xfrm flipV="1">
            <a:off x="3403474" y="3561294"/>
            <a:ext cx="396476" cy="534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59" idx="6"/>
            <a:endCxn id="121" idx="1"/>
          </p:cNvCxnSpPr>
          <p:nvPr/>
        </p:nvCxnSpPr>
        <p:spPr>
          <a:xfrm flipV="1">
            <a:off x="4790550" y="2430180"/>
            <a:ext cx="1323046" cy="113111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121" idx="2"/>
            <a:endCxn id="62" idx="0"/>
          </p:cNvCxnSpPr>
          <p:nvPr/>
        </p:nvCxnSpPr>
        <p:spPr>
          <a:xfrm rot="16200000" flipH="1">
            <a:off x="6320480" y="2846543"/>
            <a:ext cx="468719" cy="53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62" idx="4"/>
            <a:endCxn id="5" idx="0"/>
          </p:cNvCxnSpPr>
          <p:nvPr/>
        </p:nvCxnSpPr>
        <p:spPr>
          <a:xfrm rot="16200000" flipH="1">
            <a:off x="6341145" y="4214322"/>
            <a:ext cx="439147" cy="643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67" idx="2"/>
            <a:endCxn id="32" idx="0"/>
          </p:cNvCxnSpPr>
          <p:nvPr/>
        </p:nvCxnSpPr>
        <p:spPr>
          <a:xfrm rot="5400000">
            <a:off x="3351755" y="2171266"/>
            <a:ext cx="494590" cy="138175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/>
          <p:cNvCxnSpPr>
            <a:stCxn id="67" idx="2"/>
            <a:endCxn id="59" idx="0"/>
          </p:cNvCxnSpPr>
          <p:nvPr/>
        </p:nvCxnSpPr>
        <p:spPr>
          <a:xfrm rot="16200000" flipH="1">
            <a:off x="4047964" y="2856806"/>
            <a:ext cx="489247" cy="532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672" y="580668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22014" y="611317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财务处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903918" y="2204864"/>
            <a:ext cx="1669324" cy="463406"/>
            <a:chOff x="4183214" y="805354"/>
            <a:chExt cx="1540914" cy="46340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赡养档案信息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32623" y="5589240"/>
            <a:ext cx="1669324" cy="463406"/>
            <a:chOff x="4183214" y="805354"/>
            <a:chExt cx="1540914" cy="46340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雇佣档案信息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3043861" y="3090664"/>
            <a:ext cx="1394221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2.4</a:t>
            </a:r>
            <a:r>
              <a:rPr lang="zh-CN" altLang="en-US" dirty="0" smtClean="0">
                <a:solidFill>
                  <a:schemeClr val="tx1"/>
                </a:solidFill>
              </a:rPr>
              <a:t>读取赡养人数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863435" y="4437112"/>
            <a:ext cx="1517069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2.7</a:t>
            </a:r>
            <a:r>
              <a:rPr lang="zh-CN" altLang="en-US" dirty="0" smtClean="0">
                <a:solidFill>
                  <a:schemeClr val="tx1"/>
                </a:solidFill>
              </a:rPr>
              <a:t>读取雇佣日期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562957" y="4443050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2.8</a:t>
            </a:r>
            <a:r>
              <a:rPr lang="zh-CN" altLang="en-US" dirty="0" smtClean="0">
                <a:solidFill>
                  <a:schemeClr val="tx1"/>
                </a:solidFill>
              </a:rPr>
              <a:t>计算工龄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85213" y="3094112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赡养新增工资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670962" y="4437595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2.9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工龄新增工资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6302" y="6021288"/>
            <a:ext cx="1669324" cy="463406"/>
            <a:chOff x="4183214" y="805354"/>
            <a:chExt cx="1540914" cy="46340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工资档案信息</a:t>
              </a:r>
              <a:endParaRPr lang="zh-CN" altLang="en-US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8527495" y="3090664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2.10</a:t>
            </a:r>
            <a:r>
              <a:rPr lang="zh-CN" altLang="en-US" dirty="0" smtClean="0">
                <a:solidFill>
                  <a:schemeClr val="tx1"/>
                </a:solidFill>
              </a:rPr>
              <a:t>判定数额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30575" y="1676554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2.2 </a:t>
            </a:r>
            <a:r>
              <a:rPr lang="zh-CN" altLang="en-US" dirty="0" smtClean="0">
                <a:solidFill>
                  <a:schemeClr val="tx1"/>
                </a:solidFill>
              </a:rPr>
              <a:t>判定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是否调整工资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967" y="1680155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  <a:r>
              <a:rPr lang="zh-CN" altLang="en-US" dirty="0" smtClean="0">
                <a:solidFill>
                  <a:schemeClr val="tx1"/>
                </a:solidFill>
              </a:rPr>
              <a:t>读取工资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682297" y="3090664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2.6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新增后工资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肘形连接符 44"/>
          <p:cNvCxnSpPr>
            <a:stCxn id="4" idx="2"/>
            <a:endCxn id="32" idx="0"/>
          </p:cNvCxnSpPr>
          <p:nvPr/>
        </p:nvCxnSpPr>
        <p:spPr>
          <a:xfrm rot="16200000" flipH="1">
            <a:off x="293409" y="1416296"/>
            <a:ext cx="523423" cy="429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20" idx="6"/>
            <a:endCxn id="23" idx="2"/>
          </p:cNvCxnSpPr>
          <p:nvPr/>
        </p:nvCxnSpPr>
        <p:spPr>
          <a:xfrm>
            <a:off x="4438081" y="3547864"/>
            <a:ext cx="247132" cy="34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3" idx="6"/>
            <a:endCxn id="38" idx="2"/>
          </p:cNvCxnSpPr>
          <p:nvPr/>
        </p:nvCxnSpPr>
        <p:spPr>
          <a:xfrm flipV="1">
            <a:off x="6202255" y="3547864"/>
            <a:ext cx="480042" cy="34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4" idx="0"/>
            <a:endCxn id="38" idx="2"/>
          </p:cNvCxnSpPr>
          <p:nvPr/>
        </p:nvCxnSpPr>
        <p:spPr>
          <a:xfrm rot="5400000" flipH="1" flipV="1">
            <a:off x="6111025" y="3866324"/>
            <a:ext cx="889731" cy="252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2" idx="6"/>
            <a:endCxn id="24" idx="2"/>
          </p:cNvCxnSpPr>
          <p:nvPr/>
        </p:nvCxnSpPr>
        <p:spPr>
          <a:xfrm flipV="1">
            <a:off x="5553557" y="4894796"/>
            <a:ext cx="117405" cy="54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6"/>
            <a:endCxn id="22" idx="2"/>
          </p:cNvCxnSpPr>
          <p:nvPr/>
        </p:nvCxnSpPr>
        <p:spPr>
          <a:xfrm>
            <a:off x="4380503" y="4894312"/>
            <a:ext cx="182454" cy="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2" idx="6"/>
            <a:endCxn id="31" idx="2"/>
          </p:cNvCxnSpPr>
          <p:nvPr/>
        </p:nvCxnSpPr>
        <p:spPr>
          <a:xfrm flipV="1">
            <a:off x="1052567" y="2133755"/>
            <a:ext cx="78009" cy="3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8" idx="6"/>
            <a:endCxn id="30" idx="2"/>
          </p:cNvCxnSpPr>
          <p:nvPr/>
        </p:nvCxnSpPr>
        <p:spPr>
          <a:xfrm>
            <a:off x="8199338" y="3547864"/>
            <a:ext cx="328157" cy="127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67"/>
          <p:cNvCxnSpPr>
            <a:stCxn id="30" idx="0"/>
            <a:endCxn id="121" idx="2"/>
          </p:cNvCxnSpPr>
          <p:nvPr/>
        </p:nvCxnSpPr>
        <p:spPr>
          <a:xfrm rot="16200000" flipV="1">
            <a:off x="8595605" y="2663474"/>
            <a:ext cx="783499" cy="7088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4515" y="25556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76191" y="1228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cxnSp>
        <p:nvCxnSpPr>
          <p:cNvPr id="89" name="肘形连接符 88"/>
          <p:cNvCxnSpPr>
            <a:stCxn id="31" idx="6"/>
            <a:endCxn id="121" idx="1"/>
          </p:cNvCxnSpPr>
          <p:nvPr/>
        </p:nvCxnSpPr>
        <p:spPr>
          <a:xfrm flipV="1">
            <a:off x="2647617" y="2122499"/>
            <a:ext cx="5519465" cy="1125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28" idx="1"/>
            <a:endCxn id="32" idx="4"/>
          </p:cNvCxnSpPr>
          <p:nvPr/>
        </p:nvCxnSpPr>
        <p:spPr>
          <a:xfrm rot="10800000">
            <a:off x="557268" y="2594556"/>
            <a:ext cx="589035" cy="36113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18" idx="1"/>
            <a:endCxn id="21" idx="4"/>
          </p:cNvCxnSpPr>
          <p:nvPr/>
        </p:nvCxnSpPr>
        <p:spPr>
          <a:xfrm rot="10800000">
            <a:off x="3621971" y="5351512"/>
            <a:ext cx="410653" cy="4223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1" idx="2"/>
            <a:endCxn id="20" idx="0"/>
          </p:cNvCxnSpPr>
          <p:nvPr/>
        </p:nvCxnSpPr>
        <p:spPr>
          <a:xfrm rot="16200000" flipH="1">
            <a:off x="3456626" y="2806318"/>
            <a:ext cx="516468" cy="5222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59" idx="6"/>
            <a:endCxn id="20" idx="2"/>
          </p:cNvCxnSpPr>
          <p:nvPr/>
        </p:nvCxnSpPr>
        <p:spPr>
          <a:xfrm flipV="1">
            <a:off x="2612741" y="3547864"/>
            <a:ext cx="431120" cy="982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59" idx="6"/>
            <a:endCxn id="21" idx="2"/>
          </p:cNvCxnSpPr>
          <p:nvPr/>
        </p:nvCxnSpPr>
        <p:spPr>
          <a:xfrm>
            <a:off x="2612740" y="3557692"/>
            <a:ext cx="250694" cy="133662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863434" y="16765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985022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人数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855324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183357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工龄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883549" y="2822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赡养工资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351601" y="386104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工龄</a:t>
            </a:r>
            <a:endParaRPr lang="en-US" altLang="zh-CN" dirty="0" smtClean="0"/>
          </a:p>
          <a:p>
            <a:r>
              <a:rPr lang="zh-CN" altLang="en-US" dirty="0" smtClean="0"/>
              <a:t>工资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375045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816001" y="4030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833766" y="270892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新增后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工资</a:t>
            </a:r>
            <a:endParaRPr lang="zh-CN" alt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9009451" y="242781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调整后</a:t>
            </a:r>
            <a:endParaRPr lang="en-US" altLang="zh-CN" dirty="0" smtClean="0"/>
          </a:p>
          <a:p>
            <a:r>
              <a:rPr lang="zh-CN" altLang="en-US" dirty="0" smtClean="0"/>
              <a:t>工资</a:t>
            </a:r>
            <a:endParaRPr lang="zh-CN" altLang="en-US" dirty="0"/>
          </a:p>
        </p:txBody>
      </p:sp>
      <p:cxnSp>
        <p:nvCxnSpPr>
          <p:cNvPr id="117" name="肘形连接符 116"/>
          <p:cNvCxnSpPr>
            <a:stCxn id="28" idx="3"/>
            <a:endCxn id="38" idx="4"/>
          </p:cNvCxnSpPr>
          <p:nvPr/>
        </p:nvCxnSpPr>
        <p:spPr>
          <a:xfrm flipV="1">
            <a:off x="2715963" y="4005064"/>
            <a:ext cx="4724855" cy="22008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21731" y="4252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  <p:grpSp>
        <p:nvGrpSpPr>
          <p:cNvPr id="119" name="组合 118"/>
          <p:cNvGrpSpPr/>
          <p:nvPr/>
        </p:nvGrpSpPr>
        <p:grpSpPr>
          <a:xfrm>
            <a:off x="8167082" y="1937833"/>
            <a:ext cx="1669324" cy="463406"/>
            <a:chOff x="4183214" y="805354"/>
            <a:chExt cx="1540914" cy="463406"/>
          </a:xfrm>
        </p:grpSpPr>
        <p:cxnSp>
          <p:nvCxnSpPr>
            <p:cNvPr id="120" name="直接连接符 119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调整工资信息</a:t>
              </a:r>
              <a:endParaRPr lang="zh-CN" altLang="en-US" dirty="0"/>
            </a:p>
          </p:txBody>
        </p:sp>
        <p:cxnSp>
          <p:nvCxnSpPr>
            <p:cNvPr id="122" name="直接连接符 121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58"/>
          <p:cNvSpPr/>
          <p:nvPr/>
        </p:nvSpPr>
        <p:spPr>
          <a:xfrm>
            <a:off x="1184679" y="3100492"/>
            <a:ext cx="1428061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2.3</a:t>
            </a:r>
            <a:r>
              <a:rPr lang="zh-CN" altLang="en-US" dirty="0" smtClean="0">
                <a:solidFill>
                  <a:schemeClr val="tx1"/>
                </a:solidFill>
              </a:rPr>
              <a:t>计算新增工资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肘形连接符 6"/>
          <p:cNvCxnSpPr>
            <a:stCxn id="31" idx="4"/>
            <a:endCxn id="59" idx="0"/>
          </p:cNvCxnSpPr>
          <p:nvPr/>
        </p:nvCxnSpPr>
        <p:spPr>
          <a:xfrm rot="16200000" flipH="1">
            <a:off x="1639134" y="2840916"/>
            <a:ext cx="509538" cy="9614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肘形连接符 5"/>
          <p:cNvCxnSpPr>
            <a:stCxn id="121" idx="0"/>
            <a:endCxn id="5" idx="2"/>
          </p:cNvCxnSpPr>
          <p:nvPr/>
        </p:nvCxnSpPr>
        <p:spPr>
          <a:xfrm rot="5400000" flipH="1" flipV="1">
            <a:off x="8609387" y="1529907"/>
            <a:ext cx="750452" cy="65401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标题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50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28333" y="2204864"/>
            <a:ext cx="1669324" cy="463406"/>
            <a:chOff x="4183214" y="805354"/>
            <a:chExt cx="1540914" cy="463406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赡养档案信息</a:t>
              </a:r>
              <a:endParaRPr lang="zh-CN" altLang="en-US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032623" y="5589240"/>
            <a:ext cx="1669324" cy="463406"/>
            <a:chOff x="4183214" y="805354"/>
            <a:chExt cx="1540914" cy="46340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雇佣档案信息</a:t>
              </a:r>
              <a:endParaRPr lang="zh-CN" altLang="en-US" dirty="0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椭圆 19"/>
          <p:cNvSpPr/>
          <p:nvPr/>
        </p:nvSpPr>
        <p:spPr>
          <a:xfrm>
            <a:off x="3002784" y="3090664"/>
            <a:ext cx="1341798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2.3</a:t>
            </a:r>
            <a:r>
              <a:rPr lang="zh-CN" altLang="en-US" dirty="0" smtClean="0">
                <a:solidFill>
                  <a:schemeClr val="tx1"/>
                </a:solidFill>
              </a:rPr>
              <a:t>读取赡养人数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633388" y="4437112"/>
            <a:ext cx="1412061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r>
              <a:rPr lang="zh-CN" altLang="en-US" dirty="0" smtClean="0">
                <a:solidFill>
                  <a:schemeClr val="tx1"/>
                </a:solidFill>
              </a:rPr>
              <a:t>读取雇佣日期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350655" y="4443050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2.6</a:t>
            </a:r>
            <a:r>
              <a:rPr lang="zh-CN" altLang="en-US" dirty="0" smtClean="0">
                <a:solidFill>
                  <a:schemeClr val="tx1"/>
                </a:solidFill>
              </a:rPr>
              <a:t>计算工龄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4685213" y="3094112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2.4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赡养新增工资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670962" y="4437595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2.7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工龄新增工资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1146302" y="6021288"/>
            <a:ext cx="1669324" cy="463406"/>
            <a:chOff x="4183214" y="805354"/>
            <a:chExt cx="1540914" cy="463406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4211960" y="1196752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183214" y="805354"/>
              <a:ext cx="14489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工资档案信息</a:t>
              </a:r>
              <a:endParaRPr lang="zh-CN" altLang="en-US" dirty="0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4211960" y="1268760"/>
              <a:ext cx="15121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椭圆 29"/>
          <p:cNvSpPr/>
          <p:nvPr/>
        </p:nvSpPr>
        <p:spPr>
          <a:xfrm>
            <a:off x="8527495" y="3074898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2.9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校核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224946" y="3084726"/>
            <a:ext cx="1517042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2.2</a:t>
            </a:r>
            <a:r>
              <a:rPr lang="zh-CN" altLang="en-US" dirty="0" smtClean="0">
                <a:solidFill>
                  <a:schemeClr val="tx1"/>
                </a:solidFill>
              </a:rPr>
              <a:t>判定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是否调整工资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1967" y="3088327"/>
            <a:ext cx="9906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2.1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读取工资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6682297" y="3090664"/>
            <a:ext cx="1517042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2.8</a:t>
            </a:r>
            <a:r>
              <a:rPr lang="zh-CN" altLang="en-US" dirty="0" smtClean="0">
                <a:solidFill>
                  <a:schemeClr val="tx1"/>
                </a:solidFill>
              </a:rPr>
              <a:t>计算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新增后工资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肘形连接符 48"/>
          <p:cNvCxnSpPr>
            <a:stCxn id="20" idx="6"/>
            <a:endCxn id="23" idx="2"/>
          </p:cNvCxnSpPr>
          <p:nvPr/>
        </p:nvCxnSpPr>
        <p:spPr>
          <a:xfrm>
            <a:off x="4344582" y="3547864"/>
            <a:ext cx="340631" cy="34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>
            <a:stCxn id="23" idx="6"/>
            <a:endCxn id="38" idx="2"/>
          </p:cNvCxnSpPr>
          <p:nvPr/>
        </p:nvCxnSpPr>
        <p:spPr>
          <a:xfrm flipV="1">
            <a:off x="6202255" y="3547864"/>
            <a:ext cx="480042" cy="344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24" idx="0"/>
            <a:endCxn id="38" idx="2"/>
          </p:cNvCxnSpPr>
          <p:nvPr/>
        </p:nvCxnSpPr>
        <p:spPr>
          <a:xfrm rot="5400000" flipH="1" flipV="1">
            <a:off x="6111025" y="3866324"/>
            <a:ext cx="889731" cy="2528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22" idx="6"/>
            <a:endCxn id="24" idx="2"/>
          </p:cNvCxnSpPr>
          <p:nvPr/>
        </p:nvCxnSpPr>
        <p:spPr>
          <a:xfrm flipV="1">
            <a:off x="5341255" y="4894796"/>
            <a:ext cx="329707" cy="5455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>
            <a:stCxn id="21" idx="6"/>
            <a:endCxn id="22" idx="2"/>
          </p:cNvCxnSpPr>
          <p:nvPr/>
        </p:nvCxnSpPr>
        <p:spPr>
          <a:xfrm>
            <a:off x="4045449" y="4894312"/>
            <a:ext cx="305206" cy="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肘形连接符 59"/>
          <p:cNvCxnSpPr>
            <a:stCxn id="32" idx="6"/>
            <a:endCxn id="31" idx="2"/>
          </p:cNvCxnSpPr>
          <p:nvPr/>
        </p:nvCxnSpPr>
        <p:spPr>
          <a:xfrm flipV="1">
            <a:off x="1052567" y="3541927"/>
            <a:ext cx="172380" cy="360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肘形连接符 65"/>
          <p:cNvCxnSpPr>
            <a:stCxn id="38" idx="6"/>
            <a:endCxn id="30" idx="2"/>
          </p:cNvCxnSpPr>
          <p:nvPr/>
        </p:nvCxnSpPr>
        <p:spPr>
          <a:xfrm flipV="1">
            <a:off x="8199338" y="3532098"/>
            <a:ext cx="328157" cy="1576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54316" y="27809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  <p:cxnSp>
        <p:nvCxnSpPr>
          <p:cNvPr id="89" name="肘形连接符 88"/>
          <p:cNvCxnSpPr>
            <a:stCxn id="31" idx="0"/>
            <a:endCxn id="30" idx="0"/>
          </p:cNvCxnSpPr>
          <p:nvPr/>
        </p:nvCxnSpPr>
        <p:spPr>
          <a:xfrm rot="5400000" flipH="1" flipV="1">
            <a:off x="5498217" y="-439851"/>
            <a:ext cx="9828" cy="7039328"/>
          </a:xfrm>
          <a:prstGeom prst="bentConnector3">
            <a:avLst>
              <a:gd name="adj1" fmla="val 1060714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28" idx="1"/>
            <a:endCxn id="32" idx="4"/>
          </p:cNvCxnSpPr>
          <p:nvPr/>
        </p:nvCxnSpPr>
        <p:spPr>
          <a:xfrm rot="10800000">
            <a:off x="557268" y="4002728"/>
            <a:ext cx="589035" cy="22032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肘形连接符 94"/>
          <p:cNvCxnSpPr>
            <a:stCxn id="18" idx="1"/>
            <a:endCxn id="21" idx="4"/>
          </p:cNvCxnSpPr>
          <p:nvPr/>
        </p:nvCxnSpPr>
        <p:spPr>
          <a:xfrm rot="10800000">
            <a:off x="3339419" y="5351512"/>
            <a:ext cx="693204" cy="42239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>
            <a:stCxn id="11" idx="2"/>
            <a:endCxn id="20" idx="0"/>
          </p:cNvCxnSpPr>
          <p:nvPr/>
        </p:nvCxnSpPr>
        <p:spPr>
          <a:xfrm rot="16200000" flipH="1">
            <a:off x="3385189" y="2802170"/>
            <a:ext cx="516468" cy="6051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肘形连接符 100"/>
          <p:cNvCxnSpPr>
            <a:stCxn id="31" idx="6"/>
            <a:endCxn id="20" idx="2"/>
          </p:cNvCxnSpPr>
          <p:nvPr/>
        </p:nvCxnSpPr>
        <p:spPr>
          <a:xfrm>
            <a:off x="2741988" y="3541926"/>
            <a:ext cx="260795" cy="593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肘形连接符 102"/>
          <p:cNvCxnSpPr>
            <a:stCxn id="31" idx="4"/>
            <a:endCxn id="21" idx="2"/>
          </p:cNvCxnSpPr>
          <p:nvPr/>
        </p:nvCxnSpPr>
        <p:spPr>
          <a:xfrm rot="16200000" flipH="1">
            <a:off x="1860834" y="4121759"/>
            <a:ext cx="895186" cy="6499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2033223" y="1691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3985022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人数</a:t>
            </a:r>
            <a:endParaRPr lang="zh-CN" alt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3855324" y="40677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183357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工龄</a:t>
            </a:r>
            <a:endParaRPr lang="zh-CN" alt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5883549" y="2822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赡养工资</a:t>
            </a:r>
            <a:endParaRPr lang="zh-CN" alt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351601" y="386104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工龄</a:t>
            </a:r>
            <a:endParaRPr lang="en-US" altLang="zh-CN" dirty="0" smtClean="0"/>
          </a:p>
          <a:p>
            <a:r>
              <a:rPr lang="zh-CN" altLang="en-US" dirty="0" smtClean="0"/>
              <a:t>工资</a:t>
            </a:r>
            <a:endParaRPr lang="zh-CN" alt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2375045" y="27809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2066680" y="40770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事务</a:t>
            </a:r>
            <a:endParaRPr lang="zh-CN" alt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7833766" y="270892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新增后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工资</a:t>
            </a:r>
            <a:endParaRPr lang="zh-CN" altLang="en-US" dirty="0"/>
          </a:p>
        </p:txBody>
      </p:sp>
      <p:cxnSp>
        <p:nvCxnSpPr>
          <p:cNvPr id="117" name="肘形连接符 116"/>
          <p:cNvCxnSpPr>
            <a:stCxn id="28" idx="3"/>
            <a:endCxn id="38" idx="4"/>
          </p:cNvCxnSpPr>
          <p:nvPr/>
        </p:nvCxnSpPr>
        <p:spPr>
          <a:xfrm flipV="1">
            <a:off x="2715963" y="4005064"/>
            <a:ext cx="4724855" cy="22008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521731" y="425244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原始工资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382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620025" y="754452"/>
            <a:ext cx="171737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工资调整系统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05912" y="1871227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检索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414224" y="1871227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76429" y="1871227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</a:t>
            </a:r>
          </a:p>
        </p:txBody>
      </p:sp>
      <p:cxnSp>
        <p:nvCxnSpPr>
          <p:cNvPr id="6" name="肘形连接符 5"/>
          <p:cNvCxnSpPr>
            <a:stCxn id="4" idx="2"/>
            <a:endCxn id="25" idx="0"/>
          </p:cNvCxnSpPr>
          <p:nvPr/>
        </p:nvCxnSpPr>
        <p:spPr>
          <a:xfrm rot="5400000">
            <a:off x="6519608" y="912120"/>
            <a:ext cx="540711" cy="13775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4" idx="2"/>
            <a:endCxn id="28" idx="0"/>
          </p:cNvCxnSpPr>
          <p:nvPr/>
        </p:nvCxnSpPr>
        <p:spPr>
          <a:xfrm rot="5400000">
            <a:off x="7204868" y="1597380"/>
            <a:ext cx="540711" cy="69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4" idx="2"/>
            <a:endCxn id="26" idx="0"/>
          </p:cNvCxnSpPr>
          <p:nvPr/>
        </p:nvCxnSpPr>
        <p:spPr>
          <a:xfrm rot="16200000" flipH="1">
            <a:off x="7923764" y="885466"/>
            <a:ext cx="540711" cy="14308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804885" y="2729167"/>
            <a:ext cx="171737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工资调整系统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831904" y="3845942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1.0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排序</a:t>
            </a:r>
          </a:p>
        </p:txBody>
      </p:sp>
      <p:sp>
        <p:nvSpPr>
          <p:cNvPr id="41" name="矩形 40"/>
          <p:cNvSpPr/>
          <p:nvPr/>
        </p:nvSpPr>
        <p:spPr>
          <a:xfrm>
            <a:off x="8585720" y="3845942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.0</a:t>
            </a:r>
          </a:p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打印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180249" y="3845942"/>
            <a:ext cx="990600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2.0</a:t>
            </a: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调整</a:t>
            </a:r>
          </a:p>
        </p:txBody>
      </p:sp>
      <p:cxnSp>
        <p:nvCxnSpPr>
          <p:cNvPr id="46" name="肘形连接符 45"/>
          <p:cNvCxnSpPr>
            <a:stCxn id="38" idx="2"/>
            <a:endCxn id="39" idx="0"/>
          </p:cNvCxnSpPr>
          <p:nvPr/>
        </p:nvCxnSpPr>
        <p:spPr>
          <a:xfrm rot="5400000">
            <a:off x="6725034" y="2907401"/>
            <a:ext cx="540711" cy="13363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38" idx="2"/>
            <a:endCxn id="45" idx="0"/>
          </p:cNvCxnSpPr>
          <p:nvPr/>
        </p:nvCxnSpPr>
        <p:spPr>
          <a:xfrm rot="16200000" flipH="1">
            <a:off x="7399207" y="3569599"/>
            <a:ext cx="540711" cy="119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38" idx="2"/>
            <a:endCxn id="41" idx="0"/>
          </p:cNvCxnSpPr>
          <p:nvPr/>
        </p:nvCxnSpPr>
        <p:spPr>
          <a:xfrm rot="16200000" flipH="1">
            <a:off x="8101942" y="2866863"/>
            <a:ext cx="540711" cy="1417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514" y="1304113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排序需要遍历一遍以上的员工记录</a:t>
            </a:r>
            <a:endParaRPr lang="en-US" altLang="zh-CN" sz="2400" dirty="0" smtClean="0"/>
          </a:p>
          <a:p>
            <a:r>
              <a:rPr lang="zh-CN" altLang="en-US" sz="2400" dirty="0" smtClean="0"/>
              <a:t>排序算法较为复杂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检索算法，需要遍历一遍员工记录</a:t>
            </a:r>
            <a:endParaRPr lang="en-US" altLang="zh-CN" sz="2400" dirty="0" smtClean="0"/>
          </a:p>
          <a:p>
            <a:r>
              <a:rPr lang="zh-CN" altLang="en-US" sz="2400" dirty="0" smtClean="0"/>
              <a:t>检索算法简单，有效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78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3" y="2907917"/>
            <a:ext cx="7200000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8" y="579876"/>
            <a:ext cx="4071948" cy="288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3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软件结构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1" y="1550112"/>
            <a:ext cx="8816705" cy="354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14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5.3.2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为方便旅客，某航空公司拟开发一个</a:t>
            </a:r>
            <a:r>
              <a:rPr lang="zh-CN" altLang="zh-CN" b="1" dirty="0"/>
              <a:t>机票预订系统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 smtClean="0"/>
              <a:t>旅行社</a:t>
            </a:r>
            <a:r>
              <a:rPr lang="zh-CN" altLang="zh-CN" dirty="0"/>
              <a:t>把预订机票的</a:t>
            </a:r>
            <a:r>
              <a:rPr lang="zh-CN" altLang="zh-CN" b="1" dirty="0"/>
              <a:t>旅客信息（姓名、性别、工作单位、身份证号码、旅行时间、旅行目的地等）</a:t>
            </a:r>
            <a:r>
              <a:rPr lang="zh-CN" altLang="zh-CN" b="1" dirty="0">
                <a:solidFill>
                  <a:srgbClr val="FF0000"/>
                </a:solidFill>
              </a:rPr>
              <a:t>输入</a:t>
            </a:r>
            <a:r>
              <a:rPr lang="zh-CN" altLang="zh-CN" dirty="0"/>
              <a:t>该系统，系统为</a:t>
            </a:r>
            <a:r>
              <a:rPr lang="zh-CN" altLang="zh-CN" dirty="0">
                <a:solidFill>
                  <a:srgbClr val="00B050"/>
                </a:solidFill>
              </a:rPr>
              <a:t>旅客</a:t>
            </a:r>
            <a:r>
              <a:rPr lang="zh-CN" altLang="zh-CN" b="1" dirty="0">
                <a:solidFill>
                  <a:srgbClr val="FF0000"/>
                </a:solidFill>
              </a:rPr>
              <a:t>安排</a:t>
            </a:r>
            <a:r>
              <a:rPr lang="zh-CN" altLang="zh-CN" b="1" dirty="0"/>
              <a:t>航班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FF0000"/>
                </a:solidFill>
              </a:rPr>
              <a:t>印出</a:t>
            </a:r>
            <a:r>
              <a:rPr lang="zh-CN" altLang="zh-CN" b="1" dirty="0"/>
              <a:t>取票通知和账单</a:t>
            </a:r>
            <a:r>
              <a:rPr lang="zh-CN" altLang="zh-CN" dirty="0"/>
              <a:t>，旅客在飞机起飞的前一天凭取票通知和账单</a:t>
            </a:r>
            <a:r>
              <a:rPr lang="zh-CN" altLang="zh-CN" b="1" dirty="0">
                <a:solidFill>
                  <a:srgbClr val="FF0000"/>
                </a:solidFill>
              </a:rPr>
              <a:t>交款</a:t>
            </a:r>
            <a:r>
              <a:rPr lang="zh-CN" altLang="zh-CN" b="1" dirty="0"/>
              <a:t>取票</a:t>
            </a:r>
            <a:r>
              <a:rPr lang="zh-CN" altLang="zh-CN" dirty="0"/>
              <a:t>，系统</a:t>
            </a:r>
            <a:r>
              <a:rPr lang="zh-CN" altLang="zh-CN" b="1" dirty="0">
                <a:solidFill>
                  <a:srgbClr val="FF0000"/>
                </a:solidFill>
              </a:rPr>
              <a:t>校对</a:t>
            </a:r>
            <a:r>
              <a:rPr lang="zh-CN" altLang="zh-CN" dirty="0"/>
              <a:t>无误即</a:t>
            </a:r>
            <a:r>
              <a:rPr lang="zh-CN" altLang="zh-CN" b="1" dirty="0">
                <a:solidFill>
                  <a:srgbClr val="FF0000"/>
                </a:solidFill>
              </a:rPr>
              <a:t>取出</a:t>
            </a:r>
            <a:r>
              <a:rPr lang="zh-CN" altLang="zh-CN" b="1" dirty="0"/>
              <a:t>机票</a:t>
            </a:r>
            <a:r>
              <a:rPr lang="zh-CN" altLang="zh-CN" dirty="0"/>
              <a:t>给旅客。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5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</a:t>
            </a:r>
            <a:endParaRPr lang="zh-CN" altLang="en-US" dirty="0"/>
          </a:p>
        </p:txBody>
      </p:sp>
      <p:pic>
        <p:nvPicPr>
          <p:cNvPr id="718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2" y="2812346"/>
            <a:ext cx="7810503" cy="3717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963" y="276225"/>
            <a:ext cx="32099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68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软件结构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48" y="1598558"/>
            <a:ext cx="9504192" cy="3745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57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r>
              <a:rPr lang="en-US" altLang="zh-CN" dirty="0" smtClean="0"/>
              <a:t>5.3.3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目前住院病人主要由护士护理，这样做不仅需要大量护士，而且由于不能随时观察危重病人变化，还可能会延误抢救时机。某医院打算开发一个以计算机为中心的患者监护系统，试写出问题定义，并且分析开发该系统的可行性。</a:t>
            </a:r>
          </a:p>
          <a:p>
            <a:r>
              <a:rPr lang="zh-CN" altLang="zh-CN" dirty="0"/>
              <a:t>医院对</a:t>
            </a:r>
            <a:r>
              <a:rPr lang="zh-CN" altLang="zh-CN" dirty="0">
                <a:solidFill>
                  <a:srgbClr val="00B050"/>
                </a:solidFill>
              </a:rPr>
              <a:t>患者</a:t>
            </a:r>
            <a:r>
              <a:rPr lang="zh-CN" altLang="zh-CN" dirty="0"/>
              <a:t>监护系统的基本要求是随时</a:t>
            </a:r>
            <a:r>
              <a:rPr lang="zh-CN" altLang="zh-CN" dirty="0">
                <a:solidFill>
                  <a:srgbClr val="FF0000"/>
                </a:solidFill>
              </a:rPr>
              <a:t>接收</a:t>
            </a:r>
            <a:r>
              <a:rPr lang="zh-CN" altLang="zh-CN" dirty="0"/>
              <a:t>，每个病人的</a:t>
            </a:r>
            <a:r>
              <a:rPr lang="zh-CN" altLang="zh-CN" b="1" dirty="0"/>
              <a:t>生理信号（脉搏、体温、血压、心电图等）</a:t>
            </a:r>
            <a:r>
              <a:rPr lang="zh-CN" altLang="zh-CN" dirty="0"/>
              <a:t>，</a:t>
            </a:r>
            <a:r>
              <a:rPr lang="zh-CN" altLang="zh-CN" dirty="0">
                <a:solidFill>
                  <a:srgbClr val="00B050"/>
                </a:solidFill>
              </a:rPr>
              <a:t>定时记录</a:t>
            </a:r>
            <a:r>
              <a:rPr lang="zh-CN" altLang="zh-CN" dirty="0"/>
              <a:t>病人情况以形成</a:t>
            </a:r>
            <a:r>
              <a:rPr lang="zh-CN" altLang="zh-CN" dirty="0">
                <a:solidFill>
                  <a:srgbClr val="00B050"/>
                </a:solidFill>
              </a:rPr>
              <a:t>患者日志</a:t>
            </a:r>
            <a:r>
              <a:rPr lang="zh-CN" altLang="zh-CN" dirty="0"/>
              <a:t>，当某个病人的生理信号超出医生规定的</a:t>
            </a:r>
            <a:r>
              <a:rPr lang="zh-CN" altLang="zh-CN" dirty="0">
                <a:solidFill>
                  <a:srgbClr val="00B050"/>
                </a:solidFill>
              </a:rPr>
              <a:t>安全范围</a:t>
            </a:r>
            <a:r>
              <a:rPr lang="zh-CN" altLang="zh-CN" dirty="0"/>
              <a:t>时，向值班护士发出</a:t>
            </a:r>
            <a:r>
              <a:rPr lang="zh-CN" altLang="zh-CN" dirty="0">
                <a:solidFill>
                  <a:srgbClr val="00B050"/>
                </a:solidFill>
              </a:rPr>
              <a:t>警告信息</a:t>
            </a:r>
            <a:r>
              <a:rPr lang="zh-CN" altLang="zh-CN" dirty="0"/>
              <a:t>，此外，护士在需要时，还可以要求系统印出某个指定病人的</a:t>
            </a:r>
            <a:r>
              <a:rPr lang="zh-CN" altLang="zh-CN" dirty="0">
                <a:solidFill>
                  <a:srgbClr val="00B050"/>
                </a:solidFill>
              </a:rPr>
              <a:t>病情报告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18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层，数据流图</a:t>
            </a:r>
            <a:endParaRPr lang="zh-CN" altLang="en-US" dirty="0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69" y="1511355"/>
            <a:ext cx="6770429" cy="408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094" y="3106135"/>
            <a:ext cx="4001504" cy="280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190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软件体系</a:t>
            </a:r>
            <a:endParaRPr lang="zh-CN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8" y="1638299"/>
            <a:ext cx="8969139" cy="3280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2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889</Words>
  <Application>Microsoft Office PowerPoint</Application>
  <PresentationFormat>A4 纸张(210x297 毫米)</PresentationFormat>
  <Paragraphs>138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习题5.3.1</vt:lpstr>
      <vt:lpstr>2层，数据流</vt:lpstr>
      <vt:lpstr>软件结构</vt:lpstr>
      <vt:lpstr>习题5.3.2</vt:lpstr>
      <vt:lpstr>2层，数据流</vt:lpstr>
      <vt:lpstr>软件结构</vt:lpstr>
      <vt:lpstr>习题5.3.3</vt:lpstr>
      <vt:lpstr>2层，数据流图</vt:lpstr>
      <vt:lpstr>软件体系</vt:lpstr>
      <vt:lpstr>习题5.4</vt:lpstr>
      <vt:lpstr>需求分析</vt:lpstr>
      <vt:lpstr>PowerPoint 演示文稿</vt:lpstr>
      <vt:lpstr>0层</vt:lpstr>
      <vt:lpstr>1层</vt:lpstr>
      <vt:lpstr>2层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习题2.2</dc:title>
  <dc:creator>hfu</dc:creator>
  <cp:lastModifiedBy>hfu</cp:lastModifiedBy>
  <cp:revision>40</cp:revision>
  <dcterms:created xsi:type="dcterms:W3CDTF">2015-05-05T08:02:14Z</dcterms:created>
  <dcterms:modified xsi:type="dcterms:W3CDTF">2017-05-11T15:26:02Z</dcterms:modified>
</cp:coreProperties>
</file>