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58" r:id="rId4"/>
    <p:sldId id="269" r:id="rId5"/>
    <p:sldId id="267" r:id="rId6"/>
    <p:sldId id="268" r:id="rId7"/>
    <p:sldId id="273" r:id="rId8"/>
    <p:sldId id="272" r:id="rId9"/>
    <p:sldId id="270" r:id="rId10"/>
    <p:sldId id="274" r:id="rId11"/>
    <p:sldId id="275" r:id="rId12"/>
    <p:sldId id="276" r:id="rId13"/>
    <p:sldId id="271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2118" autoAdjust="0"/>
  </p:normalViewPr>
  <p:slideViewPr>
    <p:cSldViewPr snapToGrid="0">
      <p:cViewPr varScale="1">
        <p:scale>
          <a:sx n="80" d="100"/>
          <a:sy n="80" d="100"/>
        </p:scale>
        <p:origin x="12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5A91B-DCE7-46F8-8466-CFEB39EBAC8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17E45-4804-4525-B522-4C225A035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0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 smtClean="0"/>
              <a:t>네이버 기업연계 </a:t>
            </a:r>
            <a:r>
              <a:rPr lang="en-US" altLang="ko-KR" dirty="0" smtClean="0"/>
              <a:t>F106 TIP</a:t>
            </a:r>
            <a:r>
              <a:rPr lang="ko-KR" altLang="en-US" baseline="0" dirty="0" smtClean="0"/>
              <a:t>의 발표를 맡은 </a:t>
            </a:r>
            <a:r>
              <a:rPr lang="ko-KR" altLang="en-US" baseline="0" dirty="0" err="1" smtClean="0"/>
              <a:t>조용일입니다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3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세부 기능입니다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보드의 할 일을 클릭하면 나올 수 있는 페이지를 통해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등을 변경할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상세내용으로 다른 팀원들의 코멘트와 회의 내용과 관련된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슬랙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bts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링크를 등록할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등록이 된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링크만을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관리하며 한 눈에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히스토리는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해당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상태변화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등의 모든 변경사항을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상세내용이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수정된다면 비교하기 버튼이 생성되며 클릭 시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라이브러리를 통한 변경된 부분을 사용자에게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8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세부 기능입니다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보드의 할 일을 클릭하면 나올 수 있는 페이지를 통해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등을 변경할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상세내용으로 다른 팀원들의 코멘트와 회의 내용과 관련된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슬랙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bts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링크를 등록할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등록이 된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링크만을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관리하며 한 눈에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히스토리는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해당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상태변화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등의 모든 변경사항을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상세내용이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수정된다면 비교하기 버튼이 생성되며 클릭 시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라이브러리를 통한 변경된 부분을 사용자에게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08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세부 기능입니다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보드의 할 일을 클릭하면 나올 수 있는 페이지를 통해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등을 변경할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상세내용으로 다른 팀원들의 코멘트와 회의 내용과 관련된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슬랙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bts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링크를 등록할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등록이 된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링크만을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관리하며 한 눈에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히스토리는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해당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상태변화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등의 모든 변경사항을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상세내용이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수정된다면 비교하기 버튼이 생성되며 클릭 시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라이브러리를 통한 변경된 부분을 사용자에게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8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마지막으로 필터입니다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할 일을 볼 수 있는 페이지나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 별 할 일에서 특정 상태의 할 일만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보고 싶을 때 사용할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필터는 할 일의 상태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즐겨찾기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팀을 기준으로 작동합니다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일의 상태와 팀은 중복 체크가 가능합니다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다음과 같은 필터 기능을 통해 사용자는 특정 할 일만을 확인할 수 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6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의 발표를 마치겠습니다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1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발표에 앞서 목차 먼저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저희가 받은 명세서를 간단히 설명하고</a:t>
            </a:r>
            <a:endParaRPr lang="en-US" altLang="ko-KR" dirty="0" smtClean="0"/>
          </a:p>
          <a:p>
            <a:r>
              <a:rPr lang="ko-KR" altLang="en-US" dirty="0" smtClean="0"/>
              <a:t>이를 바탕으로 만든 실제 개발하게 될 와이어프레임을 보여드리겠습니다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 </a:t>
            </a:r>
            <a:r>
              <a:rPr lang="ko-KR" altLang="en-US" dirty="0" err="1" smtClean="0"/>
              <a:t>핵심기능에</a:t>
            </a:r>
            <a:r>
              <a:rPr lang="ko-KR" altLang="en-US" dirty="0" smtClean="0"/>
              <a:t> 대한 기능 요구사항을 </a:t>
            </a:r>
            <a:r>
              <a:rPr lang="ko-KR" altLang="en-US" dirty="0" err="1" smtClean="0"/>
              <a:t>설명드리며</a:t>
            </a:r>
            <a:r>
              <a:rPr lang="ko-KR" altLang="en-US" dirty="0" smtClean="0"/>
              <a:t> 발표를 마치도록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1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명세서의 주제 및 개요입니다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저희가 개발하고자 하는 프로젝트는 팀 프로젝트의 진행을 도울 수 있는 동시 편집 가능한 </a:t>
            </a:r>
            <a:r>
              <a:rPr lang="en-US" altLang="ko-KR" dirty="0" smtClean="0"/>
              <a:t>To</a:t>
            </a:r>
            <a:r>
              <a:rPr lang="en-US" altLang="ko-KR" baseline="0" dirty="0" smtClean="0"/>
              <a:t> do list </a:t>
            </a:r>
            <a:r>
              <a:rPr lang="ko-KR" altLang="en-US" baseline="0" dirty="0" smtClean="0"/>
              <a:t>시스템입니다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프로젝트를 진행하다 보면 기획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디자인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백엔드</a:t>
            </a:r>
            <a:r>
              <a:rPr lang="ko-KR" altLang="en-US" baseline="0" dirty="0" smtClean="0"/>
              <a:t> 등의 다수의 부서가 관계되어 상당수의 업무들이 전후 관계가 존재하게 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타 부서의 진행상황을 실시간으로 공유하기가 어려워 </a:t>
            </a:r>
            <a:r>
              <a:rPr lang="ko-KR" altLang="en-US" dirty="0" smtClean="0"/>
              <a:t>커뮤니케이션 로스가 많이 발생합</a:t>
            </a:r>
            <a:r>
              <a:rPr lang="ko-KR" altLang="en-US" baseline="0" dirty="0" smtClean="0"/>
              <a:t>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저희 </a:t>
            </a:r>
            <a:r>
              <a:rPr lang="en-US" altLang="ko-KR" baseline="0" dirty="0" smtClean="0"/>
              <a:t>TIP</a:t>
            </a:r>
            <a:r>
              <a:rPr lang="ko-KR" altLang="en-US" baseline="0" dirty="0" smtClean="0"/>
              <a:t>의 목표는 업무들의 흐름을 </a:t>
            </a:r>
            <a:r>
              <a:rPr lang="ko-KR" altLang="en-US" baseline="0" dirty="0" err="1" smtClean="0"/>
              <a:t>칸반</a:t>
            </a:r>
            <a:r>
              <a:rPr lang="ko-KR" altLang="en-US" baseline="0" dirty="0" smtClean="0"/>
              <a:t> 보드 형태를 통해 실시간으로 확인이 가능하고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할일들을</a:t>
            </a:r>
            <a:r>
              <a:rPr lang="ko-KR" altLang="en-US" baseline="0" dirty="0" smtClean="0"/>
              <a:t> 쉽게 관리해줌으로써 부서 간 협업을 수월하게 진행할 수 있도록 도와줍니다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0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 포함관계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New/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진행하지 않음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다음으로는 명세서의 기능을 설명 드리겠습니다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구현해야 할 필수 기능으로는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~~~~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또한 필수 기능 외에 추가적으로 구현해야 할 기능으로는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~~~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기능들은 필수 기능을 우선적으로 구현하고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개발할 계획입니다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8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다음은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와이어프레임입니다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Figma</a:t>
            </a:r>
            <a:r>
              <a:rPr lang="ko-KR" altLang="en-US" sz="1200" dirty="0" smtClean="0">
                <a:solidFill>
                  <a:schemeClr val="tx1"/>
                </a:solidFill>
              </a:rPr>
              <a:t>를 통해 와이어프레임을 제작했으며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 자세한 사항은 직접 시연을 통해서 보여드리겠습니다</a:t>
            </a:r>
            <a:endParaRPr lang="en-US" altLang="ko-KR" sz="1200" baseline="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5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다음으로는 기능 요구사항입니다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기본적인 기능을 제외하고 명세서를 기반으로 핵심적인 기능들만 소개하겠습니다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우선 할 일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관리에 대한 요구사항입니다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 형태의 모든 페이지에선 드래그 앤 드롭으로 할 일을 이동할 수 있어야 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드래그 앤 드롭은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draggable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구현할 예정입니다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또한 각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우측 하단에 위치한 보내기 버튼으로 다른 팀으로 보내기가 가능합니다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일의 상태는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진행하지 않음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완료가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할 일은 상세정보 페이지 또는 할 일의 팀 간 이동할 때와 마찬가지로 드래그 앤 드롭을 통해 상태를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최신화할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일에 대한 정보는 해당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할일을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클릭하고 나오는 다음과 같은 페이지에서 확인할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보드에 위치한 할 일 추가 버튼을 통해 새로운 할 일이 등록되며 해당 할 일은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상태로 팀에 추가됩니다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다음으로는 기능 요구사항입니다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기본적인 기능을 제외하고 명세서를 기반으로 핵심적인 기능들만 소개하겠습니다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우선 할 일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관리에 대한 요구사항입니다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 형태의 모든 페이지에선 드래그 앤 드롭으로 할 일을 이동할 수 있어야 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드래그 앤 드롭은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draggable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구현할 예정입니다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또한 각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우측 하단에 위치한 보내기 버튼으로 다른 팀으로 보내기가 가능합니다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일의 상태는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진행하지 않음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완료가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할 일은 상세정보 페이지 또는 할 일의 팀 간 이동할 때와 마찬가지로 드래그 앤 드롭을 통해 상태를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최신화할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일에 대한 정보는 해당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할일을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클릭하고 나오는 다음과 같은 페이지에서 확인할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보드에 위치한 할 일 추가 버튼을 통해 새로운 할 일이 등록되며 해당 할 일은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상태로 팀에 추가됩니다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2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다음으로는 기능 요구사항입니다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기본적인 기능을 제외하고 명세서를 기반으로 핵심적인 기능들만 소개하겠습니다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우선 할 일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관리에 대한 요구사항입니다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 형태의 모든 페이지에선 드래그 앤 드롭으로 할 일을 이동할 수 있어야 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드래그 앤 드롭은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draggable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구현할 예정입니다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또한 각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우측 하단에 위치한 보내기 버튼으로 다른 팀으로 보내기가 가능합니다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일의 상태는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진행하지 않음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완료가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할 일은 상세정보 페이지 또는 할 일의 팀 간 이동할 때와 마찬가지로 드래그 앤 드롭을 통해 상태를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최신화할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일에 대한 정보는 해당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할일을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클릭하고 나오는 다음과 같은 페이지에서 확인할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보드에 위치한 할 일 추가 버튼을 통해 새로운 할 일이 등록되며 해당 할 일은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상태로 팀에 추가됩니다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3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세부 기능입니다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칸반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보드의 할 일을 클릭하면 나올 수 있는 페이지를 통해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등을 변경할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상세내용으로 다른 팀원들의 코멘트와 회의 내용과 관련된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슬랙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bts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링크를 등록할 수 있습니다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등록이 된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링크만을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관리하며 한 눈에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히스토리는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해당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할일의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상태변화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등의 모든 변경사항을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상세내용이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수정된다면 비교하기 버튼이 생성되며 클릭 시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라이브러리를 통한 변경된 부분을 사용자에게 보여줍니다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E45-4804-4525-B522-4C225A0351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3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lnSpc>
                  <a:spcPct val="200000"/>
                </a:lnSpc>
                <a:defRPr/>
              </a:pPr>
              <a:endParaRPr lang="en-US" altLang="ko-KR" sz="1100" kern="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43264" y="4082718"/>
            <a:ext cx="1505467" cy="30736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F106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AutoShape 2" descr="preview url image"/>
          <p:cNvSpPr>
            <a:spLocks noChangeAspect="1" noChangeArrowheads="1"/>
          </p:cNvSpPr>
          <p:nvPr/>
        </p:nvSpPr>
        <p:spPr bwMode="auto">
          <a:xfrm>
            <a:off x="4490182" y="2097576"/>
            <a:ext cx="1629263" cy="16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5" y="1935256"/>
            <a:ext cx="4414627" cy="22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 요구사항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33893"/>
              </p:ext>
            </p:extLst>
          </p:nvPr>
        </p:nvGraphicFramePr>
        <p:xfrm>
          <a:off x="514216" y="1908811"/>
          <a:ext cx="4442663" cy="4045025"/>
        </p:xfrm>
        <a:graphic>
          <a:graphicData uri="http://schemas.openxmlformats.org/drawingml/2006/table">
            <a:tbl>
              <a:tblPr/>
              <a:tblGrid>
                <a:gridCol w="1025230">
                  <a:extLst>
                    <a:ext uri="{9D8B030D-6E8A-4147-A177-3AD203B41FA5}">
                      <a16:colId xmlns:a16="http://schemas.microsoft.com/office/drawing/2014/main" val="2994998356"/>
                    </a:ext>
                  </a:extLst>
                </a:gridCol>
                <a:gridCol w="3417433">
                  <a:extLst>
                    <a:ext uri="{9D8B030D-6E8A-4147-A177-3AD203B41FA5}">
                      <a16:colId xmlns:a16="http://schemas.microsoft.com/office/drawing/2014/main" val="86463373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 smtClean="0">
                          <a:effectLst/>
                        </a:rPr>
                        <a:t>세부 기능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effectLst/>
                        </a:rPr>
                        <a:t>상세설명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85461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담당자 변경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담당자를 변경할 수 있습니다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37326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상태 변경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상태를 변경할 수 있습니다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55183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상세내용 보기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할 일에 대한 자료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코멘트들의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링크와 </a:t>
                      </a:r>
                      <a:r>
                        <a:rPr lang="ko-KR" altLang="en-US" sz="1200" dirty="0">
                          <a:effectLst/>
                        </a:rPr>
                        <a:t>링크 설명의 모음입니다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62357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모아보기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상세 내용의 </a:t>
                      </a:r>
                      <a:r>
                        <a:rPr lang="ko-KR" altLang="en-US" sz="1200" dirty="0" err="1">
                          <a:effectLst/>
                        </a:rPr>
                        <a:t>링크들만</a:t>
                      </a:r>
                      <a:r>
                        <a:rPr lang="ko-KR" altLang="en-US" sz="1200" dirty="0">
                          <a:effectLst/>
                        </a:rPr>
                        <a:t> 모아 놓습니다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26402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히스토리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할 일의 상태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담당자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 smtClean="0">
                          <a:effectLst/>
                        </a:rPr>
                        <a:t>상세 내용의 </a:t>
                      </a:r>
                      <a:endParaRPr lang="en-US" altLang="ko-KR" sz="120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smtClean="0">
                          <a:effectLst/>
                        </a:rPr>
                        <a:t>변경 </a:t>
                      </a:r>
                      <a:r>
                        <a:rPr lang="ko-KR" altLang="en-US" sz="1200" dirty="0">
                          <a:effectLst/>
                        </a:rPr>
                        <a:t>사항을 기록합니다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2433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216" y="1473166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할일 세부 기능</a:t>
            </a:r>
            <a:endParaRPr lang="ko-KR" altLang="en-US" sz="2000" b="1" dirty="0"/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00" y="1908000"/>
            <a:ext cx="6429600" cy="4053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857" y="1985471"/>
            <a:ext cx="2108828" cy="2192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224010" y="3306566"/>
            <a:ext cx="2154241" cy="4085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 요구사항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33893"/>
              </p:ext>
            </p:extLst>
          </p:nvPr>
        </p:nvGraphicFramePr>
        <p:xfrm>
          <a:off x="514216" y="1908811"/>
          <a:ext cx="4442663" cy="4045025"/>
        </p:xfrm>
        <a:graphic>
          <a:graphicData uri="http://schemas.openxmlformats.org/drawingml/2006/table">
            <a:tbl>
              <a:tblPr/>
              <a:tblGrid>
                <a:gridCol w="1025230">
                  <a:extLst>
                    <a:ext uri="{9D8B030D-6E8A-4147-A177-3AD203B41FA5}">
                      <a16:colId xmlns:a16="http://schemas.microsoft.com/office/drawing/2014/main" val="2994998356"/>
                    </a:ext>
                  </a:extLst>
                </a:gridCol>
                <a:gridCol w="3417433">
                  <a:extLst>
                    <a:ext uri="{9D8B030D-6E8A-4147-A177-3AD203B41FA5}">
                      <a16:colId xmlns:a16="http://schemas.microsoft.com/office/drawing/2014/main" val="86463373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 smtClean="0">
                          <a:effectLst/>
                        </a:rPr>
                        <a:t>세부 기능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effectLst/>
                        </a:rPr>
                        <a:t>상세설명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85461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담당자 변경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담당자를 변경할 수 있습니다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37326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상태 변경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상태를 변경할 수 있습니다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55183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상세내용 보기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할 일에 대한 자료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코멘트들의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링크와 </a:t>
                      </a:r>
                      <a:r>
                        <a:rPr lang="ko-KR" altLang="en-US" sz="1200" dirty="0">
                          <a:effectLst/>
                        </a:rPr>
                        <a:t>링크 설명의 모음입니다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62357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모아보기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상세 내용의 </a:t>
                      </a:r>
                      <a:r>
                        <a:rPr lang="ko-KR" altLang="en-US" sz="1200" dirty="0" err="1">
                          <a:effectLst/>
                        </a:rPr>
                        <a:t>링크들만</a:t>
                      </a:r>
                      <a:r>
                        <a:rPr lang="ko-KR" altLang="en-US" sz="1200" dirty="0">
                          <a:effectLst/>
                        </a:rPr>
                        <a:t> 모아 놓습니다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26402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히스토리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할 일의 상태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담당자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상세 내용의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변경 </a:t>
                      </a:r>
                      <a:r>
                        <a:rPr lang="ko-KR" altLang="en-US" sz="1200" dirty="0">
                          <a:effectLst/>
                        </a:rPr>
                        <a:t>사항을 기록합니다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2433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216" y="1473166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할일 세부 기능</a:t>
            </a:r>
            <a:endParaRPr lang="ko-KR" altLang="en-US" sz="2000" b="1" dirty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0" y="1900236"/>
            <a:ext cx="6429600" cy="4053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706" y="1998168"/>
            <a:ext cx="2108828" cy="21924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224010" y="3306566"/>
            <a:ext cx="2154241" cy="4085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 요구사항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33893"/>
              </p:ext>
            </p:extLst>
          </p:nvPr>
        </p:nvGraphicFramePr>
        <p:xfrm>
          <a:off x="514216" y="1908811"/>
          <a:ext cx="4442663" cy="4045025"/>
        </p:xfrm>
        <a:graphic>
          <a:graphicData uri="http://schemas.openxmlformats.org/drawingml/2006/table">
            <a:tbl>
              <a:tblPr/>
              <a:tblGrid>
                <a:gridCol w="1025230">
                  <a:extLst>
                    <a:ext uri="{9D8B030D-6E8A-4147-A177-3AD203B41FA5}">
                      <a16:colId xmlns:a16="http://schemas.microsoft.com/office/drawing/2014/main" val="2994998356"/>
                    </a:ext>
                  </a:extLst>
                </a:gridCol>
                <a:gridCol w="3417433">
                  <a:extLst>
                    <a:ext uri="{9D8B030D-6E8A-4147-A177-3AD203B41FA5}">
                      <a16:colId xmlns:a16="http://schemas.microsoft.com/office/drawing/2014/main" val="86463373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 smtClean="0">
                          <a:effectLst/>
                        </a:rPr>
                        <a:t>세부 기능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effectLst/>
                        </a:rPr>
                        <a:t>상세설명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85461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담당자 변경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담당자를 변경할 수 있습니다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37326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상태 변경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상태를 변경할 수 있습니다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55183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상세내용 보기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할 일에 대한 자료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코멘트들의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링크와 </a:t>
                      </a:r>
                      <a:r>
                        <a:rPr lang="ko-KR" altLang="en-US" sz="1200" dirty="0">
                          <a:effectLst/>
                        </a:rPr>
                        <a:t>링크 설명의 모음입니다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62357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모아보기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상세 내용의 </a:t>
                      </a:r>
                      <a:r>
                        <a:rPr lang="ko-KR" altLang="en-US" sz="1200" dirty="0" err="1">
                          <a:effectLst/>
                        </a:rPr>
                        <a:t>링크들만</a:t>
                      </a:r>
                      <a:r>
                        <a:rPr lang="ko-KR" altLang="en-US" sz="1200" dirty="0">
                          <a:effectLst/>
                        </a:rPr>
                        <a:t> 모아 놓습니다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26402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히스토리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할 일의 상태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담당자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 smtClean="0">
                          <a:effectLst/>
                        </a:rPr>
                        <a:t>상세 내용의 </a:t>
                      </a:r>
                      <a:endParaRPr lang="en-US" altLang="ko-KR" sz="120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smtClean="0">
                          <a:effectLst/>
                        </a:rPr>
                        <a:t>변경 </a:t>
                      </a:r>
                      <a:r>
                        <a:rPr lang="ko-KR" altLang="en-US" sz="1200" dirty="0">
                          <a:effectLst/>
                        </a:rPr>
                        <a:t>사항을 기록합니다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2433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216" y="1473166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할일 세부 기능</a:t>
            </a:r>
            <a:endParaRPr lang="ko-KR" altLang="en-US" sz="2000" b="1" dirty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0" y="1908000"/>
            <a:ext cx="6429600" cy="40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 요구사항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41990"/>
              </p:ext>
            </p:extLst>
          </p:nvPr>
        </p:nvGraphicFramePr>
        <p:xfrm>
          <a:off x="514216" y="1908811"/>
          <a:ext cx="4442663" cy="4043136"/>
        </p:xfrm>
        <a:graphic>
          <a:graphicData uri="http://schemas.openxmlformats.org/drawingml/2006/table">
            <a:tbl>
              <a:tblPr/>
              <a:tblGrid>
                <a:gridCol w="1025230">
                  <a:extLst>
                    <a:ext uri="{9D8B030D-6E8A-4147-A177-3AD203B41FA5}">
                      <a16:colId xmlns:a16="http://schemas.microsoft.com/office/drawing/2014/main" val="2994998356"/>
                    </a:ext>
                  </a:extLst>
                </a:gridCol>
                <a:gridCol w="3417433">
                  <a:extLst>
                    <a:ext uri="{9D8B030D-6E8A-4147-A177-3AD203B41FA5}">
                      <a16:colId xmlns:a16="http://schemas.microsoft.com/office/drawing/2014/main" val="86463373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 smtClean="0">
                          <a:effectLst/>
                        </a:rPr>
                        <a:t>세부 기능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effectLst/>
                        </a:rPr>
                        <a:t>상세설명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85461"/>
                  </a:ext>
                </a:extLst>
              </a:tr>
              <a:tr h="1191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err="1">
                          <a:effectLst/>
                        </a:rPr>
                        <a:t>즐겨찾기</a:t>
                      </a:r>
                      <a:r>
                        <a:rPr lang="ko-KR" altLang="en-US" sz="1200" dirty="0">
                          <a:effectLst/>
                        </a:rPr>
                        <a:t> 필터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err="1">
                          <a:effectLst/>
                        </a:rPr>
                        <a:t>즐겨찾기한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할 일들만 </a:t>
                      </a:r>
                      <a:r>
                        <a:rPr lang="ko-KR" altLang="en-US" sz="1200" dirty="0">
                          <a:effectLst/>
                        </a:rPr>
                        <a:t>볼 수 있습니다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37326"/>
                  </a:ext>
                </a:extLst>
              </a:tr>
              <a:tr h="1191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상태 필터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선택한 상태의 </a:t>
                      </a:r>
                      <a:r>
                        <a:rPr lang="ko-KR" altLang="en-US" sz="1200" dirty="0" smtClean="0">
                          <a:effectLst/>
                        </a:rPr>
                        <a:t>할 일들만 </a:t>
                      </a:r>
                      <a:r>
                        <a:rPr lang="ko-KR" altLang="en-US" sz="1200" dirty="0">
                          <a:effectLst/>
                        </a:rPr>
                        <a:t>볼 수 있습니다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55183"/>
                  </a:ext>
                </a:extLst>
              </a:tr>
              <a:tr h="1191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팀 필터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특정한 팀의 </a:t>
                      </a:r>
                      <a:r>
                        <a:rPr lang="ko-KR" altLang="en-US" sz="1200" dirty="0" smtClean="0">
                          <a:effectLst/>
                        </a:rPr>
                        <a:t>할 일들만 </a:t>
                      </a:r>
                      <a:r>
                        <a:rPr lang="ko-KR" altLang="en-US" sz="1200" dirty="0">
                          <a:effectLst/>
                        </a:rPr>
                        <a:t>볼 수 있습니다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62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216" y="1473166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필터</a:t>
            </a:r>
            <a:endParaRPr lang="ko-KR" altLang="en-US" sz="2000" b="1" dirty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0" y="1908000"/>
            <a:ext cx="6429600" cy="40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045643" y="2365254"/>
            <a:ext cx="1983235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Q&amp;A</a:t>
            </a:r>
            <a:endParaRPr lang="en-US" altLang="ko-KR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286290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57749" y="286290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067866" y="286290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876619" y="234039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명세서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086736" y="234039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와이어프레임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234039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기능 요구사항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명세서 </a:t>
              </a:r>
              <a:r>
                <a:rPr lang="en-US" altLang="ko-KR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주제 및 개요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66740" y="1753216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주제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6285" y="2247250"/>
            <a:ext cx="6355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do list(PJT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다수 사용자 동시 편집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 개발</a:t>
            </a:r>
            <a:r>
              <a:rPr lang="ko-KR" altLang="en-US" sz="2000" dirty="0"/>
              <a:t> 	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27224" y="3647012"/>
            <a:ext cx="83681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배경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시 다수의 부서가 관계되어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상당수의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업무들이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관계가 존재함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그런 업무에서 타 부서의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진행사항을 실시간으로 공유하기 어려움 	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목표</a:t>
            </a:r>
            <a:endParaRPr lang="en-US" altLang="ko-KR" sz="1400" dirty="0" smtClean="0"/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프로젝트 內 업무들의 흐름을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실시간으로 확인 가능해야 함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다수 사용자가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 프로젝트에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대해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일들의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목록 생성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단계 표시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부서별 이동이 가능해야 됨 </a:t>
            </a: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히스토리를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확인할 수 있어야 함 	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66739" y="3071112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개요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명세서 </a:t>
              </a:r>
              <a:r>
                <a:rPr lang="en-US" altLang="ko-KR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66740" y="1753216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기능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6284" y="2405316"/>
            <a:ext cx="782920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필수 기능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및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 생성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일의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상태 관리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일의 팀간 이동 기능 </a:t>
            </a: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화면 內 변경 사항 실시간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Socket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기능 	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 smtClean="0"/>
              <a:t>추가 기능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탈퇴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프로필 변경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일의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생성 수정 사항 기록 및 조회 </a:t>
            </a: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내의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일들의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변경 발생시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Notification 	</a:t>
            </a: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와이어프레임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11" y="292100"/>
            <a:ext cx="11391900" cy="634468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</p:pic>
      <p:sp>
        <p:nvSpPr>
          <p:cNvPr id="10" name="직사각형 9"/>
          <p:cNvSpPr/>
          <p:nvPr/>
        </p:nvSpPr>
        <p:spPr>
          <a:xfrm>
            <a:off x="341311" y="286782"/>
            <a:ext cx="11391900" cy="6350000"/>
          </a:xfrm>
          <a:prstGeom prst="rect">
            <a:avLst/>
          </a:prstGeom>
          <a:solidFill>
            <a:schemeClr val="accent5">
              <a:lumMod val="60000"/>
              <a:lumOff val="4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5568" y="2863516"/>
            <a:ext cx="51374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</a:rPr>
              <a:t>와이어프레임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 요구사항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58643"/>
              </p:ext>
            </p:extLst>
          </p:nvPr>
        </p:nvGraphicFramePr>
        <p:xfrm>
          <a:off x="514216" y="1908811"/>
          <a:ext cx="4442663" cy="4054201"/>
        </p:xfrm>
        <a:graphic>
          <a:graphicData uri="http://schemas.openxmlformats.org/drawingml/2006/table">
            <a:tbl>
              <a:tblPr/>
              <a:tblGrid>
                <a:gridCol w="1025230">
                  <a:extLst>
                    <a:ext uri="{9D8B030D-6E8A-4147-A177-3AD203B41FA5}">
                      <a16:colId xmlns:a16="http://schemas.microsoft.com/office/drawing/2014/main" val="2994998356"/>
                    </a:ext>
                  </a:extLst>
                </a:gridCol>
                <a:gridCol w="3417433">
                  <a:extLst>
                    <a:ext uri="{9D8B030D-6E8A-4147-A177-3AD203B41FA5}">
                      <a16:colId xmlns:a16="http://schemas.microsoft.com/office/drawing/2014/main" val="864633732"/>
                    </a:ext>
                  </a:extLst>
                </a:gridCol>
              </a:tblGrid>
              <a:tr h="468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 smtClean="0">
                          <a:effectLst/>
                        </a:rPr>
                        <a:t>세부 기능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effectLst/>
                        </a:rPr>
                        <a:t>상세설명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85461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이동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팀 간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일을 </a:t>
                      </a:r>
                      <a:r>
                        <a:rPr lang="ko-KR" altLang="en-US" sz="1200" dirty="0">
                          <a:effectLst/>
                        </a:rPr>
                        <a:t>다른 팀으로 이동할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37326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이동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상태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상태를 </a:t>
                      </a:r>
                      <a:r>
                        <a:rPr lang="ko-KR" altLang="en-US" sz="1200" dirty="0">
                          <a:effectLst/>
                        </a:rPr>
                        <a:t>변경할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55183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</a:t>
                      </a:r>
                      <a:r>
                        <a:rPr lang="ko-KR" altLang="en-US" sz="1200" dirty="0">
                          <a:effectLst/>
                        </a:rPr>
                        <a:t>확인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세부 내용들을 확인할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62357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</a:t>
                      </a:r>
                      <a:r>
                        <a:rPr lang="ko-KR" altLang="en-US" sz="1200" dirty="0">
                          <a:effectLst/>
                        </a:rPr>
                        <a:t>추가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새로운 </a:t>
                      </a:r>
                      <a:r>
                        <a:rPr lang="ko-KR" altLang="en-US" sz="1200" dirty="0" smtClean="0">
                          <a:effectLst/>
                        </a:rPr>
                        <a:t>할 일을 </a:t>
                      </a:r>
                      <a:r>
                        <a:rPr lang="ko-KR" altLang="en-US" sz="1200" dirty="0">
                          <a:effectLst/>
                        </a:rPr>
                        <a:t>추가할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26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216" y="1473166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할일 관리</a:t>
            </a:r>
            <a:endParaRPr lang="ko-KR" altLang="en-US" sz="2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84" y="1908811"/>
            <a:ext cx="6430522" cy="40542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17" y="1908810"/>
            <a:ext cx="2108828" cy="3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 요구사항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58643"/>
              </p:ext>
            </p:extLst>
          </p:nvPr>
        </p:nvGraphicFramePr>
        <p:xfrm>
          <a:off x="514216" y="1908811"/>
          <a:ext cx="4442663" cy="4054201"/>
        </p:xfrm>
        <a:graphic>
          <a:graphicData uri="http://schemas.openxmlformats.org/drawingml/2006/table">
            <a:tbl>
              <a:tblPr/>
              <a:tblGrid>
                <a:gridCol w="1025230">
                  <a:extLst>
                    <a:ext uri="{9D8B030D-6E8A-4147-A177-3AD203B41FA5}">
                      <a16:colId xmlns:a16="http://schemas.microsoft.com/office/drawing/2014/main" val="2994998356"/>
                    </a:ext>
                  </a:extLst>
                </a:gridCol>
                <a:gridCol w="3417433">
                  <a:extLst>
                    <a:ext uri="{9D8B030D-6E8A-4147-A177-3AD203B41FA5}">
                      <a16:colId xmlns:a16="http://schemas.microsoft.com/office/drawing/2014/main" val="864633732"/>
                    </a:ext>
                  </a:extLst>
                </a:gridCol>
              </a:tblGrid>
              <a:tr h="468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 smtClean="0">
                          <a:effectLst/>
                        </a:rPr>
                        <a:t>세부 기능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effectLst/>
                        </a:rPr>
                        <a:t>상세설명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85461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이동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팀 간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일을 </a:t>
                      </a:r>
                      <a:r>
                        <a:rPr lang="ko-KR" altLang="en-US" sz="1200" dirty="0">
                          <a:effectLst/>
                        </a:rPr>
                        <a:t>다른 팀으로 이동할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37326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이동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상태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상태를 </a:t>
                      </a:r>
                      <a:r>
                        <a:rPr lang="ko-KR" altLang="en-US" sz="1200" dirty="0">
                          <a:effectLst/>
                        </a:rPr>
                        <a:t>변경할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55183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</a:t>
                      </a:r>
                      <a:r>
                        <a:rPr lang="ko-KR" altLang="en-US" sz="1200" dirty="0">
                          <a:effectLst/>
                        </a:rPr>
                        <a:t>확인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세부 내용들을 확인할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62357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</a:t>
                      </a:r>
                      <a:r>
                        <a:rPr lang="ko-KR" altLang="en-US" sz="1200" dirty="0">
                          <a:effectLst/>
                        </a:rPr>
                        <a:t>추가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새로운 </a:t>
                      </a:r>
                      <a:r>
                        <a:rPr lang="ko-KR" altLang="en-US" sz="1200" dirty="0" smtClean="0">
                          <a:effectLst/>
                        </a:rPr>
                        <a:t>할 일을 </a:t>
                      </a:r>
                      <a:r>
                        <a:rPr lang="ko-KR" altLang="en-US" sz="1200" dirty="0">
                          <a:effectLst/>
                        </a:rPr>
                        <a:t>추가할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26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216" y="1473166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할일 관리</a:t>
            </a:r>
            <a:endParaRPr lang="ko-KR" altLang="en-US" sz="2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17" y="1908810"/>
            <a:ext cx="2108828" cy="308609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30000" y="1908000"/>
            <a:ext cx="6429600" cy="40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 요구사항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58643"/>
              </p:ext>
            </p:extLst>
          </p:nvPr>
        </p:nvGraphicFramePr>
        <p:xfrm>
          <a:off x="514216" y="1908811"/>
          <a:ext cx="4442663" cy="4054201"/>
        </p:xfrm>
        <a:graphic>
          <a:graphicData uri="http://schemas.openxmlformats.org/drawingml/2006/table">
            <a:tbl>
              <a:tblPr/>
              <a:tblGrid>
                <a:gridCol w="1025230">
                  <a:extLst>
                    <a:ext uri="{9D8B030D-6E8A-4147-A177-3AD203B41FA5}">
                      <a16:colId xmlns:a16="http://schemas.microsoft.com/office/drawing/2014/main" val="2994998356"/>
                    </a:ext>
                  </a:extLst>
                </a:gridCol>
                <a:gridCol w="3417433">
                  <a:extLst>
                    <a:ext uri="{9D8B030D-6E8A-4147-A177-3AD203B41FA5}">
                      <a16:colId xmlns:a16="http://schemas.microsoft.com/office/drawing/2014/main" val="864633732"/>
                    </a:ext>
                  </a:extLst>
                </a:gridCol>
              </a:tblGrid>
              <a:tr h="468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 smtClean="0">
                          <a:effectLst/>
                        </a:rPr>
                        <a:t>세부 기능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effectLst/>
                        </a:rPr>
                        <a:t>상세설명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85461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이동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팀 간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일을 </a:t>
                      </a:r>
                      <a:r>
                        <a:rPr lang="ko-KR" altLang="en-US" sz="1200" dirty="0">
                          <a:effectLst/>
                        </a:rPr>
                        <a:t>다른 팀으로 이동할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37326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이동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상태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상태를 </a:t>
                      </a:r>
                      <a:r>
                        <a:rPr lang="ko-KR" altLang="en-US" sz="1200" dirty="0">
                          <a:effectLst/>
                        </a:rPr>
                        <a:t>변경할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55183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</a:t>
                      </a:r>
                      <a:r>
                        <a:rPr lang="ko-KR" altLang="en-US" sz="1200" dirty="0">
                          <a:effectLst/>
                        </a:rPr>
                        <a:t>확인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세부 내용들을 확인할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62357"/>
                  </a:ext>
                </a:extLst>
              </a:tr>
              <a:tr h="896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 </a:t>
                      </a:r>
                      <a:r>
                        <a:rPr lang="ko-KR" altLang="en-US" sz="1200" dirty="0">
                          <a:effectLst/>
                        </a:rPr>
                        <a:t>추가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새로운 </a:t>
                      </a:r>
                      <a:r>
                        <a:rPr lang="ko-KR" altLang="en-US" sz="1200" dirty="0" smtClean="0">
                          <a:effectLst/>
                        </a:rPr>
                        <a:t>할 일을 </a:t>
                      </a:r>
                      <a:r>
                        <a:rPr lang="ko-KR" altLang="en-US" sz="1200" dirty="0">
                          <a:effectLst/>
                        </a:rPr>
                        <a:t>추가할 수 있습니다</a:t>
                      </a:r>
                    </a:p>
                  </a:txBody>
                  <a:tcPr marL="21116" marR="21116" marT="14077" marB="1407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26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216" y="1473166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할일 관리</a:t>
            </a:r>
            <a:endParaRPr lang="ko-KR" altLang="en-US" sz="2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17" y="1908810"/>
            <a:ext cx="2108828" cy="308609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0" y="1908000"/>
            <a:ext cx="6429600" cy="4053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083" y="3055554"/>
            <a:ext cx="386398" cy="21031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502084" y="3024506"/>
            <a:ext cx="386398" cy="2413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375084" y="2922906"/>
            <a:ext cx="127000" cy="127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018184" y="1999614"/>
            <a:ext cx="127000" cy="127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endPara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2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 요구사항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33893"/>
              </p:ext>
            </p:extLst>
          </p:nvPr>
        </p:nvGraphicFramePr>
        <p:xfrm>
          <a:off x="514216" y="1908811"/>
          <a:ext cx="4442663" cy="4045025"/>
        </p:xfrm>
        <a:graphic>
          <a:graphicData uri="http://schemas.openxmlformats.org/drawingml/2006/table">
            <a:tbl>
              <a:tblPr/>
              <a:tblGrid>
                <a:gridCol w="1025230">
                  <a:extLst>
                    <a:ext uri="{9D8B030D-6E8A-4147-A177-3AD203B41FA5}">
                      <a16:colId xmlns:a16="http://schemas.microsoft.com/office/drawing/2014/main" val="2994998356"/>
                    </a:ext>
                  </a:extLst>
                </a:gridCol>
                <a:gridCol w="3417433">
                  <a:extLst>
                    <a:ext uri="{9D8B030D-6E8A-4147-A177-3AD203B41FA5}">
                      <a16:colId xmlns:a16="http://schemas.microsoft.com/office/drawing/2014/main" val="86463373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 smtClean="0">
                          <a:effectLst/>
                        </a:rPr>
                        <a:t>세부 기능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effectLst/>
                        </a:rPr>
                        <a:t>상세설명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85461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담당자 변경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담당자를 변경할 수 있습니다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37326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상태 변경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smtClean="0">
                          <a:effectLst/>
                        </a:rPr>
                        <a:t>할 일의 </a:t>
                      </a:r>
                      <a:r>
                        <a:rPr lang="ko-KR" altLang="en-US" sz="1200" dirty="0">
                          <a:effectLst/>
                        </a:rPr>
                        <a:t>상태를 변경할 수 있습니다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55183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상세내용 보기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할 일에 대한 자료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코멘트들의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링크와 </a:t>
                      </a:r>
                      <a:r>
                        <a:rPr lang="ko-KR" altLang="en-US" sz="1200" dirty="0">
                          <a:effectLst/>
                        </a:rPr>
                        <a:t>링크 설명의 모음입니다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62357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모아보기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smtClean="0">
                          <a:effectLst/>
                        </a:rPr>
                        <a:t>상세 내용의 </a:t>
                      </a:r>
                      <a:r>
                        <a:rPr lang="ko-KR" altLang="en-US" sz="1200" dirty="0" err="1">
                          <a:effectLst/>
                        </a:rPr>
                        <a:t>링크들만</a:t>
                      </a:r>
                      <a:r>
                        <a:rPr lang="ko-KR" altLang="en-US" sz="1200" dirty="0">
                          <a:effectLst/>
                        </a:rPr>
                        <a:t> 모아 놓습니다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26402"/>
                  </a:ext>
                </a:extLst>
              </a:tr>
              <a:tr h="71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>
                          <a:effectLst/>
                        </a:rPr>
                        <a:t>히스토리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할 일의 상태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담당자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 smtClean="0">
                          <a:effectLst/>
                        </a:rPr>
                        <a:t>상세 내용의 </a:t>
                      </a:r>
                      <a:endParaRPr lang="en-US" altLang="ko-KR" sz="120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smtClean="0">
                          <a:effectLst/>
                        </a:rPr>
                        <a:t>변경 </a:t>
                      </a:r>
                      <a:r>
                        <a:rPr lang="ko-KR" altLang="en-US" sz="1200" dirty="0">
                          <a:effectLst/>
                        </a:rPr>
                        <a:t>사항을 기록합니다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2433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216" y="1473166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할일 세부 기능</a:t>
            </a:r>
            <a:endParaRPr lang="ko-KR" altLang="en-US" sz="2000" b="1" dirty="0"/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00" y="1908000"/>
            <a:ext cx="6429600" cy="4053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857" y="1985471"/>
            <a:ext cx="2108828" cy="2192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98190" y="3053622"/>
            <a:ext cx="1869690" cy="4085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42399" y="2784382"/>
            <a:ext cx="649353" cy="33164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1573</Words>
  <Application>Microsoft Office PowerPoint</Application>
  <PresentationFormat>와이드스크린</PresentationFormat>
  <Paragraphs>295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19</cp:revision>
  <dcterms:created xsi:type="dcterms:W3CDTF">2021-09-15T03:41:00Z</dcterms:created>
  <dcterms:modified xsi:type="dcterms:W3CDTF">2021-10-22T00:27:26Z</dcterms:modified>
</cp:coreProperties>
</file>