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5" r:id="rId19"/>
    <p:sldId id="272"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F8B9"/>
    <a:srgbClr val="FFB0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58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82D69-7F1A-5088-FF58-77147E576A67}"/>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CE65D7-18F1-7367-5982-27AC53E9DF88}"/>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7ADB4A-2483-8C8A-4026-344AA4F8AC01}"/>
              </a:ext>
            </a:extLst>
          </p:cNvPr>
          <p:cNvSpPr>
            <a:spLocks noGrp="1"/>
          </p:cNvSpPr>
          <p:nvPr>
            <p:ph type="dt" sz="half" idx="10"/>
          </p:nvPr>
        </p:nvSpPr>
        <p:spPr>
          <a:xfrm>
            <a:off x="838200" y="6356350"/>
            <a:ext cx="2743200" cy="365125"/>
          </a:xfrm>
          <a:prstGeom prst="rect">
            <a:avLst/>
          </a:prstGeom>
        </p:spPr>
        <p:txBody>
          <a:bodyPr/>
          <a:lstStyle/>
          <a:p>
            <a:fld id="{CA29D8A5-B8A0-496A-830A-962DF59D8B0B}" type="datetimeFigureOut">
              <a:rPr lang="en-US" smtClean="0"/>
              <a:t>3/5/2024</a:t>
            </a:fld>
            <a:endParaRPr lang="en-US"/>
          </a:p>
        </p:txBody>
      </p:sp>
      <p:sp>
        <p:nvSpPr>
          <p:cNvPr id="5" name="Footer Placeholder 4">
            <a:extLst>
              <a:ext uri="{FF2B5EF4-FFF2-40B4-BE49-F238E27FC236}">
                <a16:creationId xmlns:a16="http://schemas.microsoft.com/office/drawing/2014/main" id="{7DCD4491-5103-558D-C68A-935378DD8E1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2C766A1-EB1C-0BA3-6B99-3795D5CFE429}"/>
              </a:ext>
            </a:extLst>
          </p:cNvPr>
          <p:cNvSpPr>
            <a:spLocks noGrp="1"/>
          </p:cNvSpPr>
          <p:nvPr>
            <p:ph type="sldNum" sz="quarter" idx="12"/>
          </p:nvPr>
        </p:nvSpPr>
        <p:spPr>
          <a:xfrm>
            <a:off x="8610600" y="6356350"/>
            <a:ext cx="2743200" cy="365125"/>
          </a:xfrm>
          <a:prstGeom prst="rect">
            <a:avLst/>
          </a:prstGeom>
        </p:spPr>
        <p:txBody>
          <a:bodyPr/>
          <a:lstStyle/>
          <a:p>
            <a:fld id="{5EB399CB-2BD5-4854-B97A-B2F3574C20DB}" type="slidenum">
              <a:rPr lang="en-US" smtClean="0"/>
              <a:t>‹#›</a:t>
            </a:fld>
            <a:endParaRPr lang="en-US"/>
          </a:p>
        </p:txBody>
      </p:sp>
    </p:spTree>
    <p:extLst>
      <p:ext uri="{BB962C8B-B14F-4D97-AF65-F5344CB8AC3E}">
        <p14:creationId xmlns:p14="http://schemas.microsoft.com/office/powerpoint/2010/main" val="3849146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33AE9-4646-5347-4E87-8A341EB816A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74251C-0DE9-591F-741A-339103A980F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C9FC01-2739-A275-4747-E5D4A5A3AA5B}"/>
              </a:ext>
            </a:extLst>
          </p:cNvPr>
          <p:cNvSpPr>
            <a:spLocks noGrp="1"/>
          </p:cNvSpPr>
          <p:nvPr>
            <p:ph type="dt" sz="half" idx="10"/>
          </p:nvPr>
        </p:nvSpPr>
        <p:spPr>
          <a:xfrm>
            <a:off x="838200" y="6356350"/>
            <a:ext cx="2743200" cy="365125"/>
          </a:xfrm>
          <a:prstGeom prst="rect">
            <a:avLst/>
          </a:prstGeom>
        </p:spPr>
        <p:txBody>
          <a:bodyPr/>
          <a:lstStyle/>
          <a:p>
            <a:fld id="{CA29D8A5-B8A0-496A-830A-962DF59D8B0B}" type="datetimeFigureOut">
              <a:rPr lang="en-US" smtClean="0"/>
              <a:t>3/5/2024</a:t>
            </a:fld>
            <a:endParaRPr lang="en-US"/>
          </a:p>
        </p:txBody>
      </p:sp>
      <p:sp>
        <p:nvSpPr>
          <p:cNvPr id="5" name="Footer Placeholder 4">
            <a:extLst>
              <a:ext uri="{FF2B5EF4-FFF2-40B4-BE49-F238E27FC236}">
                <a16:creationId xmlns:a16="http://schemas.microsoft.com/office/drawing/2014/main" id="{82903357-8478-9D95-98B5-261DA13CC28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4AE9BFB-5C24-DE3D-1A24-E1DB3BFF6C1E}"/>
              </a:ext>
            </a:extLst>
          </p:cNvPr>
          <p:cNvSpPr>
            <a:spLocks noGrp="1"/>
          </p:cNvSpPr>
          <p:nvPr>
            <p:ph type="sldNum" sz="quarter" idx="12"/>
          </p:nvPr>
        </p:nvSpPr>
        <p:spPr>
          <a:xfrm>
            <a:off x="8610600" y="6356350"/>
            <a:ext cx="2743200" cy="365125"/>
          </a:xfrm>
          <a:prstGeom prst="rect">
            <a:avLst/>
          </a:prstGeom>
        </p:spPr>
        <p:txBody>
          <a:bodyPr/>
          <a:lstStyle/>
          <a:p>
            <a:fld id="{5EB399CB-2BD5-4854-B97A-B2F3574C20DB}" type="slidenum">
              <a:rPr lang="en-US" smtClean="0"/>
              <a:t>‹#›</a:t>
            </a:fld>
            <a:endParaRPr lang="en-US"/>
          </a:p>
        </p:txBody>
      </p:sp>
    </p:spTree>
    <p:extLst>
      <p:ext uri="{BB962C8B-B14F-4D97-AF65-F5344CB8AC3E}">
        <p14:creationId xmlns:p14="http://schemas.microsoft.com/office/powerpoint/2010/main" val="205939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A38421-FA49-C162-36E9-D8AA6F6F8CE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15D348-1B40-3F4D-831D-C1B619F5A718}"/>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94438-AB7A-130A-D996-0ADCE26C1986}"/>
              </a:ext>
            </a:extLst>
          </p:cNvPr>
          <p:cNvSpPr>
            <a:spLocks noGrp="1"/>
          </p:cNvSpPr>
          <p:nvPr>
            <p:ph type="dt" sz="half" idx="10"/>
          </p:nvPr>
        </p:nvSpPr>
        <p:spPr>
          <a:xfrm>
            <a:off x="838200" y="6356350"/>
            <a:ext cx="2743200" cy="365125"/>
          </a:xfrm>
          <a:prstGeom prst="rect">
            <a:avLst/>
          </a:prstGeom>
        </p:spPr>
        <p:txBody>
          <a:bodyPr/>
          <a:lstStyle/>
          <a:p>
            <a:fld id="{CA29D8A5-B8A0-496A-830A-962DF59D8B0B}" type="datetimeFigureOut">
              <a:rPr lang="en-US" smtClean="0"/>
              <a:t>3/5/2024</a:t>
            </a:fld>
            <a:endParaRPr lang="en-US"/>
          </a:p>
        </p:txBody>
      </p:sp>
      <p:sp>
        <p:nvSpPr>
          <p:cNvPr id="5" name="Footer Placeholder 4">
            <a:extLst>
              <a:ext uri="{FF2B5EF4-FFF2-40B4-BE49-F238E27FC236}">
                <a16:creationId xmlns:a16="http://schemas.microsoft.com/office/drawing/2014/main" id="{8A9CE3F1-1339-4CA5-C112-8703A4820BD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68D0E8B-802A-E374-2859-1151C0FB2BB4}"/>
              </a:ext>
            </a:extLst>
          </p:cNvPr>
          <p:cNvSpPr>
            <a:spLocks noGrp="1"/>
          </p:cNvSpPr>
          <p:nvPr>
            <p:ph type="sldNum" sz="quarter" idx="12"/>
          </p:nvPr>
        </p:nvSpPr>
        <p:spPr>
          <a:xfrm>
            <a:off x="8610600" y="6356350"/>
            <a:ext cx="2743200" cy="365125"/>
          </a:xfrm>
          <a:prstGeom prst="rect">
            <a:avLst/>
          </a:prstGeom>
        </p:spPr>
        <p:txBody>
          <a:bodyPr/>
          <a:lstStyle/>
          <a:p>
            <a:fld id="{5EB399CB-2BD5-4854-B97A-B2F3574C20DB}" type="slidenum">
              <a:rPr lang="en-US" smtClean="0"/>
              <a:t>‹#›</a:t>
            </a:fld>
            <a:endParaRPr lang="en-US"/>
          </a:p>
        </p:txBody>
      </p:sp>
    </p:spTree>
    <p:extLst>
      <p:ext uri="{BB962C8B-B14F-4D97-AF65-F5344CB8AC3E}">
        <p14:creationId xmlns:p14="http://schemas.microsoft.com/office/powerpoint/2010/main" val="1364916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B0E4-05F0-9399-B82C-8790E711FBB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59906235-4977-03A4-85CE-697F9B0AF50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01EBF9-F6B9-12F5-3ACA-2BBD5A82B115}"/>
              </a:ext>
            </a:extLst>
          </p:cNvPr>
          <p:cNvSpPr>
            <a:spLocks noGrp="1"/>
          </p:cNvSpPr>
          <p:nvPr>
            <p:ph type="dt" sz="half" idx="10"/>
          </p:nvPr>
        </p:nvSpPr>
        <p:spPr>
          <a:xfrm>
            <a:off x="838200" y="6356350"/>
            <a:ext cx="2743200" cy="365125"/>
          </a:xfrm>
          <a:prstGeom prst="rect">
            <a:avLst/>
          </a:prstGeom>
        </p:spPr>
        <p:txBody>
          <a:bodyPr/>
          <a:lstStyle/>
          <a:p>
            <a:fld id="{CA29D8A5-B8A0-496A-830A-962DF59D8B0B}" type="datetimeFigureOut">
              <a:rPr lang="en-US" smtClean="0"/>
              <a:t>3/5/2024</a:t>
            </a:fld>
            <a:endParaRPr lang="en-US"/>
          </a:p>
        </p:txBody>
      </p:sp>
      <p:sp>
        <p:nvSpPr>
          <p:cNvPr id="5" name="Footer Placeholder 4">
            <a:extLst>
              <a:ext uri="{FF2B5EF4-FFF2-40B4-BE49-F238E27FC236}">
                <a16:creationId xmlns:a16="http://schemas.microsoft.com/office/drawing/2014/main" id="{57448BF3-CC47-BCF9-BDE8-B00156CEA64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B445D11-096E-2E64-E9BE-7A0622790401}"/>
              </a:ext>
            </a:extLst>
          </p:cNvPr>
          <p:cNvSpPr>
            <a:spLocks noGrp="1"/>
          </p:cNvSpPr>
          <p:nvPr>
            <p:ph type="sldNum" sz="quarter" idx="12"/>
          </p:nvPr>
        </p:nvSpPr>
        <p:spPr>
          <a:xfrm>
            <a:off x="8610600" y="6356350"/>
            <a:ext cx="2743200" cy="365125"/>
          </a:xfrm>
          <a:prstGeom prst="rect">
            <a:avLst/>
          </a:prstGeom>
        </p:spPr>
        <p:txBody>
          <a:bodyPr/>
          <a:lstStyle/>
          <a:p>
            <a:fld id="{5EB399CB-2BD5-4854-B97A-B2F3574C20DB}" type="slidenum">
              <a:rPr lang="en-US" smtClean="0"/>
              <a:t>‹#›</a:t>
            </a:fld>
            <a:endParaRPr lang="en-US"/>
          </a:p>
        </p:txBody>
      </p:sp>
    </p:spTree>
    <p:extLst>
      <p:ext uri="{BB962C8B-B14F-4D97-AF65-F5344CB8AC3E}">
        <p14:creationId xmlns:p14="http://schemas.microsoft.com/office/powerpoint/2010/main" val="3680424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E8823-FA53-FC8F-ED36-0A7D58D435EF}"/>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A2BBA2-E7E0-FC7E-4F4A-2BA08DD0AF19}"/>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46CC1E-5979-1124-281F-CBD80C449265}"/>
              </a:ext>
            </a:extLst>
          </p:cNvPr>
          <p:cNvSpPr>
            <a:spLocks noGrp="1"/>
          </p:cNvSpPr>
          <p:nvPr>
            <p:ph type="dt" sz="half" idx="10"/>
          </p:nvPr>
        </p:nvSpPr>
        <p:spPr>
          <a:xfrm>
            <a:off x="838200" y="6356350"/>
            <a:ext cx="2743200" cy="365125"/>
          </a:xfrm>
          <a:prstGeom prst="rect">
            <a:avLst/>
          </a:prstGeom>
        </p:spPr>
        <p:txBody>
          <a:bodyPr/>
          <a:lstStyle/>
          <a:p>
            <a:fld id="{CA29D8A5-B8A0-496A-830A-962DF59D8B0B}" type="datetimeFigureOut">
              <a:rPr lang="en-US" smtClean="0"/>
              <a:t>3/5/2024</a:t>
            </a:fld>
            <a:endParaRPr lang="en-US"/>
          </a:p>
        </p:txBody>
      </p:sp>
      <p:sp>
        <p:nvSpPr>
          <p:cNvPr id="5" name="Footer Placeholder 4">
            <a:extLst>
              <a:ext uri="{FF2B5EF4-FFF2-40B4-BE49-F238E27FC236}">
                <a16:creationId xmlns:a16="http://schemas.microsoft.com/office/drawing/2014/main" id="{DFF587C6-E06C-AF91-1D0F-435B4E554E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B8AEAA-D070-A678-CEAA-38AC4B049D4C}"/>
              </a:ext>
            </a:extLst>
          </p:cNvPr>
          <p:cNvSpPr>
            <a:spLocks noGrp="1"/>
          </p:cNvSpPr>
          <p:nvPr>
            <p:ph type="sldNum" sz="quarter" idx="12"/>
          </p:nvPr>
        </p:nvSpPr>
        <p:spPr>
          <a:xfrm>
            <a:off x="8610600" y="6356350"/>
            <a:ext cx="2743200" cy="365125"/>
          </a:xfrm>
          <a:prstGeom prst="rect">
            <a:avLst/>
          </a:prstGeom>
        </p:spPr>
        <p:txBody>
          <a:bodyPr/>
          <a:lstStyle/>
          <a:p>
            <a:fld id="{5EB399CB-2BD5-4854-B97A-B2F3574C20DB}" type="slidenum">
              <a:rPr lang="en-US" smtClean="0"/>
              <a:t>‹#›</a:t>
            </a:fld>
            <a:endParaRPr lang="en-US"/>
          </a:p>
        </p:txBody>
      </p:sp>
    </p:spTree>
    <p:extLst>
      <p:ext uri="{BB962C8B-B14F-4D97-AF65-F5344CB8AC3E}">
        <p14:creationId xmlns:p14="http://schemas.microsoft.com/office/powerpoint/2010/main" val="673404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3A11C-3FD6-0E6C-2B0B-E0D19B6D0A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11710D43-2188-E31F-EC9E-507AABF29EF4}"/>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C43548-AA82-036E-ABC3-1486221AD36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66B05F-39FD-CD6D-177F-27F0D209C3AA}"/>
              </a:ext>
            </a:extLst>
          </p:cNvPr>
          <p:cNvSpPr>
            <a:spLocks noGrp="1"/>
          </p:cNvSpPr>
          <p:nvPr>
            <p:ph type="dt" sz="half" idx="10"/>
          </p:nvPr>
        </p:nvSpPr>
        <p:spPr>
          <a:xfrm>
            <a:off x="838200" y="6356350"/>
            <a:ext cx="2743200" cy="365125"/>
          </a:xfrm>
          <a:prstGeom prst="rect">
            <a:avLst/>
          </a:prstGeom>
        </p:spPr>
        <p:txBody>
          <a:bodyPr/>
          <a:lstStyle/>
          <a:p>
            <a:fld id="{CA29D8A5-B8A0-496A-830A-962DF59D8B0B}" type="datetimeFigureOut">
              <a:rPr lang="en-US" smtClean="0"/>
              <a:t>3/5/2024</a:t>
            </a:fld>
            <a:endParaRPr lang="en-US"/>
          </a:p>
        </p:txBody>
      </p:sp>
      <p:sp>
        <p:nvSpPr>
          <p:cNvPr id="6" name="Footer Placeholder 5">
            <a:extLst>
              <a:ext uri="{FF2B5EF4-FFF2-40B4-BE49-F238E27FC236}">
                <a16:creationId xmlns:a16="http://schemas.microsoft.com/office/drawing/2014/main" id="{522ADFAB-BA63-AC7E-D2AB-93E3651DFDF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3B6E0E9-E9BA-30D2-5BC6-95F778B8B48B}"/>
              </a:ext>
            </a:extLst>
          </p:cNvPr>
          <p:cNvSpPr>
            <a:spLocks noGrp="1"/>
          </p:cNvSpPr>
          <p:nvPr>
            <p:ph type="sldNum" sz="quarter" idx="12"/>
          </p:nvPr>
        </p:nvSpPr>
        <p:spPr>
          <a:xfrm>
            <a:off x="8610600" y="6356350"/>
            <a:ext cx="2743200" cy="365125"/>
          </a:xfrm>
          <a:prstGeom prst="rect">
            <a:avLst/>
          </a:prstGeom>
        </p:spPr>
        <p:txBody>
          <a:bodyPr/>
          <a:lstStyle/>
          <a:p>
            <a:fld id="{5EB399CB-2BD5-4854-B97A-B2F3574C20DB}" type="slidenum">
              <a:rPr lang="en-US" smtClean="0"/>
              <a:t>‹#›</a:t>
            </a:fld>
            <a:endParaRPr lang="en-US"/>
          </a:p>
        </p:txBody>
      </p:sp>
    </p:spTree>
    <p:extLst>
      <p:ext uri="{BB962C8B-B14F-4D97-AF65-F5344CB8AC3E}">
        <p14:creationId xmlns:p14="http://schemas.microsoft.com/office/powerpoint/2010/main" val="2527933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54A13-D6E3-E059-9B3C-9DAA8764784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4C28780B-FFD0-D1EF-7A8C-4308BF660D55}"/>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65DD2F-7C89-E2E3-560F-8014A7BE9D52}"/>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19B64F-025C-61D9-1DBA-FC1782B4018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557B0B-2C54-36D2-FEEC-C0A50A06732F}"/>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F4E12A-B00A-EC1A-BE62-8E810406E2FB}"/>
              </a:ext>
            </a:extLst>
          </p:cNvPr>
          <p:cNvSpPr>
            <a:spLocks noGrp="1"/>
          </p:cNvSpPr>
          <p:nvPr>
            <p:ph type="dt" sz="half" idx="10"/>
          </p:nvPr>
        </p:nvSpPr>
        <p:spPr>
          <a:xfrm>
            <a:off x="838200" y="6356350"/>
            <a:ext cx="2743200" cy="365125"/>
          </a:xfrm>
          <a:prstGeom prst="rect">
            <a:avLst/>
          </a:prstGeom>
        </p:spPr>
        <p:txBody>
          <a:bodyPr/>
          <a:lstStyle/>
          <a:p>
            <a:fld id="{CA29D8A5-B8A0-496A-830A-962DF59D8B0B}" type="datetimeFigureOut">
              <a:rPr lang="en-US" smtClean="0"/>
              <a:t>3/5/2024</a:t>
            </a:fld>
            <a:endParaRPr lang="en-US"/>
          </a:p>
        </p:txBody>
      </p:sp>
      <p:sp>
        <p:nvSpPr>
          <p:cNvPr id="8" name="Footer Placeholder 7">
            <a:extLst>
              <a:ext uri="{FF2B5EF4-FFF2-40B4-BE49-F238E27FC236}">
                <a16:creationId xmlns:a16="http://schemas.microsoft.com/office/drawing/2014/main" id="{F9EACA58-6551-8E5B-8270-E229FE332D6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E8102F2-20E9-6CE0-468D-447B2B7AF104}"/>
              </a:ext>
            </a:extLst>
          </p:cNvPr>
          <p:cNvSpPr>
            <a:spLocks noGrp="1"/>
          </p:cNvSpPr>
          <p:nvPr>
            <p:ph type="sldNum" sz="quarter" idx="12"/>
          </p:nvPr>
        </p:nvSpPr>
        <p:spPr>
          <a:xfrm>
            <a:off x="8610600" y="6356350"/>
            <a:ext cx="2743200" cy="365125"/>
          </a:xfrm>
          <a:prstGeom prst="rect">
            <a:avLst/>
          </a:prstGeom>
        </p:spPr>
        <p:txBody>
          <a:bodyPr/>
          <a:lstStyle/>
          <a:p>
            <a:fld id="{5EB399CB-2BD5-4854-B97A-B2F3574C20DB}" type="slidenum">
              <a:rPr lang="en-US" smtClean="0"/>
              <a:t>‹#›</a:t>
            </a:fld>
            <a:endParaRPr lang="en-US"/>
          </a:p>
        </p:txBody>
      </p:sp>
    </p:spTree>
    <p:extLst>
      <p:ext uri="{BB962C8B-B14F-4D97-AF65-F5344CB8AC3E}">
        <p14:creationId xmlns:p14="http://schemas.microsoft.com/office/powerpoint/2010/main" val="122187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5216F-D056-BE21-0D91-58C6D9FCB3B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0F12DF02-F2D4-744C-DEB5-21CB03C39985}"/>
              </a:ext>
            </a:extLst>
          </p:cNvPr>
          <p:cNvSpPr>
            <a:spLocks noGrp="1"/>
          </p:cNvSpPr>
          <p:nvPr>
            <p:ph type="dt" sz="half" idx="10"/>
          </p:nvPr>
        </p:nvSpPr>
        <p:spPr>
          <a:xfrm>
            <a:off x="838200" y="6356350"/>
            <a:ext cx="2743200" cy="365125"/>
          </a:xfrm>
          <a:prstGeom prst="rect">
            <a:avLst/>
          </a:prstGeom>
        </p:spPr>
        <p:txBody>
          <a:bodyPr/>
          <a:lstStyle/>
          <a:p>
            <a:fld id="{CA29D8A5-B8A0-496A-830A-962DF59D8B0B}" type="datetimeFigureOut">
              <a:rPr lang="en-US" smtClean="0"/>
              <a:t>3/5/2024</a:t>
            </a:fld>
            <a:endParaRPr lang="en-US"/>
          </a:p>
        </p:txBody>
      </p:sp>
      <p:sp>
        <p:nvSpPr>
          <p:cNvPr id="4" name="Footer Placeholder 3">
            <a:extLst>
              <a:ext uri="{FF2B5EF4-FFF2-40B4-BE49-F238E27FC236}">
                <a16:creationId xmlns:a16="http://schemas.microsoft.com/office/drawing/2014/main" id="{BBB05F39-E76A-A193-6895-1204EDFF623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208FA185-C883-92C3-B222-8A3EC7A642E8}"/>
              </a:ext>
            </a:extLst>
          </p:cNvPr>
          <p:cNvSpPr>
            <a:spLocks noGrp="1"/>
          </p:cNvSpPr>
          <p:nvPr>
            <p:ph type="sldNum" sz="quarter" idx="12"/>
          </p:nvPr>
        </p:nvSpPr>
        <p:spPr>
          <a:xfrm>
            <a:off x="8610600" y="6356350"/>
            <a:ext cx="2743200" cy="365125"/>
          </a:xfrm>
          <a:prstGeom prst="rect">
            <a:avLst/>
          </a:prstGeom>
        </p:spPr>
        <p:txBody>
          <a:bodyPr/>
          <a:lstStyle/>
          <a:p>
            <a:fld id="{5EB399CB-2BD5-4854-B97A-B2F3574C20DB}" type="slidenum">
              <a:rPr lang="en-US" smtClean="0"/>
              <a:t>‹#›</a:t>
            </a:fld>
            <a:endParaRPr lang="en-US"/>
          </a:p>
        </p:txBody>
      </p:sp>
    </p:spTree>
    <p:extLst>
      <p:ext uri="{BB962C8B-B14F-4D97-AF65-F5344CB8AC3E}">
        <p14:creationId xmlns:p14="http://schemas.microsoft.com/office/powerpoint/2010/main" val="1233572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443150-80B9-1988-3DF7-EF8210528898}"/>
              </a:ext>
            </a:extLst>
          </p:cNvPr>
          <p:cNvSpPr>
            <a:spLocks noGrp="1"/>
          </p:cNvSpPr>
          <p:nvPr>
            <p:ph type="dt" sz="half" idx="10"/>
          </p:nvPr>
        </p:nvSpPr>
        <p:spPr>
          <a:xfrm>
            <a:off x="838200" y="6356350"/>
            <a:ext cx="2743200" cy="365125"/>
          </a:xfrm>
          <a:prstGeom prst="rect">
            <a:avLst/>
          </a:prstGeom>
        </p:spPr>
        <p:txBody>
          <a:bodyPr/>
          <a:lstStyle/>
          <a:p>
            <a:fld id="{CA29D8A5-B8A0-496A-830A-962DF59D8B0B}" type="datetimeFigureOut">
              <a:rPr lang="en-US" smtClean="0"/>
              <a:t>3/5/2024</a:t>
            </a:fld>
            <a:endParaRPr lang="en-US"/>
          </a:p>
        </p:txBody>
      </p:sp>
      <p:sp>
        <p:nvSpPr>
          <p:cNvPr id="3" name="Footer Placeholder 2">
            <a:extLst>
              <a:ext uri="{FF2B5EF4-FFF2-40B4-BE49-F238E27FC236}">
                <a16:creationId xmlns:a16="http://schemas.microsoft.com/office/drawing/2014/main" id="{60BDA208-A394-4617-DF09-40FCA43C7C9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DEE5AA91-DD86-A676-81A9-2448F2CAA520}"/>
              </a:ext>
            </a:extLst>
          </p:cNvPr>
          <p:cNvSpPr>
            <a:spLocks noGrp="1"/>
          </p:cNvSpPr>
          <p:nvPr>
            <p:ph type="sldNum" sz="quarter" idx="12"/>
          </p:nvPr>
        </p:nvSpPr>
        <p:spPr>
          <a:xfrm>
            <a:off x="8610600" y="6356350"/>
            <a:ext cx="2743200" cy="365125"/>
          </a:xfrm>
          <a:prstGeom prst="rect">
            <a:avLst/>
          </a:prstGeom>
        </p:spPr>
        <p:txBody>
          <a:bodyPr/>
          <a:lstStyle/>
          <a:p>
            <a:fld id="{5EB399CB-2BD5-4854-B97A-B2F3574C20DB}" type="slidenum">
              <a:rPr lang="en-US" smtClean="0"/>
              <a:t>‹#›</a:t>
            </a:fld>
            <a:endParaRPr lang="en-US"/>
          </a:p>
        </p:txBody>
      </p:sp>
    </p:spTree>
    <p:extLst>
      <p:ext uri="{BB962C8B-B14F-4D97-AF65-F5344CB8AC3E}">
        <p14:creationId xmlns:p14="http://schemas.microsoft.com/office/powerpoint/2010/main" val="2354340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F9AC7-5672-B324-C79B-4B2627D2105C}"/>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51C71-4E32-3B8F-FC9C-5FDAF2E86F2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5C8060-28A6-BB76-CF8B-8CADD76F3DD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6FD336-1E6F-EF3A-C9C3-52698D153097}"/>
              </a:ext>
            </a:extLst>
          </p:cNvPr>
          <p:cNvSpPr>
            <a:spLocks noGrp="1"/>
          </p:cNvSpPr>
          <p:nvPr>
            <p:ph type="dt" sz="half" idx="10"/>
          </p:nvPr>
        </p:nvSpPr>
        <p:spPr>
          <a:xfrm>
            <a:off x="838200" y="6356350"/>
            <a:ext cx="2743200" cy="365125"/>
          </a:xfrm>
          <a:prstGeom prst="rect">
            <a:avLst/>
          </a:prstGeom>
        </p:spPr>
        <p:txBody>
          <a:bodyPr/>
          <a:lstStyle/>
          <a:p>
            <a:fld id="{CA29D8A5-B8A0-496A-830A-962DF59D8B0B}" type="datetimeFigureOut">
              <a:rPr lang="en-US" smtClean="0"/>
              <a:t>3/5/2024</a:t>
            </a:fld>
            <a:endParaRPr lang="en-US"/>
          </a:p>
        </p:txBody>
      </p:sp>
      <p:sp>
        <p:nvSpPr>
          <p:cNvPr id="6" name="Footer Placeholder 5">
            <a:extLst>
              <a:ext uri="{FF2B5EF4-FFF2-40B4-BE49-F238E27FC236}">
                <a16:creationId xmlns:a16="http://schemas.microsoft.com/office/drawing/2014/main" id="{1C482F9B-2546-B491-FD44-2B7B54A1EE6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CAA0BFD-77D6-BBE2-A520-22F30336CF6E}"/>
              </a:ext>
            </a:extLst>
          </p:cNvPr>
          <p:cNvSpPr>
            <a:spLocks noGrp="1"/>
          </p:cNvSpPr>
          <p:nvPr>
            <p:ph type="sldNum" sz="quarter" idx="12"/>
          </p:nvPr>
        </p:nvSpPr>
        <p:spPr>
          <a:xfrm>
            <a:off x="8610600" y="6356350"/>
            <a:ext cx="2743200" cy="365125"/>
          </a:xfrm>
          <a:prstGeom prst="rect">
            <a:avLst/>
          </a:prstGeom>
        </p:spPr>
        <p:txBody>
          <a:bodyPr/>
          <a:lstStyle/>
          <a:p>
            <a:fld id="{5EB399CB-2BD5-4854-B97A-B2F3574C20DB}" type="slidenum">
              <a:rPr lang="en-US" smtClean="0"/>
              <a:t>‹#›</a:t>
            </a:fld>
            <a:endParaRPr lang="en-US"/>
          </a:p>
        </p:txBody>
      </p:sp>
    </p:spTree>
    <p:extLst>
      <p:ext uri="{BB962C8B-B14F-4D97-AF65-F5344CB8AC3E}">
        <p14:creationId xmlns:p14="http://schemas.microsoft.com/office/powerpoint/2010/main" val="1972777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2C9A2-7670-F76E-AF2A-44BA893CD1A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9226F7-A310-68CE-4C8F-650CFD683198}"/>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EB5BC9-297F-D74D-F120-9EE7EE0C0B7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FF5BA6-F2CD-2470-2B71-0A0CA974E0E4}"/>
              </a:ext>
            </a:extLst>
          </p:cNvPr>
          <p:cNvSpPr>
            <a:spLocks noGrp="1"/>
          </p:cNvSpPr>
          <p:nvPr>
            <p:ph type="dt" sz="half" idx="10"/>
          </p:nvPr>
        </p:nvSpPr>
        <p:spPr>
          <a:xfrm>
            <a:off x="838200" y="6356350"/>
            <a:ext cx="2743200" cy="365125"/>
          </a:xfrm>
          <a:prstGeom prst="rect">
            <a:avLst/>
          </a:prstGeom>
        </p:spPr>
        <p:txBody>
          <a:bodyPr/>
          <a:lstStyle/>
          <a:p>
            <a:fld id="{CA29D8A5-B8A0-496A-830A-962DF59D8B0B}" type="datetimeFigureOut">
              <a:rPr lang="en-US" smtClean="0"/>
              <a:t>3/5/2024</a:t>
            </a:fld>
            <a:endParaRPr lang="en-US"/>
          </a:p>
        </p:txBody>
      </p:sp>
      <p:sp>
        <p:nvSpPr>
          <p:cNvPr id="6" name="Footer Placeholder 5">
            <a:extLst>
              <a:ext uri="{FF2B5EF4-FFF2-40B4-BE49-F238E27FC236}">
                <a16:creationId xmlns:a16="http://schemas.microsoft.com/office/drawing/2014/main" id="{933F4BA2-EEDC-35BD-82C3-821D66814A5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A3528E1-F65C-BD52-3712-3EE034B72225}"/>
              </a:ext>
            </a:extLst>
          </p:cNvPr>
          <p:cNvSpPr>
            <a:spLocks noGrp="1"/>
          </p:cNvSpPr>
          <p:nvPr>
            <p:ph type="sldNum" sz="quarter" idx="12"/>
          </p:nvPr>
        </p:nvSpPr>
        <p:spPr>
          <a:xfrm>
            <a:off x="8610600" y="6356350"/>
            <a:ext cx="2743200" cy="365125"/>
          </a:xfrm>
          <a:prstGeom prst="rect">
            <a:avLst/>
          </a:prstGeom>
        </p:spPr>
        <p:txBody>
          <a:bodyPr/>
          <a:lstStyle/>
          <a:p>
            <a:fld id="{5EB399CB-2BD5-4854-B97A-B2F3574C20DB}" type="slidenum">
              <a:rPr lang="en-US" smtClean="0"/>
              <a:t>‹#›</a:t>
            </a:fld>
            <a:endParaRPr lang="en-US"/>
          </a:p>
        </p:txBody>
      </p:sp>
    </p:spTree>
    <p:extLst>
      <p:ext uri="{BB962C8B-B14F-4D97-AF65-F5344CB8AC3E}">
        <p14:creationId xmlns:p14="http://schemas.microsoft.com/office/powerpoint/2010/main" val="1320710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40140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app.powerbi.com/view?r=eyJrIjoiZThjNjc5NDgtNDUxOS00MTc5LWIwYTEtMTIyNDFiM2ZhN2JiIiwidCI6ImRmODY3OWNkLWE4MGUtNDVkOC05OWFjLWM4M2VkN2ZmOTVhMCJ9&amp;embedImagePlaceholder=true&amp;pageName=ReportSection5e2df9eaad2c0f3dac8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E8156-2B3A-CCD9-666E-46CF53DA6DF5}"/>
              </a:ext>
            </a:extLst>
          </p:cNvPr>
          <p:cNvSpPr>
            <a:spLocks noGrp="1"/>
          </p:cNvSpPr>
          <p:nvPr>
            <p:ph type="ctrTitle"/>
          </p:nvPr>
        </p:nvSpPr>
        <p:spPr>
          <a:xfrm>
            <a:off x="1524000" y="2169160"/>
            <a:ext cx="9144000" cy="2519680"/>
          </a:xfrm>
        </p:spPr>
        <p:txBody>
          <a:bodyPr/>
          <a:lstStyle/>
          <a:p>
            <a:r>
              <a:rPr lang="en-US" dirty="0">
                <a:solidFill>
                  <a:schemeClr val="accent5">
                    <a:lumMod val="40000"/>
                    <a:lumOff val="60000"/>
                  </a:schemeClr>
                </a:solidFill>
                <a:latin typeface="Dubai Medium" panose="020B0603030403030204" pitchFamily="34" charset="-78"/>
                <a:cs typeface="Dubai Medium" panose="020B0603030403030204" pitchFamily="34" charset="-78"/>
              </a:rPr>
              <a:t>AtliQ Mart Promotional Campaign Performance Analysis</a:t>
            </a:r>
          </a:p>
        </p:txBody>
      </p:sp>
    </p:spTree>
    <p:extLst>
      <p:ext uri="{BB962C8B-B14F-4D97-AF65-F5344CB8AC3E}">
        <p14:creationId xmlns:p14="http://schemas.microsoft.com/office/powerpoint/2010/main" val="2495436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89C41ED-6694-8AAB-8B01-465A6E526774}"/>
              </a:ext>
            </a:extLst>
          </p:cNvPr>
          <p:cNvSpPr>
            <a:spLocks noGrp="1"/>
          </p:cNvSpPr>
          <p:nvPr>
            <p:ph idx="1"/>
          </p:nvPr>
        </p:nvSpPr>
        <p:spPr>
          <a:xfrm>
            <a:off x="838200" y="265177"/>
            <a:ext cx="7126224" cy="493776"/>
          </a:xfrm>
        </p:spPr>
        <p:txBody>
          <a:bodyPr/>
          <a:lstStyle/>
          <a:p>
            <a:pPr marL="0" indent="0">
              <a:buNone/>
            </a:pPr>
            <a:r>
              <a:rPr lang="en-US" sz="2400" dirty="0">
                <a:solidFill>
                  <a:schemeClr val="bg1"/>
                </a:solidFill>
              </a:rPr>
              <a:t>Common characteristics between top performing stores</a:t>
            </a:r>
          </a:p>
        </p:txBody>
      </p:sp>
      <p:sp>
        <p:nvSpPr>
          <p:cNvPr id="9" name="TextBox 8">
            <a:extLst>
              <a:ext uri="{FF2B5EF4-FFF2-40B4-BE49-F238E27FC236}">
                <a16:creationId xmlns:a16="http://schemas.microsoft.com/office/drawing/2014/main" id="{BA338044-2034-DC71-B365-730F15256112}"/>
              </a:ext>
            </a:extLst>
          </p:cNvPr>
          <p:cNvSpPr txBox="1"/>
          <p:nvPr/>
        </p:nvSpPr>
        <p:spPr>
          <a:xfrm>
            <a:off x="2079549" y="3756624"/>
            <a:ext cx="662746" cy="307777"/>
          </a:xfrm>
          <a:prstGeom prst="rect">
            <a:avLst/>
          </a:prstGeom>
          <a:noFill/>
        </p:spPr>
        <p:txBody>
          <a:bodyPr wrap="square" rtlCol="0">
            <a:spAutoFit/>
          </a:bodyPr>
          <a:lstStyle/>
          <a:p>
            <a:r>
              <a:rPr lang="en-US" sz="1400" dirty="0">
                <a:solidFill>
                  <a:schemeClr val="bg1"/>
                </a:solidFill>
              </a:rPr>
              <a:t>Table1</a:t>
            </a:r>
          </a:p>
        </p:txBody>
      </p:sp>
      <p:sp>
        <p:nvSpPr>
          <p:cNvPr id="12" name="TextBox 11">
            <a:extLst>
              <a:ext uri="{FF2B5EF4-FFF2-40B4-BE49-F238E27FC236}">
                <a16:creationId xmlns:a16="http://schemas.microsoft.com/office/drawing/2014/main" id="{EE9BD91A-641D-09DC-DB43-3EB54B32CDEA}"/>
              </a:ext>
            </a:extLst>
          </p:cNvPr>
          <p:cNvSpPr txBox="1"/>
          <p:nvPr/>
        </p:nvSpPr>
        <p:spPr>
          <a:xfrm>
            <a:off x="2079549" y="5852133"/>
            <a:ext cx="662746" cy="307777"/>
          </a:xfrm>
          <a:prstGeom prst="rect">
            <a:avLst/>
          </a:prstGeom>
          <a:noFill/>
        </p:spPr>
        <p:txBody>
          <a:bodyPr wrap="none" rtlCol="0">
            <a:spAutoFit/>
          </a:bodyPr>
          <a:lstStyle/>
          <a:p>
            <a:r>
              <a:rPr lang="en-US" sz="1400" dirty="0">
                <a:solidFill>
                  <a:schemeClr val="bg1"/>
                </a:solidFill>
              </a:rPr>
              <a:t>Table2</a:t>
            </a:r>
          </a:p>
        </p:txBody>
      </p:sp>
      <p:sp>
        <p:nvSpPr>
          <p:cNvPr id="15" name="TextBox 14">
            <a:extLst>
              <a:ext uri="{FF2B5EF4-FFF2-40B4-BE49-F238E27FC236}">
                <a16:creationId xmlns:a16="http://schemas.microsoft.com/office/drawing/2014/main" id="{B260EE2A-DF74-8754-71C0-9534AB6729A9}"/>
              </a:ext>
            </a:extLst>
          </p:cNvPr>
          <p:cNvSpPr txBox="1"/>
          <p:nvPr/>
        </p:nvSpPr>
        <p:spPr>
          <a:xfrm>
            <a:off x="5258274" y="5669836"/>
            <a:ext cx="662746" cy="307777"/>
          </a:xfrm>
          <a:prstGeom prst="rect">
            <a:avLst/>
          </a:prstGeom>
          <a:noFill/>
        </p:spPr>
        <p:txBody>
          <a:bodyPr wrap="none" rtlCol="0">
            <a:spAutoFit/>
          </a:bodyPr>
          <a:lstStyle/>
          <a:p>
            <a:r>
              <a:rPr lang="en-US" sz="1400" dirty="0">
                <a:solidFill>
                  <a:schemeClr val="bg1"/>
                </a:solidFill>
              </a:rPr>
              <a:t>Table3</a:t>
            </a:r>
          </a:p>
        </p:txBody>
      </p:sp>
      <p:sp>
        <p:nvSpPr>
          <p:cNvPr id="16" name="TextBox 15">
            <a:extLst>
              <a:ext uri="{FF2B5EF4-FFF2-40B4-BE49-F238E27FC236}">
                <a16:creationId xmlns:a16="http://schemas.microsoft.com/office/drawing/2014/main" id="{2977280A-F897-336E-1ADD-EFF9D21A9B91}"/>
              </a:ext>
            </a:extLst>
          </p:cNvPr>
          <p:cNvSpPr txBox="1"/>
          <p:nvPr/>
        </p:nvSpPr>
        <p:spPr>
          <a:xfrm>
            <a:off x="7296912" y="1207008"/>
            <a:ext cx="4745736" cy="4093428"/>
          </a:xfrm>
          <a:prstGeom prst="rect">
            <a:avLst/>
          </a:prstGeom>
          <a:noFill/>
        </p:spPr>
        <p:txBody>
          <a:bodyPr wrap="square" rtlCol="0">
            <a:spAutoFit/>
          </a:bodyPr>
          <a:lstStyle/>
          <a:p>
            <a:pPr algn="just"/>
            <a:r>
              <a:rPr lang="en-US" sz="2000" dirty="0">
                <a:solidFill>
                  <a:schemeClr val="bg1"/>
                </a:solidFill>
              </a:rPr>
              <a:t>From table1 we can see Madurai, Chennai and Bengaluru are the cities that have the top performing stores  </a:t>
            </a:r>
          </a:p>
          <a:p>
            <a:pPr algn="just"/>
            <a:endParaRPr lang="en-US" sz="2000" dirty="0">
              <a:solidFill>
                <a:schemeClr val="bg1"/>
              </a:solidFill>
            </a:endParaRPr>
          </a:p>
          <a:p>
            <a:pPr algn="just"/>
            <a:r>
              <a:rPr lang="en-US" sz="2000" dirty="0">
                <a:solidFill>
                  <a:schemeClr val="bg1"/>
                </a:solidFill>
              </a:rPr>
              <a:t>Further from table2 we can see that BOGOF and 500 Cashback are the two promo types that performed exceptionally and from table3 we can see that non both these promo types Madurai, Chennai and Bengaluru are the top performers</a:t>
            </a:r>
          </a:p>
          <a:p>
            <a:pPr algn="just"/>
            <a:endParaRPr lang="en-US" sz="2000" dirty="0">
              <a:solidFill>
                <a:schemeClr val="bg1"/>
              </a:solidFill>
            </a:endParaRPr>
          </a:p>
          <a:p>
            <a:pPr algn="just"/>
            <a:r>
              <a:rPr lang="en-US" sz="2000" dirty="0">
                <a:solidFill>
                  <a:schemeClr val="bg1"/>
                </a:solidFill>
              </a:rPr>
              <a:t>And also these two of these three cities have the highest store counts.</a:t>
            </a:r>
          </a:p>
        </p:txBody>
      </p:sp>
      <p:pic>
        <p:nvPicPr>
          <p:cNvPr id="3" name="Picture 2">
            <a:extLst>
              <a:ext uri="{FF2B5EF4-FFF2-40B4-BE49-F238E27FC236}">
                <a16:creationId xmlns:a16="http://schemas.microsoft.com/office/drawing/2014/main" id="{AB93CBF8-349B-4BF7-F19E-7861A1CF5F2F}"/>
              </a:ext>
            </a:extLst>
          </p:cNvPr>
          <p:cNvPicPr>
            <a:picLocks noChangeAspect="1"/>
          </p:cNvPicPr>
          <p:nvPr/>
        </p:nvPicPr>
        <p:blipFill>
          <a:blip r:embed="rId2"/>
          <a:stretch>
            <a:fillRect/>
          </a:stretch>
        </p:blipFill>
        <p:spPr>
          <a:xfrm>
            <a:off x="942134" y="698090"/>
            <a:ext cx="2937575" cy="3058534"/>
          </a:xfrm>
          <a:prstGeom prst="rect">
            <a:avLst/>
          </a:prstGeom>
        </p:spPr>
      </p:pic>
      <p:pic>
        <p:nvPicPr>
          <p:cNvPr id="7" name="Picture 6">
            <a:extLst>
              <a:ext uri="{FF2B5EF4-FFF2-40B4-BE49-F238E27FC236}">
                <a16:creationId xmlns:a16="http://schemas.microsoft.com/office/drawing/2014/main" id="{24F3D427-6424-AEDF-7D69-C80EAF43680F}"/>
              </a:ext>
            </a:extLst>
          </p:cNvPr>
          <p:cNvPicPr>
            <a:picLocks noChangeAspect="1"/>
          </p:cNvPicPr>
          <p:nvPr/>
        </p:nvPicPr>
        <p:blipFill>
          <a:blip r:embed="rId3"/>
          <a:stretch>
            <a:fillRect/>
          </a:stretch>
        </p:blipFill>
        <p:spPr>
          <a:xfrm>
            <a:off x="1389468" y="4064402"/>
            <a:ext cx="2042905" cy="1787732"/>
          </a:xfrm>
          <a:prstGeom prst="rect">
            <a:avLst/>
          </a:prstGeom>
        </p:spPr>
      </p:pic>
      <p:pic>
        <p:nvPicPr>
          <p:cNvPr id="11" name="Picture 10">
            <a:extLst>
              <a:ext uri="{FF2B5EF4-FFF2-40B4-BE49-F238E27FC236}">
                <a16:creationId xmlns:a16="http://schemas.microsoft.com/office/drawing/2014/main" id="{A48D61BF-B0CA-2B8C-6330-F789757701F9}"/>
              </a:ext>
            </a:extLst>
          </p:cNvPr>
          <p:cNvPicPr>
            <a:picLocks noChangeAspect="1"/>
          </p:cNvPicPr>
          <p:nvPr/>
        </p:nvPicPr>
        <p:blipFill>
          <a:blip r:embed="rId4"/>
          <a:stretch>
            <a:fillRect/>
          </a:stretch>
        </p:blipFill>
        <p:spPr>
          <a:xfrm>
            <a:off x="4120967" y="678527"/>
            <a:ext cx="2941443" cy="4991309"/>
          </a:xfrm>
          <a:prstGeom prst="rect">
            <a:avLst/>
          </a:prstGeom>
        </p:spPr>
      </p:pic>
    </p:spTree>
    <p:extLst>
      <p:ext uri="{BB962C8B-B14F-4D97-AF65-F5344CB8AC3E}">
        <p14:creationId xmlns:p14="http://schemas.microsoft.com/office/powerpoint/2010/main" val="1745962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D280FD3-FAB4-89CD-BA26-39BAFB076CFF}"/>
              </a:ext>
            </a:extLst>
          </p:cNvPr>
          <p:cNvSpPr>
            <a:spLocks noGrp="1"/>
          </p:cNvSpPr>
          <p:nvPr>
            <p:ph idx="1"/>
          </p:nvPr>
        </p:nvSpPr>
        <p:spPr>
          <a:xfrm>
            <a:off x="838200" y="1106424"/>
            <a:ext cx="8141208" cy="475488"/>
          </a:xfrm>
        </p:spPr>
        <p:txBody>
          <a:bodyPr/>
          <a:lstStyle/>
          <a:p>
            <a:pPr marL="0" indent="0">
              <a:buNone/>
            </a:pPr>
            <a:r>
              <a:rPr lang="en-US" sz="2400" dirty="0">
                <a:solidFill>
                  <a:schemeClr val="bg1"/>
                </a:solidFill>
              </a:rPr>
              <a:t>Top 2 promotion types that has highest Incremental Revenue(IR)</a:t>
            </a:r>
          </a:p>
        </p:txBody>
      </p:sp>
      <p:sp>
        <p:nvSpPr>
          <p:cNvPr id="5" name="Title 1">
            <a:extLst>
              <a:ext uri="{FF2B5EF4-FFF2-40B4-BE49-F238E27FC236}">
                <a16:creationId xmlns:a16="http://schemas.microsoft.com/office/drawing/2014/main" id="{01EB4A81-60AD-FFDD-3941-8D31DB7CEB22}"/>
              </a:ext>
            </a:extLst>
          </p:cNvPr>
          <p:cNvSpPr>
            <a:spLocks noGrp="1"/>
          </p:cNvSpPr>
          <p:nvPr>
            <p:ph type="title"/>
          </p:nvPr>
        </p:nvSpPr>
        <p:spPr>
          <a:xfrm>
            <a:off x="838200" y="365125"/>
            <a:ext cx="10515600" cy="741299"/>
          </a:xfrm>
        </p:spPr>
        <p:txBody>
          <a:bodyPr/>
          <a:lstStyle/>
          <a:p>
            <a:r>
              <a:rPr lang="en-US" sz="4000" dirty="0">
                <a:solidFill>
                  <a:schemeClr val="accent5">
                    <a:lumMod val="40000"/>
                    <a:lumOff val="60000"/>
                  </a:schemeClr>
                </a:solidFill>
                <a:latin typeface="Franklin Gothic Medium" panose="020B0603020102020204" pitchFamily="34" charset="0"/>
              </a:rPr>
              <a:t>Promotion Type Analysis</a:t>
            </a:r>
          </a:p>
        </p:txBody>
      </p:sp>
      <p:sp>
        <p:nvSpPr>
          <p:cNvPr id="10" name="Content Placeholder 2">
            <a:extLst>
              <a:ext uri="{FF2B5EF4-FFF2-40B4-BE49-F238E27FC236}">
                <a16:creationId xmlns:a16="http://schemas.microsoft.com/office/drawing/2014/main" id="{B1469C2A-0FF9-8874-7D8C-2BDDCE60679E}"/>
              </a:ext>
            </a:extLst>
          </p:cNvPr>
          <p:cNvSpPr txBox="1">
            <a:spLocks/>
          </p:cNvSpPr>
          <p:nvPr/>
        </p:nvSpPr>
        <p:spPr>
          <a:xfrm>
            <a:off x="838200" y="3429000"/>
            <a:ext cx="8881872" cy="4754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bg1"/>
                </a:solidFill>
              </a:rPr>
              <a:t>Bottom 2 promotion types that has lowest Incremental Sold Units(ISU)</a:t>
            </a:r>
          </a:p>
        </p:txBody>
      </p:sp>
      <p:pic>
        <p:nvPicPr>
          <p:cNvPr id="12" name="Picture 11">
            <a:extLst>
              <a:ext uri="{FF2B5EF4-FFF2-40B4-BE49-F238E27FC236}">
                <a16:creationId xmlns:a16="http://schemas.microsoft.com/office/drawing/2014/main" id="{40ECEE6B-A776-E716-13A5-08B316E92590}"/>
              </a:ext>
            </a:extLst>
          </p:cNvPr>
          <p:cNvPicPr>
            <a:picLocks noChangeAspect="1"/>
          </p:cNvPicPr>
          <p:nvPr/>
        </p:nvPicPr>
        <p:blipFill>
          <a:blip r:embed="rId2"/>
          <a:stretch>
            <a:fillRect/>
          </a:stretch>
        </p:blipFill>
        <p:spPr>
          <a:xfrm>
            <a:off x="4538445" y="1886244"/>
            <a:ext cx="3115110" cy="1238423"/>
          </a:xfrm>
          <a:prstGeom prst="rect">
            <a:avLst/>
          </a:prstGeom>
        </p:spPr>
      </p:pic>
      <p:pic>
        <p:nvPicPr>
          <p:cNvPr id="14" name="Picture 13">
            <a:extLst>
              <a:ext uri="{FF2B5EF4-FFF2-40B4-BE49-F238E27FC236}">
                <a16:creationId xmlns:a16="http://schemas.microsoft.com/office/drawing/2014/main" id="{871140A5-BD55-1AD2-EAB2-434A089DB449}"/>
              </a:ext>
            </a:extLst>
          </p:cNvPr>
          <p:cNvPicPr>
            <a:picLocks noChangeAspect="1"/>
          </p:cNvPicPr>
          <p:nvPr/>
        </p:nvPicPr>
        <p:blipFill>
          <a:blip r:embed="rId3"/>
          <a:stretch>
            <a:fillRect/>
          </a:stretch>
        </p:blipFill>
        <p:spPr>
          <a:xfrm>
            <a:off x="4538445" y="4208821"/>
            <a:ext cx="3115110" cy="1228896"/>
          </a:xfrm>
          <a:prstGeom prst="rect">
            <a:avLst/>
          </a:prstGeom>
        </p:spPr>
      </p:pic>
    </p:spTree>
    <p:extLst>
      <p:ext uri="{BB962C8B-B14F-4D97-AF65-F5344CB8AC3E}">
        <p14:creationId xmlns:p14="http://schemas.microsoft.com/office/powerpoint/2010/main" val="1170693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080835A-574A-1360-DAC1-6EC28BA7B6F4}"/>
              </a:ext>
            </a:extLst>
          </p:cNvPr>
          <p:cNvSpPr>
            <a:spLocks noGrp="1"/>
          </p:cNvSpPr>
          <p:nvPr>
            <p:ph idx="1"/>
          </p:nvPr>
        </p:nvSpPr>
        <p:spPr>
          <a:xfrm>
            <a:off x="838200" y="265177"/>
            <a:ext cx="10216896" cy="877824"/>
          </a:xfrm>
        </p:spPr>
        <p:txBody>
          <a:bodyPr/>
          <a:lstStyle/>
          <a:p>
            <a:pPr marL="0" indent="0" algn="just">
              <a:buNone/>
            </a:pPr>
            <a:r>
              <a:rPr lang="en-US" sz="2400" dirty="0">
                <a:solidFill>
                  <a:schemeClr val="bg1"/>
                </a:solidFill>
              </a:rPr>
              <a:t>Performance of discount-based promotions versus BOGOF (Buy One Get One Free) or cashback promotions</a:t>
            </a:r>
          </a:p>
        </p:txBody>
      </p:sp>
      <p:sp>
        <p:nvSpPr>
          <p:cNvPr id="7" name="TextBox 6">
            <a:extLst>
              <a:ext uri="{FF2B5EF4-FFF2-40B4-BE49-F238E27FC236}">
                <a16:creationId xmlns:a16="http://schemas.microsoft.com/office/drawing/2014/main" id="{90B165CA-CE83-BDF6-680B-24FD1957B75F}"/>
              </a:ext>
            </a:extLst>
          </p:cNvPr>
          <p:cNvSpPr txBox="1"/>
          <p:nvPr/>
        </p:nvSpPr>
        <p:spPr>
          <a:xfrm>
            <a:off x="838200" y="4409440"/>
            <a:ext cx="10216896" cy="1015663"/>
          </a:xfrm>
          <a:prstGeom prst="rect">
            <a:avLst/>
          </a:prstGeom>
          <a:noFill/>
        </p:spPr>
        <p:txBody>
          <a:bodyPr wrap="square" rtlCol="0">
            <a:spAutoFit/>
          </a:bodyPr>
          <a:lstStyle/>
          <a:p>
            <a:pPr algn="just"/>
            <a:r>
              <a:rPr lang="en-US" sz="2000" dirty="0">
                <a:solidFill>
                  <a:schemeClr val="bg1"/>
                </a:solidFill>
              </a:rPr>
              <a:t>From the above table we can infer that BOGOF and 500 cashback are actually the two promotions that is having good results while the discount based promotions are not performing well</a:t>
            </a:r>
          </a:p>
        </p:txBody>
      </p:sp>
      <p:pic>
        <p:nvPicPr>
          <p:cNvPr id="6" name="Picture 5">
            <a:extLst>
              <a:ext uri="{FF2B5EF4-FFF2-40B4-BE49-F238E27FC236}">
                <a16:creationId xmlns:a16="http://schemas.microsoft.com/office/drawing/2014/main" id="{D817408E-4724-74C9-7F9E-36A9B92BBB5F}"/>
              </a:ext>
            </a:extLst>
          </p:cNvPr>
          <p:cNvPicPr>
            <a:picLocks noChangeAspect="1"/>
          </p:cNvPicPr>
          <p:nvPr/>
        </p:nvPicPr>
        <p:blipFill>
          <a:blip r:embed="rId2"/>
          <a:stretch>
            <a:fillRect/>
          </a:stretch>
        </p:blipFill>
        <p:spPr>
          <a:xfrm>
            <a:off x="3849347" y="1311486"/>
            <a:ext cx="4343677" cy="2673032"/>
          </a:xfrm>
          <a:prstGeom prst="rect">
            <a:avLst/>
          </a:prstGeom>
        </p:spPr>
      </p:pic>
    </p:spTree>
    <p:extLst>
      <p:ext uri="{BB962C8B-B14F-4D97-AF65-F5344CB8AC3E}">
        <p14:creationId xmlns:p14="http://schemas.microsoft.com/office/powerpoint/2010/main" val="1936051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15E3D8-940F-DAB4-143D-5996E341C5CD}"/>
              </a:ext>
            </a:extLst>
          </p:cNvPr>
          <p:cNvSpPr txBox="1"/>
          <p:nvPr/>
        </p:nvSpPr>
        <p:spPr>
          <a:xfrm>
            <a:off x="987552" y="301752"/>
            <a:ext cx="10216896" cy="830997"/>
          </a:xfrm>
          <a:prstGeom prst="rect">
            <a:avLst/>
          </a:prstGeom>
          <a:noFill/>
        </p:spPr>
        <p:txBody>
          <a:bodyPr wrap="square" rtlCol="0">
            <a:spAutoFit/>
          </a:bodyPr>
          <a:lstStyle/>
          <a:p>
            <a:r>
              <a:rPr lang="en-US" sz="2400" dirty="0">
                <a:solidFill>
                  <a:schemeClr val="bg1"/>
                </a:solidFill>
              </a:rPr>
              <a:t>Which promotions strike the best balance between Incremental Sold Units and</a:t>
            </a:r>
          </a:p>
          <a:p>
            <a:r>
              <a:rPr lang="en-US" sz="2400" dirty="0">
                <a:solidFill>
                  <a:schemeClr val="bg1"/>
                </a:solidFill>
              </a:rPr>
              <a:t>maintaining healthy margins?</a:t>
            </a:r>
          </a:p>
        </p:txBody>
      </p:sp>
      <p:sp>
        <p:nvSpPr>
          <p:cNvPr id="7" name="TextBox 6">
            <a:extLst>
              <a:ext uri="{FF2B5EF4-FFF2-40B4-BE49-F238E27FC236}">
                <a16:creationId xmlns:a16="http://schemas.microsoft.com/office/drawing/2014/main" id="{4B0F7930-5673-017D-795F-9FFBF1DA2FC3}"/>
              </a:ext>
            </a:extLst>
          </p:cNvPr>
          <p:cNvSpPr txBox="1"/>
          <p:nvPr/>
        </p:nvSpPr>
        <p:spPr>
          <a:xfrm>
            <a:off x="987552" y="3205571"/>
            <a:ext cx="10216896" cy="707886"/>
          </a:xfrm>
          <a:prstGeom prst="rect">
            <a:avLst/>
          </a:prstGeom>
          <a:noFill/>
        </p:spPr>
        <p:txBody>
          <a:bodyPr wrap="square" rtlCol="0">
            <a:spAutoFit/>
          </a:bodyPr>
          <a:lstStyle/>
          <a:p>
            <a:r>
              <a:rPr lang="en-US" sz="2000" dirty="0">
                <a:solidFill>
                  <a:schemeClr val="bg1"/>
                </a:solidFill>
              </a:rPr>
              <a:t>From the table we can infer that  only BOGO Fand 500 Cashback have had Incremental units sold  while also maintaining a healthy revenue margin</a:t>
            </a:r>
          </a:p>
        </p:txBody>
      </p:sp>
      <p:pic>
        <p:nvPicPr>
          <p:cNvPr id="9" name="Picture 8">
            <a:extLst>
              <a:ext uri="{FF2B5EF4-FFF2-40B4-BE49-F238E27FC236}">
                <a16:creationId xmlns:a16="http://schemas.microsoft.com/office/drawing/2014/main" id="{BCD97EE1-E7DE-7962-BE56-EA91EBCEF1D7}"/>
              </a:ext>
            </a:extLst>
          </p:cNvPr>
          <p:cNvPicPr>
            <a:picLocks noChangeAspect="1"/>
          </p:cNvPicPr>
          <p:nvPr/>
        </p:nvPicPr>
        <p:blipFill>
          <a:blip r:embed="rId2"/>
          <a:stretch>
            <a:fillRect/>
          </a:stretch>
        </p:blipFill>
        <p:spPr>
          <a:xfrm>
            <a:off x="2270524" y="4095837"/>
            <a:ext cx="2372595" cy="2039322"/>
          </a:xfrm>
          <a:prstGeom prst="rect">
            <a:avLst/>
          </a:prstGeom>
        </p:spPr>
      </p:pic>
      <p:pic>
        <p:nvPicPr>
          <p:cNvPr id="15" name="Picture 14">
            <a:extLst>
              <a:ext uri="{FF2B5EF4-FFF2-40B4-BE49-F238E27FC236}">
                <a16:creationId xmlns:a16="http://schemas.microsoft.com/office/drawing/2014/main" id="{A56E5C0D-E9DC-739B-968E-BBDCB268B75C}"/>
              </a:ext>
            </a:extLst>
          </p:cNvPr>
          <p:cNvPicPr>
            <a:picLocks noChangeAspect="1"/>
          </p:cNvPicPr>
          <p:nvPr/>
        </p:nvPicPr>
        <p:blipFill>
          <a:blip r:embed="rId3"/>
          <a:stretch>
            <a:fillRect/>
          </a:stretch>
        </p:blipFill>
        <p:spPr>
          <a:xfrm>
            <a:off x="6096000" y="4095837"/>
            <a:ext cx="2761189" cy="2039322"/>
          </a:xfrm>
          <a:prstGeom prst="rect">
            <a:avLst/>
          </a:prstGeom>
        </p:spPr>
      </p:pic>
      <p:pic>
        <p:nvPicPr>
          <p:cNvPr id="10" name="Picture 9">
            <a:extLst>
              <a:ext uri="{FF2B5EF4-FFF2-40B4-BE49-F238E27FC236}">
                <a16:creationId xmlns:a16="http://schemas.microsoft.com/office/drawing/2014/main" id="{29FA4A19-17AE-5EBC-3907-6D7F8C101D78}"/>
              </a:ext>
            </a:extLst>
          </p:cNvPr>
          <p:cNvPicPr>
            <a:picLocks noChangeAspect="1"/>
          </p:cNvPicPr>
          <p:nvPr/>
        </p:nvPicPr>
        <p:blipFill>
          <a:blip r:embed="rId4"/>
          <a:stretch>
            <a:fillRect/>
          </a:stretch>
        </p:blipFill>
        <p:spPr>
          <a:xfrm>
            <a:off x="3400045" y="1421930"/>
            <a:ext cx="5391910" cy="1448391"/>
          </a:xfrm>
          <a:prstGeom prst="rect">
            <a:avLst/>
          </a:prstGeom>
        </p:spPr>
      </p:pic>
    </p:spTree>
    <p:extLst>
      <p:ext uri="{BB962C8B-B14F-4D97-AF65-F5344CB8AC3E}">
        <p14:creationId xmlns:p14="http://schemas.microsoft.com/office/powerpoint/2010/main" val="3547115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CFF51F7-50D6-F1B4-C90C-33B071CA8C35}"/>
              </a:ext>
            </a:extLst>
          </p:cNvPr>
          <p:cNvSpPr>
            <a:spLocks noGrp="1"/>
          </p:cNvSpPr>
          <p:nvPr>
            <p:ph type="title"/>
          </p:nvPr>
        </p:nvSpPr>
        <p:spPr>
          <a:xfrm>
            <a:off x="838200" y="365125"/>
            <a:ext cx="10317480" cy="741299"/>
          </a:xfrm>
        </p:spPr>
        <p:txBody>
          <a:bodyPr/>
          <a:lstStyle/>
          <a:p>
            <a:r>
              <a:rPr lang="en-US" sz="4000" dirty="0">
                <a:solidFill>
                  <a:schemeClr val="accent5">
                    <a:lumMod val="40000"/>
                    <a:lumOff val="60000"/>
                  </a:schemeClr>
                </a:solidFill>
                <a:latin typeface="Franklin Gothic Medium" panose="020B0603020102020204" pitchFamily="34" charset="0"/>
              </a:rPr>
              <a:t>Product and Category Analysis</a:t>
            </a:r>
          </a:p>
        </p:txBody>
      </p:sp>
      <p:sp>
        <p:nvSpPr>
          <p:cNvPr id="5" name="TextBox 4">
            <a:extLst>
              <a:ext uri="{FF2B5EF4-FFF2-40B4-BE49-F238E27FC236}">
                <a16:creationId xmlns:a16="http://schemas.microsoft.com/office/drawing/2014/main" id="{AB6AE0C7-2E57-61C0-6370-83998F31F46B}"/>
              </a:ext>
            </a:extLst>
          </p:cNvPr>
          <p:cNvSpPr txBox="1"/>
          <p:nvPr/>
        </p:nvSpPr>
        <p:spPr>
          <a:xfrm>
            <a:off x="838200" y="1106424"/>
            <a:ext cx="8703152" cy="461665"/>
          </a:xfrm>
          <a:prstGeom prst="rect">
            <a:avLst/>
          </a:prstGeom>
          <a:noFill/>
        </p:spPr>
        <p:txBody>
          <a:bodyPr wrap="none" rtlCol="0">
            <a:spAutoFit/>
          </a:bodyPr>
          <a:lstStyle/>
          <a:p>
            <a:r>
              <a:rPr lang="en-US" sz="2400" dirty="0">
                <a:solidFill>
                  <a:schemeClr val="bg1"/>
                </a:solidFill>
              </a:rPr>
              <a:t>Product categories that have a seen lift in sales from the promotions</a:t>
            </a:r>
          </a:p>
        </p:txBody>
      </p:sp>
      <p:sp>
        <p:nvSpPr>
          <p:cNvPr id="11" name="TextBox 10">
            <a:extLst>
              <a:ext uri="{FF2B5EF4-FFF2-40B4-BE49-F238E27FC236}">
                <a16:creationId xmlns:a16="http://schemas.microsoft.com/office/drawing/2014/main" id="{97B7FEFA-56DB-20A3-922E-AC0CA8012729}"/>
              </a:ext>
            </a:extLst>
          </p:cNvPr>
          <p:cNvSpPr txBox="1"/>
          <p:nvPr/>
        </p:nvSpPr>
        <p:spPr>
          <a:xfrm>
            <a:off x="838200" y="4672203"/>
            <a:ext cx="10236200" cy="707886"/>
          </a:xfrm>
          <a:prstGeom prst="rect">
            <a:avLst/>
          </a:prstGeom>
          <a:noFill/>
        </p:spPr>
        <p:txBody>
          <a:bodyPr wrap="square" rtlCol="0">
            <a:spAutoFit/>
          </a:bodyPr>
          <a:lstStyle/>
          <a:p>
            <a:r>
              <a:rPr lang="en-US" sz="2000" dirty="0">
                <a:solidFill>
                  <a:schemeClr val="bg1"/>
                </a:solidFill>
              </a:rPr>
              <a:t>From the table we can see that all the product categories have seen lift in the sale except Personal care </a:t>
            </a:r>
          </a:p>
        </p:txBody>
      </p:sp>
      <p:pic>
        <p:nvPicPr>
          <p:cNvPr id="13" name="Picture 12">
            <a:extLst>
              <a:ext uri="{FF2B5EF4-FFF2-40B4-BE49-F238E27FC236}">
                <a16:creationId xmlns:a16="http://schemas.microsoft.com/office/drawing/2014/main" id="{E406D762-6B4F-0673-7194-8E76185F53DF}"/>
              </a:ext>
            </a:extLst>
          </p:cNvPr>
          <p:cNvPicPr>
            <a:picLocks noChangeAspect="1"/>
          </p:cNvPicPr>
          <p:nvPr/>
        </p:nvPicPr>
        <p:blipFill>
          <a:blip r:embed="rId2"/>
          <a:stretch>
            <a:fillRect/>
          </a:stretch>
        </p:blipFill>
        <p:spPr>
          <a:xfrm>
            <a:off x="3664332" y="1945112"/>
            <a:ext cx="4863335" cy="2350068"/>
          </a:xfrm>
          <a:prstGeom prst="rect">
            <a:avLst/>
          </a:prstGeom>
        </p:spPr>
      </p:pic>
    </p:spTree>
    <p:extLst>
      <p:ext uri="{BB962C8B-B14F-4D97-AF65-F5344CB8AC3E}">
        <p14:creationId xmlns:p14="http://schemas.microsoft.com/office/powerpoint/2010/main" val="1219646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892EF5-A2BD-FBF1-E042-B2E4C1748C79}"/>
              </a:ext>
            </a:extLst>
          </p:cNvPr>
          <p:cNvSpPr txBox="1"/>
          <p:nvPr/>
        </p:nvSpPr>
        <p:spPr>
          <a:xfrm>
            <a:off x="828040" y="364744"/>
            <a:ext cx="8710846" cy="461665"/>
          </a:xfrm>
          <a:prstGeom prst="rect">
            <a:avLst/>
          </a:prstGeom>
          <a:noFill/>
        </p:spPr>
        <p:txBody>
          <a:bodyPr wrap="none" rtlCol="0">
            <a:spAutoFit/>
          </a:bodyPr>
          <a:lstStyle/>
          <a:p>
            <a:r>
              <a:rPr lang="en-US" sz="2400" dirty="0">
                <a:solidFill>
                  <a:schemeClr val="bg1"/>
                </a:solidFill>
              </a:rPr>
              <a:t>Product that responded exceptionally well and poorly to promotions</a:t>
            </a:r>
          </a:p>
        </p:txBody>
      </p:sp>
      <p:sp>
        <p:nvSpPr>
          <p:cNvPr id="9" name="TextBox 8">
            <a:extLst>
              <a:ext uri="{FF2B5EF4-FFF2-40B4-BE49-F238E27FC236}">
                <a16:creationId xmlns:a16="http://schemas.microsoft.com/office/drawing/2014/main" id="{E9CE1D3C-42FA-2486-75C7-09B0519CB4D0}"/>
              </a:ext>
            </a:extLst>
          </p:cNvPr>
          <p:cNvSpPr txBox="1"/>
          <p:nvPr/>
        </p:nvSpPr>
        <p:spPr>
          <a:xfrm>
            <a:off x="5740400" y="1375048"/>
            <a:ext cx="5344160" cy="3970318"/>
          </a:xfrm>
          <a:prstGeom prst="rect">
            <a:avLst/>
          </a:prstGeom>
          <a:noFill/>
        </p:spPr>
        <p:txBody>
          <a:bodyPr wrap="square" rtlCol="0">
            <a:spAutoFit/>
          </a:bodyPr>
          <a:lstStyle/>
          <a:p>
            <a:r>
              <a:rPr lang="en-US" dirty="0">
                <a:solidFill>
                  <a:schemeClr val="bg1"/>
                </a:solidFill>
              </a:rPr>
              <a:t>From the table we can see that top 4 products </a:t>
            </a:r>
            <a:r>
              <a:rPr lang="en-US" b="1" dirty="0">
                <a:solidFill>
                  <a:schemeClr val="bg1"/>
                </a:solidFill>
              </a:rPr>
              <a:t>Atliq water proof immersion rod, Atliq double bedsheet set, Atliq high glo 15W LED bulb and Atliq curtains</a:t>
            </a:r>
            <a:r>
              <a:rPr lang="en-US" dirty="0">
                <a:solidFill>
                  <a:schemeClr val="bg1"/>
                </a:solidFill>
              </a:rPr>
              <a:t> have  performed well showing </a:t>
            </a:r>
            <a:r>
              <a:rPr lang="en-US" b="1" dirty="0">
                <a:solidFill>
                  <a:schemeClr val="bg1"/>
                </a:solidFill>
              </a:rPr>
              <a:t>more that 600% increase in ISU</a:t>
            </a:r>
            <a:r>
              <a:rPr lang="en-US" dirty="0">
                <a:solidFill>
                  <a:schemeClr val="bg1"/>
                </a:solidFill>
              </a:rPr>
              <a:t> and </a:t>
            </a:r>
            <a:r>
              <a:rPr lang="en-US" b="1" dirty="0">
                <a:solidFill>
                  <a:schemeClr val="bg1"/>
                </a:solidFill>
              </a:rPr>
              <a:t>nearly 260% percentage increase in IR</a:t>
            </a:r>
          </a:p>
          <a:p>
            <a:endParaRPr lang="en-US" dirty="0">
              <a:solidFill>
                <a:schemeClr val="bg1"/>
              </a:solidFill>
            </a:endParaRPr>
          </a:p>
          <a:p>
            <a:r>
              <a:rPr lang="en-US" dirty="0">
                <a:solidFill>
                  <a:schemeClr val="bg1"/>
                </a:solidFill>
              </a:rPr>
              <a:t>Also Products like </a:t>
            </a:r>
            <a:r>
              <a:rPr lang="en-US" b="1" dirty="0">
                <a:solidFill>
                  <a:schemeClr val="bg1"/>
                </a:solidFill>
              </a:rPr>
              <a:t>Atliq fusion container set of 3 , Atliq Scrub sponge for dishwash</a:t>
            </a:r>
            <a:r>
              <a:rPr lang="en-US" dirty="0">
                <a:solidFill>
                  <a:schemeClr val="bg1"/>
                </a:solidFill>
              </a:rPr>
              <a:t> have </a:t>
            </a:r>
            <a:r>
              <a:rPr lang="en-US" b="1" dirty="0">
                <a:solidFill>
                  <a:schemeClr val="bg1"/>
                </a:solidFill>
              </a:rPr>
              <a:t>performed poorly </a:t>
            </a:r>
            <a:r>
              <a:rPr lang="en-US" dirty="0">
                <a:solidFill>
                  <a:schemeClr val="bg1"/>
                </a:solidFill>
              </a:rPr>
              <a:t>not having a increase in revenue after the promotion </a:t>
            </a:r>
          </a:p>
          <a:p>
            <a:endParaRPr lang="en-US" dirty="0">
              <a:solidFill>
                <a:schemeClr val="bg1"/>
              </a:solidFill>
            </a:endParaRPr>
          </a:p>
          <a:p>
            <a:r>
              <a:rPr lang="en-US" b="1" dirty="0">
                <a:solidFill>
                  <a:schemeClr val="bg1"/>
                </a:solidFill>
              </a:rPr>
              <a:t>Atliq body milk nourishing lotion and Atliq cream beauty bathing soap</a:t>
            </a:r>
            <a:r>
              <a:rPr lang="en-US" dirty="0">
                <a:solidFill>
                  <a:schemeClr val="bg1"/>
                </a:solidFill>
              </a:rPr>
              <a:t> even though having a positive ISU because of the discounts the revenue is reduced after promotion.</a:t>
            </a:r>
          </a:p>
        </p:txBody>
      </p:sp>
      <p:pic>
        <p:nvPicPr>
          <p:cNvPr id="3" name="Picture 2">
            <a:extLst>
              <a:ext uri="{FF2B5EF4-FFF2-40B4-BE49-F238E27FC236}">
                <a16:creationId xmlns:a16="http://schemas.microsoft.com/office/drawing/2014/main" id="{6B2C40AD-4A39-CDD8-7AC4-410A5D128362}"/>
              </a:ext>
            </a:extLst>
          </p:cNvPr>
          <p:cNvPicPr>
            <a:picLocks noChangeAspect="1"/>
          </p:cNvPicPr>
          <p:nvPr/>
        </p:nvPicPr>
        <p:blipFill>
          <a:blip r:embed="rId2"/>
          <a:stretch>
            <a:fillRect/>
          </a:stretch>
        </p:blipFill>
        <p:spPr>
          <a:xfrm>
            <a:off x="828040" y="1115617"/>
            <a:ext cx="4719572" cy="4489179"/>
          </a:xfrm>
          <a:prstGeom prst="rect">
            <a:avLst/>
          </a:prstGeom>
        </p:spPr>
      </p:pic>
    </p:spTree>
    <p:extLst>
      <p:ext uri="{BB962C8B-B14F-4D97-AF65-F5344CB8AC3E}">
        <p14:creationId xmlns:p14="http://schemas.microsoft.com/office/powerpoint/2010/main" val="1718128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A3C7CF-8269-37FC-957B-94E2A9C38D8B}"/>
              </a:ext>
            </a:extLst>
          </p:cNvPr>
          <p:cNvSpPr txBox="1"/>
          <p:nvPr/>
        </p:nvSpPr>
        <p:spPr>
          <a:xfrm>
            <a:off x="828040" y="364744"/>
            <a:ext cx="9225090" cy="461665"/>
          </a:xfrm>
          <a:prstGeom prst="rect">
            <a:avLst/>
          </a:prstGeom>
          <a:noFill/>
        </p:spPr>
        <p:txBody>
          <a:bodyPr wrap="none" rtlCol="0">
            <a:spAutoFit/>
          </a:bodyPr>
          <a:lstStyle/>
          <a:p>
            <a:r>
              <a:rPr lang="en-US" sz="2400" dirty="0">
                <a:solidFill>
                  <a:schemeClr val="bg1"/>
                </a:solidFill>
              </a:rPr>
              <a:t>Correlation between product category and promotion type effectiveness</a:t>
            </a:r>
          </a:p>
        </p:txBody>
      </p:sp>
      <p:pic>
        <p:nvPicPr>
          <p:cNvPr id="6" name="Picture 5">
            <a:extLst>
              <a:ext uri="{FF2B5EF4-FFF2-40B4-BE49-F238E27FC236}">
                <a16:creationId xmlns:a16="http://schemas.microsoft.com/office/drawing/2014/main" id="{CC18C32E-EFE8-D3B9-7F1C-BDA0C35DD1AC}"/>
              </a:ext>
            </a:extLst>
          </p:cNvPr>
          <p:cNvPicPr>
            <a:picLocks noChangeAspect="1"/>
          </p:cNvPicPr>
          <p:nvPr/>
        </p:nvPicPr>
        <p:blipFill>
          <a:blip r:embed="rId2"/>
          <a:stretch>
            <a:fillRect/>
          </a:stretch>
        </p:blipFill>
        <p:spPr>
          <a:xfrm>
            <a:off x="1029273" y="1287201"/>
            <a:ext cx="9987150" cy="2606104"/>
          </a:xfrm>
          <a:prstGeom prst="rect">
            <a:avLst/>
          </a:prstGeom>
        </p:spPr>
      </p:pic>
    </p:spTree>
    <p:extLst>
      <p:ext uri="{BB962C8B-B14F-4D97-AF65-F5344CB8AC3E}">
        <p14:creationId xmlns:p14="http://schemas.microsoft.com/office/powerpoint/2010/main" val="2788711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AAB423-F449-63A4-EAB6-1BF02C09BFC7}"/>
              </a:ext>
            </a:extLst>
          </p:cNvPr>
          <p:cNvSpPr>
            <a:spLocks noGrp="1"/>
          </p:cNvSpPr>
          <p:nvPr>
            <p:ph type="title"/>
          </p:nvPr>
        </p:nvSpPr>
        <p:spPr>
          <a:xfrm>
            <a:off x="838200" y="365125"/>
            <a:ext cx="10180320" cy="677291"/>
          </a:xfrm>
        </p:spPr>
        <p:txBody>
          <a:bodyPr/>
          <a:lstStyle/>
          <a:p>
            <a:r>
              <a:rPr lang="en-US" sz="4000" dirty="0">
                <a:solidFill>
                  <a:schemeClr val="accent5">
                    <a:lumMod val="40000"/>
                    <a:lumOff val="60000"/>
                  </a:schemeClr>
                </a:solidFill>
                <a:latin typeface="Franklin Gothic Medium" panose="020B0603020102020204" pitchFamily="34" charset="0"/>
              </a:rPr>
              <a:t>Secondary Analysis</a:t>
            </a:r>
          </a:p>
        </p:txBody>
      </p:sp>
      <p:pic>
        <p:nvPicPr>
          <p:cNvPr id="6" name="Picture 5">
            <a:extLst>
              <a:ext uri="{FF2B5EF4-FFF2-40B4-BE49-F238E27FC236}">
                <a16:creationId xmlns:a16="http://schemas.microsoft.com/office/drawing/2014/main" id="{36DE897F-8AFA-F4A4-F960-3BEE6B513435}"/>
              </a:ext>
            </a:extLst>
          </p:cNvPr>
          <p:cNvPicPr>
            <a:picLocks noChangeAspect="1"/>
          </p:cNvPicPr>
          <p:nvPr/>
        </p:nvPicPr>
        <p:blipFill>
          <a:blip r:embed="rId2"/>
          <a:stretch>
            <a:fillRect/>
          </a:stretch>
        </p:blipFill>
        <p:spPr>
          <a:xfrm>
            <a:off x="5928360" y="922620"/>
            <a:ext cx="2210108" cy="2324424"/>
          </a:xfrm>
          <a:prstGeom prst="rect">
            <a:avLst/>
          </a:prstGeom>
        </p:spPr>
      </p:pic>
      <p:sp>
        <p:nvSpPr>
          <p:cNvPr id="7" name="TextBox 6">
            <a:extLst>
              <a:ext uri="{FF2B5EF4-FFF2-40B4-BE49-F238E27FC236}">
                <a16:creationId xmlns:a16="http://schemas.microsoft.com/office/drawing/2014/main" id="{D1B695DA-7B5D-6A8C-9936-C22E5B81BBE3}"/>
              </a:ext>
            </a:extLst>
          </p:cNvPr>
          <p:cNvSpPr txBox="1"/>
          <p:nvPr/>
        </p:nvSpPr>
        <p:spPr>
          <a:xfrm>
            <a:off x="4854259" y="3758779"/>
            <a:ext cx="7129119" cy="2031325"/>
          </a:xfrm>
          <a:prstGeom prst="rect">
            <a:avLst/>
          </a:prstGeom>
          <a:noFill/>
        </p:spPr>
        <p:txBody>
          <a:bodyPr wrap="square" rtlCol="0">
            <a:spAutoFit/>
          </a:bodyPr>
          <a:lstStyle/>
          <a:p>
            <a:pPr algn="just"/>
            <a:r>
              <a:rPr lang="en-US" dirty="0">
                <a:solidFill>
                  <a:schemeClr val="bg1"/>
                </a:solidFill>
              </a:rPr>
              <a:t>From plot 1 we can see that category Combo 1 have performed well and from plots 2 and 3 we can see that The combo 1 have only run 500 cashback offer and that is the highest promo type in terms of IR</a:t>
            </a:r>
          </a:p>
          <a:p>
            <a:pPr algn="just"/>
            <a:endParaRPr lang="en-US" dirty="0">
              <a:solidFill>
                <a:schemeClr val="bg1"/>
              </a:solidFill>
            </a:endParaRPr>
          </a:p>
          <a:p>
            <a:pPr algn="just"/>
            <a:r>
              <a:rPr lang="en-US" b="0" i="0" dirty="0">
                <a:solidFill>
                  <a:schemeClr val="bg1"/>
                </a:solidFill>
                <a:effectLst/>
                <a:latin typeface="-apple-system"/>
              </a:rPr>
              <a:t>Of all the categories of products only the products from personal care have not had a revenue increase after running the campaigns and it has only run discount-based promotions. </a:t>
            </a:r>
            <a:endParaRPr lang="en-US" dirty="0">
              <a:solidFill>
                <a:schemeClr val="bg1"/>
              </a:solidFill>
            </a:endParaRPr>
          </a:p>
        </p:txBody>
      </p:sp>
      <p:pic>
        <p:nvPicPr>
          <p:cNvPr id="13" name="Picture 12">
            <a:extLst>
              <a:ext uri="{FF2B5EF4-FFF2-40B4-BE49-F238E27FC236}">
                <a16:creationId xmlns:a16="http://schemas.microsoft.com/office/drawing/2014/main" id="{B1F4281E-CEFA-4712-4A41-CEC8529A2822}"/>
              </a:ext>
            </a:extLst>
          </p:cNvPr>
          <p:cNvPicPr>
            <a:picLocks noChangeAspect="1"/>
          </p:cNvPicPr>
          <p:nvPr/>
        </p:nvPicPr>
        <p:blipFill>
          <a:blip r:embed="rId3"/>
          <a:stretch>
            <a:fillRect/>
          </a:stretch>
        </p:blipFill>
        <p:spPr>
          <a:xfrm>
            <a:off x="930402" y="1042416"/>
            <a:ext cx="3321558" cy="2132790"/>
          </a:xfrm>
          <a:prstGeom prst="rect">
            <a:avLst/>
          </a:prstGeom>
        </p:spPr>
      </p:pic>
      <p:sp>
        <p:nvSpPr>
          <p:cNvPr id="16" name="TextBox 15">
            <a:extLst>
              <a:ext uri="{FF2B5EF4-FFF2-40B4-BE49-F238E27FC236}">
                <a16:creationId xmlns:a16="http://schemas.microsoft.com/office/drawing/2014/main" id="{EA022257-5B4C-9A88-1EF6-244CAD55BF23}"/>
              </a:ext>
            </a:extLst>
          </p:cNvPr>
          <p:cNvSpPr txBox="1"/>
          <p:nvPr/>
        </p:nvSpPr>
        <p:spPr>
          <a:xfrm>
            <a:off x="2228742" y="3175205"/>
            <a:ext cx="724878" cy="369332"/>
          </a:xfrm>
          <a:prstGeom prst="rect">
            <a:avLst/>
          </a:prstGeom>
          <a:noFill/>
        </p:spPr>
        <p:txBody>
          <a:bodyPr wrap="none" rtlCol="0">
            <a:spAutoFit/>
          </a:bodyPr>
          <a:lstStyle/>
          <a:p>
            <a:r>
              <a:rPr lang="en-US" dirty="0">
                <a:solidFill>
                  <a:schemeClr val="bg1"/>
                </a:solidFill>
              </a:rPr>
              <a:t>Plot 1</a:t>
            </a:r>
          </a:p>
        </p:txBody>
      </p:sp>
      <p:sp>
        <p:nvSpPr>
          <p:cNvPr id="17" name="TextBox 16">
            <a:extLst>
              <a:ext uri="{FF2B5EF4-FFF2-40B4-BE49-F238E27FC236}">
                <a16:creationId xmlns:a16="http://schemas.microsoft.com/office/drawing/2014/main" id="{0CC03B3B-CD52-3E43-7031-8362EDF913D1}"/>
              </a:ext>
            </a:extLst>
          </p:cNvPr>
          <p:cNvSpPr txBox="1"/>
          <p:nvPr/>
        </p:nvSpPr>
        <p:spPr>
          <a:xfrm>
            <a:off x="2228742" y="5815584"/>
            <a:ext cx="724878" cy="369332"/>
          </a:xfrm>
          <a:prstGeom prst="rect">
            <a:avLst/>
          </a:prstGeom>
          <a:noFill/>
        </p:spPr>
        <p:txBody>
          <a:bodyPr wrap="none" rtlCol="0">
            <a:spAutoFit/>
          </a:bodyPr>
          <a:lstStyle/>
          <a:p>
            <a:r>
              <a:rPr lang="en-US" dirty="0">
                <a:solidFill>
                  <a:schemeClr val="bg1"/>
                </a:solidFill>
              </a:rPr>
              <a:t>Plot 2</a:t>
            </a:r>
          </a:p>
        </p:txBody>
      </p:sp>
      <p:sp>
        <p:nvSpPr>
          <p:cNvPr id="18" name="TextBox 17">
            <a:extLst>
              <a:ext uri="{FF2B5EF4-FFF2-40B4-BE49-F238E27FC236}">
                <a16:creationId xmlns:a16="http://schemas.microsoft.com/office/drawing/2014/main" id="{F2CD6D33-9A9A-10A8-F232-7814F0D92DCC}"/>
              </a:ext>
            </a:extLst>
          </p:cNvPr>
          <p:cNvSpPr txBox="1"/>
          <p:nvPr/>
        </p:nvSpPr>
        <p:spPr>
          <a:xfrm>
            <a:off x="6670975" y="3247044"/>
            <a:ext cx="724878" cy="369332"/>
          </a:xfrm>
          <a:prstGeom prst="rect">
            <a:avLst/>
          </a:prstGeom>
          <a:noFill/>
        </p:spPr>
        <p:txBody>
          <a:bodyPr wrap="none" rtlCol="0">
            <a:spAutoFit/>
          </a:bodyPr>
          <a:lstStyle/>
          <a:p>
            <a:r>
              <a:rPr lang="en-US" dirty="0">
                <a:solidFill>
                  <a:schemeClr val="bg1"/>
                </a:solidFill>
              </a:rPr>
              <a:t>Plot 3</a:t>
            </a:r>
          </a:p>
        </p:txBody>
      </p:sp>
      <p:pic>
        <p:nvPicPr>
          <p:cNvPr id="22" name="Picture 21">
            <a:extLst>
              <a:ext uri="{FF2B5EF4-FFF2-40B4-BE49-F238E27FC236}">
                <a16:creationId xmlns:a16="http://schemas.microsoft.com/office/drawing/2014/main" id="{AAB7B4C1-759E-F61C-727E-A639DEF94B60}"/>
              </a:ext>
            </a:extLst>
          </p:cNvPr>
          <p:cNvPicPr>
            <a:picLocks noChangeAspect="1"/>
          </p:cNvPicPr>
          <p:nvPr/>
        </p:nvPicPr>
        <p:blipFill>
          <a:blip r:embed="rId4"/>
          <a:stretch>
            <a:fillRect/>
          </a:stretch>
        </p:blipFill>
        <p:spPr>
          <a:xfrm>
            <a:off x="907815" y="3548634"/>
            <a:ext cx="3590925" cy="2266950"/>
          </a:xfrm>
          <a:prstGeom prst="rect">
            <a:avLst/>
          </a:prstGeom>
        </p:spPr>
      </p:pic>
      <p:pic>
        <p:nvPicPr>
          <p:cNvPr id="23" name="Picture 22">
            <a:extLst>
              <a:ext uri="{FF2B5EF4-FFF2-40B4-BE49-F238E27FC236}">
                <a16:creationId xmlns:a16="http://schemas.microsoft.com/office/drawing/2014/main" id="{AC03DC82-C6DF-650B-0441-7E7647DAB6BE}"/>
              </a:ext>
            </a:extLst>
          </p:cNvPr>
          <p:cNvPicPr>
            <a:picLocks noChangeAspect="1"/>
          </p:cNvPicPr>
          <p:nvPr/>
        </p:nvPicPr>
        <p:blipFill>
          <a:blip r:embed="rId5"/>
          <a:stretch>
            <a:fillRect/>
          </a:stretch>
        </p:blipFill>
        <p:spPr>
          <a:xfrm>
            <a:off x="4884739" y="3247044"/>
            <a:ext cx="356616" cy="356616"/>
          </a:xfrm>
          <a:prstGeom prst="rect">
            <a:avLst/>
          </a:prstGeom>
        </p:spPr>
      </p:pic>
    </p:spTree>
    <p:extLst>
      <p:ext uri="{BB962C8B-B14F-4D97-AF65-F5344CB8AC3E}">
        <p14:creationId xmlns:p14="http://schemas.microsoft.com/office/powerpoint/2010/main" val="141584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BCE530-E1FE-7111-D956-1C1A827FD0AF}"/>
              </a:ext>
            </a:extLst>
          </p:cNvPr>
          <p:cNvSpPr>
            <a:spLocks noGrp="1"/>
          </p:cNvSpPr>
          <p:nvPr>
            <p:ph idx="1"/>
          </p:nvPr>
        </p:nvSpPr>
        <p:spPr>
          <a:xfrm>
            <a:off x="838200" y="1298449"/>
            <a:ext cx="10515600" cy="4087368"/>
          </a:xfrm>
        </p:spPr>
        <p:txBody>
          <a:bodyPr/>
          <a:lstStyle/>
          <a:p>
            <a:pPr marL="0" indent="0" algn="just" fontAlgn="auto">
              <a:buNone/>
            </a:pPr>
            <a:r>
              <a:rPr lang="en-US" sz="2000" b="1" i="0" dirty="0">
                <a:solidFill>
                  <a:schemeClr val="bg1"/>
                </a:solidFill>
                <a:effectLst/>
              </a:rPr>
              <a:t>Targeted Marketing: </a:t>
            </a:r>
            <a:r>
              <a:rPr lang="en-US" sz="2000" b="0" i="0" dirty="0">
                <a:solidFill>
                  <a:schemeClr val="bg1"/>
                </a:solidFill>
                <a:effectLst/>
              </a:rPr>
              <a:t>The customer segments are more responsive to promo-type 500 Cashback and BOGOF. Having said that we can target them with personalized marketing campaigns.</a:t>
            </a:r>
          </a:p>
          <a:p>
            <a:pPr marL="0" indent="0" algn="just" fontAlgn="auto">
              <a:buNone/>
            </a:pPr>
            <a:endParaRPr lang="en-US" sz="2000" dirty="0">
              <a:solidFill>
                <a:schemeClr val="bg1"/>
              </a:solidFill>
            </a:endParaRPr>
          </a:p>
          <a:p>
            <a:pPr marL="0" indent="0" algn="just" fontAlgn="auto">
              <a:buNone/>
            </a:pPr>
            <a:r>
              <a:rPr lang="en-US" sz="2000" b="1" i="0" dirty="0">
                <a:solidFill>
                  <a:schemeClr val="bg1"/>
                </a:solidFill>
                <a:effectLst/>
              </a:rPr>
              <a:t>Referral Programs: </a:t>
            </a:r>
            <a:r>
              <a:rPr lang="en-US" sz="2000" b="0" i="0" dirty="0">
                <a:solidFill>
                  <a:schemeClr val="bg1"/>
                </a:solidFill>
                <a:effectLst/>
              </a:rPr>
              <a:t>Implement a referral program where existing customers get discounts for referring new customers. This can help in acquiring new customers and increasing sales.</a:t>
            </a:r>
          </a:p>
          <a:p>
            <a:pPr marL="0" indent="0" algn="just" fontAlgn="auto">
              <a:buNone/>
            </a:pPr>
            <a:endParaRPr lang="en-US" sz="2000" b="0" i="0" dirty="0">
              <a:solidFill>
                <a:schemeClr val="bg1"/>
              </a:solidFill>
              <a:effectLst/>
            </a:endParaRPr>
          </a:p>
          <a:p>
            <a:pPr marL="0" indent="0" algn="just" fontAlgn="auto">
              <a:buNone/>
            </a:pPr>
            <a:r>
              <a:rPr lang="en-US" sz="2000" b="1" i="0" dirty="0">
                <a:solidFill>
                  <a:schemeClr val="bg1"/>
                </a:solidFill>
                <a:effectLst/>
              </a:rPr>
              <a:t>Personal Care: </a:t>
            </a:r>
            <a:r>
              <a:rPr lang="en-US" sz="2000" b="0" i="0" dirty="0">
                <a:solidFill>
                  <a:schemeClr val="bg1"/>
                </a:solidFill>
                <a:effectLst/>
              </a:rPr>
              <a:t>Some awareness campaigns can be conducted to make customers more aware of personal hygiene thereby increasing the revenue for that category</a:t>
            </a:r>
          </a:p>
          <a:p>
            <a:pPr marL="0" indent="0" algn="just">
              <a:buNone/>
            </a:pPr>
            <a:endParaRPr lang="en-US" sz="2000" dirty="0">
              <a:solidFill>
                <a:schemeClr val="bg1"/>
              </a:solidFill>
            </a:endParaRPr>
          </a:p>
          <a:p>
            <a:pPr marL="0" indent="0" algn="just">
              <a:buNone/>
            </a:pPr>
            <a:r>
              <a:rPr lang="en-US" sz="2000" b="1" i="0" dirty="0">
                <a:solidFill>
                  <a:srgbClr val="ECECEC"/>
                </a:solidFill>
                <a:effectLst/>
              </a:rPr>
              <a:t>Partnerships and Collaborations</a:t>
            </a:r>
            <a:r>
              <a:rPr lang="en-US" sz="2000" b="0" i="0" dirty="0">
                <a:solidFill>
                  <a:srgbClr val="ECECEC"/>
                </a:solidFill>
                <a:effectLst/>
              </a:rPr>
              <a:t>: Partner with influencers, bloggers, or other businesses for collaborations that include promoting discount-based promotions to their audience thereby increasing </a:t>
            </a:r>
            <a:r>
              <a:rPr lang="en-US" sz="2000" b="0" i="0">
                <a:solidFill>
                  <a:srgbClr val="ECECEC"/>
                </a:solidFill>
                <a:effectLst/>
              </a:rPr>
              <a:t>their revenue</a:t>
            </a:r>
            <a:endParaRPr lang="en-US" sz="2000" b="0" i="0" dirty="0">
              <a:solidFill>
                <a:srgbClr val="ECECEC"/>
              </a:solidFill>
              <a:effectLst/>
            </a:endParaRPr>
          </a:p>
        </p:txBody>
      </p:sp>
      <p:sp>
        <p:nvSpPr>
          <p:cNvPr id="4" name="Title 1">
            <a:extLst>
              <a:ext uri="{FF2B5EF4-FFF2-40B4-BE49-F238E27FC236}">
                <a16:creationId xmlns:a16="http://schemas.microsoft.com/office/drawing/2014/main" id="{465227EB-4C93-4456-D0F8-9AB2EC5F54B7}"/>
              </a:ext>
            </a:extLst>
          </p:cNvPr>
          <p:cNvSpPr>
            <a:spLocks noGrp="1"/>
          </p:cNvSpPr>
          <p:nvPr>
            <p:ph type="title"/>
          </p:nvPr>
        </p:nvSpPr>
        <p:spPr>
          <a:xfrm>
            <a:off x="838200" y="365125"/>
            <a:ext cx="10180320" cy="677291"/>
          </a:xfrm>
        </p:spPr>
        <p:txBody>
          <a:bodyPr/>
          <a:lstStyle/>
          <a:p>
            <a:pPr algn="ctr"/>
            <a:r>
              <a:rPr lang="en-US" sz="4000" dirty="0">
                <a:solidFill>
                  <a:schemeClr val="accent5">
                    <a:lumMod val="40000"/>
                    <a:lumOff val="60000"/>
                  </a:schemeClr>
                </a:solidFill>
                <a:latin typeface="Franklin Gothic Medium" panose="020B0603020102020204" pitchFamily="34" charset="0"/>
              </a:rPr>
              <a:t>Recommendations</a:t>
            </a:r>
          </a:p>
        </p:txBody>
      </p:sp>
    </p:spTree>
    <p:extLst>
      <p:ext uri="{BB962C8B-B14F-4D97-AF65-F5344CB8AC3E}">
        <p14:creationId xmlns:p14="http://schemas.microsoft.com/office/powerpoint/2010/main" val="2154645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4381924-F9D6-39CE-C095-14BEB7665907}"/>
              </a:ext>
            </a:extLst>
          </p:cNvPr>
          <p:cNvSpPr>
            <a:spLocks noGrp="1"/>
          </p:cNvSpPr>
          <p:nvPr>
            <p:ph type="title"/>
          </p:nvPr>
        </p:nvSpPr>
        <p:spPr>
          <a:xfrm>
            <a:off x="838200" y="365125"/>
            <a:ext cx="10180320" cy="677291"/>
          </a:xfrm>
        </p:spPr>
        <p:txBody>
          <a:bodyPr/>
          <a:lstStyle/>
          <a:p>
            <a:pPr algn="ctr"/>
            <a:r>
              <a:rPr lang="en-US" sz="4000" dirty="0">
                <a:solidFill>
                  <a:schemeClr val="accent5">
                    <a:lumMod val="40000"/>
                    <a:lumOff val="60000"/>
                  </a:schemeClr>
                </a:solidFill>
                <a:latin typeface="Franklin Gothic Medium" panose="020B0603020102020204" pitchFamily="34" charset="0"/>
              </a:rPr>
              <a:t>Dashboard</a:t>
            </a:r>
          </a:p>
        </p:txBody>
      </p:sp>
      <p:pic>
        <p:nvPicPr>
          <p:cNvPr id="5" name="Picture 4">
            <a:hlinkClick r:id="rId2"/>
            <a:extLst>
              <a:ext uri="{FF2B5EF4-FFF2-40B4-BE49-F238E27FC236}">
                <a16:creationId xmlns:a16="http://schemas.microsoft.com/office/drawing/2014/main" id="{7D6FF1C1-B681-220D-1F38-5976F1A624C2}"/>
              </a:ext>
            </a:extLst>
          </p:cNvPr>
          <p:cNvPicPr>
            <a:picLocks noChangeAspect="1"/>
          </p:cNvPicPr>
          <p:nvPr/>
        </p:nvPicPr>
        <p:blipFill>
          <a:blip r:embed="rId3"/>
          <a:stretch>
            <a:fillRect/>
          </a:stretch>
        </p:blipFill>
        <p:spPr>
          <a:xfrm>
            <a:off x="1464564" y="1141186"/>
            <a:ext cx="9262872" cy="5162715"/>
          </a:xfrm>
          <a:prstGeom prst="rect">
            <a:avLst/>
          </a:prstGeom>
        </p:spPr>
      </p:pic>
    </p:spTree>
    <p:extLst>
      <p:ext uri="{BB962C8B-B14F-4D97-AF65-F5344CB8AC3E}">
        <p14:creationId xmlns:p14="http://schemas.microsoft.com/office/powerpoint/2010/main" val="712734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CC56E-BC16-8F77-9724-0ABEAEDCD93C}"/>
              </a:ext>
            </a:extLst>
          </p:cNvPr>
          <p:cNvSpPr>
            <a:spLocks noGrp="1"/>
          </p:cNvSpPr>
          <p:nvPr>
            <p:ph type="title"/>
          </p:nvPr>
        </p:nvSpPr>
        <p:spPr>
          <a:xfrm>
            <a:off x="774192" y="2111629"/>
            <a:ext cx="10515600" cy="622427"/>
          </a:xfrm>
        </p:spPr>
        <p:txBody>
          <a:bodyPr/>
          <a:lstStyle/>
          <a:p>
            <a:r>
              <a:rPr lang="en-US" sz="4000" dirty="0">
                <a:solidFill>
                  <a:schemeClr val="accent1">
                    <a:lumMod val="40000"/>
                    <a:lumOff val="60000"/>
                  </a:schemeClr>
                </a:solidFill>
                <a:latin typeface="Franklin Gothic Medium" panose="020B0603020102020204" pitchFamily="34" charset="0"/>
              </a:rPr>
              <a:t>Why This Report???</a:t>
            </a:r>
          </a:p>
        </p:txBody>
      </p:sp>
      <p:sp>
        <p:nvSpPr>
          <p:cNvPr id="3" name="Content Placeholder 2">
            <a:extLst>
              <a:ext uri="{FF2B5EF4-FFF2-40B4-BE49-F238E27FC236}">
                <a16:creationId xmlns:a16="http://schemas.microsoft.com/office/drawing/2014/main" id="{A78547D5-D651-F84E-E65F-CC60ED613689}"/>
              </a:ext>
            </a:extLst>
          </p:cNvPr>
          <p:cNvSpPr>
            <a:spLocks noGrp="1"/>
          </p:cNvSpPr>
          <p:nvPr>
            <p:ph idx="1"/>
          </p:nvPr>
        </p:nvSpPr>
        <p:spPr>
          <a:xfrm>
            <a:off x="774192" y="2734056"/>
            <a:ext cx="10515600" cy="2020823"/>
          </a:xfrm>
        </p:spPr>
        <p:txBody>
          <a:bodyPr/>
          <a:lstStyle/>
          <a:p>
            <a:pPr marL="0" indent="741363" algn="just">
              <a:buNone/>
            </a:pPr>
            <a:r>
              <a:rPr lang="en-US" sz="2400" b="0" i="0" dirty="0">
                <a:solidFill>
                  <a:srgbClr val="E3E3E3"/>
                </a:solidFill>
                <a:effectLst/>
              </a:rPr>
              <a:t>AtliQ Mart is a retail giant with over 50 supermarkets in the southern region of India. It ran a massive promotional campaigns on all their 50 stores during the Diwali 2023 and Sankranti 2024 only on their AtliQ branded products. Now the sales director Bruce </a:t>
            </a:r>
            <a:r>
              <a:rPr lang="en-US" sz="2400" b="0" i="0" dirty="0" err="1">
                <a:solidFill>
                  <a:srgbClr val="E3E3E3"/>
                </a:solidFill>
                <a:effectLst/>
              </a:rPr>
              <a:t>Haryali</a:t>
            </a:r>
            <a:r>
              <a:rPr lang="en-US" sz="2400" b="0" i="0" dirty="0">
                <a:solidFill>
                  <a:srgbClr val="E3E3E3"/>
                </a:solidFill>
                <a:effectLst/>
              </a:rPr>
              <a:t> wants to understand which promotions did well and which did not so that they can make informed decisions for their next promotional period.</a:t>
            </a:r>
          </a:p>
          <a:p>
            <a:pPr lvl="1"/>
            <a:endParaRPr lang="en-US" dirty="0"/>
          </a:p>
        </p:txBody>
      </p:sp>
    </p:spTree>
    <p:extLst>
      <p:ext uri="{BB962C8B-B14F-4D97-AF65-F5344CB8AC3E}">
        <p14:creationId xmlns:p14="http://schemas.microsoft.com/office/powerpoint/2010/main" val="1874753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EC99-E92B-D09F-56D4-23524E55B88C}"/>
              </a:ext>
            </a:extLst>
          </p:cNvPr>
          <p:cNvSpPr>
            <a:spLocks noGrp="1"/>
          </p:cNvSpPr>
          <p:nvPr>
            <p:ph type="title"/>
          </p:nvPr>
        </p:nvSpPr>
        <p:spPr>
          <a:xfrm>
            <a:off x="701040" y="1590738"/>
            <a:ext cx="10515600" cy="3676523"/>
          </a:xfrm>
        </p:spPr>
        <p:txBody>
          <a:bodyPr/>
          <a:lstStyle/>
          <a:p>
            <a:pPr algn="ctr"/>
            <a:r>
              <a:rPr lang="en-US" sz="13800" b="1" dirty="0">
                <a:ln w="38100">
                  <a:solidFill>
                    <a:srgbClr val="FFB0B0"/>
                  </a:solidFill>
                  <a:prstDash val="solid"/>
                </a:ln>
                <a:solidFill>
                  <a:srgbClr val="E5F8B9"/>
                </a:solidFill>
                <a:latin typeface="Mistral" panose="03090702030407020403" pitchFamily="66" charset="0"/>
              </a:rPr>
              <a:t>Thank </a:t>
            </a:r>
            <a:br>
              <a:rPr lang="en-US" sz="13800" b="1" dirty="0">
                <a:ln w="38100">
                  <a:solidFill>
                    <a:srgbClr val="FFB0B0"/>
                  </a:solidFill>
                  <a:prstDash val="solid"/>
                </a:ln>
                <a:solidFill>
                  <a:srgbClr val="E5F8B9"/>
                </a:solidFill>
                <a:latin typeface="Mistral" panose="03090702030407020403" pitchFamily="66" charset="0"/>
              </a:rPr>
            </a:br>
            <a:r>
              <a:rPr lang="en-US" sz="13800" b="1" dirty="0">
                <a:ln w="38100">
                  <a:solidFill>
                    <a:srgbClr val="FFB0B0"/>
                  </a:solidFill>
                  <a:prstDash val="solid"/>
                </a:ln>
                <a:solidFill>
                  <a:srgbClr val="E5F8B9"/>
                </a:solidFill>
                <a:latin typeface="Mistral" panose="03090702030407020403" pitchFamily="66" charset="0"/>
              </a:rPr>
              <a:t>You</a:t>
            </a:r>
          </a:p>
        </p:txBody>
      </p:sp>
    </p:spTree>
    <p:extLst>
      <p:ext uri="{BB962C8B-B14F-4D97-AF65-F5344CB8AC3E}">
        <p14:creationId xmlns:p14="http://schemas.microsoft.com/office/powerpoint/2010/main" val="23333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ED30F-AF22-BD96-1084-301582F7C3A9}"/>
              </a:ext>
            </a:extLst>
          </p:cNvPr>
          <p:cNvSpPr>
            <a:spLocks noGrp="1"/>
          </p:cNvSpPr>
          <p:nvPr>
            <p:ph type="title"/>
          </p:nvPr>
        </p:nvSpPr>
        <p:spPr>
          <a:xfrm>
            <a:off x="838200" y="365125"/>
            <a:ext cx="10515600" cy="677291"/>
          </a:xfrm>
        </p:spPr>
        <p:txBody>
          <a:bodyPr/>
          <a:lstStyle/>
          <a:p>
            <a:r>
              <a:rPr lang="en-US" sz="4000" dirty="0">
                <a:solidFill>
                  <a:schemeClr val="accent5">
                    <a:lumMod val="40000"/>
                    <a:lumOff val="60000"/>
                  </a:schemeClr>
                </a:solidFill>
                <a:latin typeface="Franklin Gothic Medium" panose="020B0603020102020204" pitchFamily="34" charset="0"/>
              </a:rPr>
              <a:t>Ad Hoc Request</a:t>
            </a:r>
          </a:p>
        </p:txBody>
      </p:sp>
      <p:sp>
        <p:nvSpPr>
          <p:cNvPr id="3" name="Content Placeholder 2">
            <a:extLst>
              <a:ext uri="{FF2B5EF4-FFF2-40B4-BE49-F238E27FC236}">
                <a16:creationId xmlns:a16="http://schemas.microsoft.com/office/drawing/2014/main" id="{824C91CF-0CA6-A2CF-90CC-EE403C37FE6A}"/>
              </a:ext>
            </a:extLst>
          </p:cNvPr>
          <p:cNvSpPr>
            <a:spLocks noGrp="1"/>
          </p:cNvSpPr>
          <p:nvPr>
            <p:ph idx="1"/>
          </p:nvPr>
        </p:nvSpPr>
        <p:spPr>
          <a:xfrm>
            <a:off x="838200" y="1042417"/>
            <a:ext cx="10363200" cy="1563624"/>
          </a:xfrm>
        </p:spPr>
        <p:txBody>
          <a:bodyPr/>
          <a:lstStyle/>
          <a:p>
            <a:pPr marL="0" indent="0" algn="just">
              <a:buNone/>
            </a:pPr>
            <a:r>
              <a:rPr lang="en-US" sz="2400" dirty="0">
                <a:solidFill>
                  <a:schemeClr val="bg1"/>
                </a:solidFill>
              </a:rPr>
              <a:t>Q1. </a:t>
            </a:r>
            <a:r>
              <a:rPr lang="en-US" sz="2400" i="0" dirty="0">
                <a:solidFill>
                  <a:srgbClr val="E3E3E3"/>
                </a:solidFill>
                <a:effectLst/>
              </a:rPr>
              <a:t>Provide a list of products with a base price greater than $500 and that are featured in promo type of 'BOGOF' (Buy One Get One Free). This information will help us identify high-value products that are currently being heavily discounted, which can be useful for evaluating our pricing and promotion strategies.</a:t>
            </a:r>
          </a:p>
          <a:p>
            <a:pPr marL="0" indent="0">
              <a:buNone/>
            </a:pPr>
            <a:endParaRPr lang="en-US" sz="2400" dirty="0">
              <a:solidFill>
                <a:schemeClr val="bg1"/>
              </a:solidFill>
            </a:endParaRPr>
          </a:p>
        </p:txBody>
      </p:sp>
      <p:pic>
        <p:nvPicPr>
          <p:cNvPr id="5" name="Picture 4">
            <a:extLst>
              <a:ext uri="{FF2B5EF4-FFF2-40B4-BE49-F238E27FC236}">
                <a16:creationId xmlns:a16="http://schemas.microsoft.com/office/drawing/2014/main" id="{FFDC2F15-BD6A-6B3A-1EF2-17F733758D85}"/>
              </a:ext>
            </a:extLst>
          </p:cNvPr>
          <p:cNvPicPr>
            <a:picLocks noChangeAspect="1"/>
          </p:cNvPicPr>
          <p:nvPr/>
        </p:nvPicPr>
        <p:blipFill>
          <a:blip r:embed="rId2"/>
          <a:stretch>
            <a:fillRect/>
          </a:stretch>
        </p:blipFill>
        <p:spPr>
          <a:xfrm>
            <a:off x="2219134" y="2670142"/>
            <a:ext cx="6847512" cy="1225201"/>
          </a:xfrm>
          <a:prstGeom prst="rect">
            <a:avLst/>
          </a:prstGeom>
        </p:spPr>
      </p:pic>
      <p:pic>
        <p:nvPicPr>
          <p:cNvPr id="7" name="Picture 6">
            <a:extLst>
              <a:ext uri="{FF2B5EF4-FFF2-40B4-BE49-F238E27FC236}">
                <a16:creationId xmlns:a16="http://schemas.microsoft.com/office/drawing/2014/main" id="{610DACEB-59E5-D04A-B5AD-21768D6AFF9A}"/>
              </a:ext>
            </a:extLst>
          </p:cNvPr>
          <p:cNvPicPr>
            <a:picLocks noChangeAspect="1"/>
          </p:cNvPicPr>
          <p:nvPr/>
        </p:nvPicPr>
        <p:blipFill rotWithShape="1">
          <a:blip r:embed="rId3"/>
          <a:srcRect r="1541" b="14377"/>
          <a:stretch/>
        </p:blipFill>
        <p:spPr>
          <a:xfrm>
            <a:off x="2219133" y="4070604"/>
            <a:ext cx="6850003" cy="1159764"/>
          </a:xfrm>
          <a:prstGeom prst="rect">
            <a:avLst/>
          </a:prstGeom>
        </p:spPr>
      </p:pic>
    </p:spTree>
    <p:extLst>
      <p:ext uri="{BB962C8B-B14F-4D97-AF65-F5344CB8AC3E}">
        <p14:creationId xmlns:p14="http://schemas.microsoft.com/office/powerpoint/2010/main" val="3765098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C7633F-C3C1-4BCF-0229-60E60C2672D7}"/>
              </a:ext>
            </a:extLst>
          </p:cNvPr>
          <p:cNvSpPr>
            <a:spLocks noGrp="1"/>
          </p:cNvSpPr>
          <p:nvPr>
            <p:ph idx="1"/>
          </p:nvPr>
        </p:nvSpPr>
        <p:spPr>
          <a:xfrm>
            <a:off x="838200" y="274321"/>
            <a:ext cx="10335768" cy="1748972"/>
          </a:xfrm>
        </p:spPr>
        <p:txBody>
          <a:bodyPr/>
          <a:lstStyle/>
          <a:p>
            <a:pPr marL="0" indent="0" algn="just">
              <a:buNone/>
            </a:pPr>
            <a:r>
              <a:rPr lang="en-US" sz="2400" dirty="0">
                <a:solidFill>
                  <a:schemeClr val="bg1"/>
                </a:solidFill>
              </a:rPr>
              <a:t>Q2. </a:t>
            </a:r>
            <a:r>
              <a:rPr lang="en-US" sz="2400" b="0" i="0" dirty="0">
                <a:solidFill>
                  <a:schemeClr val="bg1"/>
                </a:solidFill>
                <a:effectLst/>
              </a:rPr>
              <a:t>Generate a report that provides an overview of the number of stores in each city. The results will be sorted in descending order of store counts, allowing us to identify the cities with the highest store presence. The report includes two essential fields: city and store count, which will assist in optimizing our retail operations.</a:t>
            </a:r>
          </a:p>
          <a:p>
            <a:pPr algn="l"/>
            <a:endParaRPr lang="en-US" sz="2400" b="0" i="0" dirty="0">
              <a:solidFill>
                <a:schemeClr val="bg1"/>
              </a:solidFill>
              <a:effectLst/>
            </a:endParaRPr>
          </a:p>
        </p:txBody>
      </p:sp>
      <p:pic>
        <p:nvPicPr>
          <p:cNvPr id="5" name="Picture 4">
            <a:extLst>
              <a:ext uri="{FF2B5EF4-FFF2-40B4-BE49-F238E27FC236}">
                <a16:creationId xmlns:a16="http://schemas.microsoft.com/office/drawing/2014/main" id="{03DCC592-4746-13AF-6E7D-E38869F6F8CE}"/>
              </a:ext>
            </a:extLst>
          </p:cNvPr>
          <p:cNvPicPr>
            <a:picLocks noChangeAspect="1"/>
          </p:cNvPicPr>
          <p:nvPr/>
        </p:nvPicPr>
        <p:blipFill>
          <a:blip r:embed="rId2"/>
          <a:stretch>
            <a:fillRect/>
          </a:stretch>
        </p:blipFill>
        <p:spPr>
          <a:xfrm>
            <a:off x="1122096" y="2023292"/>
            <a:ext cx="3994012" cy="1569901"/>
          </a:xfrm>
          <a:prstGeom prst="rect">
            <a:avLst/>
          </a:prstGeom>
        </p:spPr>
      </p:pic>
      <p:pic>
        <p:nvPicPr>
          <p:cNvPr id="7" name="Picture 6">
            <a:extLst>
              <a:ext uri="{FF2B5EF4-FFF2-40B4-BE49-F238E27FC236}">
                <a16:creationId xmlns:a16="http://schemas.microsoft.com/office/drawing/2014/main" id="{26C971D7-5358-A53C-AED8-639F32C9D1F2}"/>
              </a:ext>
            </a:extLst>
          </p:cNvPr>
          <p:cNvPicPr>
            <a:picLocks noChangeAspect="1"/>
          </p:cNvPicPr>
          <p:nvPr/>
        </p:nvPicPr>
        <p:blipFill>
          <a:blip r:embed="rId3"/>
          <a:stretch>
            <a:fillRect/>
          </a:stretch>
        </p:blipFill>
        <p:spPr>
          <a:xfrm>
            <a:off x="1122096" y="3683517"/>
            <a:ext cx="2611794" cy="2437067"/>
          </a:xfrm>
          <a:prstGeom prst="rect">
            <a:avLst/>
          </a:prstGeom>
        </p:spPr>
      </p:pic>
      <p:pic>
        <p:nvPicPr>
          <p:cNvPr id="11" name="Picture 10">
            <a:extLst>
              <a:ext uri="{FF2B5EF4-FFF2-40B4-BE49-F238E27FC236}">
                <a16:creationId xmlns:a16="http://schemas.microsoft.com/office/drawing/2014/main" id="{F6DD6610-3802-7FA8-76A3-24BF62CF96AD}"/>
              </a:ext>
            </a:extLst>
          </p:cNvPr>
          <p:cNvPicPr>
            <a:picLocks noChangeAspect="1"/>
          </p:cNvPicPr>
          <p:nvPr/>
        </p:nvPicPr>
        <p:blipFill>
          <a:blip r:embed="rId4"/>
          <a:stretch>
            <a:fillRect/>
          </a:stretch>
        </p:blipFill>
        <p:spPr>
          <a:xfrm>
            <a:off x="5557977" y="2023292"/>
            <a:ext cx="5353954" cy="4030036"/>
          </a:xfrm>
          <a:prstGeom prst="rect">
            <a:avLst/>
          </a:prstGeom>
        </p:spPr>
      </p:pic>
    </p:spTree>
    <p:extLst>
      <p:ext uri="{BB962C8B-B14F-4D97-AF65-F5344CB8AC3E}">
        <p14:creationId xmlns:p14="http://schemas.microsoft.com/office/powerpoint/2010/main" val="159861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A1284B9-C400-1458-080C-F81997898427}"/>
              </a:ext>
            </a:extLst>
          </p:cNvPr>
          <p:cNvSpPr>
            <a:spLocks noGrp="1"/>
          </p:cNvSpPr>
          <p:nvPr>
            <p:ph idx="1"/>
          </p:nvPr>
        </p:nvSpPr>
        <p:spPr>
          <a:xfrm>
            <a:off x="838200" y="274321"/>
            <a:ext cx="10326624" cy="1810512"/>
          </a:xfrm>
        </p:spPr>
        <p:txBody>
          <a:bodyPr/>
          <a:lstStyle/>
          <a:p>
            <a:pPr marL="0" indent="0" algn="just">
              <a:buNone/>
            </a:pPr>
            <a:r>
              <a:rPr lang="en-US" sz="2400" i="0" dirty="0">
                <a:solidFill>
                  <a:schemeClr val="bg1"/>
                </a:solidFill>
                <a:effectLst/>
              </a:rPr>
              <a:t>Q3. </a:t>
            </a:r>
            <a:r>
              <a:rPr lang="en-US" sz="2400" i="0" dirty="0">
                <a:solidFill>
                  <a:srgbClr val="E3E3E3"/>
                </a:solidFill>
                <a:effectLst/>
              </a:rPr>
              <a:t>Generate a report that displays each campaign along with the total revenue generated before and after the campaign.</a:t>
            </a:r>
            <a:r>
              <a:rPr lang="en-US" sz="2400" dirty="0">
                <a:solidFill>
                  <a:srgbClr val="E3E3E3"/>
                </a:solidFill>
              </a:rPr>
              <a:t> </a:t>
            </a:r>
            <a:r>
              <a:rPr lang="en-US" sz="2400" i="0" dirty="0">
                <a:solidFill>
                  <a:srgbClr val="E3E3E3"/>
                </a:solidFill>
                <a:effectLst/>
              </a:rPr>
              <a:t>The report should help in evaluating the financial impact of our promotional campaigns. (Display the values in millions). The report includes three key fields: campaign name</a:t>
            </a:r>
            <a:r>
              <a:rPr lang="en-US" sz="2400" dirty="0">
                <a:solidFill>
                  <a:srgbClr val="E3E3E3"/>
                </a:solidFill>
              </a:rPr>
              <a:t>, </a:t>
            </a:r>
            <a:r>
              <a:rPr lang="en-US" sz="2400" i="0" dirty="0">
                <a:solidFill>
                  <a:srgbClr val="E3E3E3"/>
                </a:solidFill>
                <a:effectLst/>
              </a:rPr>
              <a:t>total revenue</a:t>
            </a:r>
            <a:r>
              <a:rPr lang="en-US" sz="2400" dirty="0">
                <a:solidFill>
                  <a:srgbClr val="E3E3E3"/>
                </a:solidFill>
              </a:rPr>
              <a:t> </a:t>
            </a:r>
            <a:r>
              <a:rPr lang="en-US" sz="2400" i="0" dirty="0">
                <a:solidFill>
                  <a:srgbClr val="E3E3E3"/>
                </a:solidFill>
                <a:effectLst/>
              </a:rPr>
              <a:t>before</a:t>
            </a:r>
            <a:r>
              <a:rPr lang="en-US" sz="2400" dirty="0">
                <a:solidFill>
                  <a:srgbClr val="E3E3E3"/>
                </a:solidFill>
              </a:rPr>
              <a:t> </a:t>
            </a:r>
            <a:r>
              <a:rPr lang="en-US" sz="2400" i="0" dirty="0">
                <a:solidFill>
                  <a:srgbClr val="E3E3E3"/>
                </a:solidFill>
                <a:effectLst/>
              </a:rPr>
              <a:t>promotion</a:t>
            </a:r>
            <a:r>
              <a:rPr lang="en-US" sz="2400" dirty="0">
                <a:solidFill>
                  <a:srgbClr val="E3E3E3"/>
                </a:solidFill>
              </a:rPr>
              <a:t>, </a:t>
            </a:r>
            <a:r>
              <a:rPr lang="en-US" sz="2400" i="0" dirty="0">
                <a:solidFill>
                  <a:srgbClr val="E3E3E3"/>
                </a:solidFill>
                <a:effectLst/>
              </a:rPr>
              <a:t>total revenue after promotion</a:t>
            </a:r>
          </a:p>
          <a:p>
            <a:pPr marL="0" indent="0" algn="l">
              <a:buNone/>
            </a:pPr>
            <a:endParaRPr lang="en-US" sz="2400" b="0" i="0" dirty="0">
              <a:solidFill>
                <a:schemeClr val="bg1"/>
              </a:solidFill>
              <a:effectLst/>
            </a:endParaRPr>
          </a:p>
        </p:txBody>
      </p:sp>
      <p:pic>
        <p:nvPicPr>
          <p:cNvPr id="8" name="Picture 7">
            <a:extLst>
              <a:ext uri="{FF2B5EF4-FFF2-40B4-BE49-F238E27FC236}">
                <a16:creationId xmlns:a16="http://schemas.microsoft.com/office/drawing/2014/main" id="{A0047C92-46D9-0E8E-CF01-92F3D3B3ABBA}"/>
              </a:ext>
            </a:extLst>
          </p:cNvPr>
          <p:cNvPicPr>
            <a:picLocks noChangeAspect="1"/>
          </p:cNvPicPr>
          <p:nvPr/>
        </p:nvPicPr>
        <p:blipFill>
          <a:blip r:embed="rId2"/>
          <a:stretch>
            <a:fillRect/>
          </a:stretch>
        </p:blipFill>
        <p:spPr>
          <a:xfrm>
            <a:off x="922002" y="2411451"/>
            <a:ext cx="7220740" cy="1477362"/>
          </a:xfrm>
          <a:prstGeom prst="rect">
            <a:avLst/>
          </a:prstGeom>
        </p:spPr>
      </p:pic>
      <p:pic>
        <p:nvPicPr>
          <p:cNvPr id="10" name="Picture 9">
            <a:extLst>
              <a:ext uri="{FF2B5EF4-FFF2-40B4-BE49-F238E27FC236}">
                <a16:creationId xmlns:a16="http://schemas.microsoft.com/office/drawing/2014/main" id="{8052BBF8-2645-0632-DE48-1155EF120155}"/>
              </a:ext>
            </a:extLst>
          </p:cNvPr>
          <p:cNvPicPr>
            <a:picLocks noChangeAspect="1"/>
          </p:cNvPicPr>
          <p:nvPr/>
        </p:nvPicPr>
        <p:blipFill>
          <a:blip r:embed="rId3"/>
          <a:stretch>
            <a:fillRect/>
          </a:stretch>
        </p:blipFill>
        <p:spPr>
          <a:xfrm>
            <a:off x="922002" y="4387352"/>
            <a:ext cx="6958841" cy="961888"/>
          </a:xfrm>
          <a:prstGeom prst="rect">
            <a:avLst/>
          </a:prstGeom>
        </p:spPr>
      </p:pic>
      <p:pic>
        <p:nvPicPr>
          <p:cNvPr id="12" name="Picture 11">
            <a:extLst>
              <a:ext uri="{FF2B5EF4-FFF2-40B4-BE49-F238E27FC236}">
                <a16:creationId xmlns:a16="http://schemas.microsoft.com/office/drawing/2014/main" id="{64332B83-72B7-ED93-C673-50A97A317220}"/>
              </a:ext>
            </a:extLst>
          </p:cNvPr>
          <p:cNvPicPr>
            <a:picLocks noChangeAspect="1"/>
          </p:cNvPicPr>
          <p:nvPr/>
        </p:nvPicPr>
        <p:blipFill>
          <a:blip r:embed="rId4"/>
          <a:stretch>
            <a:fillRect/>
          </a:stretch>
        </p:blipFill>
        <p:spPr>
          <a:xfrm>
            <a:off x="8466924" y="2234497"/>
            <a:ext cx="3286584" cy="3705742"/>
          </a:xfrm>
          <a:prstGeom prst="rect">
            <a:avLst/>
          </a:prstGeom>
        </p:spPr>
      </p:pic>
    </p:spTree>
    <p:extLst>
      <p:ext uri="{BB962C8B-B14F-4D97-AF65-F5344CB8AC3E}">
        <p14:creationId xmlns:p14="http://schemas.microsoft.com/office/powerpoint/2010/main" val="1654180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B0E36F-EBA7-8291-CE93-226273F3B45D}"/>
              </a:ext>
            </a:extLst>
          </p:cNvPr>
          <p:cNvSpPr>
            <a:spLocks noGrp="1"/>
          </p:cNvSpPr>
          <p:nvPr>
            <p:ph idx="1"/>
          </p:nvPr>
        </p:nvSpPr>
        <p:spPr>
          <a:xfrm>
            <a:off x="838200" y="265176"/>
            <a:ext cx="10308336" cy="1800699"/>
          </a:xfrm>
        </p:spPr>
        <p:txBody>
          <a:bodyPr/>
          <a:lstStyle/>
          <a:p>
            <a:pPr marL="0" indent="0" algn="just">
              <a:buNone/>
            </a:pPr>
            <a:r>
              <a:rPr lang="en-US" sz="2400" dirty="0">
                <a:solidFill>
                  <a:schemeClr val="bg1"/>
                </a:solidFill>
              </a:rPr>
              <a:t>Q4. </a:t>
            </a:r>
            <a:r>
              <a:rPr lang="en-US" sz="2400" i="0" dirty="0">
                <a:solidFill>
                  <a:srgbClr val="E3E3E3"/>
                </a:solidFill>
                <a:effectLst/>
              </a:rPr>
              <a:t>Produce a report that calculates the Incremental Sold Quantity (ISU%) for each category during the Diwali campaign. Additionally, provide rankings for the categories based on their ISU%.</a:t>
            </a:r>
            <a:r>
              <a:rPr lang="en-US" sz="2400" dirty="0">
                <a:solidFill>
                  <a:srgbClr val="E3E3E3"/>
                </a:solidFill>
              </a:rPr>
              <a:t> </a:t>
            </a:r>
            <a:r>
              <a:rPr lang="en-US" sz="2400" i="0" dirty="0">
                <a:solidFill>
                  <a:srgbClr val="E3E3E3"/>
                </a:solidFill>
                <a:effectLst/>
              </a:rPr>
              <a:t>The report will include three key fields: Category. ISU%. rank order. This information will assist in assessing the category-wise success and impact of the Diwali campaign on incremental sales.</a:t>
            </a:r>
          </a:p>
          <a:p>
            <a:pPr algn="just"/>
            <a:endParaRPr lang="en-US" sz="2400" dirty="0">
              <a:solidFill>
                <a:schemeClr val="bg1"/>
              </a:solidFill>
            </a:endParaRPr>
          </a:p>
        </p:txBody>
      </p:sp>
      <p:pic>
        <p:nvPicPr>
          <p:cNvPr id="7" name="Picture 6">
            <a:extLst>
              <a:ext uri="{FF2B5EF4-FFF2-40B4-BE49-F238E27FC236}">
                <a16:creationId xmlns:a16="http://schemas.microsoft.com/office/drawing/2014/main" id="{33731456-B89E-FCFB-C9CC-6CB633041A9B}"/>
              </a:ext>
            </a:extLst>
          </p:cNvPr>
          <p:cNvPicPr>
            <a:picLocks noChangeAspect="1"/>
          </p:cNvPicPr>
          <p:nvPr/>
        </p:nvPicPr>
        <p:blipFill>
          <a:blip r:embed="rId2"/>
          <a:stretch>
            <a:fillRect/>
          </a:stretch>
        </p:blipFill>
        <p:spPr>
          <a:xfrm>
            <a:off x="916194" y="2587113"/>
            <a:ext cx="6316710" cy="3010320"/>
          </a:xfrm>
          <a:prstGeom prst="rect">
            <a:avLst/>
          </a:prstGeom>
        </p:spPr>
      </p:pic>
      <p:pic>
        <p:nvPicPr>
          <p:cNvPr id="11" name="Picture 10">
            <a:extLst>
              <a:ext uri="{FF2B5EF4-FFF2-40B4-BE49-F238E27FC236}">
                <a16:creationId xmlns:a16="http://schemas.microsoft.com/office/drawing/2014/main" id="{81F4B306-A2DB-5DAB-6E1E-E8F33C106D13}"/>
              </a:ext>
            </a:extLst>
          </p:cNvPr>
          <p:cNvPicPr>
            <a:picLocks noChangeAspect="1"/>
          </p:cNvPicPr>
          <p:nvPr/>
        </p:nvPicPr>
        <p:blipFill>
          <a:blip r:embed="rId3"/>
          <a:stretch>
            <a:fillRect/>
          </a:stretch>
        </p:blipFill>
        <p:spPr>
          <a:xfrm>
            <a:off x="7506552" y="3130889"/>
            <a:ext cx="3886736" cy="1922767"/>
          </a:xfrm>
          <a:prstGeom prst="rect">
            <a:avLst/>
          </a:prstGeom>
        </p:spPr>
      </p:pic>
    </p:spTree>
    <p:extLst>
      <p:ext uri="{BB962C8B-B14F-4D97-AF65-F5344CB8AC3E}">
        <p14:creationId xmlns:p14="http://schemas.microsoft.com/office/powerpoint/2010/main" val="2672253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BE79CB-FFB2-4F88-E622-2C77A3500835}"/>
              </a:ext>
            </a:extLst>
          </p:cNvPr>
          <p:cNvSpPr>
            <a:spLocks noGrp="1"/>
          </p:cNvSpPr>
          <p:nvPr>
            <p:ph idx="1"/>
          </p:nvPr>
        </p:nvSpPr>
        <p:spPr>
          <a:xfrm>
            <a:off x="838200" y="347473"/>
            <a:ext cx="10290048" cy="1755648"/>
          </a:xfrm>
        </p:spPr>
        <p:txBody>
          <a:bodyPr/>
          <a:lstStyle/>
          <a:p>
            <a:pPr marL="0" indent="0" algn="just">
              <a:buNone/>
            </a:pPr>
            <a:r>
              <a:rPr lang="en-US" sz="2400" dirty="0">
                <a:solidFill>
                  <a:schemeClr val="bg1"/>
                </a:solidFill>
              </a:rPr>
              <a:t>Q5. </a:t>
            </a:r>
            <a:r>
              <a:rPr lang="en-US" sz="2400" i="0" dirty="0">
                <a:solidFill>
                  <a:srgbClr val="E3E3E3"/>
                </a:solidFill>
                <a:effectLst/>
                <a:latin typeface="Google Sans"/>
              </a:rPr>
              <a:t>Create a report featuring the Top 5 products, ranked by Incremental Revenue Percentage (IR%), across all campaigns. The report will provide essential information including product name, category, and IR%. This analysis helps identify the most successful products in terms of incremental revenue across our campaigns, assisting in product optimization.</a:t>
            </a:r>
          </a:p>
        </p:txBody>
      </p:sp>
      <p:pic>
        <p:nvPicPr>
          <p:cNvPr id="5" name="Picture 4">
            <a:extLst>
              <a:ext uri="{FF2B5EF4-FFF2-40B4-BE49-F238E27FC236}">
                <a16:creationId xmlns:a16="http://schemas.microsoft.com/office/drawing/2014/main" id="{B3233AC5-FDF9-7567-41D6-6A6CEC929197}"/>
              </a:ext>
            </a:extLst>
          </p:cNvPr>
          <p:cNvPicPr>
            <a:picLocks noChangeAspect="1"/>
          </p:cNvPicPr>
          <p:nvPr/>
        </p:nvPicPr>
        <p:blipFill>
          <a:blip r:embed="rId2"/>
          <a:stretch>
            <a:fillRect/>
          </a:stretch>
        </p:blipFill>
        <p:spPr>
          <a:xfrm>
            <a:off x="2403823" y="2247995"/>
            <a:ext cx="7384352" cy="2028444"/>
          </a:xfrm>
          <a:prstGeom prst="rect">
            <a:avLst/>
          </a:prstGeom>
        </p:spPr>
      </p:pic>
      <p:pic>
        <p:nvPicPr>
          <p:cNvPr id="7" name="Picture 6">
            <a:extLst>
              <a:ext uri="{FF2B5EF4-FFF2-40B4-BE49-F238E27FC236}">
                <a16:creationId xmlns:a16="http://schemas.microsoft.com/office/drawing/2014/main" id="{C44F4ABE-88A8-AD80-7A24-55FC32D949C8}"/>
              </a:ext>
            </a:extLst>
          </p:cNvPr>
          <p:cNvPicPr>
            <a:picLocks noChangeAspect="1"/>
          </p:cNvPicPr>
          <p:nvPr/>
        </p:nvPicPr>
        <p:blipFill>
          <a:blip r:embed="rId3"/>
          <a:stretch>
            <a:fillRect/>
          </a:stretch>
        </p:blipFill>
        <p:spPr>
          <a:xfrm>
            <a:off x="3461974" y="4559570"/>
            <a:ext cx="5268051" cy="1475470"/>
          </a:xfrm>
          <a:prstGeom prst="rect">
            <a:avLst/>
          </a:prstGeom>
        </p:spPr>
      </p:pic>
    </p:spTree>
    <p:extLst>
      <p:ext uri="{BB962C8B-B14F-4D97-AF65-F5344CB8AC3E}">
        <p14:creationId xmlns:p14="http://schemas.microsoft.com/office/powerpoint/2010/main" val="3302055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DDBD9-F0EC-A257-D35D-1DACC63D6928}"/>
              </a:ext>
            </a:extLst>
          </p:cNvPr>
          <p:cNvSpPr>
            <a:spLocks noGrp="1"/>
          </p:cNvSpPr>
          <p:nvPr>
            <p:ph type="title"/>
          </p:nvPr>
        </p:nvSpPr>
        <p:spPr>
          <a:xfrm>
            <a:off x="838200" y="365125"/>
            <a:ext cx="10515600" cy="741299"/>
          </a:xfrm>
        </p:spPr>
        <p:txBody>
          <a:bodyPr/>
          <a:lstStyle/>
          <a:p>
            <a:r>
              <a:rPr lang="en-US" sz="4000" dirty="0">
                <a:solidFill>
                  <a:schemeClr val="accent5">
                    <a:lumMod val="40000"/>
                    <a:lumOff val="60000"/>
                  </a:schemeClr>
                </a:solidFill>
                <a:latin typeface="Franklin Gothic Medium" panose="020B0603020102020204" pitchFamily="34" charset="0"/>
              </a:rPr>
              <a:t>Store Performance Analysis</a:t>
            </a:r>
          </a:p>
        </p:txBody>
      </p:sp>
      <p:sp>
        <p:nvSpPr>
          <p:cNvPr id="3" name="Content Placeholder 2">
            <a:extLst>
              <a:ext uri="{FF2B5EF4-FFF2-40B4-BE49-F238E27FC236}">
                <a16:creationId xmlns:a16="http://schemas.microsoft.com/office/drawing/2014/main" id="{017B7D24-35C3-3AAB-E832-49D0ACAC217C}"/>
              </a:ext>
            </a:extLst>
          </p:cNvPr>
          <p:cNvSpPr>
            <a:spLocks noGrp="1"/>
          </p:cNvSpPr>
          <p:nvPr>
            <p:ph idx="1"/>
          </p:nvPr>
        </p:nvSpPr>
        <p:spPr>
          <a:xfrm>
            <a:off x="838200" y="1170433"/>
            <a:ext cx="6394704" cy="438912"/>
          </a:xfrm>
        </p:spPr>
        <p:txBody>
          <a:bodyPr/>
          <a:lstStyle/>
          <a:p>
            <a:pPr marL="0" indent="0">
              <a:buNone/>
            </a:pPr>
            <a:r>
              <a:rPr lang="en-US" sz="2400" dirty="0">
                <a:solidFill>
                  <a:schemeClr val="bg1"/>
                </a:solidFill>
              </a:rPr>
              <a:t>Top 10 Stores in terms of Incremental Revenue(IR)</a:t>
            </a:r>
          </a:p>
          <a:p>
            <a:pPr marL="0" indent="0">
              <a:buNone/>
            </a:pPr>
            <a:endParaRPr lang="en-US" sz="2400" dirty="0">
              <a:solidFill>
                <a:schemeClr val="bg1"/>
              </a:solidFill>
            </a:endParaRPr>
          </a:p>
          <a:p>
            <a:pPr marL="0" indent="0">
              <a:buNone/>
            </a:pPr>
            <a:endParaRPr lang="en-US" sz="2400" dirty="0">
              <a:solidFill>
                <a:schemeClr val="bg1"/>
              </a:solidFill>
            </a:endParaRPr>
          </a:p>
        </p:txBody>
      </p:sp>
      <p:sp>
        <p:nvSpPr>
          <p:cNvPr id="6" name="TextBox 5">
            <a:extLst>
              <a:ext uri="{FF2B5EF4-FFF2-40B4-BE49-F238E27FC236}">
                <a16:creationId xmlns:a16="http://schemas.microsoft.com/office/drawing/2014/main" id="{525D5519-39C2-72B7-9C14-196C215E2BB9}"/>
              </a:ext>
            </a:extLst>
          </p:cNvPr>
          <p:cNvSpPr txBox="1"/>
          <p:nvPr/>
        </p:nvSpPr>
        <p:spPr>
          <a:xfrm>
            <a:off x="5330952" y="2221683"/>
            <a:ext cx="5861304" cy="707886"/>
          </a:xfrm>
          <a:prstGeom prst="rect">
            <a:avLst/>
          </a:prstGeom>
          <a:noFill/>
        </p:spPr>
        <p:txBody>
          <a:bodyPr wrap="square" rtlCol="0">
            <a:spAutoFit/>
          </a:bodyPr>
          <a:lstStyle/>
          <a:p>
            <a:pPr algn="just"/>
            <a:r>
              <a:rPr lang="en-US" sz="2000" dirty="0">
                <a:solidFill>
                  <a:schemeClr val="bg1"/>
                </a:solidFill>
              </a:rPr>
              <a:t>Given is the list of top 10 stores that has earned the highest Incremental Revenue(IR) during the campaign</a:t>
            </a:r>
          </a:p>
        </p:txBody>
      </p:sp>
      <p:sp>
        <p:nvSpPr>
          <p:cNvPr id="7" name="TextBox 6">
            <a:extLst>
              <a:ext uri="{FF2B5EF4-FFF2-40B4-BE49-F238E27FC236}">
                <a16:creationId xmlns:a16="http://schemas.microsoft.com/office/drawing/2014/main" id="{A9E1B827-F803-9DA3-61A3-A0B619362127}"/>
              </a:ext>
            </a:extLst>
          </p:cNvPr>
          <p:cNvSpPr txBox="1"/>
          <p:nvPr/>
        </p:nvSpPr>
        <p:spPr>
          <a:xfrm>
            <a:off x="5330952" y="3895345"/>
            <a:ext cx="6062472" cy="707886"/>
          </a:xfrm>
          <a:prstGeom prst="rect">
            <a:avLst/>
          </a:prstGeom>
          <a:noFill/>
        </p:spPr>
        <p:txBody>
          <a:bodyPr wrap="square" rtlCol="0">
            <a:spAutoFit/>
          </a:bodyPr>
          <a:lstStyle/>
          <a:p>
            <a:pPr algn="just"/>
            <a:r>
              <a:rPr lang="en-US" sz="2000" dirty="0">
                <a:solidFill>
                  <a:schemeClr val="bg1"/>
                </a:solidFill>
              </a:rPr>
              <a:t>We can observe that all the 10 stores are located on Bengaluru, Chennai and Mysore</a:t>
            </a:r>
          </a:p>
        </p:txBody>
      </p:sp>
      <p:pic>
        <p:nvPicPr>
          <p:cNvPr id="9" name="Picture 8">
            <a:extLst>
              <a:ext uri="{FF2B5EF4-FFF2-40B4-BE49-F238E27FC236}">
                <a16:creationId xmlns:a16="http://schemas.microsoft.com/office/drawing/2014/main" id="{C6B2F5ED-E787-ECA2-4BB4-2B897AADD5B6}"/>
              </a:ext>
            </a:extLst>
          </p:cNvPr>
          <p:cNvPicPr>
            <a:picLocks noChangeAspect="1"/>
          </p:cNvPicPr>
          <p:nvPr/>
        </p:nvPicPr>
        <p:blipFill>
          <a:blip r:embed="rId2"/>
          <a:stretch>
            <a:fillRect/>
          </a:stretch>
        </p:blipFill>
        <p:spPr>
          <a:xfrm>
            <a:off x="5330952" y="3436774"/>
            <a:ext cx="356616" cy="356616"/>
          </a:xfrm>
          <a:prstGeom prst="rect">
            <a:avLst/>
          </a:prstGeom>
        </p:spPr>
      </p:pic>
      <p:pic>
        <p:nvPicPr>
          <p:cNvPr id="11" name="Picture 10">
            <a:extLst>
              <a:ext uri="{FF2B5EF4-FFF2-40B4-BE49-F238E27FC236}">
                <a16:creationId xmlns:a16="http://schemas.microsoft.com/office/drawing/2014/main" id="{12ECB4AB-3817-0C7E-0ECE-184F17818597}"/>
              </a:ext>
            </a:extLst>
          </p:cNvPr>
          <p:cNvPicPr>
            <a:picLocks noChangeAspect="1"/>
          </p:cNvPicPr>
          <p:nvPr/>
        </p:nvPicPr>
        <p:blipFill>
          <a:blip r:embed="rId3"/>
          <a:stretch>
            <a:fillRect/>
          </a:stretch>
        </p:blipFill>
        <p:spPr>
          <a:xfrm>
            <a:off x="917449" y="1673354"/>
            <a:ext cx="4004752" cy="4443983"/>
          </a:xfrm>
          <a:prstGeom prst="rect">
            <a:avLst/>
          </a:prstGeom>
        </p:spPr>
      </p:pic>
    </p:spTree>
    <p:extLst>
      <p:ext uri="{BB962C8B-B14F-4D97-AF65-F5344CB8AC3E}">
        <p14:creationId xmlns:p14="http://schemas.microsoft.com/office/powerpoint/2010/main" val="3814918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05D74E-37E9-3DA2-A89B-FDB7ED5D8B02}"/>
              </a:ext>
            </a:extLst>
          </p:cNvPr>
          <p:cNvSpPr>
            <a:spLocks noGrp="1"/>
          </p:cNvSpPr>
          <p:nvPr>
            <p:ph idx="1"/>
          </p:nvPr>
        </p:nvSpPr>
        <p:spPr>
          <a:xfrm>
            <a:off x="838200" y="265177"/>
            <a:ext cx="7043928" cy="448056"/>
          </a:xfrm>
        </p:spPr>
        <p:txBody>
          <a:bodyPr/>
          <a:lstStyle/>
          <a:p>
            <a:pPr marL="0" indent="0">
              <a:buNone/>
            </a:pPr>
            <a:r>
              <a:rPr lang="en-US" sz="2400" dirty="0">
                <a:solidFill>
                  <a:schemeClr val="bg1"/>
                </a:solidFill>
              </a:rPr>
              <a:t>Bottom 10 Stores in terms of Incremental Sold unit(ISU)</a:t>
            </a:r>
          </a:p>
          <a:p>
            <a:pPr marL="0" indent="0">
              <a:buNone/>
            </a:pPr>
            <a:endParaRPr lang="en-US" sz="2400" dirty="0">
              <a:solidFill>
                <a:schemeClr val="bg1"/>
              </a:solidFill>
            </a:endParaRPr>
          </a:p>
        </p:txBody>
      </p:sp>
      <p:pic>
        <p:nvPicPr>
          <p:cNvPr id="6" name="Picture 5">
            <a:extLst>
              <a:ext uri="{FF2B5EF4-FFF2-40B4-BE49-F238E27FC236}">
                <a16:creationId xmlns:a16="http://schemas.microsoft.com/office/drawing/2014/main" id="{93C30E0B-A814-E29D-3ADB-F685B74F82E0}"/>
              </a:ext>
            </a:extLst>
          </p:cNvPr>
          <p:cNvPicPr>
            <a:picLocks noChangeAspect="1"/>
          </p:cNvPicPr>
          <p:nvPr/>
        </p:nvPicPr>
        <p:blipFill>
          <a:blip r:embed="rId2"/>
          <a:stretch>
            <a:fillRect/>
          </a:stretch>
        </p:blipFill>
        <p:spPr>
          <a:xfrm>
            <a:off x="838200" y="1207009"/>
            <a:ext cx="3971996" cy="4443982"/>
          </a:xfrm>
          <a:prstGeom prst="rect">
            <a:avLst/>
          </a:prstGeom>
        </p:spPr>
      </p:pic>
      <p:sp>
        <p:nvSpPr>
          <p:cNvPr id="7" name="TextBox 6">
            <a:extLst>
              <a:ext uri="{FF2B5EF4-FFF2-40B4-BE49-F238E27FC236}">
                <a16:creationId xmlns:a16="http://schemas.microsoft.com/office/drawing/2014/main" id="{009BA19A-8DF6-5601-BC7E-770B653686E3}"/>
              </a:ext>
            </a:extLst>
          </p:cNvPr>
          <p:cNvSpPr txBox="1"/>
          <p:nvPr/>
        </p:nvSpPr>
        <p:spPr>
          <a:xfrm>
            <a:off x="5323840" y="2221683"/>
            <a:ext cx="5722112" cy="1015663"/>
          </a:xfrm>
          <a:prstGeom prst="rect">
            <a:avLst/>
          </a:prstGeom>
          <a:noFill/>
        </p:spPr>
        <p:txBody>
          <a:bodyPr wrap="square" rtlCol="0">
            <a:spAutoFit/>
          </a:bodyPr>
          <a:lstStyle/>
          <a:p>
            <a:pPr algn="just"/>
            <a:r>
              <a:rPr lang="en-US" sz="2000" dirty="0">
                <a:solidFill>
                  <a:schemeClr val="bg1"/>
                </a:solidFill>
              </a:rPr>
              <a:t>Given is the list of bottom 10 stores that has the highest Incremental Sold Unit(ISU) during the campaign</a:t>
            </a:r>
          </a:p>
        </p:txBody>
      </p:sp>
      <p:sp>
        <p:nvSpPr>
          <p:cNvPr id="8" name="TextBox 7">
            <a:extLst>
              <a:ext uri="{FF2B5EF4-FFF2-40B4-BE49-F238E27FC236}">
                <a16:creationId xmlns:a16="http://schemas.microsoft.com/office/drawing/2014/main" id="{137E5386-A6FB-6650-1253-D2411C308B61}"/>
              </a:ext>
            </a:extLst>
          </p:cNvPr>
          <p:cNvSpPr txBox="1"/>
          <p:nvPr/>
        </p:nvSpPr>
        <p:spPr>
          <a:xfrm>
            <a:off x="5318760" y="3896714"/>
            <a:ext cx="6035040" cy="1015663"/>
          </a:xfrm>
          <a:prstGeom prst="rect">
            <a:avLst/>
          </a:prstGeom>
          <a:noFill/>
        </p:spPr>
        <p:txBody>
          <a:bodyPr wrap="square" rtlCol="0">
            <a:spAutoFit/>
          </a:bodyPr>
          <a:lstStyle/>
          <a:p>
            <a:pPr algn="just"/>
            <a:r>
              <a:rPr lang="en-US" sz="2000" dirty="0">
                <a:solidFill>
                  <a:schemeClr val="bg1"/>
                </a:solidFill>
              </a:rPr>
              <a:t>We can observe that all the 10 stores are located on Coimbatore, Vijayawada, Visakhapatnam, Mangalore and Trivandrum</a:t>
            </a:r>
          </a:p>
        </p:txBody>
      </p:sp>
      <p:pic>
        <p:nvPicPr>
          <p:cNvPr id="9" name="Picture 8">
            <a:extLst>
              <a:ext uri="{FF2B5EF4-FFF2-40B4-BE49-F238E27FC236}">
                <a16:creationId xmlns:a16="http://schemas.microsoft.com/office/drawing/2014/main" id="{BF1B4C51-C837-BEF3-394C-1534DB9D80C5}"/>
              </a:ext>
            </a:extLst>
          </p:cNvPr>
          <p:cNvPicPr>
            <a:picLocks noChangeAspect="1"/>
          </p:cNvPicPr>
          <p:nvPr/>
        </p:nvPicPr>
        <p:blipFill>
          <a:blip r:embed="rId3"/>
          <a:stretch>
            <a:fillRect/>
          </a:stretch>
        </p:blipFill>
        <p:spPr>
          <a:xfrm>
            <a:off x="5323840" y="3388722"/>
            <a:ext cx="356616" cy="356616"/>
          </a:xfrm>
          <a:prstGeom prst="rect">
            <a:avLst/>
          </a:prstGeom>
        </p:spPr>
      </p:pic>
    </p:spTree>
    <p:extLst>
      <p:ext uri="{BB962C8B-B14F-4D97-AF65-F5344CB8AC3E}">
        <p14:creationId xmlns:p14="http://schemas.microsoft.com/office/powerpoint/2010/main" val="837475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2494</TotalTime>
  <Words>1046</Words>
  <Application>Microsoft Office PowerPoint</Application>
  <PresentationFormat>Widescreen</PresentationFormat>
  <Paragraphs>60</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-apple-system</vt:lpstr>
      <vt:lpstr>Arial</vt:lpstr>
      <vt:lpstr>Dubai Medium</vt:lpstr>
      <vt:lpstr>Franklin Gothic Medium</vt:lpstr>
      <vt:lpstr>Google Sans</vt:lpstr>
      <vt:lpstr>Mistral</vt:lpstr>
      <vt:lpstr>Office Theme</vt:lpstr>
      <vt:lpstr>AtliQ Mart Promotional Campaign Performance Analysis</vt:lpstr>
      <vt:lpstr>Why This Report???</vt:lpstr>
      <vt:lpstr>Ad Hoc Request</vt:lpstr>
      <vt:lpstr>PowerPoint Presentation</vt:lpstr>
      <vt:lpstr>PowerPoint Presentation</vt:lpstr>
      <vt:lpstr>PowerPoint Presentation</vt:lpstr>
      <vt:lpstr>PowerPoint Presentation</vt:lpstr>
      <vt:lpstr>Store Performance Analysis</vt:lpstr>
      <vt:lpstr>PowerPoint Presentation</vt:lpstr>
      <vt:lpstr>PowerPoint Presentation</vt:lpstr>
      <vt:lpstr>Promotion Type Analysis</vt:lpstr>
      <vt:lpstr>PowerPoint Presentation</vt:lpstr>
      <vt:lpstr>PowerPoint Presentation</vt:lpstr>
      <vt:lpstr>Product and Category Analysis</vt:lpstr>
      <vt:lpstr>PowerPoint Presentation</vt:lpstr>
      <vt:lpstr>PowerPoint Presentation</vt:lpstr>
      <vt:lpstr>Secondary Analysis</vt:lpstr>
      <vt:lpstr>Recommendations</vt:lpstr>
      <vt:lpstr>Dashboard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Analysis of Promotional Campaigns of a Super Store</dc:title>
  <dc:creator>Hari Krishna G R</dc:creator>
  <cp:lastModifiedBy>Hari Krishna G R</cp:lastModifiedBy>
  <cp:revision>10</cp:revision>
  <dcterms:created xsi:type="dcterms:W3CDTF">2024-02-23T01:26:22Z</dcterms:created>
  <dcterms:modified xsi:type="dcterms:W3CDTF">2024-03-05T15:06:01Z</dcterms:modified>
</cp:coreProperties>
</file>