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17"/>
  </p:notesMasterIdLst>
  <p:sldIdLst>
    <p:sldId id="256" r:id="rId2"/>
    <p:sldId id="266" r:id="rId3"/>
    <p:sldId id="265" r:id="rId4"/>
    <p:sldId id="259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58" r:id="rId14"/>
    <p:sldId id="270" r:id="rId15"/>
    <p:sldId id="271" r:id="rId16"/>
  </p:sldIdLst>
  <p:sldSz cx="18288000" cy="10287000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Fira Code" panose="020B0809050000020004" pitchFamily="49" charset="0"/>
      <p:regular r:id="rId30"/>
      <p:bold r:id="rId31"/>
    </p:embeddedFont>
    <p:embeddedFont>
      <p:font typeface="Garamond" panose="02020404030301010803" pitchFamily="18" charset="0"/>
      <p:regular r:id="rId32"/>
      <p:bold r:id="rId33"/>
      <p: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545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034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68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3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785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28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9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50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emplate">
            <a:extLst>
              <a:ext uri="{FF2B5EF4-FFF2-40B4-BE49-F238E27FC236}">
                <a16:creationId xmlns:a16="http://schemas.microsoft.com/office/drawing/2014/main" id="{61A8254B-902D-DCC6-C632-57EB4AE149A9}"/>
              </a:ext>
            </a:extLst>
          </p:cNvPr>
          <p:cNvGrpSpPr/>
          <p:nvPr userDrawn="1"/>
        </p:nvGrpSpPr>
        <p:grpSpPr>
          <a:xfrm>
            <a:off x="0" y="-1"/>
            <a:ext cx="18288000" cy="10279529"/>
            <a:chOff x="0" y="-1"/>
            <a:chExt cx="18288000" cy="10279529"/>
          </a:xfrm>
        </p:grpSpPr>
        <p:pic>
          <p:nvPicPr>
            <p:cNvPr id="3" name="BG">
              <a:extLst>
                <a:ext uri="{FF2B5EF4-FFF2-40B4-BE49-F238E27FC236}">
                  <a16:creationId xmlns:a16="http://schemas.microsoft.com/office/drawing/2014/main" id="{EB3C3C2B-CA1B-62C1-DD63-5ECD6EAB1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8288000" cy="10279529"/>
            </a:xfrm>
            <a:prstGeom prst="rect">
              <a:avLst/>
            </a:prstGeom>
          </p:spPr>
        </p:pic>
        <p:cxnSp>
          <p:nvCxnSpPr>
            <p:cNvPr id="4" name="Google Shape;86;p13">
              <a:extLst>
                <a:ext uri="{FF2B5EF4-FFF2-40B4-BE49-F238E27FC236}">
                  <a16:creationId xmlns:a16="http://schemas.microsoft.com/office/drawing/2014/main" id="{E897FC1A-7547-726B-B0FC-BEED13E90F4E}"/>
                </a:ext>
              </a:extLst>
            </p:cNvPr>
            <p:cNvCxnSpPr/>
            <p:nvPr/>
          </p:nvCxnSpPr>
          <p:spPr>
            <a:xfrm>
              <a:off x="402032" y="9663962"/>
              <a:ext cx="17483937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" name="Google Shape;89;p13">
              <a:extLst>
                <a:ext uri="{FF2B5EF4-FFF2-40B4-BE49-F238E27FC236}">
                  <a16:creationId xmlns:a16="http://schemas.microsoft.com/office/drawing/2014/main" id="{C28E1A69-FF30-37E3-A444-9C78059D9966}"/>
                </a:ext>
              </a:extLst>
            </p:cNvPr>
            <p:cNvSpPr txBox="1"/>
            <p:nvPr/>
          </p:nvSpPr>
          <p:spPr>
            <a:xfrm>
              <a:off x="402032" y="9807743"/>
              <a:ext cx="3661968" cy="344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99" b="0" i="0" u="none" strike="noStrike" cap="none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PRESENTED BY </a:t>
              </a:r>
              <a:r>
                <a:rPr lang="en-US" sz="1599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Hari Krishna G R</a:t>
              </a:r>
              <a:endParaRPr dirty="0"/>
            </a:p>
          </p:txBody>
        </p:sp>
        <p:pic>
          <p:nvPicPr>
            <p:cNvPr id="6" name="CodeBasics">
              <a:extLst>
                <a:ext uri="{FF2B5EF4-FFF2-40B4-BE49-F238E27FC236}">
                  <a16:creationId xmlns:a16="http://schemas.microsoft.com/office/drawing/2014/main" id="{39F428DE-50B1-A2D4-D690-49CC1C04A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" y="107311"/>
              <a:ext cx="2235200" cy="851007"/>
            </a:xfrm>
            <a:prstGeom prst="rect">
              <a:avLst/>
            </a:prstGeom>
          </p:spPr>
        </p:pic>
        <p:pic>
          <p:nvPicPr>
            <p:cNvPr id="7" name="AtliQ">
              <a:extLst>
                <a:ext uri="{FF2B5EF4-FFF2-40B4-BE49-F238E27FC236}">
                  <a16:creationId xmlns:a16="http://schemas.microsoft.com/office/drawing/2014/main" id="{26F7F67E-990E-30BE-4C8E-85A7492B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25800" y="92071"/>
              <a:ext cx="2235200" cy="851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3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761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7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Template">
            <a:extLst>
              <a:ext uri="{FF2B5EF4-FFF2-40B4-BE49-F238E27FC236}">
                <a16:creationId xmlns:a16="http://schemas.microsoft.com/office/drawing/2014/main" id="{B6A3850E-4A0C-27EF-F972-CAFD17601EBE}"/>
              </a:ext>
            </a:extLst>
          </p:cNvPr>
          <p:cNvGrpSpPr/>
          <p:nvPr userDrawn="1"/>
        </p:nvGrpSpPr>
        <p:grpSpPr>
          <a:xfrm>
            <a:off x="0" y="-1"/>
            <a:ext cx="18288000" cy="10279529"/>
            <a:chOff x="0" y="-1"/>
            <a:chExt cx="18288000" cy="10279529"/>
          </a:xfrm>
        </p:grpSpPr>
        <p:pic>
          <p:nvPicPr>
            <p:cNvPr id="13" name="BG">
              <a:extLst>
                <a:ext uri="{FF2B5EF4-FFF2-40B4-BE49-F238E27FC236}">
                  <a16:creationId xmlns:a16="http://schemas.microsoft.com/office/drawing/2014/main" id="{688341AD-D592-54B4-B2FB-2C835296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0" y="-1"/>
              <a:ext cx="18288000" cy="10279529"/>
            </a:xfrm>
            <a:prstGeom prst="rect">
              <a:avLst/>
            </a:prstGeom>
          </p:spPr>
        </p:pic>
        <p:cxnSp>
          <p:nvCxnSpPr>
            <p:cNvPr id="14" name="Google Shape;86;p13">
              <a:extLst>
                <a:ext uri="{FF2B5EF4-FFF2-40B4-BE49-F238E27FC236}">
                  <a16:creationId xmlns:a16="http://schemas.microsoft.com/office/drawing/2014/main" id="{2907AE37-FBE0-7F6A-A193-94B934538781}"/>
                </a:ext>
              </a:extLst>
            </p:cNvPr>
            <p:cNvCxnSpPr/>
            <p:nvPr/>
          </p:nvCxnSpPr>
          <p:spPr>
            <a:xfrm>
              <a:off x="402032" y="9663962"/>
              <a:ext cx="17483937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89;p13">
              <a:extLst>
                <a:ext uri="{FF2B5EF4-FFF2-40B4-BE49-F238E27FC236}">
                  <a16:creationId xmlns:a16="http://schemas.microsoft.com/office/drawing/2014/main" id="{4F861E7B-1BBB-378C-DDFA-474E8669665F}"/>
                </a:ext>
              </a:extLst>
            </p:cNvPr>
            <p:cNvSpPr txBox="1"/>
            <p:nvPr/>
          </p:nvSpPr>
          <p:spPr>
            <a:xfrm>
              <a:off x="402032" y="9807743"/>
              <a:ext cx="3661968" cy="344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99" b="0" i="0" u="none" strike="noStrike" cap="none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PRESENTED BY </a:t>
              </a:r>
              <a:r>
                <a:rPr lang="en-US" sz="1599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Hari Krishna G R</a:t>
              </a:r>
              <a:endParaRPr dirty="0"/>
            </a:p>
          </p:txBody>
        </p:sp>
        <p:pic>
          <p:nvPicPr>
            <p:cNvPr id="16" name="CodeBasics">
              <a:extLst>
                <a:ext uri="{FF2B5EF4-FFF2-40B4-BE49-F238E27FC236}">
                  <a16:creationId xmlns:a16="http://schemas.microsoft.com/office/drawing/2014/main" id="{523005A7-E18B-8A1E-3312-5D2B487EC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7000" y="107311"/>
              <a:ext cx="2235200" cy="851007"/>
            </a:xfrm>
            <a:prstGeom prst="rect">
              <a:avLst/>
            </a:prstGeom>
          </p:spPr>
        </p:pic>
        <p:pic>
          <p:nvPicPr>
            <p:cNvPr id="17" name="AtliQ">
              <a:extLst>
                <a:ext uri="{FF2B5EF4-FFF2-40B4-BE49-F238E27FC236}">
                  <a16:creationId xmlns:a16="http://schemas.microsoft.com/office/drawing/2014/main" id="{29ABF7EC-5BF7-C109-4E92-F63E2D03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5925800" y="92071"/>
              <a:ext cx="2235200" cy="851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04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E254473-9123-F6A3-CC42-9832FF2C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26" y="641720"/>
            <a:ext cx="9192908" cy="37914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B9BC14-430E-E65C-3FFB-DCCB26C8335B}"/>
              </a:ext>
            </a:extLst>
          </p:cNvPr>
          <p:cNvSpPr txBox="1"/>
          <p:nvPr/>
        </p:nvSpPr>
        <p:spPr>
          <a:xfrm>
            <a:off x="2206844" y="4983480"/>
            <a:ext cx="138743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 Narrow" panose="020B0606020202030204" pitchFamily="34" charset="0"/>
              </a:rPr>
              <a:t>Customer Segmentation Insights 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Arial Narrow" panose="020B0606020202030204" pitchFamily="34" charset="0"/>
              </a:rPr>
              <a:t>to Product Strategy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60A27-38D8-C506-09D4-C4DCE0E8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1106805"/>
            <a:ext cx="570547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83405-95DE-7871-BC53-29391D55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3808096"/>
            <a:ext cx="8229600" cy="315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80C27-2A81-1EAB-0250-166BB0D792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8" b="1"/>
          <a:stretch/>
        </p:blipFill>
        <p:spPr>
          <a:xfrm>
            <a:off x="8336280" y="6633030"/>
            <a:ext cx="9951719" cy="2998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758C0-3BA5-4924-1FB1-303A73B98906}"/>
              </a:ext>
            </a:extLst>
          </p:cNvPr>
          <p:cNvSpPr txBox="1"/>
          <p:nvPr/>
        </p:nvSpPr>
        <p:spPr>
          <a:xfrm>
            <a:off x="8519160" y="2105571"/>
            <a:ext cx="9347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data Married customer tend to utilize their income more contributing 80% of the total spend than single customers whose contribution is 20%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Married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seem to spend their income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Groceries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Electronics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seem to utilize their income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Apparel, Electronics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Entertainment.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CDF34-F30C-F9C9-D745-1C72093D889F}"/>
              </a:ext>
            </a:extLst>
          </p:cNvPr>
          <p:cNvSpPr txBox="1"/>
          <p:nvPr/>
        </p:nvSpPr>
        <p:spPr>
          <a:xfrm>
            <a:off x="4590513" y="132752"/>
            <a:ext cx="9106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376546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2E61F-A318-2737-3708-42C8BBD7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05" y="1040130"/>
            <a:ext cx="5743575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8CE61-FD8A-D063-CF20-FD167B04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1" y="3764280"/>
            <a:ext cx="8217219" cy="320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09FBA-F46B-4F9F-872A-91F5FFFC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80" y="6647543"/>
            <a:ext cx="9951720" cy="3020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3DED46-FC99-6877-3CCA-0433D4A05F61}"/>
              </a:ext>
            </a:extLst>
          </p:cNvPr>
          <p:cNvSpPr txBox="1"/>
          <p:nvPr/>
        </p:nvSpPr>
        <p:spPr>
          <a:xfrm>
            <a:off x="8488680" y="2163629"/>
            <a:ext cx="9378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Salaried IT Employees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the highest income utilization% which is higher than the overall average utilization%. Their spending being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Apparel, Food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Health &amp; Wellness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to other segments.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Freelancers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Other Salaried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the second and third highest utilization%. Their spending being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Electronics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Groceries.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E2684-1376-F772-5464-1E916320D137}"/>
              </a:ext>
            </a:extLst>
          </p:cNvPr>
          <p:cNvSpPr txBox="1"/>
          <p:nvPr/>
        </p:nvSpPr>
        <p:spPr>
          <a:xfrm>
            <a:off x="4907909" y="132752"/>
            <a:ext cx="8472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Occupation</a:t>
            </a:r>
          </a:p>
        </p:txBody>
      </p:sp>
    </p:spTree>
    <p:extLst>
      <p:ext uri="{BB962C8B-B14F-4D97-AF65-F5344CB8AC3E}">
        <p14:creationId xmlns:p14="http://schemas.microsoft.com/office/powerpoint/2010/main" val="420742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3CB73D8-AE40-49A8-C0E7-68E35828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281" y="6675120"/>
            <a:ext cx="9951720" cy="3042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2DC24C-D967-B486-BA99-DFB6B376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0" y="1064895"/>
            <a:ext cx="5753100" cy="2714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E4F1A7-0E01-E8F0-FCA9-60E322538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29" y="3779520"/>
            <a:ext cx="8194151" cy="31640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5A74F9-0C5C-7D00-93B3-3FF679BDD8F5}"/>
              </a:ext>
            </a:extLst>
          </p:cNvPr>
          <p:cNvSpPr txBox="1"/>
          <p:nvPr/>
        </p:nvSpPr>
        <p:spPr>
          <a:xfrm>
            <a:off x="8488680" y="2149108"/>
            <a:ext cx="9378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data it seems already Credit card users have the highest utilization%. 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who chose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Debit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banking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 to spend their income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Electronics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Groceries</a:t>
            </a:r>
          </a:p>
          <a:p>
            <a:pPr algn="just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who chose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UPI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 to spend their income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Groceries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than other customers.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E24A9-A02F-AB5F-FB3E-EC84463EEB39}"/>
              </a:ext>
            </a:extLst>
          </p:cNvPr>
          <p:cNvSpPr txBox="1"/>
          <p:nvPr/>
        </p:nvSpPr>
        <p:spPr>
          <a:xfrm>
            <a:off x="4567274" y="132752"/>
            <a:ext cx="915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Payment Type</a:t>
            </a:r>
          </a:p>
        </p:txBody>
      </p:sp>
    </p:spTree>
    <p:extLst>
      <p:ext uri="{BB962C8B-B14F-4D97-AF65-F5344CB8AC3E}">
        <p14:creationId xmlns:p14="http://schemas.microsoft.com/office/powerpoint/2010/main" val="322083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13BA3-3867-D43C-9B4C-B6CEF7F27987}"/>
              </a:ext>
            </a:extLst>
          </p:cNvPr>
          <p:cNvSpPr txBox="1"/>
          <p:nvPr/>
        </p:nvSpPr>
        <p:spPr>
          <a:xfrm>
            <a:off x="4261917" y="132752"/>
            <a:ext cx="9764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Key Insights and Customer Segments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AC5C5-43F0-35D9-54AA-6F2CF7C97E91}"/>
              </a:ext>
            </a:extLst>
          </p:cNvPr>
          <p:cNvGrpSpPr/>
          <p:nvPr/>
        </p:nvGrpSpPr>
        <p:grpSpPr>
          <a:xfrm>
            <a:off x="7772400" y="3757385"/>
            <a:ext cx="2743200" cy="2772229"/>
            <a:chOff x="820726" y="2198914"/>
            <a:chExt cx="5486400" cy="54718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940C95-5B5E-73B2-C8B0-FD9610BDA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2306" y="3403235"/>
              <a:ext cx="3063242" cy="3063243"/>
            </a:xfrm>
            <a:prstGeom prst="rect">
              <a:avLst/>
            </a:prstGeom>
          </p:spPr>
        </p:pic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3A3B254-CCEB-46CB-ACB0-85561A8B49EA}"/>
                </a:ext>
              </a:extLst>
            </p:cNvPr>
            <p:cNvSpPr/>
            <p:nvPr/>
          </p:nvSpPr>
          <p:spPr>
            <a:xfrm>
              <a:off x="820726" y="2198914"/>
              <a:ext cx="5486400" cy="5471886"/>
            </a:xfrm>
            <a:prstGeom prst="donut">
              <a:avLst>
                <a:gd name="adj" fmla="val 36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5231AD1-603D-8D38-9682-ED54BD5BE88F}"/>
              </a:ext>
            </a:extLst>
          </p:cNvPr>
          <p:cNvSpPr/>
          <p:nvPr/>
        </p:nvSpPr>
        <p:spPr>
          <a:xfrm>
            <a:off x="7772400" y="3757385"/>
            <a:ext cx="2743200" cy="2743200"/>
          </a:xfrm>
          <a:prstGeom prst="ellipse">
            <a:avLst/>
          </a:prstGeom>
          <a:solidFill>
            <a:srgbClr val="FFFFFF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EFA44AA-B707-18C1-989C-8FB8204A94BB}"/>
              </a:ext>
            </a:extLst>
          </p:cNvPr>
          <p:cNvCxnSpPr>
            <a:cxnSpLocks/>
            <a:stCxn id="8" idx="7"/>
            <a:endCxn id="40" idx="1"/>
          </p:cNvCxnSpPr>
          <p:nvPr/>
        </p:nvCxnSpPr>
        <p:spPr>
          <a:xfrm rot="5400000" flipH="1" flipV="1">
            <a:off x="9469566" y="3113085"/>
            <a:ext cx="1690335" cy="4017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180FE7B-07F1-EEE0-5400-50C78D96615E}"/>
              </a:ext>
            </a:extLst>
          </p:cNvPr>
          <p:cNvCxnSpPr>
            <a:cxnSpLocks/>
            <a:stCxn id="8" idx="5"/>
            <a:endCxn id="46" idx="1"/>
          </p:cNvCxnSpPr>
          <p:nvPr/>
        </p:nvCxnSpPr>
        <p:spPr>
          <a:xfrm rot="16200000" flipH="1">
            <a:off x="9455051" y="6757669"/>
            <a:ext cx="1719365" cy="4017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0142D15-4194-3FAD-A226-88D5C8ACFE3B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rot="16200000" flipV="1">
            <a:off x="7143578" y="3128563"/>
            <a:ext cx="1690335" cy="37077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A4820C-59CC-D863-D60C-E24D20EE9FEE}"/>
              </a:ext>
            </a:extLst>
          </p:cNvPr>
          <p:cNvSpPr txBox="1"/>
          <p:nvPr/>
        </p:nvSpPr>
        <p:spPr>
          <a:xfrm>
            <a:off x="10515599" y="1455977"/>
            <a:ext cx="7511143" cy="2025610"/>
          </a:xfrm>
          <a:prstGeom prst="roundRect">
            <a:avLst>
              <a:gd name="adj" fmla="val 34154"/>
            </a:avLst>
          </a:prstGeom>
          <a:solidFill>
            <a:srgbClr val="7F7F7F">
              <a:alpha val="5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Age Groups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35-45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25-34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highest Utilization and Since they already use Credit card largely for the expenses they are considered and Key segment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C4DCC9-08C4-8446-977C-F2C8FAD4D5E9}"/>
              </a:ext>
            </a:extLst>
          </p:cNvPr>
          <p:cNvSpPr txBox="1"/>
          <p:nvPr/>
        </p:nvSpPr>
        <p:spPr>
          <a:xfrm>
            <a:off x="10515599" y="6805413"/>
            <a:ext cx="7511143" cy="2025610"/>
          </a:xfrm>
          <a:prstGeom prst="roundRect">
            <a:avLst>
              <a:gd name="adj" fmla="val 34154"/>
            </a:avLst>
          </a:prstGeom>
          <a:solidFill>
            <a:srgbClr val="7F7F7F">
              <a:alpha val="5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Mumbai, Delhi NCR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Bengaluru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the higher Utilization% and their spend is higher in the Apparel, Entertainment and Food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B811477-DB23-4FEE-08F4-96166E2892A8}"/>
              </a:ext>
            </a:extLst>
          </p:cNvPr>
          <p:cNvCxnSpPr>
            <a:cxnSpLocks/>
            <a:stCxn id="8" idx="3"/>
            <a:endCxn id="54" idx="3"/>
          </p:cNvCxnSpPr>
          <p:nvPr/>
        </p:nvCxnSpPr>
        <p:spPr>
          <a:xfrm rot="5400000">
            <a:off x="7113585" y="6757668"/>
            <a:ext cx="1719363" cy="40173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14590D-E581-064A-37C1-C8D8DE86F602}"/>
              </a:ext>
            </a:extLst>
          </p:cNvPr>
          <p:cNvSpPr txBox="1"/>
          <p:nvPr/>
        </p:nvSpPr>
        <p:spPr>
          <a:xfrm>
            <a:off x="261257" y="6117467"/>
            <a:ext cx="7511143" cy="3401497"/>
          </a:xfrm>
          <a:prstGeom prst="roundRect">
            <a:avLst>
              <a:gd name="adj" fmla="val 34154"/>
            </a:avLst>
          </a:prstGeom>
          <a:solidFill>
            <a:srgbClr val="7F7F7F">
              <a:alpha val="5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Marital Status and Gender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Married Customer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the higher Utilization% than singles with most of their Spends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Groceries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Male Customer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higher utilization% than female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most of their spend on 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Electronics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268F62-1F37-D6D6-552A-628110F67485}"/>
              </a:ext>
            </a:extLst>
          </p:cNvPr>
          <p:cNvSpPr txBox="1"/>
          <p:nvPr/>
        </p:nvSpPr>
        <p:spPr>
          <a:xfrm>
            <a:off x="292215" y="1226662"/>
            <a:ext cx="7511143" cy="2484239"/>
          </a:xfrm>
          <a:prstGeom prst="roundRect">
            <a:avLst>
              <a:gd name="adj" fmla="val 34154"/>
            </a:avLst>
          </a:prstGeom>
          <a:solidFill>
            <a:srgbClr val="7F7F7F">
              <a:alpha val="5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Salaried IT Employees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the highest income utilizers having utilization% higher than the overall average utilization% with most of their spend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Apparel, Groceries and Health &amp; Wellness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85A88E11-FFF2-78C1-C8F0-79A26CF004A6}"/>
              </a:ext>
            </a:extLst>
          </p:cNvPr>
          <p:cNvSpPr/>
          <p:nvPr/>
        </p:nvSpPr>
        <p:spPr>
          <a:xfrm>
            <a:off x="170743" y="1598365"/>
            <a:ext cx="4828672" cy="3520090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Reward Points for Utility Bills: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Reward points for paying utility bills, such as electricity, water, or gas bills.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Cashback on Recurring Payments: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Cashback for recurring bill payments, such as subscriptions or insurance premiums.</a:t>
            </a:r>
          </a:p>
          <a:p>
            <a:pPr algn="just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7D3AD-FCBE-3308-971C-6CE6433E9DA9}"/>
              </a:ext>
            </a:extLst>
          </p:cNvPr>
          <p:cNvSpPr txBox="1"/>
          <p:nvPr/>
        </p:nvSpPr>
        <p:spPr>
          <a:xfrm>
            <a:off x="4117655" y="132752"/>
            <a:ext cx="10052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Credit Card Feature Recommendation.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33A13-A128-FE94-F0F8-E1DAA354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7" y="1015347"/>
            <a:ext cx="580572" cy="5617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486620-78B3-D000-A72F-C4C29405485D}"/>
              </a:ext>
            </a:extLst>
          </p:cNvPr>
          <p:cNvSpPr txBox="1"/>
          <p:nvPr/>
        </p:nvSpPr>
        <p:spPr>
          <a:xfrm>
            <a:off x="1074058" y="1011144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BILLS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415436D5-6646-CABA-54E1-89E930CCF3C9}"/>
              </a:ext>
            </a:extLst>
          </p:cNvPr>
          <p:cNvSpPr/>
          <p:nvPr/>
        </p:nvSpPr>
        <p:spPr>
          <a:xfrm>
            <a:off x="5902730" y="1598365"/>
            <a:ext cx="6299200" cy="3499899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Store Discounts: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Exclusive discounts and promotions at partner retailers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Cash Back Rewards: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 back rewards on grocery purchases as a standard or rotating category.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Grocery Delivery Subscription Discounts: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rise of online grocery shopping and delivery services, offering discounts or cash back for subscriptions to grocery delivery services.</a:t>
            </a:r>
          </a:p>
          <a:p>
            <a:pPr algn="just"/>
            <a:endParaRPr lang="en-US" sz="2000" dirty="0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473BC729-43BE-BBF5-30C8-5346E576B3C8}"/>
              </a:ext>
            </a:extLst>
          </p:cNvPr>
          <p:cNvSpPr/>
          <p:nvPr/>
        </p:nvSpPr>
        <p:spPr>
          <a:xfrm>
            <a:off x="13077371" y="1595920"/>
            <a:ext cx="5152760" cy="3520090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Protection:</a:t>
            </a:r>
          </a:p>
          <a:p>
            <a:pPr algn="just">
              <a:lnSpc>
                <a:spcPct val="107000"/>
              </a:lnSpc>
            </a:pPr>
            <a:r>
              <a:rPr lang="en-US" sz="2000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covers newly purchased items against theft or accidental damage for a specific period</a:t>
            </a:r>
          </a:p>
          <a:p>
            <a:pPr algn="just">
              <a:lnSpc>
                <a:spcPct val="107000"/>
              </a:lnSpc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Extended Warranty Coverage:</a:t>
            </a:r>
          </a:p>
          <a:p>
            <a:pPr algn="just">
              <a:lnSpc>
                <a:spcPct val="107000"/>
              </a:lnSpc>
            </a:pPr>
            <a:r>
              <a:rPr lang="en-US" sz="2000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Extended original manufacturer's warranty on eligible electronic purchases, providing additional coverage for repair or replacement beyond the standard warranty period.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D02E6A7-BCBF-C946-BE61-5ECD1E9D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44" y="994355"/>
            <a:ext cx="585216" cy="5852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215A67-1645-AB59-5954-C6FCEB12946A}"/>
              </a:ext>
            </a:extLst>
          </p:cNvPr>
          <p:cNvSpPr txBox="1"/>
          <p:nvPr/>
        </p:nvSpPr>
        <p:spPr>
          <a:xfrm>
            <a:off x="6542077" y="1078124"/>
            <a:ext cx="180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Groceries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10F4F4E-FD8E-9D9A-80D1-5EB4D6F33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370" y="1010703"/>
            <a:ext cx="585216" cy="5852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34F4286-D836-3656-6EA2-86F6C994C009}"/>
              </a:ext>
            </a:extLst>
          </p:cNvPr>
          <p:cNvSpPr txBox="1"/>
          <p:nvPr/>
        </p:nvSpPr>
        <p:spPr>
          <a:xfrm>
            <a:off x="13823845" y="1018401"/>
            <a:ext cx="202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Electronics</a:t>
            </a:r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6A359FF7-1BA4-5129-54A0-D09D6FFFA431}"/>
              </a:ext>
            </a:extLst>
          </p:cNvPr>
          <p:cNvSpPr/>
          <p:nvPr/>
        </p:nvSpPr>
        <p:spPr>
          <a:xfrm>
            <a:off x="170743" y="6005133"/>
            <a:ext cx="4828672" cy="3543453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Dining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Extra points or cash back for dining-related expenses.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Restaurant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Discounts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Exclusive discounts at participating restaurants.</a:t>
            </a:r>
          </a:p>
          <a:p>
            <a:pPr algn="l"/>
            <a:endParaRPr lang="en-US" sz="2000" b="1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Earn rewards for ordering food through specific platforms.</a:t>
            </a: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1C88005B-1FE2-92CD-DA10-7DEDBAEB1023}"/>
              </a:ext>
            </a:extLst>
          </p:cNvPr>
          <p:cNvSpPr/>
          <p:nvPr/>
        </p:nvSpPr>
        <p:spPr>
          <a:xfrm>
            <a:off x="5902730" y="5910130"/>
            <a:ext cx="6299200" cy="3640902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Gym Memberships Discounts: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Special discounts or cash back on gym memberships or fitness-related expenses.</a:t>
            </a:r>
          </a:p>
          <a:p>
            <a:pPr algn="just"/>
            <a:endParaRPr lang="en-US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Telehealth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b="0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 to telehealth service in discounted or waived fees.</a:t>
            </a:r>
          </a:p>
          <a:p>
            <a:pPr algn="just"/>
            <a:endParaRPr lang="en-US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 Points for Healthy Purchases: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Earn reward points for spending on health-conscious products, such as organic groceries or fitness gear.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E8080C93-3AE7-4B74-CF0A-7A6E071C6F29}"/>
              </a:ext>
            </a:extLst>
          </p:cNvPr>
          <p:cNvSpPr/>
          <p:nvPr/>
        </p:nvSpPr>
        <p:spPr>
          <a:xfrm>
            <a:off x="13077373" y="5854020"/>
            <a:ext cx="5152758" cy="3694566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Airline Miles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Earn points or miles for every purchase, redeemable for flights.</a:t>
            </a:r>
          </a:p>
          <a:p>
            <a:pPr algn="just"/>
            <a:endParaRPr lang="en-US" sz="2000" b="1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Airport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Lounge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Access to airport lounges for relaxation and amenities.</a:t>
            </a:r>
          </a:p>
          <a:p>
            <a:pPr algn="just"/>
            <a:endParaRPr lang="en-US" sz="2000" b="1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Travel Insurance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Coverage for trip cancellations, delays, and lost luggage.</a:t>
            </a:r>
          </a:p>
          <a:p>
            <a:pPr algn="just"/>
            <a:endParaRPr lang="en-US" sz="2000" b="1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Foreign Transaction Fees: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Avoid fees when making international transactions.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E23C41-709C-F6E5-301F-DD8B2E568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42" y="5218028"/>
            <a:ext cx="692102" cy="692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2748673-F45E-5556-0F48-22EBF014A599}"/>
              </a:ext>
            </a:extLst>
          </p:cNvPr>
          <p:cNvSpPr txBox="1"/>
          <p:nvPr/>
        </p:nvSpPr>
        <p:spPr>
          <a:xfrm>
            <a:off x="926073" y="5271691"/>
            <a:ext cx="1030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Food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E5983E4-671D-6A37-2A24-FD017C4E3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975" y="5173436"/>
            <a:ext cx="692102" cy="6921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1DD2936-448E-F4EE-2047-B8B2CA7F1B76}"/>
              </a:ext>
            </a:extLst>
          </p:cNvPr>
          <p:cNvSpPr txBox="1"/>
          <p:nvPr/>
        </p:nvSpPr>
        <p:spPr>
          <a:xfrm>
            <a:off x="6667041" y="5271691"/>
            <a:ext cx="331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Health &amp; Wellness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6DBCE90-600E-0955-BACA-CB6399CAA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8112" y="5170990"/>
            <a:ext cx="544474" cy="5444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4A50D7-C4D4-2585-E762-AACAD1CE02AD}"/>
              </a:ext>
            </a:extLst>
          </p:cNvPr>
          <p:cNvSpPr txBox="1"/>
          <p:nvPr/>
        </p:nvSpPr>
        <p:spPr>
          <a:xfrm>
            <a:off x="13805345" y="5155530"/>
            <a:ext cx="1198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Travel</a:t>
            </a:r>
          </a:p>
        </p:txBody>
      </p:sp>
    </p:spTree>
    <p:extLst>
      <p:ext uri="{BB962C8B-B14F-4D97-AF65-F5344CB8AC3E}">
        <p14:creationId xmlns:p14="http://schemas.microsoft.com/office/powerpoint/2010/main" val="325958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5F633-9A66-18CC-DA13-7D0395A4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42" y="2199873"/>
            <a:ext cx="634043" cy="634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D2336-5A36-61F9-5463-DFA9B4B0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28" y="2136961"/>
            <a:ext cx="595083" cy="595083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6DED2EE-317E-5312-E390-CC6F913A0745}"/>
              </a:ext>
            </a:extLst>
          </p:cNvPr>
          <p:cNvSpPr/>
          <p:nvPr/>
        </p:nvSpPr>
        <p:spPr>
          <a:xfrm>
            <a:off x="10181728" y="2833916"/>
            <a:ext cx="5249586" cy="3745337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Ticket Discounts or Cash Back:</a:t>
            </a: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Discounts or cash back on ticket purchases for movies, concerts, theater performances, and other entertainment events.</a:t>
            </a:r>
          </a:p>
          <a:p>
            <a:pPr algn="l"/>
            <a:endParaRPr lang="en-US" sz="2000" b="1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Exclusive Access and VIP Experiences:</a:t>
            </a:r>
            <a:endParaRPr lang="en-US" sz="2000" b="1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Premium credit cards may provide exclusive access to VIP experiences, such as early ticket sales, backstage passes, or special event invitations.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2FFC8-A04F-5644-8F6D-09312BC8DF96}"/>
              </a:ext>
            </a:extLst>
          </p:cNvPr>
          <p:cNvSpPr txBox="1"/>
          <p:nvPr/>
        </p:nvSpPr>
        <p:spPr>
          <a:xfrm>
            <a:off x="3468914" y="2157773"/>
            <a:ext cx="152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Apparel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C59710EF-6418-D68E-0126-CC8F9AECE7D4}"/>
              </a:ext>
            </a:extLst>
          </p:cNvPr>
          <p:cNvSpPr/>
          <p:nvPr/>
        </p:nvSpPr>
        <p:spPr>
          <a:xfrm>
            <a:off x="2701947" y="2833916"/>
            <a:ext cx="5481814" cy="3745337"/>
          </a:xfrm>
          <a:prstGeom prst="snip1Rect">
            <a:avLst/>
          </a:prstGeom>
          <a:solidFill>
            <a:srgbClr val="7F7F7F">
              <a:alpha val="50196"/>
            </a:srgbClr>
          </a:solidFill>
          <a:ln w="57150">
            <a:solidFill>
              <a:srgbClr val="9E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 Points for Fashion Spending: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Rewards programs that offer bonus points or miles for spending on fashion-related purchases, including clothing, shoes, and accessories</a:t>
            </a:r>
          </a:p>
          <a:p>
            <a:pPr algn="l"/>
            <a:endParaRPr lang="en-US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Early Access to Sales and Collections: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cardholders with early access to special sales events or the launch of new fashion collections from partnered brands.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99513-FFAC-8717-4505-E8AEB7557845}"/>
              </a:ext>
            </a:extLst>
          </p:cNvPr>
          <p:cNvSpPr txBox="1"/>
          <p:nvPr/>
        </p:nvSpPr>
        <p:spPr>
          <a:xfrm>
            <a:off x="10839876" y="2192123"/>
            <a:ext cx="2651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85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91D5C-88F1-AB22-F227-6AC5B0D36927}"/>
              </a:ext>
            </a:extLst>
          </p:cNvPr>
          <p:cNvSpPr txBox="1"/>
          <p:nvPr/>
        </p:nvSpPr>
        <p:spPr>
          <a:xfrm>
            <a:off x="1451428" y="1312327"/>
            <a:ext cx="15385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Mitron Bank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legacy financial institution headquartered in Hyderabad. They want to introduce a new line of credit cards, aiming to broaden its product offerings and reach in the financial market.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 Data Services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came to know about this through an internal link and approached Mitron Bank with a proposal to implement this project. However, strategy director of Mitron Bank,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Mr.Bashnir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Rover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skeptical and asked them to do a pilot project with the sample data before handing them the full project. They provided a sample dataset of 4000 customers across five cities on their online spend and other details.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work as a data analyst in the AtliQ working under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to take up the challenge and provide valuable insights for tailoring the credit cards based on the customer needs of the given sample dataset.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8997F-905C-F236-1437-5379EA06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90" y="5948640"/>
            <a:ext cx="6706536" cy="3534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BF233A-3BDA-479D-30AA-3C66C2446CBB}"/>
              </a:ext>
            </a:extLst>
          </p:cNvPr>
          <p:cNvSpPr txBox="1"/>
          <p:nvPr/>
        </p:nvSpPr>
        <p:spPr>
          <a:xfrm>
            <a:off x="2515379" y="0"/>
            <a:ext cx="6566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ndara" panose="020E0502030303020204" pitchFamily="34" charset="0"/>
              </a:rPr>
              <a:t>Why this report?</a:t>
            </a:r>
          </a:p>
        </p:txBody>
      </p:sp>
    </p:spTree>
    <p:extLst>
      <p:ext uri="{BB962C8B-B14F-4D97-AF65-F5344CB8AC3E}">
        <p14:creationId xmlns:p14="http://schemas.microsoft.com/office/powerpoint/2010/main" val="20675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795BD8-8A94-FEA7-C47B-882F5010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5633041"/>
            <a:ext cx="6284637" cy="3785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96BF0-40A1-B815-126D-70981E31AAA0}"/>
              </a:ext>
            </a:extLst>
          </p:cNvPr>
          <p:cNvSpPr txBox="1"/>
          <p:nvPr/>
        </p:nvSpPr>
        <p:spPr>
          <a:xfrm>
            <a:off x="2627086" y="0"/>
            <a:ext cx="6053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ndara" panose="020E0502030303020204" pitchFamily="34" charset="0"/>
              </a:rPr>
              <a:t>How it is done?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02916-85DF-B5E1-0427-BC82F0A4AE8D}"/>
              </a:ext>
            </a:extLst>
          </p:cNvPr>
          <p:cNvSpPr txBox="1"/>
          <p:nvPr/>
        </p:nvSpPr>
        <p:spPr>
          <a:xfrm>
            <a:off x="1436914" y="1357848"/>
            <a:ext cx="15414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insight ideas given by Tony this report details the data based on the spending of the income across various categories using various payment methods by the customers demography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Firstly a measure the Average Utilization which is the percentage of how much money is spent from the income is calculated. This is a crucial measure as this has a positive linear relationship with the Credit card usage.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Higher the Average Utilization higher is the likelihood of the customer to buy the Credit card.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all the above said theory will not work without the proper segmentation of the customers and the benefits given to each segments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16C12-1B7F-4C62-5804-C2958282579E}"/>
              </a:ext>
            </a:extLst>
          </p:cNvPr>
          <p:cNvSpPr txBox="1"/>
          <p:nvPr/>
        </p:nvSpPr>
        <p:spPr>
          <a:xfrm>
            <a:off x="6865257" y="5471886"/>
            <a:ext cx="99858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following information can be inferred from the given Card visual.</a:t>
            </a:r>
          </a:p>
          <a:p>
            <a:pPr marL="9144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customers are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4000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overall Average Utilization for the given  population is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42.82%.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utilization %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income that is spend only through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card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alone is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17.45%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implies that around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40.75%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spending is done trough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card.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the Total income for the given 6 months and the total spend for 6 months can be inferred which is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1240M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531M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2119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5F1B8C-253C-9448-9DDE-35EDA416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777615"/>
            <a:ext cx="8252460" cy="3067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EF89A-6C69-0958-4640-8F6E17D4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6579870"/>
            <a:ext cx="9921240" cy="3067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74ABF-9079-E0CD-443D-F053F12C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10" y="1034415"/>
            <a:ext cx="573405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003B0-236D-E06A-0BBC-4B0F286D00CB}"/>
              </a:ext>
            </a:extLst>
          </p:cNvPr>
          <p:cNvSpPr txBox="1"/>
          <p:nvPr/>
        </p:nvSpPr>
        <p:spPr>
          <a:xfrm>
            <a:off x="5013703" y="132752"/>
            <a:ext cx="826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Age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0BCC1-C968-A672-F54D-D402B15B4E15}"/>
              </a:ext>
            </a:extLst>
          </p:cNvPr>
          <p:cNvSpPr txBox="1"/>
          <p:nvPr/>
        </p:nvSpPr>
        <p:spPr>
          <a:xfrm>
            <a:off x="9144000" y="2450527"/>
            <a:ext cx="872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in the age group of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35-45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utilizing their income more and even though they are not spending the highest.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spend a considerable amount of money for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Groceries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&amp; wellness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4DA2A4-CBCF-37CA-9504-2B8A82756B2B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3156857" y="3420023"/>
            <a:ext cx="5987143" cy="2254225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57D7FD-0E57-284B-C841-3BFD7ECC45B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21600" y="3420023"/>
            <a:ext cx="1422400" cy="1486778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2EB7C2-53A1-4686-1748-798686437697}"/>
              </a:ext>
            </a:extLst>
          </p:cNvPr>
          <p:cNvCxnSpPr>
            <a:cxnSpLocks/>
            <a:stCxn id="21" idx="6"/>
            <a:endCxn id="7" idx="1"/>
          </p:cNvCxnSpPr>
          <p:nvPr/>
        </p:nvCxnSpPr>
        <p:spPr>
          <a:xfrm>
            <a:off x="5013703" y="1667102"/>
            <a:ext cx="4130297" cy="1752921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4343FA-72CD-54A6-740A-1205D4B882AF}"/>
              </a:ext>
            </a:extLst>
          </p:cNvPr>
          <p:cNvSpPr/>
          <p:nvPr/>
        </p:nvSpPr>
        <p:spPr>
          <a:xfrm>
            <a:off x="4382332" y="1408294"/>
            <a:ext cx="631371" cy="517616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F95E2A-0928-6D39-896E-0251F6074218}"/>
              </a:ext>
            </a:extLst>
          </p:cNvPr>
          <p:cNvSpPr/>
          <p:nvPr/>
        </p:nvSpPr>
        <p:spPr>
          <a:xfrm>
            <a:off x="631370" y="5366658"/>
            <a:ext cx="2525487" cy="61517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5F1B8C-253C-9448-9DDE-35EDA416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777615"/>
            <a:ext cx="8252460" cy="3067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EF89A-6C69-0958-4640-8F6E17D4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6579870"/>
            <a:ext cx="9921240" cy="3067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74ABF-9079-E0CD-443D-F053F12C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10" y="1034415"/>
            <a:ext cx="573405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003B0-236D-E06A-0BBC-4B0F286D00CB}"/>
              </a:ext>
            </a:extLst>
          </p:cNvPr>
          <p:cNvSpPr txBox="1"/>
          <p:nvPr/>
        </p:nvSpPr>
        <p:spPr>
          <a:xfrm>
            <a:off x="5013703" y="132752"/>
            <a:ext cx="826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Age 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205DE-9A56-200D-A9C9-32FE75A8A559}"/>
              </a:ext>
            </a:extLst>
          </p:cNvPr>
          <p:cNvSpPr/>
          <p:nvPr/>
        </p:nvSpPr>
        <p:spPr>
          <a:xfrm>
            <a:off x="631371" y="4593771"/>
            <a:ext cx="1915886" cy="100148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BA49D7-8112-5F10-088C-2F8777C63682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 flipV="1">
            <a:off x="2547257" y="3565941"/>
            <a:ext cx="6596743" cy="1528573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D415EFC-ADD4-73B1-20D7-B904BE80A44D}"/>
              </a:ext>
            </a:extLst>
          </p:cNvPr>
          <p:cNvSpPr/>
          <p:nvPr/>
        </p:nvSpPr>
        <p:spPr>
          <a:xfrm>
            <a:off x="3453909" y="1524152"/>
            <a:ext cx="631371" cy="517616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B52E9B-6AFC-F140-4206-7EAA8AD045EA}"/>
              </a:ext>
            </a:extLst>
          </p:cNvPr>
          <p:cNvCxnSpPr>
            <a:cxnSpLocks/>
            <a:stCxn id="38" idx="6"/>
            <a:endCxn id="55" idx="1"/>
          </p:cNvCxnSpPr>
          <p:nvPr/>
        </p:nvCxnSpPr>
        <p:spPr>
          <a:xfrm>
            <a:off x="4085280" y="1782960"/>
            <a:ext cx="5058720" cy="1782981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679FEE-2FF2-378E-90D2-A5B418321BCC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779657" y="3565941"/>
            <a:ext cx="1364343" cy="1025159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C8A891-B63C-FB8A-503D-80B4ABF0ED06}"/>
              </a:ext>
            </a:extLst>
          </p:cNvPr>
          <p:cNvSpPr txBox="1"/>
          <p:nvPr/>
        </p:nvSpPr>
        <p:spPr>
          <a:xfrm>
            <a:off x="9144000" y="2596445"/>
            <a:ext cx="8810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in the age group of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25-24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the second highest in utilizing their income and they highest spender.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spend a considerable amount of money for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Groceries, Travel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9054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F97D7159-056F-E7BD-0FAA-62935D96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1" y="6564407"/>
            <a:ext cx="9921239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F1B8C-253C-9448-9DDE-35EDA416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777615"/>
            <a:ext cx="8252460" cy="3067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74ABF-9079-E0CD-443D-F053F12C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10" y="1034415"/>
            <a:ext cx="5734050" cy="2743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1BD0E00-18D4-ADF3-47CE-E903B7FB649C}"/>
              </a:ext>
            </a:extLst>
          </p:cNvPr>
          <p:cNvSpPr txBox="1"/>
          <p:nvPr/>
        </p:nvSpPr>
        <p:spPr>
          <a:xfrm>
            <a:off x="9318171" y="2327427"/>
            <a:ext cx="851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Other group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21-24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Though this is the smallest group they are third highest income utilizers</a:t>
            </a:r>
          </a:p>
          <a:p>
            <a:pPr algn="just"/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spend most of their income on Clothing, Entertainment and Electronics and food Which is higher than other groups respective spending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3CA7FD-1D5A-763C-1BC4-142E21847B4C}"/>
              </a:ext>
            </a:extLst>
          </p:cNvPr>
          <p:cNvSpPr/>
          <p:nvPr/>
        </p:nvSpPr>
        <p:spPr>
          <a:xfrm>
            <a:off x="5288839" y="1547442"/>
            <a:ext cx="527285" cy="500386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DA833C-8379-52A7-16AE-7A264BDDDBB2}"/>
              </a:ext>
            </a:extLst>
          </p:cNvPr>
          <p:cNvCxnSpPr>
            <a:cxnSpLocks/>
            <a:stCxn id="60" idx="6"/>
            <a:endCxn id="56" idx="1"/>
          </p:cNvCxnSpPr>
          <p:nvPr/>
        </p:nvCxnSpPr>
        <p:spPr>
          <a:xfrm>
            <a:off x="5816124" y="1797635"/>
            <a:ext cx="3502047" cy="168395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74E1E1-A077-5FDB-47BE-A7FAE7B93B63}"/>
              </a:ext>
            </a:extLst>
          </p:cNvPr>
          <p:cNvSpPr/>
          <p:nvPr/>
        </p:nvSpPr>
        <p:spPr>
          <a:xfrm>
            <a:off x="8940800" y="8098971"/>
            <a:ext cx="1553029" cy="638629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F9E1E-42F7-3061-E6F6-FA800332C649}"/>
              </a:ext>
            </a:extLst>
          </p:cNvPr>
          <p:cNvSpPr/>
          <p:nvPr/>
        </p:nvSpPr>
        <p:spPr>
          <a:xfrm>
            <a:off x="10951029" y="8113395"/>
            <a:ext cx="3519714" cy="638629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1501E0-09D7-0264-14C4-FB606A407948}"/>
              </a:ext>
            </a:extLst>
          </p:cNvPr>
          <p:cNvCxnSpPr>
            <a:cxnSpLocks/>
            <a:stCxn id="56" idx="1"/>
            <a:endCxn id="8" idx="1"/>
          </p:cNvCxnSpPr>
          <p:nvPr/>
        </p:nvCxnSpPr>
        <p:spPr>
          <a:xfrm rot="10800000" flipV="1">
            <a:off x="8940801" y="3481588"/>
            <a:ext cx="377371" cy="4936697"/>
          </a:xfrm>
          <a:prstGeom prst="curvedConnector3">
            <a:avLst>
              <a:gd name="adj1" fmla="val 352885"/>
            </a:avLst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51A1E5-8781-D27F-C71C-8235B32DF9E6}"/>
              </a:ext>
            </a:extLst>
          </p:cNvPr>
          <p:cNvCxnSpPr>
            <a:cxnSpLocks/>
            <a:stCxn id="56" idx="1"/>
            <a:endCxn id="10" idx="1"/>
          </p:cNvCxnSpPr>
          <p:nvPr/>
        </p:nvCxnSpPr>
        <p:spPr>
          <a:xfrm rot="10800000" flipH="1" flipV="1">
            <a:off x="9318171" y="3481588"/>
            <a:ext cx="1632858" cy="4951121"/>
          </a:xfrm>
          <a:prstGeom prst="curvedConnector3">
            <a:avLst>
              <a:gd name="adj1" fmla="val -69111"/>
            </a:avLst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9F190B0-71AF-6BA6-D8ED-F467DC04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732" y="6584959"/>
            <a:ext cx="9950268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F1B8C-253C-9448-9DDE-35EDA416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777615"/>
            <a:ext cx="8252460" cy="3067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74ABF-9079-E0CD-443D-F053F12C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10" y="1034415"/>
            <a:ext cx="5734050" cy="2743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1BD0E00-18D4-ADF3-47CE-E903B7FB649C}"/>
              </a:ext>
            </a:extLst>
          </p:cNvPr>
          <p:cNvSpPr txBox="1"/>
          <p:nvPr/>
        </p:nvSpPr>
        <p:spPr>
          <a:xfrm>
            <a:off x="9318171" y="2652745"/>
            <a:ext cx="8534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Other group 45+, is the least spending group </a:t>
            </a:r>
          </a:p>
          <a:p>
            <a:pPr algn="just"/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spend most of their income on Bills, Groceries and Health &amp; Wellness Which is higher than other groups respective spending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3CA7FD-1D5A-763C-1BC4-142E21847B4C}"/>
              </a:ext>
            </a:extLst>
          </p:cNvPr>
          <p:cNvSpPr/>
          <p:nvPr/>
        </p:nvSpPr>
        <p:spPr>
          <a:xfrm>
            <a:off x="6175104" y="2050761"/>
            <a:ext cx="527285" cy="500386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DA833C-8379-52A7-16AE-7A264BDDDBB2}"/>
              </a:ext>
            </a:extLst>
          </p:cNvPr>
          <p:cNvCxnSpPr>
            <a:cxnSpLocks/>
            <a:stCxn id="60" idx="6"/>
            <a:endCxn id="56" idx="1"/>
          </p:cNvCxnSpPr>
          <p:nvPr/>
        </p:nvCxnSpPr>
        <p:spPr>
          <a:xfrm>
            <a:off x="6702389" y="2300954"/>
            <a:ext cx="2615782" cy="1136621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74E1E1-A077-5FDB-47BE-A7FAE7B93B63}"/>
              </a:ext>
            </a:extLst>
          </p:cNvPr>
          <p:cNvSpPr/>
          <p:nvPr/>
        </p:nvSpPr>
        <p:spPr>
          <a:xfrm>
            <a:off x="9448800" y="8432709"/>
            <a:ext cx="2148113" cy="66756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F9E1E-42F7-3061-E6F6-FA800332C649}"/>
              </a:ext>
            </a:extLst>
          </p:cNvPr>
          <p:cNvSpPr/>
          <p:nvPr/>
        </p:nvSpPr>
        <p:spPr>
          <a:xfrm>
            <a:off x="13636171" y="8461647"/>
            <a:ext cx="2895600" cy="638629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1501E0-09D7-0264-14C4-FB606A407948}"/>
              </a:ext>
            </a:extLst>
          </p:cNvPr>
          <p:cNvCxnSpPr>
            <a:cxnSpLocks/>
            <a:stCxn id="56" idx="1"/>
            <a:endCxn id="8" idx="1"/>
          </p:cNvCxnSpPr>
          <p:nvPr/>
        </p:nvCxnSpPr>
        <p:spPr>
          <a:xfrm rot="10800000" flipH="1" flipV="1">
            <a:off x="9318170" y="3437575"/>
            <a:ext cx="130629" cy="5328918"/>
          </a:xfrm>
          <a:prstGeom prst="curvedConnector3">
            <a:avLst>
              <a:gd name="adj1" fmla="val -1030551"/>
            </a:avLst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51A1E5-8781-D27F-C71C-8235B32DF9E6}"/>
              </a:ext>
            </a:extLst>
          </p:cNvPr>
          <p:cNvCxnSpPr>
            <a:cxnSpLocks/>
            <a:stCxn id="56" idx="1"/>
            <a:endCxn id="10" idx="1"/>
          </p:cNvCxnSpPr>
          <p:nvPr/>
        </p:nvCxnSpPr>
        <p:spPr>
          <a:xfrm rot="10800000" flipH="1" flipV="1">
            <a:off x="9318171" y="3437574"/>
            <a:ext cx="4318000" cy="5343387"/>
          </a:xfrm>
          <a:prstGeom prst="curvedConnector3">
            <a:avLst>
              <a:gd name="adj1" fmla="val -26807"/>
            </a:avLst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ADFBE-1892-0D2E-64BE-81A7D313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19" y="6544606"/>
            <a:ext cx="9936481" cy="3090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6DAA7-8743-8767-E1B1-36832DBD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28" y="1053601"/>
            <a:ext cx="5170291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3CDA2-755D-527E-DF0A-2C9E3DD0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8" y="3777438"/>
            <a:ext cx="8248651" cy="3125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A1D48-CB07-5367-5D9F-B592D1A9F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8" y="1039157"/>
            <a:ext cx="3078360" cy="2752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4E895-FEDA-92F3-46ED-6A8FDEBC580D}"/>
              </a:ext>
            </a:extLst>
          </p:cNvPr>
          <p:cNvSpPr txBox="1"/>
          <p:nvPr/>
        </p:nvSpPr>
        <p:spPr>
          <a:xfrm>
            <a:off x="5911385" y="132752"/>
            <a:ext cx="646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3F8DA-F512-EDDB-FB7A-101E5E19D694}"/>
              </a:ext>
            </a:extLst>
          </p:cNvPr>
          <p:cNvSpPr txBox="1"/>
          <p:nvPr/>
        </p:nvSpPr>
        <p:spPr>
          <a:xfrm>
            <a:off x="8661036" y="2229258"/>
            <a:ext cx="9317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Though based on the Income Utilization%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Mumbai, Delhi NCR and Bengaluru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three utilization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their spend is higher in the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Apparel, Entertainment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 to other cities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from other cities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Chennai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Hyderabad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lesser utilization% and though they spend their income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Groceries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higher than the top three cities</a:t>
            </a:r>
          </a:p>
        </p:txBody>
      </p:sp>
    </p:spTree>
    <p:extLst>
      <p:ext uri="{BB962C8B-B14F-4D97-AF65-F5344CB8AC3E}">
        <p14:creationId xmlns:p14="http://schemas.microsoft.com/office/powerpoint/2010/main" val="163943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B35C4-E21E-4839-A8E4-222D828B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15" y="973455"/>
            <a:ext cx="5762625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21094-C0FD-7A2E-08E9-F1027148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3688081"/>
            <a:ext cx="8199120" cy="3322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35E38-13A2-78A1-EF10-C0D269239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6598920"/>
            <a:ext cx="9966960" cy="3047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3820B-3973-902C-8209-59DA1CA92A0F}"/>
              </a:ext>
            </a:extLst>
          </p:cNvPr>
          <p:cNvSpPr txBox="1"/>
          <p:nvPr/>
        </p:nvSpPr>
        <p:spPr>
          <a:xfrm>
            <a:off x="8519160" y="2096512"/>
            <a:ext cx="9347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data Male tend to utilize their income more than Female.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total spend male contribute 67% and female contribute 33%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seems to spend their income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Bills, Groceries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Electronics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seems to utilize their income more 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Apparel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&amp; Wellness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D72D1-936D-1FCE-A3AA-C221AB65DBB7}"/>
              </a:ext>
            </a:extLst>
          </p:cNvPr>
          <p:cNvSpPr txBox="1"/>
          <p:nvPr/>
        </p:nvSpPr>
        <p:spPr>
          <a:xfrm>
            <a:off x="5450522" y="132752"/>
            <a:ext cx="7386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ndara" panose="020E0502030303020204" pitchFamily="34" charset="0"/>
              </a:rPr>
              <a:t>Utilization based on Gender</a:t>
            </a:r>
          </a:p>
        </p:txBody>
      </p:sp>
    </p:spTree>
    <p:extLst>
      <p:ext uri="{BB962C8B-B14F-4D97-AF65-F5344CB8AC3E}">
        <p14:creationId xmlns:p14="http://schemas.microsoft.com/office/powerpoint/2010/main" val="4858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3178</TotalTime>
  <Words>1366</Words>
  <Application>Microsoft Office PowerPoint</Application>
  <PresentationFormat>Custom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Söhne</vt:lpstr>
      <vt:lpstr>Arial Narrow</vt:lpstr>
      <vt:lpstr>Fira Code</vt:lpstr>
      <vt:lpstr>Arial</vt:lpstr>
      <vt:lpstr>Calibri</vt:lpstr>
      <vt:lpstr>Garamond</vt:lpstr>
      <vt:lpstr>Candara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</dc:creator>
  <cp:lastModifiedBy>Hari Krishna G R</cp:lastModifiedBy>
  <cp:revision>36</cp:revision>
  <dcterms:modified xsi:type="dcterms:W3CDTF">2024-01-03T18:57:01Z</dcterms:modified>
</cp:coreProperties>
</file>