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58" r:id="rId9"/>
    <p:sldId id="259" r:id="rId10"/>
    <p:sldId id="269" r:id="rId11"/>
    <p:sldId id="270" r:id="rId12"/>
    <p:sldId id="261" r:id="rId13"/>
  </p:sldIdLst>
  <p:sldSz cx="12192000" cy="6858000"/>
  <p:notesSz cx="6858000" cy="9144000"/>
  <p:custShowLst>
    <p:custShow name="Custom Show 1" id="0">
      <p:sldLst>
        <p:sld r:id="rId9"/>
        <p:sld r:id="rId10"/>
      </p:sldLst>
    </p:custShow>
  </p:custShowLst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D"/>
    <a:srgbClr val="A98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2"/>
    <p:restoredTop sz="94692"/>
  </p:normalViewPr>
  <p:slideViewPr>
    <p:cSldViewPr snapToGrid="0">
      <p:cViewPr>
        <p:scale>
          <a:sx n="125" d="100"/>
          <a:sy n="125" d="100"/>
        </p:scale>
        <p:origin x="7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5ACE7-1DEB-4E49-9A54-C31D0575595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C87D2-1331-394A-B3F9-CE3058D0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9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7D2-1331-394A-B3F9-CE3058D0A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BD2B-D232-6AF3-69CB-0A632C1F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E391-6306-52DF-F097-4CD5C242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881E-CDAA-82CF-E451-DF606036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EC1A-2DF9-8CA8-AFE9-ED35480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5BE4-F541-8128-B3BF-7240FBF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82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86CD-2C3E-1B94-E6BE-C0684508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CB3B8-EC02-44D5-AC33-8EAA5A66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F72C-36D7-7E42-FD7C-C250D22B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E140-D27B-2D86-85CB-00CF1633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8901-CBD1-3672-B184-D5F1C427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917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EAA08-6A74-0472-54C1-1C774AA27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8B7A9-C645-DE0D-F395-3485943F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44D2-3FC4-D834-7F1E-6ED41AB6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01C0-4FC6-36F1-98D4-FC69F8DF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9BB0-367C-84EA-E42E-D21D2F50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3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BC5F-59B4-F8AE-5523-E094AE03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B3CA-6DA1-3FD9-455B-F6EDBB1D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B8B2-1FE8-2650-C9D1-D38C7AA4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4546-DE26-B498-14C9-6BCC5DAF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9C5B-021D-82FB-9CEF-6F9AC3FF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03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F52E-ECA3-6EE5-D25A-5CABBF06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1B86-D151-9248-553B-BF2FF531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D58D-2E5E-AED7-D135-9086B60A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9DA3-E9D8-7FF6-455B-BE23176D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826E-0DC3-473A-EC83-722AF17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2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C2D-3022-173F-E775-7555F9C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526A-49D5-6C23-3683-D64ABC5A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09A59-2230-210C-2E88-E4C385F9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81EA-882C-FC8B-2CB1-134D35FB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B2D-A202-06D8-A188-ED5AFF20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58DB-B26B-3697-EA05-A5033AC2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31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4ECA-3FDB-D118-0D23-ED84362A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9C54-F8DB-7593-3120-12AF5F8D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B0186-3672-E7A0-8E89-FF416275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3D005-394A-C6EA-3766-F2C0C1F0C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8A98A-E30D-5E28-C817-34E33813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4DED3-15E8-771B-4A78-87FD385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9A557-F52A-6397-4F32-81128B72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D09B-D315-ED78-66A7-0C4FF6E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0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61AA-EDFA-1035-7E8E-9E534A1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0D6E5-58AA-7446-EF74-667D66B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810B-0F89-9E17-C424-C372C27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EC0F4-17D5-45E9-2B68-16033D2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48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ECAB2-F502-70CF-94F8-06D4A3B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C1B6-6A92-C72A-518F-0611510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523B-5592-0185-26AB-B34A2358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667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D1C7-1F3A-4C59-BC9B-6614135F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9639-0449-8B0B-D18E-C8AA0C71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831F-1965-96D2-4ED3-46E2FA62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EDF9-6B8E-08B7-AABE-A5EAD740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0F4A-2CFE-78E7-BFA0-8E51AD8A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26BD4-0875-58BE-9787-4A904AFF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2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8F3B-A470-0676-33C1-0E9BF30E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4AD59-331E-B490-56E5-EADB59086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F085F-ACE1-1522-C316-C7BCC3A9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076E5-3B29-B14A-4731-BAFFE73B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20FBA-0F48-5C86-993F-B0F5375E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672C-CF16-A7DD-9FFE-EFD29D84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75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3DF11-9DA6-600C-2817-F8EECB5B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BF64-C1A0-C09E-2259-97C0EA9E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0D84-A57D-2FCC-02E3-9D0885869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E85C1-01F8-F241-9DAC-D554D66D20E9}" type="datetimeFigureOut">
              <a:rPr lang="en-RU" smtClean="0"/>
              <a:t>11/15/24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385A-43A4-A067-DF8C-C570F5F5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A5C3-CFD2-EF9F-7E44-5D1B18DF7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16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34B-0712-1838-E40A-0B913136D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n w="0"/>
                <a:gradFill flip="none" rotWithShape="1">
                  <a:gsLst>
                    <a:gs pos="20000">
                      <a:schemeClr val="accent1">
                        <a:lumMod val="67000"/>
                      </a:schemeClr>
                    </a:gs>
                    <a:gs pos="20000">
                      <a:schemeClr val="accent1">
                        <a:lumMod val="97000"/>
                        <a:lumOff val="3000"/>
                      </a:schemeClr>
                    </a:gs>
                    <a:gs pos="54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Molot" panose="02000506000000020004" pitchFamily="2" charset="0"/>
              </a:rPr>
              <a:t>Прогноз погоды</a:t>
            </a:r>
            <a:endParaRPr lang="en-RU" dirty="0">
              <a:ln w="0"/>
              <a:gradFill flip="none" rotWithShape="1">
                <a:gsLst>
                  <a:gs pos="20000">
                    <a:schemeClr val="accent1">
                      <a:lumMod val="67000"/>
                    </a:schemeClr>
                  </a:gs>
                  <a:gs pos="20000">
                    <a:schemeClr val="accent1">
                      <a:lumMod val="97000"/>
                      <a:lumOff val="3000"/>
                    </a:schemeClr>
                  </a:gs>
                  <a:gs pos="54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Molot" panose="02000506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E7A18-EAF3-0A4A-3698-C97886EC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22021"/>
            <a:ext cx="12192000" cy="3679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</a:t>
            </a:r>
            <a:r>
              <a:rPr lang="en-US" dirty="0"/>
              <a:t>/</a:t>
            </a:r>
            <a:r>
              <a:rPr lang="ru-RU" dirty="0"/>
              <a:t>П 22-09</a:t>
            </a:r>
            <a:endParaRPr lang="en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495474-8A3C-9B5A-AFCA-65CC406C75BE}"/>
              </a:ext>
            </a:extLst>
          </p:cNvPr>
          <p:cNvSpPr txBox="1">
            <a:spLocks/>
          </p:cNvSpPr>
          <p:nvPr/>
        </p:nvSpPr>
        <p:spPr>
          <a:xfrm>
            <a:off x="0" y="6490010"/>
            <a:ext cx="12192000" cy="367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Шавыкин Александр </a:t>
            </a:r>
            <a:r>
              <a:rPr lang="en-US" dirty="0"/>
              <a:t>|</a:t>
            </a:r>
            <a:r>
              <a:rPr lang="ru-RU" dirty="0"/>
              <a:t> Кирилл Гайда </a:t>
            </a:r>
            <a:r>
              <a:rPr lang="en-US" dirty="0"/>
              <a:t>|</a:t>
            </a:r>
            <a:r>
              <a:rPr lang="ru-RU" dirty="0"/>
              <a:t> Руслан Искалиев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599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A26C-67D6-C59A-13DD-F8CAA508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spc="-330" dirty="0">
                <a:latin typeface="Molot" panose="02000506000000020004" pitchFamily="2" charset="0"/>
              </a:rPr>
              <a:t>Модель жизненного цикла</a:t>
            </a:r>
            <a:endParaRPr lang="en-US" sz="6000" dirty="0">
              <a:latin typeface="Molot" panose="02000506000000020004" pitchFamily="2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5E6211F-51BF-AED5-24B5-C39468223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8985" r="11045" b="14190"/>
          <a:stretch/>
        </p:blipFill>
        <p:spPr bwMode="auto">
          <a:xfrm>
            <a:off x="347471" y="1327771"/>
            <a:ext cx="8578739" cy="51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868F4-DA06-227C-EB26-35F681BF9710}"/>
              </a:ext>
            </a:extLst>
          </p:cNvPr>
          <p:cNvSpPr txBox="1"/>
          <p:nvPr/>
        </p:nvSpPr>
        <p:spPr>
          <a:xfrm>
            <a:off x="4882896" y="1945448"/>
            <a:ext cx="6089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spc="-330" dirty="0">
                <a:latin typeface="Molot" panose="02000506000000020004" pitchFamily="2" charset="0"/>
              </a:rPr>
              <a:t>каскадная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303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6151-BB12-4CB0-D4AE-4DC8E76C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Molot" panose="02000506000000020004" pitchFamily="2" charset="0"/>
              </a:rPr>
              <a:t>Луковая архитектура</a:t>
            </a:r>
            <a:endParaRPr lang="en-US" sz="6000" dirty="0">
              <a:latin typeface="Molot" panose="02000506000000020004" pitchFamily="2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7DBC8DF2-8CD9-B647-37FA-502EC8DF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31" y="1182231"/>
            <a:ext cx="6069730" cy="516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14CB5-66BB-097C-4EF2-82965A8570D0}"/>
              </a:ext>
            </a:extLst>
          </p:cNvPr>
          <p:cNvSpPr txBox="1"/>
          <p:nvPr/>
        </p:nvSpPr>
        <p:spPr>
          <a:xfrm>
            <a:off x="0" y="2090172"/>
            <a:ext cx="7607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chemeClr val="bg1"/>
                </a:solidFill>
                <a:effectLst/>
                <a:highlight>
                  <a:srgbClr val="18181A"/>
                </a:highlight>
                <a:latin typeface="YS Text"/>
              </a:rPr>
              <a:t>Луковая архитектура</a:t>
            </a:r>
            <a:r>
              <a:rPr lang="ru-RU" sz="2800" b="0" i="0" dirty="0">
                <a:solidFill>
                  <a:schemeClr val="bg1"/>
                </a:solidFill>
                <a:effectLst/>
                <a:highlight>
                  <a:srgbClr val="18181A"/>
                </a:highlight>
                <a:latin typeface="YS Text"/>
              </a:rPr>
              <a:t> — это </a:t>
            </a:r>
            <a:r>
              <a:rPr lang="ru-RU" sz="2800" b="1" i="0" dirty="0">
                <a:solidFill>
                  <a:schemeClr val="bg1"/>
                </a:solidFill>
                <a:effectLst/>
                <a:highlight>
                  <a:srgbClr val="18181A"/>
                </a:highlight>
                <a:latin typeface="YS Text"/>
              </a:rPr>
              <a:t>архитектурный шаблон программного обеспечения, который обеспечивает модульную и слабосвязанную конструкцию</a:t>
            </a:r>
            <a:r>
              <a:rPr lang="ru-RU" sz="2800" b="0" i="0" dirty="0">
                <a:solidFill>
                  <a:schemeClr val="bg1"/>
                </a:solidFill>
                <a:effectLst/>
                <a:highlight>
                  <a:srgbClr val="18181A"/>
                </a:highlight>
                <a:latin typeface="YS Text"/>
              </a:rPr>
              <a:t>. Он уделяет особое внимание изолированию бизнес-логики, разделению задач и удобству сопровождения.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A9B-DDC5-2807-D15B-254392B3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544" y="0"/>
            <a:ext cx="5772912" cy="2142745"/>
          </a:xfrm>
        </p:spPr>
        <p:txBody>
          <a:bodyPr>
            <a:normAutofit/>
          </a:bodyPr>
          <a:lstStyle/>
          <a:p>
            <a:pPr algn="ctr"/>
            <a:r>
              <a:rPr lang="ru-RU" sz="6000" spc="505" dirty="0">
                <a:solidFill>
                  <a:srgbClr val="000000"/>
                </a:solidFill>
                <a:latin typeface="Molot" panose="02000506000000020004" pitchFamily="2" charset="0"/>
                <a:cs typeface="Corbel"/>
              </a:rPr>
              <a:t>Заключение</a:t>
            </a:r>
            <a:endParaRPr lang="en-RU" sz="6000" dirty="0">
              <a:latin typeface="Molot" panose="02000506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D0F34-4460-8EDB-E70D-0FBECB345CA6}"/>
              </a:ext>
            </a:extLst>
          </p:cNvPr>
          <p:cNvSpPr txBox="1"/>
          <p:nvPr/>
        </p:nvSpPr>
        <p:spPr>
          <a:xfrm>
            <a:off x="3046476" y="2397371"/>
            <a:ext cx="6099048" cy="206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  <a:defRPr/>
            </a:pPr>
            <a:r>
              <a:rPr lang="ru-RU" b="1" spc="200" dirty="0"/>
              <a:t>Разработка</a:t>
            </a:r>
            <a:r>
              <a:rPr lang="ru-RU" b="1" spc="-105" dirty="0"/>
              <a:t> </a:t>
            </a:r>
            <a:r>
              <a:rPr lang="ru-RU" b="1" spc="260" dirty="0"/>
              <a:t>программного</a:t>
            </a:r>
            <a:r>
              <a:rPr lang="ru-RU" b="1" spc="-105" dirty="0"/>
              <a:t> </a:t>
            </a:r>
            <a:r>
              <a:rPr lang="ru-RU" b="1" spc="245" dirty="0"/>
              <a:t>обеспечения</a:t>
            </a:r>
            <a:r>
              <a:rPr lang="ru-RU" b="1" spc="-105" dirty="0"/>
              <a:t> </a:t>
            </a:r>
            <a:r>
              <a:rPr lang="ru-RU" b="1" spc="170" dirty="0"/>
              <a:t>является</a:t>
            </a:r>
            <a:r>
              <a:rPr lang="ru-RU" b="1" spc="-100" dirty="0"/>
              <a:t> </a:t>
            </a:r>
            <a:r>
              <a:rPr lang="ru-RU" b="1" spc="204" dirty="0"/>
              <a:t>трудной </a:t>
            </a:r>
            <a:r>
              <a:rPr lang="ru-RU" b="1" spc="145" dirty="0"/>
              <a:t>задачей,</a:t>
            </a:r>
            <a:r>
              <a:rPr lang="ru-RU" b="1" spc="-105" dirty="0"/>
              <a:t> </a:t>
            </a:r>
            <a:r>
              <a:rPr lang="ru-RU" b="1" spc="235" dirty="0"/>
              <a:t>требующей</a:t>
            </a:r>
            <a:r>
              <a:rPr lang="ru-RU" b="1" spc="-100" dirty="0"/>
              <a:t> </a:t>
            </a:r>
            <a:r>
              <a:rPr lang="ru-RU" b="1" spc="185" dirty="0"/>
              <a:t>глубокого</a:t>
            </a:r>
            <a:r>
              <a:rPr lang="ru-RU" b="1" spc="-100" dirty="0"/>
              <a:t> </a:t>
            </a:r>
            <a:r>
              <a:rPr lang="ru-RU" b="1" spc="270" dirty="0"/>
              <a:t>понимания</a:t>
            </a:r>
            <a:r>
              <a:rPr lang="ru-RU" b="1" spc="-100" dirty="0"/>
              <a:t> </a:t>
            </a:r>
            <a:r>
              <a:rPr lang="ru-RU" b="1" spc="235" dirty="0"/>
              <a:t>предметно </a:t>
            </a:r>
            <a:r>
              <a:rPr lang="ru-RU" b="1" spc="150" dirty="0"/>
              <a:t>области.</a:t>
            </a:r>
            <a:r>
              <a:rPr lang="ru-RU" b="1" spc="-110" dirty="0"/>
              <a:t> </a:t>
            </a:r>
            <a:r>
              <a:rPr lang="ru-RU" b="1" spc="390" dirty="0"/>
              <a:t>В</a:t>
            </a:r>
            <a:r>
              <a:rPr lang="ru-RU" b="1" spc="-110" dirty="0"/>
              <a:t> </a:t>
            </a:r>
            <a:r>
              <a:rPr lang="ru-RU" b="1" spc="190" dirty="0"/>
              <a:t>реферате</a:t>
            </a:r>
            <a:r>
              <a:rPr lang="ru-RU" b="1" spc="-110" dirty="0"/>
              <a:t> </a:t>
            </a:r>
            <a:r>
              <a:rPr lang="ru-RU" b="1" spc="305" dirty="0"/>
              <a:t>мы</a:t>
            </a:r>
            <a:r>
              <a:rPr lang="ru-RU" b="1" spc="-110" dirty="0"/>
              <a:t> </a:t>
            </a:r>
            <a:r>
              <a:rPr lang="ru-RU" b="1" spc="240" dirty="0"/>
              <a:t>рассмотрели</a:t>
            </a:r>
            <a:r>
              <a:rPr lang="ru-RU" b="1" spc="-110" dirty="0"/>
              <a:t> </a:t>
            </a:r>
            <a:r>
              <a:rPr lang="ru-RU" b="1" spc="210" dirty="0"/>
              <a:t>ключевые</a:t>
            </a:r>
            <a:r>
              <a:rPr lang="ru-RU" b="1" spc="-110" dirty="0"/>
              <a:t> </a:t>
            </a:r>
            <a:r>
              <a:rPr lang="ru-RU" b="1" spc="180" dirty="0"/>
              <a:t>аспекты </a:t>
            </a:r>
            <a:r>
              <a:rPr lang="ru-RU" b="1" spc="175" dirty="0"/>
              <a:t>разработки,</a:t>
            </a:r>
            <a:r>
              <a:rPr lang="ru-RU" b="1" spc="-95" dirty="0"/>
              <a:t> </a:t>
            </a:r>
            <a:r>
              <a:rPr lang="ru-RU" b="1" spc="105" dirty="0"/>
              <a:t>от</a:t>
            </a:r>
            <a:r>
              <a:rPr lang="ru-RU" b="1" spc="-90" dirty="0"/>
              <a:t> </a:t>
            </a:r>
            <a:r>
              <a:rPr lang="ru-RU" b="1" spc="229" dirty="0"/>
              <a:t>создания</a:t>
            </a:r>
            <a:r>
              <a:rPr lang="ru-RU" b="1" spc="-90" dirty="0"/>
              <a:t> </a:t>
            </a:r>
            <a:r>
              <a:rPr lang="ru-RU" b="1" spc="229" dirty="0"/>
              <a:t>дизайна</a:t>
            </a:r>
            <a:r>
              <a:rPr lang="ru-RU" b="1" spc="-90" dirty="0"/>
              <a:t> </a:t>
            </a:r>
            <a:r>
              <a:rPr lang="ru-RU" b="1" spc="215" dirty="0"/>
              <a:t>интерфейса</a:t>
            </a:r>
            <a:r>
              <a:rPr lang="ru-RU" b="1" spc="-95" dirty="0"/>
              <a:t> </a:t>
            </a:r>
            <a:r>
              <a:rPr lang="ru-RU" b="1" spc="215" dirty="0"/>
              <a:t>до разработки</a:t>
            </a:r>
            <a:r>
              <a:rPr lang="ru-RU" b="1" spc="-105" dirty="0"/>
              <a:t> </a:t>
            </a:r>
            <a:r>
              <a:rPr lang="ru-RU" b="1" spc="180" dirty="0"/>
              <a:t>блок-</a:t>
            </a:r>
            <a:r>
              <a:rPr lang="ru-RU" b="1" spc="220" dirty="0"/>
              <a:t>схемы</a:t>
            </a:r>
            <a:r>
              <a:rPr lang="ru-RU" b="1" spc="-105" dirty="0"/>
              <a:t> </a:t>
            </a:r>
            <a:r>
              <a:rPr lang="ru-RU" b="1" spc="200" dirty="0"/>
              <a:t>работы</a:t>
            </a:r>
            <a:r>
              <a:rPr lang="ru-RU" b="1" spc="-105" dirty="0"/>
              <a:t> </a:t>
            </a:r>
            <a:r>
              <a:rPr lang="ru-RU" b="1" spc="250" dirty="0"/>
              <a:t>предметной</a:t>
            </a:r>
            <a:r>
              <a:rPr lang="ru-RU" b="1" spc="-100" dirty="0"/>
              <a:t> </a:t>
            </a:r>
            <a:r>
              <a:rPr lang="ru-RU" b="1" spc="140" dirty="0"/>
              <a:t>области.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9286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194F-8B22-814F-6490-5AB7B55E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0" y="2201686"/>
            <a:ext cx="2255520" cy="2454627"/>
          </a:xfrm>
        </p:spPr>
        <p:txBody>
          <a:bodyPr>
            <a:normAutofit/>
          </a:bodyPr>
          <a:lstStyle/>
          <a:p>
            <a:r>
              <a:rPr lang="ru-RU" sz="6000" spc="300" dirty="0">
                <a:latin typeface="Molot" panose="02000506000000020004" pitchFamily="2" charset="0"/>
              </a:rPr>
              <a:t>Цель</a:t>
            </a:r>
            <a:endParaRPr lang="en-RU" sz="6000" spc="300" dirty="0">
              <a:latin typeface="Molot" panose="02000506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6D339-CBEF-026B-01EC-B2142E4520A4}"/>
              </a:ext>
            </a:extLst>
          </p:cNvPr>
          <p:cNvSpPr txBox="1"/>
          <p:nvPr/>
        </p:nvSpPr>
        <p:spPr>
          <a:xfrm>
            <a:off x="3469640" y="3956303"/>
            <a:ext cx="6282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</a:rPr>
              <a:t>Цель программного обеспечения – анализ метеоданных и на их основе составлять прогноз погоды</a:t>
            </a:r>
            <a:endParaRPr lang="en-RU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C7-D362-A66A-54CE-88B7F7C1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473199"/>
          </a:xfrm>
        </p:spPr>
        <p:txBody>
          <a:bodyPr>
            <a:normAutofit/>
          </a:bodyPr>
          <a:lstStyle/>
          <a:p>
            <a:r>
              <a:rPr lang="ru-RU" sz="6000" spc="300" dirty="0">
                <a:latin typeface="Molot" panose="02000506000000020004" pitchFamily="2" charset="0"/>
              </a:rPr>
              <a:t>Задачи</a:t>
            </a:r>
            <a:endParaRPr lang="en-RU" sz="6000" spc="300" dirty="0">
              <a:latin typeface="Molot" panose="02000506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A643B-7D5D-F1F9-47BB-88EA3A1628D9}"/>
              </a:ext>
            </a:extLst>
          </p:cNvPr>
          <p:cNvSpPr txBox="1"/>
          <p:nvPr/>
        </p:nvSpPr>
        <p:spPr>
          <a:xfrm>
            <a:off x="3020568" y="2498264"/>
            <a:ext cx="8333232" cy="186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3200" b="1" spc="-40" dirty="0">
                <a:solidFill>
                  <a:schemeClr val="bg1"/>
                </a:solidFill>
                <a:highlight>
                  <a:srgbClr val="000000"/>
                </a:highlight>
                <a:latin typeface="Georgia"/>
              </a:rPr>
              <a:t>Просмотр погоды на определенный период в выбранном городе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7242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450A-ADEC-E852-8D55-E752A57F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422400"/>
          </a:xfrm>
        </p:spPr>
        <p:txBody>
          <a:bodyPr>
            <a:normAutofit/>
          </a:bodyPr>
          <a:lstStyle/>
          <a:p>
            <a:r>
              <a:rPr lang="ru-RU" sz="6000" spc="300" dirty="0">
                <a:solidFill>
                  <a:srgbClr val="000000"/>
                </a:solidFill>
                <a:latin typeface="Molot" panose="02000506000000020004" pitchFamily="2" charset="0"/>
              </a:rPr>
              <a:t>Введение</a:t>
            </a:r>
            <a:endParaRPr lang="en-RU" sz="6000" spc="300" dirty="0">
              <a:latin typeface="Molot" panose="02000506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7C79-6757-BBBD-F613-D599F627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422400"/>
            <a:ext cx="12014200" cy="5435599"/>
          </a:xfrm>
        </p:spPr>
        <p:txBody>
          <a:bodyPr>
            <a:normAutofit fontScale="55000" lnSpcReduction="20000"/>
          </a:bodyPr>
          <a:lstStyle/>
          <a:p>
            <a:pPr marL="270510" indent="186690">
              <a:lnSpc>
                <a:spcPct val="150000"/>
              </a:lnSpc>
            </a:pPr>
            <a:r>
              <a:rPr lang="ru-RU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надежного и точного программного обеспечения для прогнозирования погоды, которое будет удовлетворять потребности пользователей.</a:t>
            </a:r>
            <a:endParaRPr lang="en-RU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indent="186690">
              <a:lnSpc>
                <a:spcPct val="150000"/>
              </a:lnSpc>
            </a:pPr>
            <a:r>
              <a:rPr lang="ru-RU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доступности актуальной метеорологической информации в удобном и понятном формате.</a:t>
            </a:r>
            <a:endParaRPr lang="en-RU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indent="186690">
              <a:lnSpc>
                <a:spcPct val="150000"/>
              </a:lnSpc>
            </a:pPr>
            <a:r>
              <a:rPr lang="ru-RU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системы, способной интегрироваться с различными источниками данных и обеспечивать высокую производительность.</a:t>
            </a:r>
            <a:endParaRPr lang="en-RU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indent="186690">
              <a:lnSpc>
                <a:spcPct val="150000"/>
              </a:lnSpc>
              <a:spcAft>
                <a:spcPts val="800"/>
              </a:spcAft>
            </a:pPr>
            <a:r>
              <a:rPr lang="ru-RU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уровня информированности пользователей о погодных условиях через уведомления и персонализированные настройки.</a:t>
            </a:r>
            <a:endParaRPr lang="en-RU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11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4E8-499C-3221-366C-CBF9009A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523999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Molot" panose="02000506000000020004" pitchFamily="2" charset="0"/>
              </a:rPr>
              <a:t>Блок-схема работы ПО</a:t>
            </a:r>
            <a:endParaRPr lang="en-RU" sz="6000" dirty="0">
              <a:latin typeface="Molot" panose="02000506000000020004" pitchFamily="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4D8F7B0-21B5-8384-B8DA-D31739F4F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8" t="22237"/>
          <a:stretch/>
        </p:blipFill>
        <p:spPr>
          <a:xfrm>
            <a:off x="503916" y="1524000"/>
            <a:ext cx="11353800" cy="5334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6CE4A0-59EF-F60C-063A-787B69311569}"/>
              </a:ext>
            </a:extLst>
          </p:cNvPr>
          <p:cNvSpPr txBox="1"/>
          <p:nvPr/>
        </p:nvSpPr>
        <p:spPr>
          <a:xfrm>
            <a:off x="4516876" y="6488667"/>
            <a:ext cx="390668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</a:t>
            </a:r>
            <a:r>
              <a:rPr lang="en-US" dirty="0"/>
              <a:t>.1</a:t>
            </a:r>
            <a:r>
              <a:rPr lang="ru-RU" dirty="0"/>
              <a:t> – блок-схема работы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3159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00CA-F6A2-2FD3-2A18-E30C957B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03520" cy="2158999"/>
          </a:xfrm>
        </p:spPr>
        <p:txBody>
          <a:bodyPr>
            <a:normAutofit/>
          </a:bodyPr>
          <a:lstStyle/>
          <a:p>
            <a:r>
              <a:rPr lang="ru-RU" sz="6000" spc="-155" dirty="0">
                <a:latin typeface="Molot" panose="02000506000000020004" pitchFamily="2" charset="0"/>
              </a:rPr>
              <a:t>алгоритм</a:t>
            </a:r>
            <a:br>
              <a:rPr lang="ru-RU" sz="6000" spc="-345" dirty="0">
                <a:latin typeface="Molot" panose="02000506000000020004" pitchFamily="2" charset="0"/>
              </a:rPr>
            </a:br>
            <a:r>
              <a:rPr lang="ru-RU" sz="6000" spc="-100" dirty="0">
                <a:latin typeface="Molot" panose="02000506000000020004" pitchFamily="2" charset="0"/>
              </a:rPr>
              <a:t> </a:t>
            </a:r>
            <a:r>
              <a:rPr lang="ru-RU" sz="6000" spc="-270" dirty="0">
                <a:latin typeface="Molot" panose="02000506000000020004" pitchFamily="2" charset="0"/>
              </a:rPr>
              <a:t>работы </a:t>
            </a:r>
            <a:r>
              <a:rPr lang="ru-RU" sz="6000" spc="-365" dirty="0">
                <a:latin typeface="Molot" panose="02000506000000020004" pitchFamily="2" charset="0"/>
              </a:rPr>
              <a:t>ПО</a:t>
            </a:r>
            <a:endParaRPr lang="en-RU" sz="6000" dirty="0">
              <a:latin typeface="Molot" panose="02000506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559F1-D13D-C314-8E6E-52B20FD93FD6}"/>
              </a:ext>
            </a:extLst>
          </p:cNvPr>
          <p:cNvSpPr txBox="1"/>
          <p:nvPr/>
        </p:nvSpPr>
        <p:spPr>
          <a:xfrm>
            <a:off x="6789021" y="6488668"/>
            <a:ext cx="41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</a:t>
            </a:r>
            <a:r>
              <a:rPr lang="en-US" dirty="0"/>
              <a:t>.2</a:t>
            </a:r>
            <a:r>
              <a:rPr lang="ru-RU" dirty="0"/>
              <a:t> – Алгоритм работы ПО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0936A-600A-3DBC-F5E1-A1DDA06E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80" y="0"/>
            <a:ext cx="2886040" cy="67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920-5F26-0BB2-13A3-74DD2603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spc="-150" dirty="0">
                <a:latin typeface="Molot" panose="02000506000000020004" pitchFamily="2" charset="0"/>
              </a:rPr>
              <a:t>Структура</a:t>
            </a:r>
            <a:r>
              <a:rPr lang="ru-RU" sz="6000" spc="-229" dirty="0">
                <a:latin typeface="Molot" panose="02000506000000020004" pitchFamily="2" charset="0"/>
              </a:rPr>
              <a:t> </a:t>
            </a:r>
            <a:r>
              <a:rPr lang="ru-RU" sz="6000" spc="-450" dirty="0">
                <a:latin typeface="Molot" panose="02000506000000020004" pitchFamily="2" charset="0"/>
              </a:rPr>
              <a:t>данных</a:t>
            </a:r>
            <a:endParaRPr lang="en-RU" sz="6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1B02D-73A2-5146-4C74-EB2C01413945}"/>
              </a:ext>
            </a:extLst>
          </p:cNvPr>
          <p:cNvSpPr txBox="1"/>
          <p:nvPr/>
        </p:nvSpPr>
        <p:spPr>
          <a:xfrm>
            <a:off x="2053142" y="3075057"/>
            <a:ext cx="5105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Molot" panose="02000506000000020004" pitchFamily="2" charset="0"/>
              </a:rPr>
              <a:t>Хранение данных </a:t>
            </a:r>
            <a:endParaRPr lang="en-US" sz="4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7433F9-5F54-D775-DF7C-7F80531E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222" y="18255"/>
            <a:ext cx="2381697" cy="68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94CBA-48A6-4B96-AB22-2D39A6AD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57" y="60512"/>
            <a:ext cx="7406048" cy="5570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9D9455-9BDE-0E35-1001-269F92957CFB}"/>
              </a:ext>
            </a:extLst>
          </p:cNvPr>
          <p:cNvSpPr txBox="1"/>
          <p:nvPr/>
        </p:nvSpPr>
        <p:spPr>
          <a:xfrm>
            <a:off x="0" y="60512"/>
            <a:ext cx="4819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Molot" panose="02000506000000020004" pitchFamily="2" charset="0"/>
              </a:rPr>
              <a:t>ИНТЕРФЕЙС</a:t>
            </a:r>
            <a:endParaRPr lang="en-RU" sz="6000" dirty="0">
              <a:latin typeface="Molot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43714-2BF4-2FFA-B06C-34D0F056A0C5}"/>
              </a:ext>
            </a:extLst>
          </p:cNvPr>
          <p:cNvSpPr txBox="1"/>
          <p:nvPr/>
        </p:nvSpPr>
        <p:spPr>
          <a:xfrm>
            <a:off x="6498956" y="592869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</a:t>
            </a:r>
            <a:r>
              <a:rPr lang="en-US" dirty="0"/>
              <a:t>.3 – </a:t>
            </a:r>
            <a:r>
              <a:rPr lang="ru-RU" dirty="0"/>
              <a:t>Интерфейс ПО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A9A2D-7C84-219B-5248-BE1FE82ACC0F}"/>
              </a:ext>
            </a:extLst>
          </p:cNvPr>
          <p:cNvSpPr txBox="1"/>
          <p:nvPr/>
        </p:nvSpPr>
        <p:spPr>
          <a:xfrm>
            <a:off x="-8851392" y="1443841"/>
            <a:ext cx="1367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2109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800" spc="10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Разработка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9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удобного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204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и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6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интуитивно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3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понятного </a:t>
            </a:r>
            <a:r>
              <a:rPr lang="ru-RU" sz="2800" spc="17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интерфейса</a:t>
            </a:r>
            <a:r>
              <a:rPr lang="ru-RU" sz="2800" spc="-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0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является</a:t>
            </a:r>
            <a:r>
              <a:rPr lang="ru-RU" sz="2800" spc="-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9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ключевым</a:t>
            </a:r>
            <a:r>
              <a:rPr lang="ru-RU" sz="280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5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фактором </a:t>
            </a:r>
            <a:r>
              <a:rPr lang="ru-RU" sz="2800" spc="7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успеха</a:t>
            </a:r>
            <a:r>
              <a:rPr lang="ru-RU" sz="2800" spc="-1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3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любого</a:t>
            </a:r>
            <a:r>
              <a:rPr lang="ru-RU" sz="2800" spc="-1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1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программного</a:t>
            </a:r>
            <a:r>
              <a:rPr lang="ru-RU" sz="2800" spc="-1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4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обеспечения,</a:t>
            </a:r>
            <a:r>
              <a:rPr lang="ru-RU" sz="2800" spc="-1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в </a:t>
            </a:r>
            <a:r>
              <a:rPr lang="ru-RU" sz="2800" spc="18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том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12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числе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204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и</a:t>
            </a:r>
            <a:r>
              <a:rPr lang="ru-RU" sz="2800" spc="-20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 </a:t>
            </a:r>
            <a:r>
              <a:rPr lang="ru-RU" sz="2800" spc="7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прогноза погоды</a:t>
            </a:r>
            <a:r>
              <a:rPr lang="ru-RU" sz="2800" spc="85" dirty="0">
                <a:solidFill>
                  <a:srgbClr val="FFFFFF"/>
                </a:solidFill>
                <a:highlight>
                  <a:srgbClr val="000000"/>
                </a:highlight>
                <a:latin typeface="Molot" panose="02000506000000020004" pitchFamily="2" charset="0"/>
                <a:cs typeface="Times New Roman"/>
              </a:rPr>
              <a:t>.</a:t>
            </a:r>
            <a:endParaRPr lang="ru-RU" sz="2800" dirty="0">
              <a:highlight>
                <a:srgbClr val="000000"/>
              </a:highlight>
              <a:latin typeface="Molot" panose="02000506000000020004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56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E6789-26A5-FF77-0581-3A4A5AD3A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" r="3" b="82456"/>
          <a:stretch/>
        </p:blipFill>
        <p:spPr>
          <a:xfrm>
            <a:off x="0" y="3157999"/>
            <a:ext cx="12247659" cy="1370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EE332-8BBA-4E2D-E7CB-DB7A6D7A8915}"/>
              </a:ext>
            </a:extLst>
          </p:cNvPr>
          <p:cNvSpPr txBox="1"/>
          <p:nvPr/>
        </p:nvSpPr>
        <p:spPr>
          <a:xfrm>
            <a:off x="0" y="54669"/>
            <a:ext cx="683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Molot" panose="02000506000000020004" pitchFamily="2" charset="0"/>
              </a:rPr>
              <a:t>ИНТЕРФЕЙС</a:t>
            </a:r>
            <a:endParaRPr lang="en-RU" sz="6000" dirty="0">
              <a:latin typeface="Molot" panose="02000506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421-5232-20CB-EB51-CEE93BAC1385}"/>
              </a:ext>
            </a:extLst>
          </p:cNvPr>
          <p:cNvSpPr txBox="1"/>
          <p:nvPr/>
        </p:nvSpPr>
        <p:spPr>
          <a:xfrm>
            <a:off x="3269673" y="4528459"/>
            <a:ext cx="623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</a:t>
            </a:r>
            <a:r>
              <a:rPr lang="en-US" dirty="0"/>
              <a:t>.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 Поле для ввода города и кнопка поиска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33017-BB49-F6DC-AD98-F64871BA83E5}"/>
              </a:ext>
            </a:extLst>
          </p:cNvPr>
          <p:cNvSpPr txBox="1"/>
          <p:nvPr/>
        </p:nvSpPr>
        <p:spPr>
          <a:xfrm>
            <a:off x="4348666" y="1687939"/>
            <a:ext cx="8049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highlight>
                  <a:srgbClr val="000000"/>
                </a:highlight>
                <a:latin typeface="Molot" panose="02000506000000020004" pitchFamily="2" charset="0"/>
              </a:rPr>
              <a:t>Поле для ввода города и кнопка поиска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Molot" panose="02000506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8C52F1-20FF-15CF-EF86-1C879EC8651B}"/>
              </a:ext>
            </a:extLst>
          </p:cNvPr>
          <p:cNvCxnSpPr>
            <a:stCxn id="3" idx="2"/>
          </p:cNvCxnSpPr>
          <p:nvPr/>
        </p:nvCxnSpPr>
        <p:spPr>
          <a:xfrm>
            <a:off x="8373421" y="2211159"/>
            <a:ext cx="1703267" cy="806361"/>
          </a:xfrm>
          <a:prstGeom prst="straightConnector1">
            <a:avLst/>
          </a:prstGeom>
          <a:ln w="1206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0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AE73904-28E3-9141-9B9A-4C994141C913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234</Words>
  <Application>Microsoft Macintosh PowerPoint</Application>
  <PresentationFormat>Widescreen</PresentationFormat>
  <Paragraphs>31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Georgia</vt:lpstr>
      <vt:lpstr>Molot</vt:lpstr>
      <vt:lpstr>Times New Roman</vt:lpstr>
      <vt:lpstr>YS Text</vt:lpstr>
      <vt:lpstr>Office Theme</vt:lpstr>
      <vt:lpstr>Прогноз погоды</vt:lpstr>
      <vt:lpstr>Цель</vt:lpstr>
      <vt:lpstr>Задачи</vt:lpstr>
      <vt:lpstr>Введение</vt:lpstr>
      <vt:lpstr>Блок-схема работы ПО</vt:lpstr>
      <vt:lpstr>алгоритм  работы ПО</vt:lpstr>
      <vt:lpstr>Структура данных</vt:lpstr>
      <vt:lpstr>PowerPoint Presentation</vt:lpstr>
      <vt:lpstr>PowerPoint Presentation</vt:lpstr>
      <vt:lpstr>Модель жизненного цикла</vt:lpstr>
      <vt:lpstr>Луковая архитектура</vt:lpstr>
      <vt:lpstr>Заключение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Шавыкин</dc:creator>
  <cp:lastModifiedBy>Александр Шавыкин</cp:lastModifiedBy>
  <cp:revision>6</cp:revision>
  <dcterms:created xsi:type="dcterms:W3CDTF">2024-10-03T18:44:01Z</dcterms:created>
  <dcterms:modified xsi:type="dcterms:W3CDTF">2024-11-15T10:14:39Z</dcterms:modified>
</cp:coreProperties>
</file>