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8300700" cy="10299700"/>
  <p:notesSz cx="18300700" cy="10299700"/>
  <p:defaultTextStyle>
    <a:defPPr>
      <a:defRPr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101E8-F410-8538-B8F7-858B4943623A}" v="228" dt="2024-10-16T00:08:08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26"/>
    <p:restoredTop sz="91429"/>
  </p:normalViewPr>
  <p:slideViewPr>
    <p:cSldViewPr>
      <p:cViewPr>
        <p:scale>
          <a:sx n="31" d="100"/>
          <a:sy n="31" d="100"/>
        </p:scale>
        <p:origin x="280" y="1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81576-916C-38EE-E05D-7E078F562E21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6CB5F3-5928-8BCE-2099-4192D372E2AB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31A6A-CE26-7067-95B3-F5FAA71F9BC3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E31232-CD77-65B1-6F18-4648CCB2FCEA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A10DB0-3FCE-3890-E657-03246271DEBC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A10DB0-3FCE-3890-E657-03246271DEBC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275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F4D9D-C08B-16E0-3D7F-87476DD5B4F7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704BCF-0950-0F17-21BE-6CC4EC86CD7E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8FD56-4960-6C7F-17EF-6B4F622D9956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9C9FF7-553E-5998-A428-8BB09E808151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4123B2-221D-6BB2-4DD3-26EEFC1AC0FA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0B8A4B-DDF2-F75D-4DE1-6DBC2ED2EB35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76DF41-5227-6468-C088-1F9181A924D6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D42CB8-F022-DEEC-24FB-180132959695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48D16-ECF4-55B7-D964-D0423188EEF5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48D16-ECF4-55B7-D964-D0423188EEF5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85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69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59179" y="41109"/>
            <a:ext cx="11087228" cy="2381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4307575" y="4660100"/>
            <a:ext cx="9685549" cy="346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7992782" y="0"/>
            <a:ext cx="10295255" cy="10287000"/>
          </a:xfrm>
          <a:custGeom>
            <a:avLst/>
            <a:gdLst/>
            <a:ahLst/>
            <a:cxnLst/>
            <a:rect l="l" t="t" r="r" b="b"/>
            <a:pathLst>
              <a:path w="10295255" h="10287000" extrusionOk="0">
                <a:moveTo>
                  <a:pt x="10295216" y="0"/>
                </a:moveTo>
                <a:lnTo>
                  <a:pt x="0" y="0"/>
                </a:lnTo>
                <a:lnTo>
                  <a:pt x="0" y="10286997"/>
                </a:lnTo>
                <a:lnTo>
                  <a:pt x="10295216" y="10286997"/>
                </a:lnTo>
                <a:lnTo>
                  <a:pt x="10295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9351861" y="3082118"/>
            <a:ext cx="7732395" cy="410337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62230" algn="ctr">
              <a:lnSpc>
                <a:spcPct val="99500"/>
              </a:lnSpc>
              <a:spcBef>
                <a:spcPts val="145"/>
              </a:spcBef>
              <a:defRPr/>
            </a:pPr>
            <a:r>
              <a:rPr sz="8950" spc="-644"/>
              <a:t>Программное </a:t>
            </a:r>
            <a:r>
              <a:rPr sz="8950" spc="-600"/>
              <a:t>обеспечение </a:t>
            </a:r>
            <a:r>
              <a:rPr sz="8950" spc="-580"/>
              <a:t>для</a:t>
            </a:r>
            <a:r>
              <a:rPr sz="8950" spc="-195"/>
              <a:t> </a:t>
            </a:r>
            <a:r>
              <a:rPr sz="8950" spc="-660"/>
              <a:t>ломбарда</a:t>
            </a:r>
            <a:endParaRPr sz="8950"/>
          </a:p>
        </p:txBody>
      </p:sp>
      <p:sp>
        <p:nvSpPr>
          <p:cNvPr id="4" name="object 4"/>
          <p:cNvSpPr txBox="1"/>
          <p:nvPr/>
        </p:nvSpPr>
        <p:spPr bwMode="auto">
          <a:xfrm>
            <a:off x="4569181" y="8922875"/>
            <a:ext cx="3380547" cy="1188146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z="2450" b="1" spc="-180" dirty="0">
                <a:latin typeface="Georgia"/>
                <a:cs typeface="Georgia"/>
              </a:rPr>
              <a:t>Группа</a:t>
            </a:r>
            <a:r>
              <a:rPr sz="2450" b="1" spc="50" dirty="0">
                <a:latin typeface="Georgia"/>
                <a:cs typeface="Georgia"/>
              </a:rPr>
              <a:t> </a:t>
            </a:r>
            <a:r>
              <a:rPr sz="2450" b="1" spc="-180" dirty="0">
                <a:latin typeface="Georgia"/>
                <a:cs typeface="Georgia"/>
              </a:rPr>
              <a:t>ИСП/П 22-</a:t>
            </a:r>
            <a:r>
              <a:rPr sz="2450" b="1" spc="-50" dirty="0">
                <a:latin typeface="Georgia"/>
                <a:cs typeface="Georgia"/>
              </a:rPr>
              <a:t>09</a:t>
            </a:r>
            <a:endParaRPr sz="2450" dirty="0">
              <a:latin typeface="Georgia"/>
              <a:cs typeface="Georgia"/>
            </a:endParaRPr>
          </a:p>
          <a:p>
            <a:pPr marL="850265" marR="5080" indent="93345">
              <a:lnSpc>
                <a:spcPts val="2920"/>
              </a:lnSpc>
              <a:spcBef>
                <a:spcPts val="175"/>
              </a:spcBef>
              <a:defRPr/>
            </a:pPr>
            <a:r>
              <a:rPr sz="2450" b="1" spc="-150" dirty="0" err="1">
                <a:latin typeface="Georgia"/>
                <a:cs typeface="Georgia"/>
              </a:rPr>
              <a:t>Онгороев</a:t>
            </a:r>
            <a:r>
              <a:rPr sz="2450" b="1" spc="20" dirty="0">
                <a:latin typeface="Georgia"/>
                <a:cs typeface="Georgia"/>
              </a:rPr>
              <a:t> </a:t>
            </a:r>
            <a:r>
              <a:rPr sz="2450" b="1" spc="-229" dirty="0">
                <a:latin typeface="Georgia"/>
                <a:cs typeface="Georgia"/>
              </a:rPr>
              <a:t>А.Б .</a:t>
            </a:r>
            <a:endParaRPr sz="2450" b="1" spc="-228" dirty="0">
              <a:latin typeface="Georgia"/>
              <a:cs typeface="Georgia"/>
            </a:endParaRPr>
          </a:p>
          <a:p>
            <a:pPr marL="849630" marR="4445" indent="92710">
              <a:lnSpc>
                <a:spcPts val="2919"/>
              </a:lnSpc>
              <a:spcBef>
                <a:spcPts val="174"/>
              </a:spcBef>
              <a:defRPr/>
            </a:pPr>
            <a:r>
              <a:rPr sz="2450" b="1" spc="-180" dirty="0" err="1">
                <a:latin typeface="Georgia"/>
                <a:cs typeface="Georgia"/>
              </a:rPr>
              <a:t>Кузнецов</a:t>
            </a:r>
            <a:r>
              <a:rPr sz="2450" b="1" spc="29" dirty="0">
                <a:latin typeface="Georgia"/>
                <a:cs typeface="Georgia"/>
              </a:rPr>
              <a:t> </a:t>
            </a:r>
            <a:r>
              <a:rPr sz="2450" b="1" spc="-225" dirty="0">
                <a:latin typeface="Georgia"/>
                <a:cs typeface="Georgia"/>
              </a:rPr>
              <a:t>Е.Ю.</a:t>
            </a:r>
            <a:endParaRPr sz="24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963734" y="372789"/>
            <a:ext cx="8195189" cy="10658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pc="-450"/>
              <a:t>Диаграмма ролей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6989180" y="9264970"/>
            <a:ext cx="3544860" cy="663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Рис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1.4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Роли</a:t>
            </a:r>
            <a:endParaRPr dirty="0" err="1"/>
          </a:p>
        </p:txBody>
      </p:sp>
      <p:pic>
        <p:nvPicPr>
          <p:cNvPr id="833972164" name="Рисунок 83397216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79035" y="1438679"/>
            <a:ext cx="9570389" cy="78940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/>
          <a:stretch/>
        </p:blipFill>
        <p:spPr bwMode="auto">
          <a:xfrm>
            <a:off x="544894" y="3373044"/>
            <a:ext cx="8582024" cy="47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617169" rIns="0" bIns="0" rtlCol="0">
            <a:spAutoFit/>
          </a:bodyPr>
          <a:lstStyle/>
          <a:p>
            <a:pPr marL="6060440">
              <a:lnSpc>
                <a:spcPct val="100000"/>
              </a:lnSpc>
              <a:spcBef>
                <a:spcPts val="110"/>
              </a:spcBef>
              <a:defRPr/>
            </a:pPr>
            <a:r>
              <a:rPr spc="-330"/>
              <a:t>Интерфейс</a:t>
            </a:r>
            <a:endParaRPr/>
          </a:p>
        </p:txBody>
      </p:sp>
      <p:sp>
        <p:nvSpPr>
          <p:cNvPr id="4" name="object 4"/>
          <p:cNvSpPr txBox="1"/>
          <p:nvPr/>
        </p:nvSpPr>
        <p:spPr bwMode="auto">
          <a:xfrm>
            <a:off x="457857" y="4437761"/>
            <a:ext cx="17341850" cy="47726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721090" marR="508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000" b="1" spc="105">
                <a:solidFill>
                  <a:srgbClr val="FFFFFF"/>
                </a:solidFill>
                <a:latin typeface="Times New Roman"/>
                <a:cs typeface="Times New Roman"/>
              </a:rPr>
              <a:t>Разработка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5">
                <a:solidFill>
                  <a:srgbClr val="FFFFFF"/>
                </a:solidFill>
                <a:latin typeface="Times New Roman"/>
                <a:cs typeface="Times New Roman"/>
              </a:rPr>
              <a:t>удобного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204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60">
                <a:solidFill>
                  <a:srgbClr val="FFFFFF"/>
                </a:solidFill>
                <a:latin typeface="Times New Roman"/>
                <a:cs typeface="Times New Roman"/>
              </a:rPr>
              <a:t>интуитивно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30">
                <a:solidFill>
                  <a:srgbClr val="FFFFFF"/>
                </a:solidFill>
                <a:latin typeface="Times New Roman"/>
                <a:cs typeface="Times New Roman"/>
              </a:rPr>
              <a:t>понятного </a:t>
            </a:r>
            <a:r>
              <a:rPr sz="3000" b="1" spc="170">
                <a:solidFill>
                  <a:srgbClr val="FFFFFF"/>
                </a:solidFill>
                <a:latin typeface="Times New Roman"/>
                <a:cs typeface="Times New Roman"/>
              </a:rPr>
              <a:t>интерфейса</a:t>
            </a:r>
            <a:r>
              <a:rPr sz="3000" b="1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00">
                <a:solidFill>
                  <a:srgbClr val="FFFFFF"/>
                </a:solidFill>
                <a:latin typeface="Times New Roman"/>
                <a:cs typeface="Times New Roman"/>
              </a:rPr>
              <a:t>является</a:t>
            </a:r>
            <a:r>
              <a:rPr sz="3000" b="1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90">
                <a:solidFill>
                  <a:srgbClr val="FFFFFF"/>
                </a:solidFill>
                <a:latin typeface="Times New Roman"/>
                <a:cs typeface="Times New Roman"/>
              </a:rPr>
              <a:t>ключевым</a:t>
            </a:r>
            <a:r>
              <a:rPr sz="30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55">
                <a:solidFill>
                  <a:srgbClr val="FFFFFF"/>
                </a:solidFill>
                <a:latin typeface="Times New Roman"/>
                <a:cs typeface="Times New Roman"/>
              </a:rPr>
              <a:t>фактором </a:t>
            </a:r>
            <a:r>
              <a:rPr sz="3000" b="1" spc="75">
                <a:solidFill>
                  <a:srgbClr val="FFFFFF"/>
                </a:solidFill>
                <a:latin typeface="Times New Roman"/>
                <a:cs typeface="Times New Roman"/>
              </a:rPr>
              <a:t>успеха</a:t>
            </a:r>
            <a:r>
              <a:rPr sz="3000" b="1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30">
                <a:solidFill>
                  <a:srgbClr val="FFFFFF"/>
                </a:solidFill>
                <a:latin typeface="Times New Roman"/>
                <a:cs typeface="Times New Roman"/>
              </a:rPr>
              <a:t>любого</a:t>
            </a:r>
            <a:r>
              <a:rPr sz="3000" b="1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10">
                <a:solidFill>
                  <a:srgbClr val="FFFFFF"/>
                </a:solidFill>
                <a:latin typeface="Times New Roman"/>
                <a:cs typeface="Times New Roman"/>
              </a:rPr>
              <a:t>программного</a:t>
            </a:r>
            <a:r>
              <a:rPr sz="3000" b="1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45">
                <a:solidFill>
                  <a:srgbClr val="FFFFFF"/>
                </a:solidFill>
                <a:latin typeface="Times New Roman"/>
                <a:cs typeface="Times New Roman"/>
              </a:rPr>
              <a:t>обеспечения,</a:t>
            </a:r>
            <a:r>
              <a:rPr sz="3000" b="1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5">
                <a:solidFill>
                  <a:srgbClr val="FFFFFF"/>
                </a:solidFill>
                <a:latin typeface="Times New Roman"/>
                <a:cs typeface="Times New Roman"/>
              </a:rPr>
              <a:t>в </a:t>
            </a:r>
            <a:r>
              <a:rPr sz="3000" b="1" spc="180">
                <a:solidFill>
                  <a:srgbClr val="FFFFFF"/>
                </a:solidFill>
                <a:latin typeface="Times New Roman"/>
                <a:cs typeface="Times New Roman"/>
              </a:rPr>
              <a:t>том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25">
                <a:solidFill>
                  <a:srgbClr val="FFFFFF"/>
                </a:solidFill>
                <a:latin typeface="Times New Roman"/>
                <a:cs typeface="Times New Roman"/>
              </a:rPr>
              <a:t>числе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204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75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85">
                <a:solidFill>
                  <a:srgbClr val="FFFFFF"/>
                </a:solidFill>
                <a:latin typeface="Times New Roman"/>
                <a:cs typeface="Times New Roman"/>
              </a:rPr>
              <a:t>ломбарда.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80">
                <a:solidFill>
                  <a:srgbClr val="FFFFFF"/>
                </a:solidFill>
                <a:latin typeface="Times New Roman"/>
                <a:cs typeface="Times New Roman"/>
              </a:rPr>
              <a:t>Интерфейс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45">
                <a:solidFill>
                  <a:srgbClr val="FFFFFF"/>
                </a:solidFill>
                <a:latin typeface="Times New Roman"/>
                <a:cs typeface="Times New Roman"/>
              </a:rPr>
              <a:t>должен </a:t>
            </a:r>
            <a:r>
              <a:rPr sz="3000" b="1" spc="135">
                <a:solidFill>
                  <a:srgbClr val="FFFFFF"/>
                </a:solidFill>
                <a:latin typeface="Times New Roman"/>
                <a:cs typeface="Times New Roman"/>
              </a:rPr>
              <a:t>быть</a:t>
            </a:r>
            <a:r>
              <a:rPr sz="3000" b="1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90">
                <a:solidFill>
                  <a:srgbClr val="FFFFFF"/>
                </a:solidFill>
                <a:latin typeface="Times New Roman"/>
                <a:cs typeface="Times New Roman"/>
              </a:rPr>
              <a:t>эффективным</a:t>
            </a:r>
            <a:r>
              <a:rPr sz="3000" b="1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>
                <a:solidFill>
                  <a:srgbClr val="FFFFFF"/>
                </a:solidFill>
                <a:latin typeface="Times New Roman"/>
                <a:cs typeface="Times New Roman"/>
              </a:rPr>
              <a:t>как</a:t>
            </a:r>
            <a:r>
              <a:rPr sz="3000" b="1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75">
                <a:solidFill>
                  <a:srgbClr val="FFFFFF"/>
                </a:solidFill>
                <a:latin typeface="Times New Roman"/>
                <a:cs typeface="Times New Roman"/>
              </a:rPr>
              <a:t>для</a:t>
            </a:r>
            <a:r>
              <a:rPr sz="3000" b="1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85">
                <a:solidFill>
                  <a:srgbClr val="FFFFFF"/>
                </a:solidFill>
                <a:latin typeface="Times New Roman"/>
                <a:cs typeface="Times New Roman"/>
              </a:rPr>
              <a:t>сотрудников, </a:t>
            </a:r>
            <a:r>
              <a:rPr sz="3000" b="1" spc="130">
                <a:solidFill>
                  <a:srgbClr val="FFFFFF"/>
                </a:solidFill>
                <a:latin typeface="Times New Roman"/>
                <a:cs typeface="Times New Roman"/>
              </a:rPr>
              <a:t>обеспечивая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50">
                <a:solidFill>
                  <a:srgbClr val="FFFFFF"/>
                </a:solidFill>
                <a:latin typeface="Times New Roman"/>
                <a:cs typeface="Times New Roman"/>
              </a:rPr>
              <a:t>простоту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14">
                <a:solidFill>
                  <a:srgbClr val="FFFFFF"/>
                </a:solidFill>
                <a:latin typeface="Times New Roman"/>
                <a:cs typeface="Times New Roman"/>
              </a:rPr>
              <a:t>использования</a:t>
            </a:r>
            <a:r>
              <a:rPr sz="300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55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3000" b="1" spc="145">
                <a:solidFill>
                  <a:srgbClr val="FFFFFF"/>
                </a:solidFill>
                <a:latin typeface="Times New Roman"/>
                <a:cs typeface="Times New Roman"/>
              </a:rPr>
              <a:t>доступность</a:t>
            </a:r>
            <a:r>
              <a:rPr sz="300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30">
                <a:solidFill>
                  <a:srgbClr val="FFFFFF"/>
                </a:solidFill>
                <a:latin typeface="Times New Roman"/>
                <a:cs typeface="Times New Roman"/>
              </a:rPr>
              <a:t>необходимой</a:t>
            </a:r>
            <a:r>
              <a:rPr sz="300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155">
                <a:solidFill>
                  <a:srgbClr val="FFFFFF"/>
                </a:solidFill>
                <a:latin typeface="Times New Roman"/>
                <a:cs typeface="Times New Roman"/>
              </a:rPr>
              <a:t>информации.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25"/>
              </a:spcBef>
              <a:defRPr/>
            </a:pPr>
            <a:endParaRPr sz="3000">
              <a:latin typeface="Times New Roman"/>
              <a:cs typeface="Times New Roman"/>
            </a:endParaRPr>
          </a:p>
          <a:p>
            <a:pPr marL="2724785" marR="9326880" indent="-2712720">
              <a:lnSpc>
                <a:spcPct val="102000"/>
              </a:lnSpc>
              <a:defRPr/>
            </a:pPr>
            <a:r>
              <a:rPr sz="2450" b="1" spc="100">
                <a:solidFill>
                  <a:srgbClr val="FFFFFF"/>
                </a:solidFill>
                <a:latin typeface="Times New Roman"/>
                <a:cs typeface="Times New Roman"/>
              </a:rPr>
              <a:t>Рисунок</a:t>
            </a:r>
            <a:r>
              <a:rPr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ru-RU" sz="2450" b="1" spc="-140">
                <a:solidFill>
                  <a:srgbClr val="FFFFFF"/>
                </a:solidFill>
                <a:latin typeface="Times New Roman"/>
                <a:cs typeface="Times New Roman"/>
              </a:rPr>
              <a:t>.1</a:t>
            </a:r>
            <a:r>
              <a:rPr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229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50" b="1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95">
                <a:solidFill>
                  <a:srgbClr val="FFFFFF"/>
                </a:solidFill>
                <a:latin typeface="Times New Roman"/>
                <a:cs typeface="Times New Roman"/>
              </a:rPr>
              <a:t>Основная</a:t>
            </a:r>
            <a:r>
              <a:rPr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55">
                <a:solidFill>
                  <a:srgbClr val="FFFFFF"/>
                </a:solidFill>
                <a:latin typeface="Times New Roman"/>
                <a:cs typeface="Times New Roman"/>
              </a:rPr>
              <a:t>форма</a:t>
            </a:r>
            <a:r>
              <a:rPr sz="2450" b="1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45">
                <a:solidFill>
                  <a:srgbClr val="FFFFFF"/>
                </a:solidFill>
                <a:latin typeface="Times New Roman"/>
                <a:cs typeface="Times New Roman"/>
              </a:rPr>
              <a:t>приложения</a:t>
            </a:r>
            <a:r>
              <a:rPr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75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sz="2450" b="1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30">
                <a:solidFill>
                  <a:srgbClr val="FFFFFF"/>
                </a:solidFill>
                <a:latin typeface="Times New Roman"/>
                <a:cs typeface="Times New Roman"/>
              </a:rPr>
              <a:t>этапе </a:t>
            </a:r>
            <a:r>
              <a:rPr sz="2450" b="1" spc="105">
                <a:solidFill>
                  <a:srgbClr val="FFFFFF"/>
                </a:solidFill>
                <a:latin typeface="Times New Roman"/>
                <a:cs typeface="Times New Roman"/>
              </a:rPr>
              <a:t>проектирования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494880" rIns="0" bIns="0" rtlCol="0">
            <a:spAutoFit/>
          </a:bodyPr>
          <a:lstStyle/>
          <a:p>
            <a:pPr marL="6060440">
              <a:lnSpc>
                <a:spcPct val="100000"/>
              </a:lnSpc>
              <a:spcBef>
                <a:spcPts val="110"/>
              </a:spcBef>
              <a:defRPr/>
            </a:pPr>
            <a:r>
              <a:rPr spc="-330"/>
              <a:t>Интерфейс</a:t>
            </a:r>
            <a:endParaRPr/>
          </a:p>
        </p:txBody>
      </p:sp>
      <p:pic>
        <p:nvPicPr>
          <p:cNvPr id="3" name="object 3"/>
          <p:cNvPicPr/>
          <p:nvPr/>
        </p:nvPicPr>
        <p:blipFill>
          <a:blip r:embed="rId3"/>
          <a:stretch/>
        </p:blipFill>
        <p:spPr bwMode="auto">
          <a:xfrm>
            <a:off x="330387" y="3200488"/>
            <a:ext cx="8448673" cy="45146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/>
          <a:stretch/>
        </p:blipFill>
        <p:spPr bwMode="auto">
          <a:xfrm>
            <a:off x="9895306" y="3200717"/>
            <a:ext cx="6838949" cy="45148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 bwMode="auto">
          <a:xfrm>
            <a:off x="10025088" y="8088986"/>
            <a:ext cx="6809105" cy="40259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z="2450" b="1" spc="100">
                <a:solidFill>
                  <a:srgbClr val="FFFFFF"/>
                </a:solidFill>
                <a:latin typeface="Times New Roman"/>
                <a:cs typeface="Times New Roman"/>
              </a:rPr>
              <a:t>Рисунок</a:t>
            </a:r>
            <a:r>
              <a:rPr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ru-RU" sz="2450" b="1">
                <a:solidFill>
                  <a:srgbClr val="FFFFFF"/>
                </a:solidFill>
                <a:latin typeface="Times New Roman"/>
                <a:cs typeface="Times New Roman"/>
              </a:rPr>
              <a:t>.2</a:t>
            </a:r>
            <a:r>
              <a:rPr sz="2450" b="1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229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05">
                <a:solidFill>
                  <a:srgbClr val="FFFFFF"/>
                </a:solidFill>
                <a:latin typeface="Times New Roman"/>
                <a:cs typeface="Times New Roman"/>
              </a:rPr>
              <a:t>Форма</a:t>
            </a:r>
            <a:r>
              <a:rPr sz="2450" b="1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14">
                <a:solidFill>
                  <a:srgbClr val="FFFFFF"/>
                </a:solidFill>
                <a:latin typeface="Times New Roman"/>
                <a:cs typeface="Times New Roman"/>
              </a:rPr>
              <a:t>добавления</a:t>
            </a:r>
            <a:r>
              <a:rPr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80">
                <a:solidFill>
                  <a:srgbClr val="FFFFFF"/>
                </a:solidFill>
                <a:latin typeface="Times New Roman"/>
                <a:cs typeface="Times New Roman"/>
              </a:rPr>
              <a:t>сотрудника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 bwMode="auto">
          <a:xfrm>
            <a:off x="787692" y="8088316"/>
            <a:ext cx="7534275" cy="40259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z="2450" b="1" spc="100">
                <a:solidFill>
                  <a:srgbClr val="FFFFFF"/>
                </a:solidFill>
                <a:latin typeface="Times New Roman"/>
                <a:cs typeface="Times New Roman"/>
              </a:rPr>
              <a:t>Рисунок</a:t>
            </a:r>
            <a:r>
              <a:rPr sz="2450" b="1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lang="ru-RU" sz="2450" b="1" spc="-50">
                <a:solidFill>
                  <a:srgbClr val="FFFFFF"/>
                </a:solidFill>
                <a:latin typeface="Times New Roman"/>
                <a:cs typeface="Times New Roman"/>
              </a:rPr>
              <a:t>.3</a:t>
            </a:r>
            <a:r>
              <a:rPr sz="2450" b="1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229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5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05">
                <a:solidFill>
                  <a:srgbClr val="FFFFFF"/>
                </a:solidFill>
                <a:latin typeface="Times New Roman"/>
                <a:cs typeface="Times New Roman"/>
              </a:rPr>
              <a:t>Форма</a:t>
            </a:r>
            <a:r>
              <a:rPr sz="2450" b="1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14">
                <a:solidFill>
                  <a:srgbClr val="FFFFFF"/>
                </a:solidFill>
                <a:latin typeface="Times New Roman"/>
                <a:cs typeface="Times New Roman"/>
              </a:rPr>
              <a:t>добавления</a:t>
            </a:r>
            <a:r>
              <a:rPr sz="2450" b="1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110">
                <a:solidFill>
                  <a:srgbClr val="FFFFFF"/>
                </a:solidFill>
                <a:latin typeface="Times New Roman"/>
                <a:cs typeface="Times New Roman"/>
              </a:rPr>
              <a:t>нового</a:t>
            </a:r>
            <a:r>
              <a:rPr sz="2450" b="1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85">
                <a:solidFill>
                  <a:srgbClr val="FFFFFF"/>
                </a:solidFill>
                <a:latin typeface="Times New Roman"/>
                <a:cs typeface="Times New Roman"/>
              </a:rPr>
              <a:t>договора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-2917038" y="329527"/>
            <a:ext cx="19386045" cy="1561542"/>
          </a:xfrm>
          <a:prstGeom prst="rect">
            <a:avLst/>
          </a:prstGeom>
        </p:spPr>
        <p:txBody>
          <a:bodyPr vert="horz" wrap="square" lIns="0" tIns="494880" rIns="0" bIns="0" rtlCol="0" anchor="t">
            <a:spAutoFit/>
          </a:bodyPr>
          <a:lstStyle/>
          <a:p>
            <a:pPr marL="6060440" algn="l">
              <a:spcBef>
                <a:spcPts val="110"/>
              </a:spcBef>
              <a:defRPr/>
            </a:pPr>
            <a:r>
              <a:rPr lang="ru-RU" spc="-330"/>
              <a:t>Модель жизненного цикла</a:t>
            </a:r>
            <a:endParaRPr/>
          </a:p>
        </p:txBody>
      </p:sp>
      <p:sp>
        <p:nvSpPr>
          <p:cNvPr id="5" name="object 5"/>
          <p:cNvSpPr txBox="1"/>
          <p:nvPr/>
        </p:nvSpPr>
        <p:spPr bwMode="auto">
          <a:xfrm>
            <a:off x="6403590" y="9516656"/>
            <a:ext cx="6809105" cy="393056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  <a:defRPr/>
            </a:pPr>
            <a:r>
              <a:rPr sz="2450" b="1" spc="100">
                <a:solidFill>
                  <a:srgbClr val="FFFFFF"/>
                </a:solidFill>
                <a:latin typeface="Times New Roman"/>
                <a:cs typeface="Times New Roman"/>
              </a:rPr>
              <a:t>Рисунок</a:t>
            </a:r>
            <a:r>
              <a:rPr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ru-RU" sz="2450" b="1">
                <a:solidFill>
                  <a:srgbClr val="FFFFFF"/>
                </a:solidFill>
                <a:latin typeface="Times New Roman"/>
                <a:cs typeface="Times New Roman"/>
              </a:rPr>
              <a:t>.1</a:t>
            </a:r>
            <a:r>
              <a:rPr sz="2450" b="1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229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30">
                <a:solidFill>
                  <a:srgbClr val="FFFFFF"/>
                </a:solidFill>
                <a:latin typeface="Times New Roman"/>
                <a:cs typeface="Times New Roman"/>
              </a:rPr>
              <a:t>Жизненный цикл</a:t>
            </a:r>
            <a:endParaRPr sz="2450" b="1" spc="8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3" name="Рисунок 2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1608BF16-8DE4-AA19-456D-98650D69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364" y="2186267"/>
            <a:ext cx="12930647" cy="70567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-4234177" y="-262984"/>
            <a:ext cx="19386045" cy="1561542"/>
          </a:xfrm>
          <a:prstGeom prst="rect">
            <a:avLst/>
          </a:prstGeom>
        </p:spPr>
        <p:txBody>
          <a:bodyPr vert="horz" wrap="square" lIns="0" tIns="494880" rIns="0" bIns="0" rtlCol="0" anchor="t">
            <a:spAutoFit/>
          </a:bodyPr>
          <a:lstStyle/>
          <a:p>
            <a:pPr marL="6060440" algn="l">
              <a:spcBef>
                <a:spcPts val="110"/>
              </a:spcBef>
              <a:defRPr/>
            </a:pPr>
            <a:r>
              <a:rPr lang="ru-RU" spc="-330" dirty="0"/>
              <a:t>Чистая архитектура</a:t>
            </a:r>
          </a:p>
        </p:txBody>
      </p:sp>
      <p:sp>
        <p:nvSpPr>
          <p:cNvPr id="5" name="object 5"/>
          <p:cNvSpPr txBox="1"/>
          <p:nvPr/>
        </p:nvSpPr>
        <p:spPr bwMode="auto">
          <a:xfrm>
            <a:off x="6403590" y="9806328"/>
            <a:ext cx="6809105" cy="393056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  <a:defRPr/>
            </a:pPr>
            <a:r>
              <a:rPr sz="245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Рисунок</a:t>
            </a:r>
            <a:r>
              <a:rPr sz="24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lang="ru-RU" sz="2450" b="1" dirty="0">
                <a:solidFill>
                  <a:srgbClr val="FFFFFF"/>
                </a:solidFill>
                <a:latin typeface="Times New Roman"/>
                <a:cs typeface="Times New Roman"/>
              </a:rPr>
              <a:t>.2</a:t>
            </a:r>
            <a:r>
              <a:rPr sz="245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0" b="1" spc="229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4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ru-RU" sz="24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архитектура ПО</a:t>
            </a:r>
            <a:endParaRPr lang="ru-RU" sz="2450" b="1" spc="-3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6" name="Рисунок 5" descr="Изображение выглядит как текст, круг, снимок экран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A2C39792-3C77-765E-A425-F8DCCBB2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8277" y="-129148"/>
            <a:ext cx="7062983" cy="10424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5C46FE-0350-F8EA-F23A-C759EB951717}"/>
              </a:ext>
            </a:extLst>
          </p:cNvPr>
          <p:cNvSpPr txBox="1"/>
          <p:nvPr/>
        </p:nvSpPr>
        <p:spPr>
          <a:xfrm>
            <a:off x="1850066" y="1931440"/>
            <a:ext cx="90937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Чистая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архитектура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-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это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способ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организации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кода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который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способствует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строгому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разделению</a:t>
            </a:r>
            <a:r>
              <a:rPr lang="en-US" sz="5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5400" err="1">
                <a:solidFill>
                  <a:srgbClr val="FFFFFF"/>
                </a:solidFill>
                <a:latin typeface="Times New Roman"/>
                <a:cs typeface="Times New Roman"/>
              </a:rPr>
              <a:t>ответственности</a:t>
            </a:r>
            <a:endParaRPr lang="ru-RU" err="1"/>
          </a:p>
        </p:txBody>
      </p:sp>
    </p:spTree>
    <p:extLst>
      <p:ext uri="{BB962C8B-B14F-4D97-AF65-F5344CB8AC3E}">
        <p14:creationId xmlns:p14="http://schemas.microsoft.com/office/powerpoint/2010/main" val="279141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-176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17061942" y="0"/>
                </a:lnTo>
                <a:lnTo>
                  <a:pt x="17061942" y="1225550"/>
                </a:lnTo>
                <a:lnTo>
                  <a:pt x="17061942" y="9061450"/>
                </a:lnTo>
                <a:lnTo>
                  <a:pt x="12092534" y="9061450"/>
                </a:lnTo>
                <a:lnTo>
                  <a:pt x="12092534" y="9057615"/>
                </a:lnTo>
                <a:lnTo>
                  <a:pt x="6195504" y="9057615"/>
                </a:lnTo>
                <a:lnTo>
                  <a:pt x="6195504" y="9061450"/>
                </a:lnTo>
                <a:lnTo>
                  <a:pt x="1225994" y="9061450"/>
                </a:lnTo>
                <a:lnTo>
                  <a:pt x="1225994" y="1225550"/>
                </a:lnTo>
                <a:lnTo>
                  <a:pt x="6195504" y="1225550"/>
                </a:lnTo>
                <a:lnTo>
                  <a:pt x="6195504" y="1230045"/>
                </a:lnTo>
                <a:lnTo>
                  <a:pt x="12092534" y="1230045"/>
                </a:lnTo>
                <a:lnTo>
                  <a:pt x="12092534" y="1225550"/>
                </a:lnTo>
                <a:lnTo>
                  <a:pt x="17061942" y="1225550"/>
                </a:lnTo>
                <a:lnTo>
                  <a:pt x="17061942" y="0"/>
                </a:lnTo>
                <a:lnTo>
                  <a:pt x="11815737" y="0"/>
                </a:lnTo>
                <a:lnTo>
                  <a:pt x="11815737" y="1828"/>
                </a:lnTo>
                <a:lnTo>
                  <a:pt x="6472263" y="1828"/>
                </a:lnTo>
                <a:lnTo>
                  <a:pt x="6472263" y="0"/>
                </a:lnTo>
                <a:lnTo>
                  <a:pt x="0" y="0"/>
                </a:lnTo>
                <a:lnTo>
                  <a:pt x="0" y="1225550"/>
                </a:lnTo>
                <a:lnTo>
                  <a:pt x="0" y="9061450"/>
                </a:lnTo>
                <a:lnTo>
                  <a:pt x="0" y="10287000"/>
                </a:lnTo>
                <a:lnTo>
                  <a:pt x="6472263" y="10287000"/>
                </a:lnTo>
                <a:lnTo>
                  <a:pt x="6472263" y="10285832"/>
                </a:lnTo>
                <a:lnTo>
                  <a:pt x="11815737" y="10285832"/>
                </a:lnTo>
                <a:lnTo>
                  <a:pt x="11815737" y="10287000"/>
                </a:lnTo>
                <a:lnTo>
                  <a:pt x="18288000" y="10287000"/>
                </a:lnTo>
                <a:lnTo>
                  <a:pt x="18288000" y="9061450"/>
                </a:lnTo>
                <a:lnTo>
                  <a:pt x="18288000" y="122555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5272585" y="2406599"/>
            <a:ext cx="7733665" cy="1555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defRPr/>
            </a:pPr>
            <a:r>
              <a:rPr sz="10000" spc="505">
                <a:solidFill>
                  <a:srgbClr val="000000"/>
                </a:solidFill>
                <a:latin typeface="Corbel"/>
                <a:cs typeface="Corbel"/>
              </a:rPr>
              <a:t>Заключение</a:t>
            </a:r>
            <a:endParaRPr sz="1000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 bwMode="auto">
          <a:xfrm>
            <a:off x="4307574" y="4660099"/>
            <a:ext cx="9685908" cy="4207615"/>
          </a:xfrm>
          <a:prstGeom prst="rect">
            <a:avLst/>
          </a:prstGeom>
        </p:spPr>
        <p:txBody>
          <a:bodyPr vert="horz" wrap="square" lIns="0" tIns="8255" rIns="0" bIns="0" rtlCol="0" anchor="t">
            <a:spAutoFit/>
          </a:bodyPr>
          <a:lstStyle/>
          <a:p>
            <a:pPr marR="5080" algn="ctr">
              <a:lnSpc>
                <a:spcPct val="102000"/>
              </a:lnSpc>
              <a:spcBef>
                <a:spcPts val="65"/>
              </a:spcBef>
              <a:defRPr/>
            </a:pPr>
            <a:r>
              <a:rPr b="1" spc="200" err="1"/>
              <a:t>Разработка</a:t>
            </a:r>
            <a:r>
              <a:rPr b="1" spc="-105" dirty="0"/>
              <a:t> </a:t>
            </a:r>
            <a:r>
              <a:rPr b="1" spc="260" err="1"/>
              <a:t>программного</a:t>
            </a:r>
            <a:r>
              <a:rPr b="1" spc="-105" dirty="0"/>
              <a:t> </a:t>
            </a:r>
            <a:r>
              <a:rPr b="1" spc="245" err="1"/>
              <a:t>обеспечения</a:t>
            </a:r>
            <a:r>
              <a:rPr b="1" spc="-105" dirty="0"/>
              <a:t> </a:t>
            </a:r>
            <a:r>
              <a:rPr b="1" spc="170" err="1"/>
              <a:t>является</a:t>
            </a:r>
            <a:r>
              <a:rPr b="1" spc="-100" dirty="0"/>
              <a:t> </a:t>
            </a:r>
            <a:r>
              <a:rPr b="1" spc="204" err="1"/>
              <a:t>трудной</a:t>
            </a:r>
            <a:r>
              <a:rPr b="1" spc="204"/>
              <a:t> </a:t>
            </a:r>
            <a:r>
              <a:rPr b="1" spc="145" err="1"/>
              <a:t>задачей</a:t>
            </a:r>
            <a:r>
              <a:rPr b="1" spc="145"/>
              <a:t>,</a:t>
            </a:r>
            <a:r>
              <a:rPr b="1" spc="-105" dirty="0"/>
              <a:t> </a:t>
            </a:r>
            <a:r>
              <a:rPr b="1" spc="235" err="1"/>
              <a:t>требующей</a:t>
            </a:r>
            <a:r>
              <a:rPr b="1" spc="-100" dirty="0"/>
              <a:t> </a:t>
            </a:r>
            <a:r>
              <a:rPr b="1" spc="185" err="1"/>
              <a:t>глубокого</a:t>
            </a:r>
            <a:r>
              <a:rPr b="1" spc="-100" dirty="0"/>
              <a:t> </a:t>
            </a:r>
            <a:r>
              <a:rPr b="1" spc="270" err="1"/>
              <a:t>понимания</a:t>
            </a:r>
            <a:r>
              <a:rPr b="1" spc="-100" dirty="0"/>
              <a:t> </a:t>
            </a:r>
            <a:r>
              <a:rPr b="1" spc="235" err="1"/>
              <a:t>предметно</a:t>
            </a:r>
            <a:r>
              <a:rPr b="1" spc="235"/>
              <a:t> </a:t>
            </a:r>
            <a:r>
              <a:rPr b="1" spc="150" err="1"/>
              <a:t>области</a:t>
            </a:r>
            <a:r>
              <a:rPr b="1" spc="150"/>
              <a:t>.</a:t>
            </a:r>
            <a:r>
              <a:rPr b="1" spc="-110" dirty="0"/>
              <a:t> </a:t>
            </a:r>
            <a:r>
              <a:rPr b="1" spc="390"/>
              <a:t>В</a:t>
            </a:r>
            <a:r>
              <a:rPr b="1" spc="-110" dirty="0"/>
              <a:t> </a:t>
            </a:r>
            <a:r>
              <a:rPr b="1" spc="190" err="1"/>
              <a:t>реферате</a:t>
            </a:r>
            <a:r>
              <a:rPr b="1" spc="-110" dirty="0"/>
              <a:t> </a:t>
            </a:r>
            <a:r>
              <a:rPr b="1" spc="305" err="1"/>
              <a:t>мы</a:t>
            </a:r>
            <a:r>
              <a:rPr b="1" spc="-110" dirty="0"/>
              <a:t> </a:t>
            </a:r>
            <a:r>
              <a:rPr b="1" spc="240" err="1"/>
              <a:t>рассмотрели</a:t>
            </a:r>
            <a:r>
              <a:rPr b="1" spc="-110" dirty="0"/>
              <a:t> </a:t>
            </a:r>
            <a:r>
              <a:rPr b="1" spc="210" err="1"/>
              <a:t>ключевые</a:t>
            </a:r>
            <a:r>
              <a:rPr b="1" spc="-110" dirty="0"/>
              <a:t> </a:t>
            </a:r>
            <a:r>
              <a:rPr b="1" spc="180" err="1"/>
              <a:t>аспекты</a:t>
            </a:r>
            <a:r>
              <a:rPr b="1" spc="180"/>
              <a:t> </a:t>
            </a:r>
            <a:r>
              <a:rPr b="1" spc="175" err="1"/>
              <a:t>разработки</a:t>
            </a:r>
            <a:r>
              <a:rPr b="1" spc="175"/>
              <a:t>,</a:t>
            </a:r>
            <a:r>
              <a:rPr b="1" spc="-95" dirty="0"/>
              <a:t> </a:t>
            </a:r>
            <a:r>
              <a:rPr b="1" spc="105" err="1"/>
              <a:t>от</a:t>
            </a:r>
            <a:r>
              <a:rPr b="1" spc="-90" dirty="0"/>
              <a:t> </a:t>
            </a:r>
            <a:r>
              <a:rPr b="1" spc="229" err="1"/>
              <a:t>создания</a:t>
            </a:r>
            <a:r>
              <a:rPr b="1" spc="-90" dirty="0"/>
              <a:t> </a:t>
            </a:r>
            <a:r>
              <a:rPr b="1" spc="229" err="1"/>
              <a:t>дизайна</a:t>
            </a:r>
            <a:r>
              <a:rPr b="1" spc="-90" dirty="0"/>
              <a:t> </a:t>
            </a:r>
            <a:r>
              <a:rPr b="1" spc="215" err="1"/>
              <a:t>интерфейса</a:t>
            </a:r>
            <a:r>
              <a:rPr b="1" spc="-95" dirty="0"/>
              <a:t> </a:t>
            </a:r>
            <a:r>
              <a:rPr b="1" spc="215" err="1"/>
              <a:t>до</a:t>
            </a:r>
            <a:r>
              <a:rPr b="1" spc="215"/>
              <a:t> </a:t>
            </a:r>
            <a:r>
              <a:rPr b="1" spc="215" err="1"/>
              <a:t>разработки</a:t>
            </a:r>
            <a:r>
              <a:rPr b="1" spc="-105" dirty="0"/>
              <a:t> </a:t>
            </a:r>
            <a:r>
              <a:rPr b="1" spc="180" err="1"/>
              <a:t>блок-</a:t>
            </a:r>
            <a:r>
              <a:rPr b="1" spc="220" err="1"/>
              <a:t>схемы</a:t>
            </a:r>
            <a:r>
              <a:rPr b="1" spc="-105" dirty="0"/>
              <a:t> </a:t>
            </a:r>
            <a:r>
              <a:rPr b="1" spc="200" err="1"/>
              <a:t>работы</a:t>
            </a:r>
            <a:r>
              <a:rPr b="1" spc="-105" dirty="0"/>
              <a:t> </a:t>
            </a:r>
            <a:r>
              <a:rPr b="1" spc="250" err="1"/>
              <a:t>предметной</a:t>
            </a:r>
            <a:r>
              <a:rPr b="1" spc="-100" dirty="0"/>
              <a:t> </a:t>
            </a:r>
            <a:r>
              <a:rPr b="1" spc="140" err="1"/>
              <a:t>области</a:t>
            </a:r>
            <a:r>
              <a:rPr b="1" spc="140"/>
              <a:t>.</a:t>
            </a:r>
            <a:endParaRPr lang="ru-RU" b="1"/>
          </a:p>
          <a:p>
            <a:pPr marL="20320" marR="34925" algn="ctr">
              <a:lnSpc>
                <a:spcPct val="102000"/>
              </a:lnSpc>
              <a:defRPr/>
            </a:pPr>
            <a:r>
              <a:rPr b="1" spc="305"/>
              <a:t>Применение</a:t>
            </a:r>
            <a:r>
              <a:rPr b="1" spc="-105" dirty="0"/>
              <a:t> </a:t>
            </a:r>
            <a:r>
              <a:rPr b="1" spc="245" err="1"/>
              <a:t>современных</a:t>
            </a:r>
            <a:r>
              <a:rPr b="1" spc="-100" dirty="0"/>
              <a:t> </a:t>
            </a:r>
            <a:r>
              <a:rPr b="1" spc="195" err="1"/>
              <a:t>технологий</a:t>
            </a:r>
            <a:r>
              <a:rPr b="1" spc="-100" dirty="0"/>
              <a:t> </a:t>
            </a:r>
            <a:r>
              <a:rPr b="1" spc="315"/>
              <a:t>и</a:t>
            </a:r>
            <a:r>
              <a:rPr b="1" spc="-100" dirty="0"/>
              <a:t> </a:t>
            </a:r>
            <a:r>
              <a:rPr b="1" spc="200" err="1"/>
              <a:t>грамотная</a:t>
            </a:r>
            <a:r>
              <a:rPr b="1" spc="200"/>
              <a:t> </a:t>
            </a:r>
            <a:r>
              <a:rPr b="1" spc="235" err="1"/>
              <a:t>реализация</a:t>
            </a:r>
            <a:r>
              <a:rPr b="1" spc="-105" dirty="0"/>
              <a:t> </a:t>
            </a:r>
            <a:r>
              <a:rPr b="1" spc="370"/>
              <a:t>ПО</a:t>
            </a:r>
            <a:r>
              <a:rPr b="1" spc="-105" dirty="0"/>
              <a:t> </a:t>
            </a:r>
            <a:r>
              <a:rPr b="1" spc="185" err="1"/>
              <a:t>могут</a:t>
            </a:r>
            <a:r>
              <a:rPr b="1" spc="-100" dirty="0"/>
              <a:t> </a:t>
            </a:r>
            <a:r>
              <a:rPr b="1" spc="195" err="1"/>
              <a:t>значительно</a:t>
            </a:r>
            <a:r>
              <a:rPr b="1" spc="-105" dirty="0"/>
              <a:t> </a:t>
            </a:r>
            <a:r>
              <a:rPr b="1" spc="210" err="1"/>
              <a:t>повысить</a:t>
            </a:r>
            <a:r>
              <a:rPr b="1" spc="210"/>
              <a:t> </a:t>
            </a:r>
            <a:r>
              <a:rPr b="1" spc="175" err="1"/>
              <a:t>эффективность</a:t>
            </a:r>
            <a:r>
              <a:rPr b="1" spc="-100" dirty="0"/>
              <a:t> </a:t>
            </a:r>
            <a:r>
              <a:rPr b="1" spc="200" err="1"/>
              <a:t>работы</a:t>
            </a:r>
            <a:r>
              <a:rPr b="1" spc="-100" dirty="0"/>
              <a:t> </a:t>
            </a:r>
            <a:r>
              <a:rPr b="1" spc="204" err="1"/>
              <a:t>организации</a:t>
            </a:r>
            <a:r>
              <a:rPr b="1" spc="204"/>
              <a:t>,</a:t>
            </a:r>
            <a:r>
              <a:rPr b="1" spc="-95" dirty="0"/>
              <a:t> </a:t>
            </a:r>
            <a:r>
              <a:rPr b="1" spc="195" err="1"/>
              <a:t>упростить</a:t>
            </a:r>
            <a:r>
              <a:rPr b="1" spc="-100" dirty="0"/>
              <a:t> </a:t>
            </a:r>
            <a:r>
              <a:rPr b="1" spc="254" err="1"/>
              <a:t>процессы</a:t>
            </a:r>
            <a:endParaRPr b="1" err="1"/>
          </a:p>
          <a:p>
            <a:pPr algn="ctr">
              <a:lnSpc>
                <a:spcPct val="100000"/>
              </a:lnSpc>
              <a:spcBef>
                <a:spcPts val="135"/>
              </a:spcBef>
              <a:defRPr/>
            </a:pPr>
            <a:r>
              <a:rPr b="1" spc="315"/>
              <a:t>и</a:t>
            </a:r>
            <a:r>
              <a:rPr b="1" spc="-110" dirty="0"/>
              <a:t> </a:t>
            </a:r>
            <a:r>
              <a:rPr b="1" spc="175" err="1"/>
              <a:t>улучшить</a:t>
            </a:r>
            <a:r>
              <a:rPr b="1" spc="-105" dirty="0"/>
              <a:t> </a:t>
            </a:r>
            <a:r>
              <a:rPr b="1" spc="229" err="1"/>
              <a:t>обслуживание</a:t>
            </a:r>
            <a:r>
              <a:rPr b="1" spc="-105" dirty="0"/>
              <a:t> </a:t>
            </a:r>
            <a:r>
              <a:rPr b="1" spc="145" err="1"/>
              <a:t>клиентов</a:t>
            </a:r>
            <a:r>
              <a:rPr b="1" spc="145"/>
              <a:t>.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4657470" y="4210142"/>
            <a:ext cx="8457565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z="14950" spc="700">
                <a:latin typeface="Corbel"/>
                <a:cs typeface="Corbel"/>
              </a:rPr>
              <a:t>Спасибо!</a:t>
            </a:r>
            <a:endParaRPr sz="149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0" y="-1"/>
            <a:ext cx="18288000" cy="10287000"/>
            <a:chOff x="0" y="-1"/>
            <a:chExt cx="18288000" cy="10287000"/>
          </a:xfrm>
        </p:grpSpPr>
        <p:sp>
          <p:nvSpPr>
            <p:cNvPr id="3" name="object 3"/>
            <p:cNvSpPr/>
            <p:nvPr/>
          </p:nvSpPr>
          <p:spPr bwMode="auto">
            <a:xfrm>
              <a:off x="6541858" y="-1"/>
              <a:ext cx="11746230" cy="10287000"/>
            </a:xfrm>
            <a:custGeom>
              <a:avLst/>
              <a:gdLst/>
              <a:ahLst/>
              <a:cxnLst/>
              <a:rect l="l" t="t" r="r" b="b"/>
              <a:pathLst>
                <a:path w="11746230" h="10287000" extrusionOk="0">
                  <a:moveTo>
                    <a:pt x="0" y="10287000"/>
                  </a:moveTo>
                  <a:lnTo>
                    <a:pt x="11746141" y="10287000"/>
                  </a:lnTo>
                  <a:lnTo>
                    <a:pt x="11746141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/>
            <p:cNvSpPr/>
            <p:nvPr/>
          </p:nvSpPr>
          <p:spPr bwMode="auto">
            <a:xfrm>
              <a:off x="0" y="0"/>
              <a:ext cx="6542405" cy="10287000"/>
            </a:xfrm>
            <a:custGeom>
              <a:avLst/>
              <a:gdLst/>
              <a:ahLst/>
              <a:cxnLst/>
              <a:rect l="l" t="t" r="r" b="b"/>
              <a:pathLst>
                <a:path w="6542405" h="10287000" extrusionOk="0">
                  <a:moveTo>
                    <a:pt x="6541858" y="10286997"/>
                  </a:moveTo>
                  <a:lnTo>
                    <a:pt x="6541858" y="0"/>
                  </a:lnTo>
                  <a:lnTo>
                    <a:pt x="0" y="0"/>
                  </a:lnTo>
                  <a:lnTo>
                    <a:pt x="0" y="10286997"/>
                  </a:lnTo>
                  <a:lnTo>
                    <a:pt x="6541858" y="10286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959267" y="4587583"/>
            <a:ext cx="2214245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pc="-445">
                <a:solidFill>
                  <a:srgbClr val="000000"/>
                </a:solidFill>
              </a:rPr>
              <a:t>Цель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7976620" y="3959939"/>
            <a:ext cx="9167389" cy="21045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600"/>
              </a:lnSpc>
              <a:spcBef>
                <a:spcPts val="90"/>
              </a:spcBef>
              <a:defRPr/>
            </a:pPr>
            <a:r>
              <a:rPr sz="4550" b="1" spc="-300">
                <a:solidFill>
                  <a:srgbClr val="FFFFFF"/>
                </a:solidFill>
                <a:latin typeface="Georgia"/>
                <a:cs typeface="Georgia"/>
              </a:rPr>
              <a:t>Целью</a:t>
            </a:r>
            <a:r>
              <a:rPr sz="4550" b="1" spc="-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285">
                <a:solidFill>
                  <a:srgbClr val="FFFFFF"/>
                </a:solidFill>
                <a:latin typeface="Georgia"/>
                <a:cs typeface="Georgia"/>
              </a:rPr>
              <a:t>данной</a:t>
            </a:r>
            <a:r>
              <a:rPr sz="4550" b="1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10">
                <a:solidFill>
                  <a:srgbClr val="FFFFFF"/>
                </a:solidFill>
                <a:latin typeface="Georgia"/>
                <a:cs typeface="Georgia"/>
              </a:rPr>
              <a:t>работы </a:t>
            </a:r>
            <a:r>
              <a:rPr sz="4550" b="1" spc="-150">
                <a:solidFill>
                  <a:srgbClr val="FFFFFF"/>
                </a:solidFill>
                <a:latin typeface="Georgia"/>
                <a:cs typeface="Georgia"/>
              </a:rPr>
              <a:t>является</a:t>
            </a:r>
            <a:r>
              <a:rPr sz="4550" b="1" spc="-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85">
                <a:solidFill>
                  <a:srgbClr val="FFFFFF"/>
                </a:solidFill>
                <a:latin typeface="Georgia"/>
                <a:cs typeface="Georgia"/>
              </a:rPr>
              <a:t>разработка </a:t>
            </a:r>
            <a:r>
              <a:rPr sz="4550" b="1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245">
                <a:solidFill>
                  <a:srgbClr val="FFFFFF"/>
                </a:solidFill>
                <a:latin typeface="Georgia"/>
                <a:cs typeface="Georgia"/>
              </a:rPr>
              <a:t>программного</a:t>
            </a:r>
            <a:r>
              <a:rPr sz="4550" b="1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260">
                <a:solidFill>
                  <a:srgbClr val="FFFFFF"/>
                </a:solidFill>
                <a:latin typeface="Georgia"/>
                <a:cs typeface="Georgia"/>
              </a:rPr>
              <a:t>обеспечения</a:t>
            </a:r>
            <a:r>
              <a:rPr sz="4550" b="1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4550" b="1" spc="-110">
                <a:solidFill>
                  <a:srgbClr val="FFFFFF"/>
                </a:solidFill>
                <a:latin typeface="Georgia"/>
                <a:cs typeface="Georgia"/>
              </a:rPr>
              <a:t>для </a:t>
            </a:r>
            <a:r>
              <a:rPr sz="4550" b="1" spc="-270">
                <a:solidFill>
                  <a:srgbClr val="FFFFFF"/>
                </a:solidFill>
                <a:latin typeface="Georgia"/>
                <a:cs typeface="Georgia"/>
              </a:rPr>
              <a:t>ломбарда.</a:t>
            </a:r>
            <a:endParaRPr sz="4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 bwMode="auto">
          <a:xfrm>
            <a:off x="0" y="-1"/>
            <a:ext cx="18288000" cy="10287000"/>
            <a:chOff x="0" y="-1"/>
            <a:chExt cx="18288000" cy="10287000"/>
          </a:xfrm>
        </p:grpSpPr>
        <p:sp>
          <p:nvSpPr>
            <p:cNvPr id="3" name="object 3"/>
            <p:cNvSpPr/>
            <p:nvPr/>
          </p:nvSpPr>
          <p:spPr bwMode="auto">
            <a:xfrm>
              <a:off x="6541858" y="-1"/>
              <a:ext cx="11746230" cy="10287000"/>
            </a:xfrm>
            <a:custGeom>
              <a:avLst/>
              <a:gdLst/>
              <a:ahLst/>
              <a:cxnLst/>
              <a:rect l="l" t="t" r="r" b="b"/>
              <a:pathLst>
                <a:path w="11746230" h="10287000" extrusionOk="0">
                  <a:moveTo>
                    <a:pt x="0" y="10287000"/>
                  </a:moveTo>
                  <a:lnTo>
                    <a:pt x="11746141" y="10287000"/>
                  </a:lnTo>
                  <a:lnTo>
                    <a:pt x="11746141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/>
            <p:cNvSpPr/>
            <p:nvPr/>
          </p:nvSpPr>
          <p:spPr bwMode="auto">
            <a:xfrm>
              <a:off x="0" y="0"/>
              <a:ext cx="6542405" cy="10287000"/>
            </a:xfrm>
            <a:custGeom>
              <a:avLst/>
              <a:gdLst/>
              <a:ahLst/>
              <a:cxnLst/>
              <a:rect l="l" t="t" r="r" b="b"/>
              <a:pathLst>
                <a:path w="6542405" h="10287000" extrusionOk="0">
                  <a:moveTo>
                    <a:pt x="6541858" y="10286997"/>
                  </a:moveTo>
                  <a:lnTo>
                    <a:pt x="6541858" y="0"/>
                  </a:lnTo>
                  <a:lnTo>
                    <a:pt x="0" y="0"/>
                  </a:lnTo>
                  <a:lnTo>
                    <a:pt x="0" y="10286997"/>
                  </a:lnTo>
                  <a:lnTo>
                    <a:pt x="6541858" y="10286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 bwMode="auto">
          <a:xfrm>
            <a:off x="1959267" y="4587583"/>
            <a:ext cx="3296699" cy="1075936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lang="ru-RU" spc="-445">
                <a:solidFill>
                  <a:srgbClr val="000000"/>
                </a:solidFill>
              </a:rPr>
              <a:t>Задачи</a:t>
            </a:r>
            <a:endParaRPr/>
          </a:p>
        </p:txBody>
      </p:sp>
      <p:sp>
        <p:nvSpPr>
          <p:cNvPr id="6" name="object 6"/>
          <p:cNvSpPr txBox="1"/>
          <p:nvPr/>
        </p:nvSpPr>
        <p:spPr bwMode="auto">
          <a:xfrm>
            <a:off x="6945174" y="3176154"/>
            <a:ext cx="10957407" cy="5276829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  <a:cs typeface="Georgia"/>
              </a:rPr>
              <a:t>Создание блок-схемы работы ПО</a:t>
            </a:r>
            <a:endParaRPr lang="ru-RU" dirty="0">
              <a:solidFill>
                <a:srgbClr val="000000"/>
              </a:solidFill>
            </a:endParaRPr>
          </a:p>
          <a:p>
            <a:pPr algn="l">
              <a:lnSpc>
                <a:spcPct val="100600"/>
              </a:lnSpc>
              <a:spcBef>
                <a:spcPts val="90"/>
              </a:spcBef>
              <a:defRPr/>
            </a:pPr>
            <a:endParaRPr lang="ru-RU" dirty="0"/>
          </a:p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  <a:cs typeface="Georgia"/>
              </a:rPr>
              <a:t>Функциональные и Нефункциональные требования</a:t>
            </a:r>
            <a:endParaRPr dirty="0"/>
          </a:p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  <a:cs typeface="Georgia"/>
              </a:rPr>
              <a:t>Создание структуры данных</a:t>
            </a:r>
            <a:endParaRPr dirty="0"/>
          </a:p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  <a:cs typeface="Georgia"/>
              </a:rPr>
              <a:t>Проектирование интерфейса</a:t>
            </a:r>
            <a:endParaRPr dirty="0"/>
          </a:p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  <a:cs typeface="Georgia"/>
              </a:rPr>
              <a:t>Определение жизненного цикла</a:t>
            </a:r>
          </a:p>
          <a:p>
            <a:pPr marL="697865" marR="5080" indent="-685800" algn="l">
              <a:lnSpc>
                <a:spcPct val="100600"/>
              </a:lnSpc>
              <a:spcBef>
                <a:spcPts val="90"/>
              </a:spcBef>
              <a:buFont typeface="Arial"/>
              <a:buChar char="•"/>
              <a:defRPr/>
            </a:pPr>
            <a:r>
              <a:rPr lang="ru-RU" sz="4550" b="1" spc="-40" dirty="0">
                <a:solidFill>
                  <a:srgbClr val="FFFFFF"/>
                </a:solidFill>
                <a:latin typeface="Georgia"/>
              </a:rPr>
              <a:t>Определение архитектуры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914400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 extrusionOk="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1438098" y="1938642"/>
            <a:ext cx="3614420" cy="974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defRPr/>
            </a:pPr>
            <a:r>
              <a:rPr sz="6200" spc="-490" dirty="0" err="1">
                <a:solidFill>
                  <a:srgbClr val="000000"/>
                </a:solidFill>
              </a:rPr>
              <a:t>Введение</a:t>
            </a:r>
            <a:endParaRPr sz="6200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98457" y="3277268"/>
            <a:ext cx="7419403" cy="5786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200">
                <a:solidFill>
                  <a:srgbClr val="24292F"/>
                </a:solidFill>
              </a:rPr>
              <a:t>В современном мире информационных технологий развитие программного обеспечения играет ключевую роль в автоматизации и оптимизации различных отраслей. Ломбарды, как финансовые учреждения, также нуждаются в системах управления и учета, чтобы обеспечить высокий уровень обслуживания клиентов и конкурентоспособность на рынке.</a:t>
            </a:r>
            <a:endParaRPr lang="ru-RU" sz="3200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914400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 extrusionOk="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1091819" y="1232018"/>
            <a:ext cx="8651442" cy="192424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  <a:defRPr/>
            </a:pPr>
            <a:r>
              <a:rPr lang="ru-RU" sz="6200" spc="-490" dirty="0">
                <a:solidFill>
                  <a:srgbClr val="000000"/>
                </a:solidFill>
              </a:rPr>
              <a:t>Функциональные требования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1098456" y="3277267"/>
            <a:ext cx="7423002" cy="6096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3200" b="1">
                <a:solidFill>
                  <a:srgbClr val="24292F"/>
                </a:solidFill>
              </a:rPr>
              <a:t>1. Учет клиентов:</a:t>
            </a:r>
            <a:endParaRPr lang="ru-RU" b="1"/>
          </a:p>
          <a:p>
            <a:pPr marL="342900" indent="-342900" algn="l">
              <a:buFont typeface="Arial"/>
              <a:buChar char="•"/>
              <a:defRPr/>
            </a:pPr>
            <a:r>
              <a:rPr lang="en-US" sz="3200">
                <a:solidFill>
                  <a:srgbClr val="212529"/>
                </a:solidFill>
              </a:rPr>
              <a:t>Регистрация новых клиентов;</a:t>
            </a:r>
            <a:endParaRPr lang="en-US" sz="3200"/>
          </a:p>
          <a:p>
            <a:pPr marL="342900" indent="-342900" algn="l">
              <a:buFont typeface="Arial"/>
              <a:buChar char="•"/>
              <a:defRPr/>
            </a:pPr>
            <a:r>
              <a:rPr lang="en-US" sz="3200">
                <a:solidFill>
                  <a:srgbClr val="24292F"/>
                </a:solidFill>
              </a:rPr>
              <a:t>Хранение их личной информации и истории операций.</a:t>
            </a:r>
            <a:endParaRPr lang="en-US" sz="3200"/>
          </a:p>
          <a:p>
            <a:pPr marL="342900" indent="-342900" algn="l">
              <a:buFont typeface="Arial"/>
              <a:buChar char="•"/>
              <a:defRPr/>
            </a:pPr>
            <a:endParaRPr lang="en-US" sz="3200">
              <a:solidFill>
                <a:srgbClr val="24292F"/>
              </a:solidFill>
            </a:endParaRPr>
          </a:p>
          <a:p>
            <a:pPr algn="l">
              <a:defRPr/>
            </a:pPr>
            <a:r>
              <a:rPr lang="en-US" sz="3200" b="1">
                <a:solidFill>
                  <a:srgbClr val="24292F"/>
                </a:solidFill>
              </a:rPr>
              <a:t>2. Учет товаров:</a:t>
            </a:r>
            <a:endParaRPr/>
          </a:p>
          <a:p>
            <a:pPr marL="342900" indent="-342900" algn="l">
              <a:buFont typeface="Arial"/>
              <a:buChar char="•"/>
              <a:defRPr/>
            </a:pPr>
            <a:r>
              <a:rPr lang="en-US" sz="3200">
                <a:solidFill>
                  <a:srgbClr val="212529"/>
                </a:solidFill>
              </a:rPr>
              <a:t>Регистрация новых товаров:</a:t>
            </a:r>
            <a:endParaRPr/>
          </a:p>
          <a:p>
            <a:pPr marL="342900" indent="-342900" algn="l">
              <a:buFont typeface="Arial"/>
              <a:buChar char="•"/>
              <a:defRPr/>
            </a:pPr>
            <a:r>
              <a:rPr lang="en-US" sz="3200">
                <a:solidFill>
                  <a:srgbClr val="212529"/>
                </a:solidFill>
              </a:rPr>
              <a:t>Хранение информации о товаре.</a:t>
            </a:r>
            <a:endParaRPr lang="en-US" sz="3200"/>
          </a:p>
          <a:p>
            <a:pPr marL="342900" indent="-342900" algn="l">
              <a:buFont typeface="Arial"/>
              <a:buChar char="•"/>
              <a:defRPr/>
            </a:pPr>
            <a:endParaRPr lang="en-US" sz="3200">
              <a:solidFill>
                <a:srgbClr val="212529"/>
              </a:solidFill>
            </a:endParaRPr>
          </a:p>
          <a:p>
            <a:pPr algn="l">
              <a:defRPr/>
            </a:pPr>
            <a:r>
              <a:rPr lang="en-US" sz="3200" b="1">
                <a:solidFill>
                  <a:srgbClr val="24292F"/>
                </a:solidFill>
              </a:rPr>
              <a:t>3. Вход для разных пользователей:</a:t>
            </a:r>
            <a:endParaRPr/>
          </a:p>
          <a:p>
            <a:pPr marL="457200" indent="-457200" algn="l">
              <a:buFont typeface="Arial"/>
              <a:buChar char="•"/>
              <a:defRPr/>
            </a:pPr>
            <a:r>
              <a:rPr lang="en-US" sz="3200">
                <a:solidFill>
                  <a:srgbClr val="24292F"/>
                </a:solidFill>
              </a:rPr>
              <a:t>Уровни доступа для разных видов пользователей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 bwMode="auto">
          <a:xfrm>
            <a:off x="914400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 extrusionOk="0">
                <a:moveTo>
                  <a:pt x="9144000" y="0"/>
                </a:moveTo>
                <a:lnTo>
                  <a:pt x="0" y="0"/>
                </a:lnTo>
                <a:lnTo>
                  <a:pt x="0" y="10287000"/>
                </a:lnTo>
                <a:lnTo>
                  <a:pt x="9144000" y="10287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 bwMode="auto">
          <a:xfrm>
            <a:off x="832110" y="179292"/>
            <a:ext cx="8651442" cy="192424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  <a:defRPr/>
            </a:pPr>
            <a:r>
              <a:rPr lang="ru-RU" sz="6200" spc="-490">
                <a:solidFill>
                  <a:srgbClr val="000000"/>
                </a:solidFill>
              </a:rPr>
              <a:t>Нефункциональные требования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925318" y="2109175"/>
            <a:ext cx="7419403" cy="89870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400" b="1">
                <a:solidFill>
                  <a:srgbClr val="24292F"/>
                </a:solidFill>
                <a:latin typeface="Times New Roman"/>
                <a:cs typeface="Times New Roman"/>
              </a:rPr>
              <a:t>1. Безопасность:</a:t>
            </a:r>
            <a:endParaRPr lang="ru-RU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Защита данных клиентов и операций.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endParaRPr lang="en-US" sz="2400">
              <a:solidFill>
                <a:srgbClr val="24292F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400" b="1">
                <a:solidFill>
                  <a:srgbClr val="24292F"/>
                </a:solidFill>
                <a:latin typeface="Times New Roman"/>
                <a:cs typeface="Times New Roman"/>
              </a:rPr>
              <a:t>2. Производительность: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Быстрая обработка запросов.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Поддержка параллельной работы нескольких пользователей.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endParaRPr lang="en-US" sz="2400">
              <a:solidFill>
                <a:srgbClr val="24292F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400" b="1">
                <a:solidFill>
                  <a:srgbClr val="24292F"/>
                </a:solidFill>
                <a:latin typeface="Times New Roman"/>
                <a:cs typeface="Times New Roman"/>
              </a:rPr>
              <a:t>3. Интерфейс: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Удобный и интуитивно понятный интерфейс.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endParaRPr lang="en-US" sz="2400">
              <a:solidFill>
                <a:srgbClr val="24292F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400" b="1">
                <a:solidFill>
                  <a:srgbClr val="24292F"/>
                </a:solidFill>
                <a:latin typeface="Times New Roman"/>
                <a:cs typeface="Times New Roman"/>
              </a:rPr>
              <a:t>4. Сроки выполнения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Предварительное планирование: 2 недели.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Разработка: 2 месяца.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4292F"/>
                </a:solidFill>
                <a:latin typeface="Times New Roman"/>
                <a:cs typeface="Times New Roman"/>
              </a:rPr>
              <a:t>Тестирование: 1 месяц.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endParaRPr lang="en-US" sz="2400">
              <a:solidFill>
                <a:srgbClr val="24292F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400" b="1">
                <a:solidFill>
                  <a:srgbClr val="212529"/>
                </a:solidFill>
                <a:latin typeface="Times New Roman"/>
                <a:cs typeface="Times New Roman"/>
              </a:rPr>
              <a:t>5. Технические требования: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12529"/>
                </a:solidFill>
                <a:latin typeface="Times New Roman"/>
                <a:cs typeface="Times New Roman"/>
              </a:rPr>
              <a:t>Язык программирования: Python.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12529"/>
                </a:solidFill>
                <a:latin typeface="Times New Roman"/>
                <a:cs typeface="Times New Roman"/>
              </a:rPr>
              <a:t>Инструменты разработки: Интегрированная среда разработки (IDE), система контроля версий, инструменты тестирования.</a:t>
            </a:r>
            <a:endParaRPr lang="en-US" sz="2400">
              <a:latin typeface="Times New Roman"/>
              <a:cs typeface="Times New Roman"/>
            </a:endParaRPr>
          </a:p>
          <a:p>
            <a:pPr marL="342900" indent="-342900" algn="l">
              <a:buChar char="•"/>
              <a:defRPr/>
            </a:pPr>
            <a:r>
              <a:rPr lang="en-US" sz="2400">
                <a:solidFill>
                  <a:srgbClr val="212529"/>
                </a:solidFill>
                <a:latin typeface="Times New Roman"/>
                <a:cs typeface="Times New Roman"/>
              </a:rPr>
              <a:t>Операционная система: Windows.</a:t>
            </a:r>
            <a:endParaRPr lang="en-US" sz="2800"/>
          </a:p>
          <a:p>
            <a:pPr algn="l">
              <a:defRPr/>
            </a:pPr>
            <a:endParaRPr lang="en-US" sz="3200">
              <a:solidFill>
                <a:srgbClr val="24292F"/>
              </a:solidFill>
            </a:endParaRP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328178" y="617893"/>
            <a:ext cx="7245984" cy="18046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020695" marR="5080" indent="-3008630">
              <a:lnSpc>
                <a:spcPts val="6980"/>
              </a:lnSpc>
              <a:spcBef>
                <a:spcPts val="245"/>
              </a:spcBef>
              <a:defRPr/>
            </a:pPr>
            <a:r>
              <a:rPr sz="5850" spc="-155" dirty="0" err="1"/>
              <a:t>Блок-</a:t>
            </a:r>
            <a:r>
              <a:rPr sz="5850" spc="-345" dirty="0" err="1"/>
              <a:t>схема</a:t>
            </a:r>
            <a:r>
              <a:rPr sz="5850" spc="-100" dirty="0"/>
              <a:t> </a:t>
            </a:r>
            <a:r>
              <a:rPr sz="5850" spc="-270" dirty="0" err="1"/>
              <a:t>работы</a:t>
            </a:r>
            <a:r>
              <a:rPr sz="5850" spc="-270" dirty="0"/>
              <a:t> </a:t>
            </a:r>
            <a:r>
              <a:rPr sz="5850" spc="-365" dirty="0"/>
              <a:t>ПО</a:t>
            </a:r>
            <a:endParaRPr sz="5850" dirty="0"/>
          </a:p>
        </p:txBody>
      </p:sp>
      <p:sp>
        <p:nvSpPr>
          <p:cNvPr id="3" name="object 3"/>
          <p:cNvSpPr txBox="1"/>
          <p:nvPr/>
        </p:nvSpPr>
        <p:spPr bwMode="auto">
          <a:xfrm>
            <a:off x="1528250" y="2467076"/>
            <a:ext cx="6865620" cy="656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99"/>
              </a:lnSpc>
              <a:spcBef>
                <a:spcPts val="95"/>
              </a:spcBef>
              <a:defRPr/>
            </a:pPr>
            <a:r>
              <a:rPr sz="3300" b="1" spc="-145">
                <a:solidFill>
                  <a:srgbClr val="FFFFFF"/>
                </a:solidFill>
                <a:latin typeface="Georgia"/>
                <a:cs typeface="Georgia"/>
              </a:rPr>
              <a:t>являются</a:t>
            </a:r>
            <a:r>
              <a:rPr sz="3300" b="1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0">
                <a:solidFill>
                  <a:srgbClr val="FFFFFF"/>
                </a:solidFill>
                <a:latin typeface="Georgia"/>
                <a:cs typeface="Georgia"/>
              </a:rPr>
              <a:t>важным </a:t>
            </a:r>
            <a:r>
              <a:rPr sz="3300" b="1" spc="-145">
                <a:solidFill>
                  <a:srgbClr val="FFFFFF"/>
                </a:solidFill>
                <a:latin typeface="Georgia"/>
                <a:cs typeface="Georgia"/>
              </a:rPr>
              <a:t>инструментом</a:t>
            </a:r>
            <a:r>
              <a:rPr sz="3300" b="1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90">
                <a:solidFill>
                  <a:srgbClr val="FFFFFF"/>
                </a:solidFill>
                <a:latin typeface="Georgia"/>
                <a:cs typeface="Georgia"/>
              </a:rPr>
              <a:t>при</a:t>
            </a:r>
            <a:r>
              <a:rPr sz="3300" b="1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40">
                <a:solidFill>
                  <a:srgbClr val="FFFFFF"/>
                </a:solidFill>
                <a:latin typeface="Georgia"/>
                <a:cs typeface="Georgia"/>
              </a:rPr>
              <a:t>разработке </a:t>
            </a:r>
            <a:r>
              <a:rPr sz="3300" b="1" spc="-200">
                <a:solidFill>
                  <a:srgbClr val="FFFFFF"/>
                </a:solidFill>
                <a:latin typeface="Georgia"/>
                <a:cs typeface="Georgia"/>
              </a:rPr>
              <a:t>программного</a:t>
            </a:r>
            <a:r>
              <a:rPr sz="3300" b="1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04">
                <a:solidFill>
                  <a:srgbClr val="FFFFFF"/>
                </a:solidFill>
                <a:latin typeface="Georgia"/>
                <a:cs typeface="Georgia"/>
              </a:rPr>
              <a:t>обеспечения</a:t>
            </a:r>
            <a:r>
              <a:rPr sz="3300" b="1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5">
                <a:solidFill>
                  <a:srgbClr val="FFFFFF"/>
                </a:solidFill>
                <a:latin typeface="Georgia"/>
                <a:cs typeface="Georgia"/>
              </a:rPr>
              <a:t>для </a:t>
            </a:r>
            <a:r>
              <a:rPr sz="3300" b="1" spc="-220">
                <a:solidFill>
                  <a:srgbClr val="FFFFFF"/>
                </a:solidFill>
                <a:latin typeface="Georgia"/>
                <a:cs typeface="Georgia"/>
              </a:rPr>
              <a:t>ломбарда,</a:t>
            </a:r>
            <a:r>
              <a:rPr sz="3300" b="1" spc="-35">
                <a:solidFill>
                  <a:srgbClr val="FFFFFF"/>
                </a:solidFill>
                <a:latin typeface="Georgia"/>
                <a:cs typeface="Georgia"/>
              </a:rPr>
              <a:t> позволяя </a:t>
            </a:r>
            <a:r>
              <a:rPr sz="3300" b="1" spc="-150">
                <a:solidFill>
                  <a:srgbClr val="FFFFFF"/>
                </a:solidFill>
                <a:latin typeface="Georgia"/>
                <a:cs typeface="Georgia"/>
              </a:rPr>
              <a:t>визуализировать</a:t>
            </a:r>
            <a:r>
              <a:rPr sz="3300" b="1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55">
                <a:solidFill>
                  <a:srgbClr val="FFFFFF"/>
                </a:solidFill>
                <a:latin typeface="Georgia"/>
                <a:cs typeface="Georgia"/>
              </a:rPr>
              <a:t>логику</a:t>
            </a:r>
            <a:r>
              <a:rPr sz="3300" b="1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05">
                <a:solidFill>
                  <a:srgbClr val="FFFFFF"/>
                </a:solidFill>
                <a:latin typeface="Georgia"/>
                <a:cs typeface="Georgia"/>
              </a:rPr>
              <a:t>работы </a:t>
            </a:r>
            <a:r>
              <a:rPr sz="3300" b="1" spc="-135">
                <a:solidFill>
                  <a:srgbClr val="FFFFFF"/>
                </a:solidFill>
                <a:latin typeface="Georgia"/>
                <a:cs typeface="Georgia"/>
              </a:rPr>
              <a:t>системы</a:t>
            </a:r>
            <a:r>
              <a:rPr sz="3300" b="1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95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3300" b="1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60">
                <a:solidFill>
                  <a:srgbClr val="FFFFFF"/>
                </a:solidFill>
                <a:latin typeface="Georgia"/>
                <a:cs typeface="Georgia"/>
              </a:rPr>
              <a:t>обеспечить</a:t>
            </a:r>
            <a:r>
              <a:rPr sz="3300" b="1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5">
                <a:solidFill>
                  <a:srgbClr val="FFFFFF"/>
                </a:solidFill>
                <a:latin typeface="Georgia"/>
                <a:cs typeface="Georgia"/>
              </a:rPr>
              <a:t>ее </a:t>
            </a:r>
            <a:r>
              <a:rPr sz="3300" b="1" spc="-130">
                <a:solidFill>
                  <a:srgbClr val="FFFFFF"/>
                </a:solidFill>
                <a:latin typeface="Georgia"/>
                <a:cs typeface="Georgia"/>
              </a:rPr>
              <a:t>понятность</a:t>
            </a:r>
            <a:r>
              <a:rPr sz="3300" b="1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30">
                <a:solidFill>
                  <a:srgbClr val="FFFFFF"/>
                </a:solidFill>
                <a:latin typeface="Georgia"/>
                <a:cs typeface="Georgia"/>
              </a:rPr>
              <a:t>как</a:t>
            </a:r>
            <a:r>
              <a:rPr sz="3300" b="1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5">
                <a:solidFill>
                  <a:srgbClr val="FFFFFF"/>
                </a:solidFill>
                <a:latin typeface="Georgia"/>
                <a:cs typeface="Georgia"/>
              </a:rPr>
              <a:t>для </a:t>
            </a:r>
            <a:r>
              <a:rPr sz="3300" b="1" spc="-160">
                <a:solidFill>
                  <a:srgbClr val="FFFFFF"/>
                </a:solidFill>
                <a:latin typeface="Georgia"/>
                <a:cs typeface="Georgia"/>
              </a:rPr>
              <a:t>разработчиков,</a:t>
            </a:r>
            <a:r>
              <a:rPr sz="3300" b="1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35">
                <a:solidFill>
                  <a:srgbClr val="FFFFFF"/>
                </a:solidFill>
                <a:latin typeface="Georgia"/>
                <a:cs typeface="Georgia"/>
              </a:rPr>
              <a:t>так</a:t>
            </a:r>
            <a:r>
              <a:rPr sz="3300" b="1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95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3300" b="1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5">
                <a:solidFill>
                  <a:srgbClr val="FFFFFF"/>
                </a:solidFill>
                <a:latin typeface="Georgia"/>
                <a:cs typeface="Georgia"/>
              </a:rPr>
              <a:t>для </a:t>
            </a:r>
            <a:r>
              <a:rPr sz="3300" b="1" spc="-185">
                <a:solidFill>
                  <a:srgbClr val="FFFFFF"/>
                </a:solidFill>
                <a:latin typeface="Georgia"/>
                <a:cs typeface="Georgia"/>
              </a:rPr>
              <a:t>заказчика.</a:t>
            </a:r>
            <a:r>
              <a:rPr sz="330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05">
                <a:solidFill>
                  <a:srgbClr val="FFFFFF"/>
                </a:solidFill>
                <a:latin typeface="Georgia"/>
                <a:cs typeface="Georgia"/>
              </a:rPr>
              <a:t>Использование </a:t>
            </a:r>
            <a:r>
              <a:rPr sz="3300" b="1" spc="-145">
                <a:solidFill>
                  <a:srgbClr val="FFFFFF"/>
                </a:solidFill>
                <a:latin typeface="Georgia"/>
                <a:cs typeface="Georgia"/>
              </a:rPr>
              <a:t>ГОСТов</a:t>
            </a:r>
            <a:r>
              <a:rPr sz="3300" b="1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90">
                <a:solidFill>
                  <a:srgbClr val="FFFFFF"/>
                </a:solidFill>
                <a:latin typeface="Georgia"/>
                <a:cs typeface="Georgia"/>
              </a:rPr>
              <a:t>при</a:t>
            </a:r>
            <a:r>
              <a:rPr sz="3300" b="1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10">
                <a:solidFill>
                  <a:srgbClr val="FFFFFF"/>
                </a:solidFill>
                <a:latin typeface="Georgia"/>
                <a:cs typeface="Georgia"/>
              </a:rPr>
              <a:t>создании</a:t>
            </a:r>
            <a:r>
              <a:rPr sz="3300" b="1" spc="-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14">
                <a:solidFill>
                  <a:srgbClr val="FFFFFF"/>
                </a:solidFill>
                <a:latin typeface="Georgia"/>
                <a:cs typeface="Georgia"/>
              </a:rPr>
              <a:t>блок-</a:t>
            </a:r>
            <a:r>
              <a:rPr sz="3300" b="1" spc="-20">
                <a:solidFill>
                  <a:srgbClr val="FFFFFF"/>
                </a:solidFill>
                <a:latin typeface="Georgia"/>
                <a:cs typeface="Georgia"/>
              </a:rPr>
              <a:t>схем </a:t>
            </a:r>
            <a:r>
              <a:rPr sz="3300" b="1" spc="-180">
                <a:solidFill>
                  <a:srgbClr val="FFFFFF"/>
                </a:solidFill>
                <a:latin typeface="Georgia"/>
                <a:cs typeface="Georgia"/>
              </a:rPr>
              <a:t>обеспечивает</a:t>
            </a:r>
            <a:r>
              <a:rPr sz="3300" b="1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240">
                <a:solidFill>
                  <a:srgbClr val="FFFFFF"/>
                </a:solidFill>
                <a:latin typeface="Georgia"/>
                <a:cs typeface="Georgia"/>
              </a:rPr>
              <a:t>единый</a:t>
            </a:r>
            <a:r>
              <a:rPr sz="3300" b="1" spc="-10">
                <a:solidFill>
                  <a:srgbClr val="FFFFFF"/>
                </a:solidFill>
                <a:latin typeface="Georgia"/>
                <a:cs typeface="Georgia"/>
              </a:rPr>
              <a:t> стандарт </a:t>
            </a:r>
            <a:r>
              <a:rPr sz="3300" b="1" spc="-190">
                <a:solidFill>
                  <a:srgbClr val="FFFFFF"/>
                </a:solidFill>
                <a:latin typeface="Georgia"/>
                <a:cs typeface="Georgia"/>
              </a:rPr>
              <a:t>оформления</a:t>
            </a:r>
            <a:r>
              <a:rPr sz="3300" b="1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95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3300" b="1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10">
                <a:solidFill>
                  <a:srgbClr val="FFFFFF"/>
                </a:solidFill>
                <a:latin typeface="Georgia"/>
                <a:cs typeface="Georgia"/>
              </a:rPr>
              <a:t>повышает </a:t>
            </a:r>
            <a:r>
              <a:rPr sz="3300" b="1" spc="-135">
                <a:solidFill>
                  <a:srgbClr val="FFFFFF"/>
                </a:solidFill>
                <a:latin typeface="Georgia"/>
                <a:cs typeface="Georgia"/>
              </a:rPr>
              <a:t>качество</a:t>
            </a:r>
            <a:r>
              <a:rPr sz="3300" b="1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3300" b="1" spc="-80">
                <a:solidFill>
                  <a:srgbClr val="FFFFFF"/>
                </a:solidFill>
                <a:latin typeface="Georgia"/>
                <a:cs typeface="Georgia"/>
              </a:rPr>
              <a:t>документации.</a:t>
            </a:r>
            <a:endParaRPr sz="330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116131" y="9334046"/>
            <a:ext cx="7967847" cy="669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750" b="1">
                <a:solidFill>
                  <a:srgbClr val="FFFFFF"/>
                </a:solidFill>
                <a:latin typeface="Georgia"/>
              </a:rPr>
              <a:t>Рис 1.1 блок схема работы ПО</a:t>
            </a:r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0BBD3-2EF6-C24D-2463-8222D53D7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569" y="442927"/>
            <a:ext cx="7505018" cy="88053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59179" y="41109"/>
            <a:ext cx="818007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pc="-150" dirty="0" err="1"/>
              <a:t>Структура</a:t>
            </a:r>
            <a:r>
              <a:rPr spc="-229" dirty="0"/>
              <a:t> </a:t>
            </a:r>
            <a:r>
              <a:rPr spc="-450" dirty="0" err="1"/>
              <a:t>данных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61617" y="1690968"/>
            <a:ext cx="8559589" cy="8171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/>
              <a:buChar char="•"/>
              <a:defRPr/>
            </a:pPr>
            <a:r>
              <a:rPr lang="en-US" sz="3750" b="1">
                <a:solidFill>
                  <a:srgbClr val="FFFFFF"/>
                </a:solidFill>
                <a:latin typeface="Georgia"/>
                <a:cs typeface="Segoe UI"/>
              </a:rPr>
              <a:t>Хранение информации о товарах, клиентах, сотрудниках.</a:t>
            </a:r>
            <a:r>
              <a:rPr lang="en-US" sz="3750">
                <a:latin typeface="Georgia"/>
                <a:cs typeface="Segoe UI"/>
              </a:rPr>
              <a:t>​</a:t>
            </a:r>
            <a:endParaRPr/>
          </a:p>
          <a:p>
            <a:pPr marL="571500" indent="-571500" algn="l">
              <a:buFont typeface="Arial"/>
              <a:buChar char="•"/>
              <a:defRPr/>
            </a:pPr>
            <a:r>
              <a:rPr lang="en-US" sz="3750" b="1">
                <a:solidFill>
                  <a:srgbClr val="FFFFFF"/>
                </a:solidFill>
                <a:latin typeface="Georgia"/>
                <a:cs typeface="Segoe UI"/>
              </a:rPr>
              <a:t>Вход в учетную запись для сотрудников.</a:t>
            </a:r>
            <a:r>
              <a:rPr lang="en-US" sz="3750">
                <a:latin typeface="Georgia"/>
                <a:cs typeface="Segoe UI"/>
              </a:rPr>
              <a:t>​</a:t>
            </a:r>
            <a:endParaRPr/>
          </a:p>
          <a:p>
            <a:pPr marL="571500" indent="-571500" algn="l">
              <a:buFont typeface="Arial"/>
              <a:buChar char="•"/>
              <a:defRPr/>
            </a:pPr>
            <a:r>
              <a:rPr lang="en-US" sz="3750" b="1">
                <a:solidFill>
                  <a:srgbClr val="FFFFFF"/>
                </a:solidFill>
                <a:latin typeface="Georgia"/>
                <a:cs typeface="Segoe UI"/>
              </a:rPr>
              <a:t>Поиск информации, по ключевым словам, и буквам.  Информация о</a:t>
            </a:r>
            <a:r>
              <a:rPr lang="en-US" sz="3750">
                <a:latin typeface="Georgia"/>
                <a:cs typeface="Segoe UI"/>
              </a:rPr>
              <a:t>​</a:t>
            </a:r>
            <a:r>
              <a:rPr lang="en-US" sz="3750">
                <a:solidFill>
                  <a:srgbClr val="000000"/>
                </a:solidFill>
                <a:latin typeface="Georgia"/>
                <a:cs typeface="Segoe UI"/>
              </a:rPr>
              <a:t> </a:t>
            </a:r>
            <a:r>
              <a:rPr lang="en-US" sz="3750" b="1">
                <a:solidFill>
                  <a:srgbClr val="FFFFFF"/>
                </a:solidFill>
                <a:latin typeface="Georgia"/>
                <a:cs typeface="Segoe UI"/>
              </a:rPr>
              <a:t>товарах, клиентах, сотрудниках будет хранится в базе данных, куда человек, обладающий правами администратора, сможет вписывать новые данные.</a:t>
            </a:r>
            <a:endParaRPr/>
          </a:p>
        </p:txBody>
      </p:sp>
      <p:pic>
        <p:nvPicPr>
          <p:cNvPr id="9" name="Рисунок 8" descr="Изображение выглядит как текст, снимок экрана, число, диаграмм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495" y="2579334"/>
            <a:ext cx="9511103" cy="48927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10260414" y="7892049"/>
            <a:ext cx="804109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Рис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1.2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физическая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модель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данных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818909" y="212279"/>
            <a:ext cx="818007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defRPr/>
            </a:pPr>
            <a:r>
              <a:rPr spc="-150"/>
              <a:t>Структура</a:t>
            </a:r>
            <a:r>
              <a:rPr spc="-229"/>
              <a:t> </a:t>
            </a:r>
            <a:r>
              <a:rPr spc="-450"/>
              <a:t>данных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4886487" y="8155387"/>
            <a:ext cx="804109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Рис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1.3 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логическая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модель</a:t>
            </a:r>
            <a:r>
              <a:rPr lang="en-US" sz="3750" b="1" dirty="0">
                <a:solidFill>
                  <a:srgbClr val="FFFFFF"/>
                </a:solidFill>
                <a:latin typeface="Georgia"/>
              </a:rPr>
              <a:t> </a:t>
            </a:r>
            <a:r>
              <a:rPr lang="en-US" sz="3750" b="1" dirty="0" err="1">
                <a:solidFill>
                  <a:srgbClr val="FFFFFF"/>
                </a:solidFill>
                <a:latin typeface="Georgia"/>
              </a:rPr>
              <a:t>данных</a:t>
            </a:r>
            <a:endParaRPr lang="en-US" sz="3750" b="1" dirty="0">
              <a:solidFill>
                <a:srgbClr val="FFFFFF"/>
              </a:solidFill>
              <a:latin typeface="Georgia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B387F0C-803A-B890-2749-42B871C79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20" y="1932734"/>
            <a:ext cx="11883631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1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508</Words>
  <Application>Microsoft Macintosh PowerPoint</Application>
  <DocSecurity>0</DocSecurity>
  <PresentationFormat>Custom</PresentationFormat>
  <Paragraphs>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Corbel</vt:lpstr>
      <vt:lpstr>Georgia</vt:lpstr>
      <vt:lpstr>Tahoma</vt:lpstr>
      <vt:lpstr>Times New Roman</vt:lpstr>
      <vt:lpstr>Office Theme</vt:lpstr>
      <vt:lpstr>Программное обеспечение для ломбарда</vt:lpstr>
      <vt:lpstr>Цель</vt:lpstr>
      <vt:lpstr>Задачи</vt:lpstr>
      <vt:lpstr>Введение</vt:lpstr>
      <vt:lpstr>Функциональные требования</vt:lpstr>
      <vt:lpstr>Нефункциональные требования</vt:lpstr>
      <vt:lpstr>Блок-схема работы ПО</vt:lpstr>
      <vt:lpstr>Структура данных</vt:lpstr>
      <vt:lpstr>Структура данных</vt:lpstr>
      <vt:lpstr>Диаграмма ролей</vt:lpstr>
      <vt:lpstr>Интерфейс</vt:lpstr>
      <vt:lpstr>Интерфейс</vt:lpstr>
      <vt:lpstr>Модель жизненного цикла</vt:lpstr>
      <vt:lpstr>Чистая архитектура</vt:lpstr>
      <vt:lpstr>Заключение</vt:lpstr>
      <vt:lpstr>Спасибо!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Александр Шавыкин</cp:lastModifiedBy>
  <cp:revision>230</cp:revision>
  <dcterms:created xsi:type="dcterms:W3CDTF">2024-10-10T19:07:31Z</dcterms:created>
  <dcterms:modified xsi:type="dcterms:W3CDTF">2024-10-18T10:44:44Z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2024-10-10T00:00:00Z</vt:filetime>
  </property>
  <property fmtid="{D5CDD505-2E9C-101B-9397-08002B2CF9AE}" pid="5" name="Producer">
    <vt:lpwstr>GPL Ghostscript 10.02.0</vt:lpwstr>
  </property>
</Properties>
</file>