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71" r:id="rId6"/>
    <p:sldId id="272" r:id="rId7"/>
    <p:sldId id="259" r:id="rId8"/>
    <p:sldId id="260" r:id="rId9"/>
    <p:sldId id="264" r:id="rId10"/>
    <p:sldId id="257" r:id="rId11"/>
    <p:sldId id="267" r:id="rId12"/>
    <p:sldId id="269" r:id="rId13"/>
    <p:sldId id="268" r:id="rId14"/>
    <p:sldId id="270" r:id="rId15"/>
    <p:sldId id="258" r:id="rId16"/>
    <p:sldId id="261" r:id="rId17"/>
    <p:sldId id="262" r:id="rId18"/>
    <p:sldId id="263" r:id="rId19"/>
    <p:sldId id="266" r:id="rId20"/>
    <p:sldId id="265" r:id="rId21"/>
  </p:sldIdLst>
  <p:sldSz cx="12192000" cy="6858000"/>
  <p:notesSz cx="7104063" cy="10234613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76E630-237C-41D7-960D-96640ECB347F}">
          <p14:sldIdLst>
            <p14:sldId id="256"/>
            <p14:sldId id="271"/>
            <p14:sldId id="272"/>
            <p14:sldId id="259"/>
            <p14:sldId id="260"/>
            <p14:sldId id="264"/>
            <p14:sldId id="257"/>
            <p14:sldId id="267"/>
            <p14:sldId id="269"/>
            <p14:sldId id="268"/>
            <p14:sldId id="270"/>
            <p14:sldId id="258"/>
            <p14:sldId id="261"/>
            <p14:sldId id="262"/>
            <p14:sldId id="263"/>
            <p14:sldId id="266"/>
            <p14:sldId id="265"/>
          </p14:sldIdLst>
        </p14:section>
        <p14:section name="Untitled Section" id="{CCA532C3-6CC1-4C21-8DE0-55A02BED44B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>
      <p:cViewPr varScale="1">
        <p:scale>
          <a:sx n="87" d="100"/>
          <a:sy n="87" d="100"/>
        </p:scale>
        <p:origin x="2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3CFB-AF90-4A7F-AAD3-51FE0AE25668}" type="datetimeFigureOut">
              <a:rPr lang="is-IS" smtClean="0"/>
              <a:t>23.11.2024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69E0C-BC63-4EDA-B7FD-5C4A14C0B0F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8787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246FA5"/>
                </a:solidFill>
              </a:defRPr>
            </a:lvl1pPr>
          </a:lstStyle>
          <a:p>
            <a:r>
              <a:rPr lang="is-IS"/>
              <a:t>Verðmæti, áhættumat og meðhöndlun áhættu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s-IS"/>
              <a:t>Kynning á framkvæmd áhættumats fyrir ábyrgðarmenn upplýsingaverðmæta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6865" y="6466181"/>
            <a:ext cx="104620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s-IS"/>
              <a:t>SL/okt.2022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3069" y="6466181"/>
            <a:ext cx="1410729" cy="365125"/>
          </a:xfrm>
          <a:prstGeom prst="rect">
            <a:avLst/>
          </a:prstGeom>
        </p:spPr>
        <p:txBody>
          <a:bodyPr/>
          <a:lstStyle/>
          <a:p>
            <a:fld id="{12370F92-FAF5-43C1-B825-9D0DB5A254A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073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838200" y="1062682"/>
            <a:ext cx="10515598" cy="0"/>
          </a:xfrm>
          <a:prstGeom prst="line">
            <a:avLst/>
          </a:prstGeom>
          <a:ln>
            <a:solidFill>
              <a:srgbClr val="246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6865" y="6466181"/>
            <a:ext cx="1046204" cy="365125"/>
          </a:xfrm>
          <a:prstGeom prst="rect">
            <a:avLst/>
          </a:prstGeom>
        </p:spPr>
        <p:txBody>
          <a:bodyPr/>
          <a:lstStyle/>
          <a:p>
            <a:fld id="{A01A44F0-2B11-4D17-9A79-6A403720D494}" type="datetimeFigureOut">
              <a:rPr lang="is-IS" smtClean="0"/>
              <a:t>23.11.2024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7089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3069" y="6466181"/>
            <a:ext cx="1410729" cy="365125"/>
          </a:xfrm>
          <a:prstGeom prst="rect">
            <a:avLst/>
          </a:prstGeom>
        </p:spPr>
        <p:txBody>
          <a:bodyPr/>
          <a:lstStyle/>
          <a:p>
            <a:fld id="{12370F92-FAF5-43C1-B825-9D0DB5A254A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936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6865" y="6466181"/>
            <a:ext cx="1046204" cy="365125"/>
          </a:xfrm>
          <a:prstGeom prst="rect">
            <a:avLst/>
          </a:prstGeom>
        </p:spPr>
        <p:txBody>
          <a:bodyPr/>
          <a:lstStyle/>
          <a:p>
            <a:fld id="{A01A44F0-2B11-4D17-9A79-6A403720D494}" type="datetimeFigureOut">
              <a:rPr lang="is-IS" smtClean="0"/>
              <a:t>23.11.2024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7089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3069" y="6466181"/>
            <a:ext cx="1410729" cy="365125"/>
          </a:xfrm>
          <a:prstGeom prst="rect">
            <a:avLst/>
          </a:prstGeom>
        </p:spPr>
        <p:txBody>
          <a:bodyPr/>
          <a:lstStyle/>
          <a:p>
            <a:fld id="{12370F92-FAF5-43C1-B825-9D0DB5A254A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23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96865" y="6466181"/>
            <a:ext cx="104620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lober Light" pitchFamily="50" charset="0"/>
              </a:defRPr>
            </a:lvl1pPr>
          </a:lstStyle>
          <a:p>
            <a:fld id="{A01A44F0-2B11-4D17-9A79-6A403720D494}" type="datetimeFigureOut">
              <a:rPr lang="is-IS" smtClean="0"/>
              <a:pPr/>
              <a:t>23.11.2024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7089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lober Light" pitchFamily="50" charset="0"/>
              </a:defRPr>
            </a:lvl1pPr>
          </a:lstStyle>
          <a:p>
            <a:r>
              <a:rPr lang="is-IS" b="1" err="1"/>
              <a:t>upplysingar</a:t>
            </a:r>
            <a:r>
              <a:rPr lang="is-IS" b="1"/>
              <a:t>@</a:t>
            </a:r>
            <a:r>
              <a:rPr lang="is-IS" b="1" err="1"/>
              <a:t>hagstofa.is</a:t>
            </a:r>
            <a:endParaRPr lang="is-IS" b="1"/>
          </a:p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43069" y="6466181"/>
            <a:ext cx="1410729" cy="365125"/>
          </a:xfrm>
          <a:prstGeom prst="rect">
            <a:avLst/>
          </a:prstGeom>
        </p:spPr>
        <p:txBody>
          <a:bodyPr/>
          <a:lstStyle/>
          <a:p>
            <a:fld id="{12370F92-FAF5-43C1-B825-9D0DB5A254A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8880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896865" y="6466181"/>
            <a:ext cx="1046204" cy="365125"/>
          </a:xfrm>
          <a:prstGeom prst="rect">
            <a:avLst/>
          </a:prstGeom>
        </p:spPr>
        <p:txBody>
          <a:bodyPr/>
          <a:lstStyle/>
          <a:p>
            <a:fld id="{A01A44F0-2B11-4D17-9A79-6A403720D494}" type="datetimeFigureOut">
              <a:rPr lang="is-IS" smtClean="0"/>
              <a:t>23.11.2024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7089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43069" y="6466181"/>
            <a:ext cx="1410729" cy="365125"/>
          </a:xfrm>
          <a:prstGeom prst="rect">
            <a:avLst/>
          </a:prstGeom>
        </p:spPr>
        <p:txBody>
          <a:bodyPr/>
          <a:lstStyle/>
          <a:p>
            <a:fld id="{12370F92-FAF5-43C1-B825-9D0DB5A254A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1868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96865" y="6466181"/>
            <a:ext cx="1046204" cy="365125"/>
          </a:xfrm>
          <a:prstGeom prst="rect">
            <a:avLst/>
          </a:prstGeom>
        </p:spPr>
        <p:txBody>
          <a:bodyPr/>
          <a:lstStyle/>
          <a:p>
            <a:fld id="{A01A44F0-2B11-4D17-9A79-6A403720D494}" type="datetimeFigureOut">
              <a:rPr lang="is-IS" smtClean="0"/>
              <a:t>23.11.2024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089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43069" y="6466181"/>
            <a:ext cx="1410729" cy="365125"/>
          </a:xfrm>
          <a:prstGeom prst="rect">
            <a:avLst/>
          </a:prstGeom>
        </p:spPr>
        <p:txBody>
          <a:bodyPr/>
          <a:lstStyle/>
          <a:p>
            <a:fld id="{12370F92-FAF5-43C1-B825-9D0DB5A254A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203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96865" y="6466181"/>
            <a:ext cx="1046204" cy="365125"/>
          </a:xfrm>
          <a:prstGeom prst="rect">
            <a:avLst/>
          </a:prstGeom>
        </p:spPr>
        <p:txBody>
          <a:bodyPr/>
          <a:lstStyle/>
          <a:p>
            <a:fld id="{A01A44F0-2B11-4D17-9A79-6A403720D494}" type="datetimeFigureOut">
              <a:rPr lang="is-IS" smtClean="0"/>
              <a:t>23.11.2024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7089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43069" y="6466181"/>
            <a:ext cx="1410729" cy="365125"/>
          </a:xfrm>
          <a:prstGeom prst="rect">
            <a:avLst/>
          </a:prstGeom>
        </p:spPr>
        <p:txBody>
          <a:bodyPr/>
          <a:lstStyle/>
          <a:p>
            <a:fld id="{12370F92-FAF5-43C1-B825-9D0DB5A254A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222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5632"/>
            <a:ext cx="6172200" cy="47654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96865" y="6466181"/>
            <a:ext cx="1046204" cy="365125"/>
          </a:xfrm>
          <a:prstGeom prst="rect">
            <a:avLst/>
          </a:prstGeom>
        </p:spPr>
        <p:txBody>
          <a:bodyPr/>
          <a:lstStyle/>
          <a:p>
            <a:fld id="{A01A44F0-2B11-4D17-9A79-6A403720D494}" type="datetimeFigureOut">
              <a:rPr lang="is-IS" smtClean="0"/>
              <a:t>23.11.2024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7089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43069" y="6466181"/>
            <a:ext cx="1410729" cy="365125"/>
          </a:xfrm>
          <a:prstGeom prst="rect">
            <a:avLst/>
          </a:prstGeom>
        </p:spPr>
        <p:txBody>
          <a:bodyPr/>
          <a:lstStyle/>
          <a:p>
            <a:fld id="{12370F92-FAF5-43C1-B825-9D0DB5A254A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177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9829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96865" y="6466181"/>
            <a:ext cx="1046204" cy="365125"/>
          </a:xfrm>
          <a:prstGeom prst="rect">
            <a:avLst/>
          </a:prstGeom>
        </p:spPr>
        <p:txBody>
          <a:bodyPr/>
          <a:lstStyle/>
          <a:p>
            <a:fld id="{A01A44F0-2B11-4D17-9A79-6A403720D494}" type="datetimeFigureOut">
              <a:rPr lang="is-IS" smtClean="0"/>
              <a:t>23.11.2024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7089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43069" y="6466181"/>
            <a:ext cx="1410729" cy="365125"/>
          </a:xfrm>
          <a:prstGeom prst="rect">
            <a:avLst/>
          </a:prstGeom>
        </p:spPr>
        <p:txBody>
          <a:bodyPr/>
          <a:lstStyle/>
          <a:p>
            <a:fld id="{12370F92-FAF5-43C1-B825-9D0DB5A254A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013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293709"/>
            <a:ext cx="12192000" cy="688674"/>
          </a:xfrm>
          <a:prstGeom prst="rect">
            <a:avLst/>
          </a:prstGeom>
          <a:solidFill>
            <a:srgbClr val="246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8" name="Rectangle 7"/>
          <p:cNvSpPr/>
          <p:nvPr userDrawn="1"/>
        </p:nvSpPr>
        <p:spPr>
          <a:xfrm>
            <a:off x="0" y="-8944"/>
            <a:ext cx="12192000" cy="107798"/>
          </a:xfrm>
          <a:prstGeom prst="rect">
            <a:avLst/>
          </a:prstGeom>
          <a:solidFill>
            <a:srgbClr val="246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8" y="6362306"/>
            <a:ext cx="1787224" cy="4030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DA2A9C-68F6-D0F0-3534-09ACE077A3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94" y="6319376"/>
            <a:ext cx="1319305" cy="56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7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6FA5"/>
          </a:solidFill>
          <a:latin typeface="Glober SemiBold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6FA5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6FA5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6FA5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6FA5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6FA5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anton.o.karlsson@hagstofa.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ngolfur/hackathon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0011"/>
            <a:ext cx="9144000" cy="1782081"/>
          </a:xfrm>
        </p:spPr>
        <p:txBody>
          <a:bodyPr>
            <a:normAutofit/>
          </a:bodyPr>
          <a:lstStyle/>
          <a:p>
            <a:r>
              <a:rPr lang="en-US" sz="4800"/>
              <a:t>The first Icelandic train datathon</a:t>
            </a:r>
            <a:endParaRPr lang="is-IS" sz="4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CCCDA-883C-E181-2A8F-04B292941168}"/>
              </a:ext>
            </a:extLst>
          </p:cNvPr>
          <p:cNvSpPr txBox="1"/>
          <p:nvPr/>
        </p:nvSpPr>
        <p:spPr>
          <a:xfrm>
            <a:off x="4016887" y="4424004"/>
            <a:ext cx="41592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Presentation for teams</a:t>
            </a:r>
          </a:p>
          <a:p>
            <a:pPr algn="ctr"/>
            <a:r>
              <a:rPr lang="en-US" dirty="0"/>
              <a:t>23.11.2024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6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B97DF-5AF0-AECB-33E4-2B9C5B2A4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A596-734F-A181-BE1B-ABB8A1CC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data(2)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6EB-AE52-B114-6B5C-4AED2CB6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number of dwellings</a:t>
            </a:r>
          </a:p>
          <a:p>
            <a:pPr lvl="1"/>
            <a:r>
              <a:rPr lang="en-US"/>
              <a:t>For each small area</a:t>
            </a:r>
          </a:p>
          <a:p>
            <a:pPr lvl="1"/>
            <a:r>
              <a:rPr lang="en-US"/>
              <a:t>As a csv file</a:t>
            </a:r>
          </a:p>
          <a:p>
            <a:r>
              <a:rPr lang="en-US"/>
              <a:t>The number of construction sites and when the plan is to build on them</a:t>
            </a:r>
          </a:p>
          <a:p>
            <a:pPr lvl="1"/>
            <a:r>
              <a:rPr lang="en-US"/>
              <a:t>For each small area</a:t>
            </a:r>
          </a:p>
          <a:p>
            <a:pPr lvl="1"/>
            <a:r>
              <a:rPr lang="en-US"/>
              <a:t>As a csv file</a:t>
            </a:r>
          </a:p>
          <a:p>
            <a:r>
              <a:rPr lang="en-US"/>
              <a:t>Any data you find useful on the site of </a:t>
            </a:r>
            <a:r>
              <a:rPr lang="en-US" err="1"/>
              <a:t>Landmælingar</a:t>
            </a:r>
            <a:r>
              <a:rPr lang="en-US"/>
              <a:t> Íslands</a:t>
            </a:r>
          </a:p>
          <a:p>
            <a:pPr lvl="1"/>
            <a:r>
              <a:rPr lang="en-US"/>
              <a:t>https://kort.gis.is/mapview/?app=kort&amp;lang=en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D713D-A344-0B54-ECFE-62B99BED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10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066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01EB-9488-A21D-53B5-49E7354E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Landmælingar</a:t>
            </a:r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46745-DF6D-7726-08FB-9B40B5A9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11</a:t>
            </a:fld>
            <a:endParaRPr lang="is-IS"/>
          </a:p>
        </p:txBody>
      </p:sp>
      <p:pic>
        <p:nvPicPr>
          <p:cNvPr id="6" name="Picture 5" descr="A map of iceland with a blue background&#10;&#10;Description automatically generated">
            <a:extLst>
              <a:ext uri="{FF2B5EF4-FFF2-40B4-BE49-F238E27FC236}">
                <a16:creationId xmlns:a16="http://schemas.microsoft.com/office/drawing/2014/main" id="{340D1F90-BB71-F18A-F149-B798F763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2" y="1209679"/>
            <a:ext cx="5626656" cy="484822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BA7AE67-20D4-340A-4227-1E8243CC6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10" y="1391750"/>
            <a:ext cx="5283981" cy="448407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08EC30-A3CE-1BF6-A028-F3A053958116}"/>
              </a:ext>
            </a:extLst>
          </p:cNvPr>
          <p:cNvCxnSpPr>
            <a:cxnSpLocks/>
          </p:cNvCxnSpPr>
          <p:nvPr/>
        </p:nvCxnSpPr>
        <p:spPr>
          <a:xfrm flipV="1">
            <a:off x="4853354" y="3842238"/>
            <a:ext cx="2189284" cy="589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31A4-F8A2-CCA3-F577-A434F2F6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1FC3-AB81-2244-F6F0-44118D5A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Metadata will be included with all data provided for the datathon</a:t>
            </a:r>
          </a:p>
          <a:p>
            <a:pPr lvl="1"/>
            <a:r>
              <a:rPr lang="en-US"/>
              <a:t>In txt files</a:t>
            </a:r>
          </a:p>
          <a:p>
            <a:pPr lvl="1"/>
            <a:r>
              <a:rPr lang="en-US"/>
              <a:t>Describing the categories of the variables</a:t>
            </a:r>
          </a:p>
          <a:p>
            <a:pPr lvl="1"/>
            <a:r>
              <a:rPr lang="en-US"/>
              <a:t>The coverage of each data file</a:t>
            </a:r>
          </a:p>
          <a:p>
            <a:r>
              <a:rPr lang="en-US"/>
              <a:t>On the site of </a:t>
            </a:r>
            <a:r>
              <a:rPr lang="en-US" err="1"/>
              <a:t>Landmælingar</a:t>
            </a:r>
            <a:r>
              <a:rPr lang="en-US"/>
              <a:t>, high quality metadata is provided</a:t>
            </a:r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88E63-8815-70AE-63DF-A1D0FEB8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12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006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0CF4-9E93-6EF8-560E-BA568110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criteria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DCEF-9E33-AAC4-286D-E4C5BFEB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solutions will be judged on the following:</a:t>
            </a:r>
          </a:p>
          <a:p>
            <a:pPr lvl="1"/>
            <a:r>
              <a:rPr lang="en-US"/>
              <a:t>Functionality (1 - 5)</a:t>
            </a:r>
          </a:p>
          <a:p>
            <a:pPr lvl="1"/>
            <a:r>
              <a:rPr lang="en-US"/>
              <a:t>Look (1 - 5)</a:t>
            </a:r>
          </a:p>
          <a:p>
            <a:pPr lvl="1"/>
            <a:r>
              <a:rPr lang="en-US"/>
              <a:t>Usability (1 - 5)</a:t>
            </a:r>
          </a:p>
          <a:p>
            <a:pPr lvl="1"/>
            <a:r>
              <a:rPr lang="en-US"/>
              <a:t>Clarity (1 - 5)</a:t>
            </a:r>
          </a:p>
          <a:p>
            <a:pPr lvl="1"/>
            <a:r>
              <a:rPr lang="en-US"/>
              <a:t>Ease of putting the solution in regular production (1 - 5)</a:t>
            </a:r>
          </a:p>
          <a:p>
            <a:pPr lvl="1"/>
            <a:r>
              <a:rPr lang="en-US"/>
              <a:t>User relevance (1 - 5)</a:t>
            </a:r>
          </a:p>
          <a:p>
            <a:r>
              <a:rPr lang="en-US"/>
              <a:t>Lowest possible grade is 6</a:t>
            </a:r>
          </a:p>
          <a:p>
            <a:r>
              <a:rPr lang="en-US"/>
              <a:t>Highest possible grade is 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F81C5-1634-FC12-CE1E-53E82983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13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470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A9D7-4713-6D43-2AF8-3D47FB7F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winning team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75F9-DACD-B885-8A3B-865F6046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 the team that scores the highest on the criteria of the datathon according to the scores of the judges</a:t>
            </a:r>
          </a:p>
          <a:p>
            <a:endParaRPr lang="en-US"/>
          </a:p>
          <a:p>
            <a:r>
              <a:rPr lang="en-US"/>
              <a:t>Will get a prize</a:t>
            </a:r>
          </a:p>
          <a:p>
            <a:endParaRPr lang="en-US"/>
          </a:p>
          <a:p>
            <a:r>
              <a:rPr lang="en-US"/>
              <a:t>Will present their solution to the </a:t>
            </a:r>
            <a:r>
              <a:rPr lang="en-US" err="1"/>
              <a:t>Gagnvist</a:t>
            </a:r>
            <a:r>
              <a:rPr lang="en-US"/>
              <a:t> conference </a:t>
            </a:r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F043B-9160-6B89-BD04-3EF1028A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14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043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995B-56A8-69EC-9E3B-1D9F2403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information(1)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2DBC-99D9-970F-E440-1DB07065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9667"/>
          </a:xfrm>
        </p:spPr>
        <p:txBody>
          <a:bodyPr>
            <a:normAutofit/>
          </a:bodyPr>
          <a:lstStyle/>
          <a:p>
            <a:r>
              <a:rPr lang="en-US"/>
              <a:t>The datathon will take place in </a:t>
            </a:r>
            <a:r>
              <a:rPr lang="en-US" err="1"/>
              <a:t>Gróska</a:t>
            </a:r>
            <a:endParaRPr lang="en-US"/>
          </a:p>
          <a:p>
            <a:r>
              <a:rPr lang="en-US"/>
              <a:t>The official times of the datathon</a:t>
            </a:r>
          </a:p>
          <a:p>
            <a:pPr lvl="1"/>
            <a:r>
              <a:rPr lang="en-US"/>
              <a:t>Starts on Saturday November 23</a:t>
            </a:r>
            <a:r>
              <a:rPr lang="en-US" baseline="30000"/>
              <a:t>rd</a:t>
            </a:r>
            <a:r>
              <a:rPr lang="en-US"/>
              <a:t> at 9:00</a:t>
            </a:r>
          </a:p>
          <a:p>
            <a:pPr lvl="1"/>
            <a:r>
              <a:rPr lang="en-US"/>
              <a:t>Ends on Sunday November 24</a:t>
            </a:r>
            <a:r>
              <a:rPr lang="en-US" baseline="30000"/>
              <a:t>th</a:t>
            </a:r>
            <a:r>
              <a:rPr lang="en-US"/>
              <a:t> at 20:00</a:t>
            </a:r>
          </a:p>
          <a:p>
            <a:r>
              <a:rPr lang="en-US"/>
              <a:t>You can spend as much or as little time you want at the site of the datathon.</a:t>
            </a:r>
          </a:p>
          <a:p>
            <a:r>
              <a:rPr lang="en-US"/>
              <a:t>Presentations for judges will start at 16:00 on Sunday November 24</a:t>
            </a:r>
            <a:r>
              <a:rPr lang="en-US" baseline="30000"/>
              <a:t>th</a:t>
            </a:r>
            <a:r>
              <a:rPr lang="en-US"/>
              <a:t>:</a:t>
            </a:r>
          </a:p>
          <a:p>
            <a:pPr lvl="1"/>
            <a:r>
              <a:rPr lang="en-US"/>
              <a:t>Each team will get 15 minutes for their pitch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4AF7B-0668-1603-B372-1562FDA9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15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459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F86D-5F9E-48DF-0FD8-2642597E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information(2)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329E-C78F-9FAF-4679-CFEEE830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872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Gagnvist</a:t>
            </a:r>
            <a:r>
              <a:rPr lang="en-US" dirty="0"/>
              <a:t> conference will take place on November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winning team will make their presentation for the conference in a timeslot between 10:00 and 11:55. </a:t>
            </a:r>
          </a:p>
          <a:p>
            <a:r>
              <a:rPr lang="en-US" dirty="0"/>
              <a:t>We will use the teams chat for this meeting to provide further information.</a:t>
            </a:r>
          </a:p>
          <a:p>
            <a:pPr lvl="1"/>
            <a:r>
              <a:rPr lang="en-US" dirty="0"/>
              <a:t>You can also use that for further questions and queries.</a:t>
            </a:r>
          </a:p>
          <a:p>
            <a:pPr lvl="1"/>
            <a:r>
              <a:rPr lang="en-US" dirty="0"/>
              <a:t>My email is </a:t>
            </a:r>
            <a:r>
              <a:rPr lang="en-US" dirty="0">
                <a:hlinkClick r:id="rId2"/>
              </a:rPr>
              <a:t>anton.o.karlsson@hagstofa.is</a:t>
            </a:r>
            <a:endParaRPr lang="en-US" dirty="0"/>
          </a:p>
          <a:p>
            <a:pPr lvl="2"/>
            <a:r>
              <a:rPr lang="en-US" dirty="0"/>
              <a:t>That can also be used for questions and clarifications.</a:t>
            </a:r>
          </a:p>
          <a:p>
            <a:endParaRPr lang="is-I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A4E02-D69B-5D3A-2884-D26CDD7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16</a:t>
            </a:fld>
            <a:endParaRPr lang="is-IS"/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8E684B83-7BF7-9863-1F8E-E7AEBE04D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82" y="1986478"/>
            <a:ext cx="371526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55D14C-6C5C-BA45-A251-558790CDA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Questions, comments?</a:t>
            </a:r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D6189-E22A-9384-8223-DC09BDDF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17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9064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D58D-EEAF-E0BC-1FE9-95CFD935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77940" cy="722269"/>
          </a:xfrm>
        </p:spPr>
        <p:txBody>
          <a:bodyPr>
            <a:normAutofit/>
          </a:bodyPr>
          <a:lstStyle/>
          <a:p>
            <a:r>
              <a:rPr lang="en-US" dirty="0"/>
              <a:t>Welcome to the HVDS </a:t>
            </a:r>
            <a:r>
              <a:rPr lang="en-US" dirty="0" err="1"/>
              <a:t>gagnaþon</a:t>
            </a:r>
            <a:r>
              <a:rPr lang="en-US" dirty="0"/>
              <a:t> event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7B99-CA68-40C7-F298-53D86DB2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26" y="1374474"/>
            <a:ext cx="4401879" cy="3527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first </a:t>
            </a:r>
            <a:r>
              <a:rPr lang="en-US" b="1" dirty="0" err="1"/>
              <a:t>gagnaþon</a:t>
            </a:r>
            <a:r>
              <a:rPr lang="en-US" b="1" dirty="0"/>
              <a:t> of this kind for High Value Dataset in  Iceland</a:t>
            </a:r>
          </a:p>
          <a:p>
            <a:pPr marL="0" indent="0">
              <a:buNone/>
            </a:pPr>
            <a:r>
              <a:rPr lang="en-US" sz="3200" b="1" dirty="0"/>
              <a:t>Place</a:t>
            </a:r>
            <a:r>
              <a:rPr lang="en-US" sz="3200" dirty="0"/>
              <a:t>: </a:t>
            </a:r>
            <a:r>
              <a:rPr lang="en-US" sz="3200" dirty="0" err="1"/>
              <a:t>Gróska</a:t>
            </a:r>
            <a:r>
              <a:rPr lang="en-US" sz="3200" dirty="0"/>
              <a:t>- </a:t>
            </a:r>
            <a:r>
              <a:rPr lang="en-US" sz="3200" dirty="0" err="1"/>
              <a:t>Fenjamýri</a:t>
            </a:r>
            <a:r>
              <a:rPr lang="en-US" sz="3200" dirty="0"/>
              <a:t> </a:t>
            </a:r>
          </a:p>
          <a:p>
            <a:r>
              <a:rPr lang="en-US" sz="3200" dirty="0"/>
              <a:t>G</a:t>
            </a:r>
            <a:r>
              <a:rPr lang="en-US" dirty="0"/>
              <a:t>round floor, south entrance opposite of the  </a:t>
            </a:r>
            <a:r>
              <a:rPr lang="en-US" dirty="0" err="1"/>
              <a:t>Eiríksdóttir</a:t>
            </a:r>
            <a:r>
              <a:rPr lang="en-US" dirty="0"/>
              <a:t> restaurant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A5080-E182-3AB2-8F92-7427860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2</a:t>
            </a:fld>
            <a:endParaRPr lang="is-IS"/>
          </a:p>
        </p:txBody>
      </p:sp>
      <p:pic>
        <p:nvPicPr>
          <p:cNvPr id="6" name="Picture 5" descr="A blue and green background with white text&#10;&#10;Description automatically generated">
            <a:extLst>
              <a:ext uri="{FF2B5EF4-FFF2-40B4-BE49-F238E27FC236}">
                <a16:creationId xmlns:a16="http://schemas.microsoft.com/office/drawing/2014/main" id="{153B3DEC-3AA8-A00D-FD21-475577070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151" y="117665"/>
            <a:ext cx="925725" cy="928304"/>
          </a:xfrm>
          <a:prstGeom prst="rect">
            <a:avLst/>
          </a:prstGeom>
        </p:spPr>
      </p:pic>
      <p:pic>
        <p:nvPicPr>
          <p:cNvPr id="8" name="Picture 7" descr="A screen shot of a map&#10;&#10;Description automatically generated">
            <a:extLst>
              <a:ext uri="{FF2B5EF4-FFF2-40B4-BE49-F238E27FC236}">
                <a16:creationId xmlns:a16="http://schemas.microsoft.com/office/drawing/2014/main" id="{36255261-9CF3-3629-CE97-77D98E5BF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691" y="1208370"/>
            <a:ext cx="5040456" cy="49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3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8DE5-7E85-3336-76C2-97AFF9B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07843" cy="1101210"/>
          </a:xfrm>
        </p:spPr>
        <p:txBody>
          <a:bodyPr anchor="ctr">
            <a:normAutofit/>
          </a:bodyPr>
          <a:lstStyle/>
          <a:p>
            <a:r>
              <a:rPr lang="en-US" dirty="0"/>
              <a:t>Welcome to the HVDS </a:t>
            </a:r>
            <a:r>
              <a:rPr lang="en-US" dirty="0" err="1"/>
              <a:t>gagnaþon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E40F-3942-188F-71CD-801CF330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63497" cy="4179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Gagnaþon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next two days</a:t>
            </a:r>
          </a:p>
          <a:p>
            <a:pPr marL="0" indent="0" fontAlgn="base">
              <a:buNone/>
            </a:pPr>
            <a:r>
              <a:rPr lang="en-US" sz="1800" b="0" i="0" dirty="0">
                <a:effectLst/>
              </a:rPr>
              <a:t>The presentation of the </a:t>
            </a:r>
            <a:r>
              <a:rPr lang="en-US" sz="1800" b="0" i="1" dirty="0" err="1">
                <a:effectLst/>
              </a:rPr>
              <a:t>gagnaþon</a:t>
            </a:r>
            <a:r>
              <a:rPr lang="en-US" sz="1800" b="0" i="0" dirty="0">
                <a:effectLst/>
              </a:rPr>
              <a:t> result can be done in many ways. As example, it can be good to have a visual representation with some statistics. </a:t>
            </a:r>
            <a:br>
              <a:rPr lang="en-US" sz="1800" b="0" i="0" dirty="0">
                <a:effectLst/>
              </a:rPr>
            </a:br>
            <a:endParaRPr lang="en-US" sz="1800" b="0" i="0" dirty="0">
              <a:effectLst/>
            </a:endParaRPr>
          </a:p>
          <a:p>
            <a:pPr marL="0" indent="0" fontAlgn="base">
              <a:buNone/>
            </a:pPr>
            <a:r>
              <a:rPr lang="en-US" sz="1800" b="0" i="1" dirty="0">
                <a:effectLst/>
              </a:rPr>
              <a:t>The  results should from the </a:t>
            </a:r>
            <a:r>
              <a:rPr lang="en-US" sz="1800" b="0" i="1" dirty="0" err="1">
                <a:effectLst/>
              </a:rPr>
              <a:t>gagnþon</a:t>
            </a:r>
            <a:r>
              <a:rPr lang="en-US" sz="1800" b="0" i="1" dirty="0">
                <a:effectLst/>
              </a:rPr>
              <a:t> shall focus on the High Value </a:t>
            </a:r>
            <a:r>
              <a:rPr lang="en-US" sz="1800" i="1" dirty="0"/>
              <a:t>D</a:t>
            </a:r>
            <a:r>
              <a:rPr lang="en-US" sz="1800" b="0" i="1" dirty="0">
                <a:effectLst/>
              </a:rPr>
              <a:t>ataset derived from data interpretation. </a:t>
            </a:r>
            <a:r>
              <a:rPr lang="en-US" sz="1800" i="1" dirty="0"/>
              <a:t>S</a:t>
            </a:r>
            <a:r>
              <a:rPr lang="en-US" sz="1800" b="0" i="1" dirty="0">
                <a:effectLst/>
              </a:rPr>
              <a:t>pecifically aimed at determining the probability of users opting for a particular mode of transport when located within 400 meters of a designated city line stop (</a:t>
            </a:r>
            <a:r>
              <a:rPr lang="en-US" sz="1800" b="0" i="1" dirty="0" err="1">
                <a:effectLst/>
              </a:rPr>
              <a:t>Borgarlína</a:t>
            </a:r>
            <a:r>
              <a:rPr lang="en-US" sz="1800" b="0" i="1" dirty="0">
                <a:effectLst/>
              </a:rPr>
              <a:t> stop) shown on the map. </a:t>
            </a:r>
            <a:endParaRPr lang="en-US" sz="1800" b="0" i="0" dirty="0">
              <a:effectLst/>
            </a:endParaRPr>
          </a:p>
          <a:p>
            <a:pPr marL="0" indent="0" fontAlgn="base">
              <a:buNone/>
            </a:pPr>
            <a:r>
              <a:rPr lang="en-US" sz="1800" b="0" i="1" dirty="0">
                <a:effectLst/>
              </a:rPr>
              <a:t>A compelling (not necessary) way to visualize this is by creating a 3D diagram where the x- and y-axes represent distances, with the stop positioned at the center of the coordinate system, 400 meters from the edges. The z-axis would then illustrate the probability of residents within this coordinate range using the city line based on their distance from the stop.</a:t>
            </a:r>
            <a:r>
              <a:rPr lang="en-US" sz="1800" b="0" i="0" dirty="0">
                <a:effectLst/>
              </a:rPr>
              <a:t>"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6" name="Picture 5" descr="A colorful graph with grid and numbers&#10;&#10;Description automatically generated">
            <a:extLst>
              <a:ext uri="{FF2B5EF4-FFF2-40B4-BE49-F238E27FC236}">
                <a16:creationId xmlns:a16="http://schemas.microsoft.com/office/drawing/2014/main" id="{F0DCA29A-BE7A-96BD-3576-DCEC80F9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"/>
          <a:stretch/>
        </p:blipFill>
        <p:spPr>
          <a:xfrm>
            <a:off x="8241481" y="3953390"/>
            <a:ext cx="2669535" cy="22417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E448-5D34-09CC-F4AE-D5AEB10B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3069" y="6466181"/>
            <a:ext cx="1410729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2370F92-FAF5-43C1-B825-9D0DB5A254A7}" type="slidenum">
              <a:rPr lang="is-I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is-IS"/>
          </a:p>
        </p:txBody>
      </p:sp>
      <p:pic>
        <p:nvPicPr>
          <p:cNvPr id="7" name="Picture 6" descr="A map of a route&#10;&#10;Description automatically generated">
            <a:extLst>
              <a:ext uri="{FF2B5EF4-FFF2-40B4-BE49-F238E27FC236}">
                <a16:creationId xmlns:a16="http://schemas.microsoft.com/office/drawing/2014/main" id="{5338C798-D7C0-8E4E-5727-5D691A06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81" y="1170013"/>
            <a:ext cx="3198339" cy="27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5B41-1F4C-9ABD-1C6F-AF7C14FF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89C5-3CFD-FA65-C376-5C2B43E9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Today we will present to you</a:t>
            </a:r>
          </a:p>
          <a:p>
            <a:pPr lvl="1"/>
            <a:r>
              <a:rPr lang="en-US" dirty="0"/>
              <a:t>The project of the </a:t>
            </a:r>
            <a:r>
              <a:rPr lang="en-US" dirty="0" err="1"/>
              <a:t>datathon</a:t>
            </a:r>
            <a:endParaRPr lang="en-US" dirty="0"/>
          </a:p>
          <a:p>
            <a:pPr lvl="1"/>
            <a:r>
              <a:rPr lang="en-US" dirty="0"/>
              <a:t>The data that can be used</a:t>
            </a:r>
          </a:p>
          <a:p>
            <a:pPr lvl="1"/>
            <a:r>
              <a:rPr lang="en-US" dirty="0"/>
              <a:t>The metadata</a:t>
            </a:r>
          </a:p>
          <a:p>
            <a:pPr lvl="1"/>
            <a:r>
              <a:rPr lang="en-US" dirty="0"/>
              <a:t>What are the criteria that will be used for judging the winners</a:t>
            </a:r>
          </a:p>
          <a:p>
            <a:pPr lvl="1"/>
            <a:r>
              <a:rPr lang="en-US" dirty="0"/>
              <a:t>What will happen to the winners?</a:t>
            </a:r>
          </a:p>
          <a:p>
            <a:pPr lvl="1"/>
            <a:r>
              <a:rPr lang="en-US" dirty="0"/>
              <a:t>A little bit of practical information</a:t>
            </a:r>
          </a:p>
          <a:p>
            <a:r>
              <a:rPr lang="en-US" dirty="0"/>
              <a:t>The data can be downloaded from Teams and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b="1" dirty="0">
                <a:solidFill>
                  <a:srgbClr val="242424"/>
                </a:solidFill>
                <a:effectLst/>
                <a:latin typeface="-apple-system"/>
              </a:rPr>
              <a:t>Team chat</a:t>
            </a:r>
            <a:r>
              <a:rPr lang="en-US" i="1" dirty="0">
                <a:solidFill>
                  <a:srgbClr val="242424"/>
                </a:solidFill>
                <a:effectLst/>
                <a:latin typeface="-apple-system"/>
              </a:rPr>
              <a:t>: </a:t>
            </a:r>
            <a:r>
              <a:rPr lang="en-US" i="1" dirty="0" err="1">
                <a:solidFill>
                  <a:srgbClr val="242424"/>
                </a:solidFill>
                <a:effectLst/>
                <a:latin typeface="-apple-system"/>
              </a:rPr>
              <a:t>Kynning</a:t>
            </a:r>
            <a:r>
              <a:rPr lang="en-US" i="1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-apple-system"/>
              </a:rPr>
              <a:t>á</a:t>
            </a:r>
            <a:r>
              <a:rPr lang="en-US" i="1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-apple-system"/>
              </a:rPr>
              <a:t>gagnaþoni</a:t>
            </a:r>
            <a:r>
              <a:rPr lang="en-US" i="1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-apple-system"/>
              </a:rPr>
              <a:t>fyrir</a:t>
            </a:r>
            <a:r>
              <a:rPr lang="en-US" i="1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-apple-system"/>
              </a:rPr>
              <a:t>þátttakendur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https://github.com/hIngolfur/hackathon-data</a:t>
            </a:r>
            <a:endParaRPr lang="en-US" dirty="0"/>
          </a:p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4F96-F451-2B2A-F578-B4288A13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616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2B19-385A-1647-909F-8C00E935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project(1): The city line</a:t>
            </a:r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C9B2C-3019-C711-A707-187D0BD9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5</a:t>
            </a:fld>
            <a:endParaRPr lang="is-IS"/>
          </a:p>
        </p:txBody>
      </p:sp>
      <p:pic>
        <p:nvPicPr>
          <p:cNvPr id="6" name="Picture 5" descr="A map of a route&#10;&#10;Description automatically generated">
            <a:extLst>
              <a:ext uri="{FF2B5EF4-FFF2-40B4-BE49-F238E27FC236}">
                <a16:creationId xmlns:a16="http://schemas.microsoft.com/office/drawing/2014/main" id="{929B8DD3-E951-5A53-85F9-76C721CF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92" y="1466336"/>
            <a:ext cx="5318790" cy="46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659A-46CA-CDBC-1FC0-AD52758C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project(2)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9E4F-5DDC-E931-5A31-F23E20283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can we use data to </a:t>
            </a:r>
            <a:r>
              <a:rPr lang="en-US" b="1"/>
              <a:t>inform decisions</a:t>
            </a:r>
            <a:r>
              <a:rPr lang="en-US"/>
              <a:t> on where to lay train tracks of the </a:t>
            </a:r>
            <a:r>
              <a:rPr lang="en-US" err="1"/>
              <a:t>cityline</a:t>
            </a:r>
            <a:r>
              <a:rPr lang="en-US"/>
              <a:t> project?</a:t>
            </a:r>
          </a:p>
          <a:p>
            <a:pPr lvl="1"/>
            <a:r>
              <a:rPr lang="en-US"/>
              <a:t>E.g. based on the current situation or a possible future scenario</a:t>
            </a:r>
          </a:p>
          <a:p>
            <a:endParaRPr lang="en-US"/>
          </a:p>
          <a:p>
            <a:r>
              <a:rPr lang="en-US"/>
              <a:t>What is the most suitable way to </a:t>
            </a:r>
            <a:r>
              <a:rPr lang="en-US" b="1"/>
              <a:t>present</a:t>
            </a:r>
            <a:r>
              <a:rPr lang="en-US"/>
              <a:t> such data?</a:t>
            </a:r>
          </a:p>
          <a:p>
            <a:pPr lvl="1"/>
            <a:r>
              <a:rPr lang="en-US"/>
              <a:t>E.g. Maps, dashboard, etc.</a:t>
            </a:r>
          </a:p>
          <a:p>
            <a:endParaRPr lang="en-US"/>
          </a:p>
          <a:p>
            <a:r>
              <a:rPr lang="en-US" b="1"/>
              <a:t>Present a working demo</a:t>
            </a:r>
            <a:r>
              <a:rPr lang="en-US"/>
              <a:t> of the solution.</a:t>
            </a:r>
          </a:p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D4D6F-870B-662B-628D-42A724CF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9241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18C4-4A10-476E-FC8B-0C99F7C0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data(1)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8767-47D6-78E4-715E-C10A9B11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Small areas from the Icelandic 2021 </a:t>
            </a:r>
            <a:r>
              <a:rPr lang="en-US" err="1"/>
              <a:t>censusS</a:t>
            </a:r>
            <a:endParaRPr lang="en-US"/>
          </a:p>
          <a:p>
            <a:pPr lvl="1"/>
            <a:r>
              <a:rPr lang="en-US"/>
              <a:t>As a </a:t>
            </a:r>
            <a:r>
              <a:rPr lang="en-US" err="1"/>
              <a:t>GeoJSON</a:t>
            </a:r>
            <a:r>
              <a:rPr lang="en-US"/>
              <a:t> file</a:t>
            </a:r>
          </a:p>
          <a:p>
            <a:r>
              <a:rPr lang="en-US"/>
              <a:t>Coordinates of the City-lane (</a:t>
            </a:r>
            <a:r>
              <a:rPr lang="en-US" err="1"/>
              <a:t>Borgarlína</a:t>
            </a:r>
            <a:r>
              <a:rPr lang="en-US"/>
              <a:t>) train system</a:t>
            </a:r>
          </a:p>
          <a:p>
            <a:pPr lvl="1"/>
            <a:r>
              <a:rPr lang="en-US"/>
              <a:t>As a </a:t>
            </a:r>
            <a:r>
              <a:rPr lang="en-US" err="1"/>
              <a:t>GeoJSON</a:t>
            </a:r>
            <a:r>
              <a:rPr lang="en-US"/>
              <a:t> file</a:t>
            </a:r>
            <a:endParaRPr lang="is-IS"/>
          </a:p>
          <a:p>
            <a:r>
              <a:rPr lang="en-US"/>
              <a:t>The number of employed individuals</a:t>
            </a:r>
          </a:p>
          <a:p>
            <a:pPr lvl="1"/>
            <a:r>
              <a:rPr lang="en-US"/>
              <a:t>For each small areas</a:t>
            </a:r>
          </a:p>
          <a:p>
            <a:pPr lvl="1"/>
            <a:r>
              <a:rPr lang="en-US"/>
              <a:t>As a csv file</a:t>
            </a:r>
          </a:p>
          <a:p>
            <a:r>
              <a:rPr lang="en-US"/>
              <a:t>The number of individuals in each income decile</a:t>
            </a:r>
          </a:p>
          <a:p>
            <a:pPr lvl="1"/>
            <a:r>
              <a:rPr lang="en-US"/>
              <a:t>For each small area</a:t>
            </a:r>
          </a:p>
          <a:p>
            <a:pPr lvl="1"/>
            <a:r>
              <a:rPr lang="en-US"/>
              <a:t>As a csv file</a:t>
            </a:r>
          </a:p>
          <a:p>
            <a:r>
              <a:rPr lang="en-US"/>
              <a:t>The population by gender and age groups</a:t>
            </a:r>
          </a:p>
          <a:p>
            <a:pPr lvl="1"/>
            <a:r>
              <a:rPr lang="en-US"/>
              <a:t>For each small area</a:t>
            </a:r>
          </a:p>
          <a:p>
            <a:pPr lvl="1"/>
            <a:r>
              <a:rPr lang="en-US"/>
              <a:t>As a csv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51400-060C-CBF2-4653-9B03400E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383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D6A93-5401-6423-1A50-0A94D8A8A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11CB-767D-5AF0-15DE-70861933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data(1)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5C6C-20C3-E391-97FB-897CB6A7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Small areas from the Icelandic 2021 census</a:t>
            </a:r>
          </a:p>
          <a:p>
            <a:pPr lvl="1"/>
            <a:r>
              <a:rPr lang="en-US"/>
              <a:t>As a </a:t>
            </a:r>
            <a:r>
              <a:rPr lang="en-US" err="1"/>
              <a:t>GeoJSON</a:t>
            </a:r>
            <a:r>
              <a:rPr lang="en-US"/>
              <a:t> file</a:t>
            </a:r>
          </a:p>
          <a:p>
            <a:r>
              <a:rPr lang="en-US"/>
              <a:t>Coordinates of the City-lane (</a:t>
            </a:r>
            <a:r>
              <a:rPr lang="en-US" err="1"/>
              <a:t>Borgarlína</a:t>
            </a:r>
            <a:r>
              <a:rPr lang="en-US"/>
              <a:t>) train system</a:t>
            </a:r>
          </a:p>
          <a:p>
            <a:pPr lvl="1"/>
            <a:r>
              <a:rPr lang="en-US"/>
              <a:t>As a </a:t>
            </a:r>
            <a:r>
              <a:rPr lang="en-US" err="1"/>
              <a:t>GeoJSON</a:t>
            </a:r>
            <a:r>
              <a:rPr lang="en-US"/>
              <a:t> file</a:t>
            </a:r>
            <a:endParaRPr lang="is-IS"/>
          </a:p>
          <a:p>
            <a:r>
              <a:rPr lang="en-US"/>
              <a:t>The number of employed individuals</a:t>
            </a:r>
          </a:p>
          <a:p>
            <a:pPr lvl="1"/>
            <a:r>
              <a:rPr lang="en-US"/>
              <a:t>For each small areas</a:t>
            </a:r>
          </a:p>
          <a:p>
            <a:pPr lvl="1"/>
            <a:r>
              <a:rPr lang="en-US"/>
              <a:t>As a csv file</a:t>
            </a:r>
          </a:p>
          <a:p>
            <a:r>
              <a:rPr lang="en-US"/>
              <a:t>The number of individuals in each income decile</a:t>
            </a:r>
          </a:p>
          <a:p>
            <a:pPr lvl="1"/>
            <a:r>
              <a:rPr lang="en-US"/>
              <a:t>For each small area</a:t>
            </a:r>
          </a:p>
          <a:p>
            <a:pPr lvl="1"/>
            <a:r>
              <a:rPr lang="en-US"/>
              <a:t>As a csv file</a:t>
            </a:r>
          </a:p>
          <a:p>
            <a:r>
              <a:rPr lang="en-US"/>
              <a:t>The population by gender and age groups</a:t>
            </a:r>
          </a:p>
          <a:p>
            <a:pPr lvl="1"/>
            <a:r>
              <a:rPr lang="en-US"/>
              <a:t>For each small area</a:t>
            </a:r>
          </a:p>
          <a:p>
            <a:pPr lvl="1"/>
            <a:r>
              <a:rPr lang="en-US"/>
              <a:t>As a csv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B7215-91CF-9FA0-70DD-2F493D58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692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04A4-E1BB-F07D-F9BA-EB66BE04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areas (two examples)</a:t>
            </a:r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6C2D5-0B42-84EA-7576-D177B022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0F92-FAF5-43C1-B825-9D0DB5A254A7}" type="slidenum">
              <a:rPr lang="is-IS" smtClean="0"/>
              <a:t>9</a:t>
            </a:fld>
            <a:endParaRPr lang="is-IS"/>
          </a:p>
        </p:txBody>
      </p: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206A61E4-FE10-B91D-7265-412872AD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4985"/>
            <a:ext cx="4955587" cy="3525778"/>
          </a:xfrm>
          <a:prstGeom prst="rect">
            <a:avLst/>
          </a:prstGeom>
        </p:spPr>
      </p:pic>
      <p:pic>
        <p:nvPicPr>
          <p:cNvPr id="8" name="Picture 7" descr="A map of the sea&#10;&#10;Description automatically generated">
            <a:extLst>
              <a:ext uri="{FF2B5EF4-FFF2-40B4-BE49-F238E27FC236}">
                <a16:creationId xmlns:a16="http://schemas.microsoft.com/office/drawing/2014/main" id="{645AF77D-BF5C-1737-0738-21150DCE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4984"/>
            <a:ext cx="4988082" cy="35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3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agstofa_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Glober Book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36151C08-437C-41B0-A38F-332CD50D785A}" vid="{6FF04D12-2591-4DFC-B297-AE5F8D047A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fbc255-089e-4299-a14d-25d319dd551f">
      <Terms xmlns="http://schemas.microsoft.com/office/infopath/2007/PartnerControls"/>
    </lcf76f155ced4ddcb4097134ff3c332f>
    <TaxCatchAll xmlns="5ae27449-439c-4b1d-ac4a-86c83ddc9b32" xsi:nil="true"/>
    <SharedWithUsers xmlns="5ae27449-439c-4b1d-ac4a-86c83ddc9b32">
      <UserInfo>
        <DisplayName>Anton Örn Karlsson - HAGS</DisplayName>
        <AccountId>24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070F28C0A3F4B9D012D9718F60CA7" ma:contentTypeVersion="14" ma:contentTypeDescription="Create a new document." ma:contentTypeScope="" ma:versionID="b4f655af1375f073330c7735ae6bb2cf">
  <xsd:schema xmlns:xsd="http://www.w3.org/2001/XMLSchema" xmlns:xs="http://www.w3.org/2001/XMLSchema" xmlns:p="http://schemas.microsoft.com/office/2006/metadata/properties" xmlns:ns2="edfbc255-089e-4299-a14d-25d319dd551f" xmlns:ns3="5ae27449-439c-4b1d-ac4a-86c83ddc9b32" targetNamespace="http://schemas.microsoft.com/office/2006/metadata/properties" ma:root="true" ma:fieldsID="9486f1d7b5f53dc40f93b03a6ca4623e" ns2:_="" ns3:_="">
    <xsd:import namespace="edfbc255-089e-4299-a14d-25d319dd551f"/>
    <xsd:import namespace="5ae27449-439c-4b1d-ac4a-86c83ddc9b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bc255-089e-4299-a14d-25d319dd5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4970455-bdf1-4299-8c3c-b3ce243de7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e27449-439c-4b1d-ac4a-86c83ddc9b3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77cf2d3-45dd-46d1-b380-519aa59c696a}" ma:internalName="TaxCatchAll" ma:showField="CatchAllData" ma:web="5ae27449-439c-4b1d-ac4a-86c83ddc9b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3532AB-A9D0-4E57-91C5-463C1414567B}">
  <ds:schemaRefs>
    <ds:schemaRef ds:uri="5ae27449-439c-4b1d-ac4a-86c83ddc9b32"/>
    <ds:schemaRef ds:uri="edfbc255-089e-4299-a14d-25d319dd551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AAE6BD-A88B-411C-B3BC-7B89A43AA9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699742-F102-466F-BC44-02D82D4D0268}">
  <ds:schemaRefs>
    <ds:schemaRef ds:uri="5ae27449-439c-4b1d-ac4a-86c83ddc9b32"/>
    <ds:schemaRef ds:uri="edfbc255-089e-4299-a14d-25d319dd55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878</Words>
  <Application>Microsoft Macintosh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Glober Book</vt:lpstr>
      <vt:lpstr>Glober Light</vt:lpstr>
      <vt:lpstr>Glober SemiBold</vt:lpstr>
      <vt:lpstr>Hagstofa_2019</vt:lpstr>
      <vt:lpstr>The first Icelandic train datathon</vt:lpstr>
      <vt:lpstr>Welcome to the HVDS gagnaþon event </vt:lpstr>
      <vt:lpstr>Welcome to the HVDS gagnaþon</vt:lpstr>
      <vt:lpstr>Overview</vt:lpstr>
      <vt:lpstr>The project(1): The city line</vt:lpstr>
      <vt:lpstr>The project(2)</vt:lpstr>
      <vt:lpstr>The data(1)</vt:lpstr>
      <vt:lpstr>The data(1)</vt:lpstr>
      <vt:lpstr>Small areas (two examples)</vt:lpstr>
      <vt:lpstr>The data(2)</vt:lpstr>
      <vt:lpstr>Landmælingar</vt:lpstr>
      <vt:lpstr>Metadata</vt:lpstr>
      <vt:lpstr>The criteria</vt:lpstr>
      <vt:lpstr>The winning team</vt:lpstr>
      <vt:lpstr>Practical information(1)</vt:lpstr>
      <vt:lpstr>Practical information(2)</vt:lpstr>
      <vt:lpstr>Questions,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Flemming Kaj Larsen Karlsson</dc:creator>
  <cp:lastModifiedBy>Ingólfur Hjörleifsson - HI</cp:lastModifiedBy>
  <cp:revision>8</cp:revision>
  <cp:lastPrinted>2024-11-22T17:34:15Z</cp:lastPrinted>
  <dcterms:created xsi:type="dcterms:W3CDTF">2019-08-14T13:43:57Z</dcterms:created>
  <dcterms:modified xsi:type="dcterms:W3CDTF">2024-11-23T21:35:24Z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0x010100565070F28C0A3F4B9D012D9718F60CA7</vt:lpwstr>
  </property>
  <property fmtid="{D5CDD505-2E9C-101B-9397-08002B2CF9AE}" pid="3" name="MediaServiceImageTags">
    <vt:lpwstr/>
  </property>
</Properties>
</file>