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89" r:id="rId7"/>
    <p:sldId id="293" r:id="rId8"/>
    <p:sldId id="287" r:id="rId9"/>
    <p:sldId id="292" r:id="rId10"/>
    <p:sldId id="290" r:id="rId11"/>
    <p:sldId id="297" r:id="rId12"/>
    <p:sldId id="298" r:id="rId13"/>
    <p:sldId id="295" r:id="rId14"/>
    <p:sldId id="294" r:id="rId15"/>
    <p:sldId id="29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psychologist.com/d3/C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8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The Bootstrap and Confidence Intervals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smtClean="0">
                <a:latin typeface="Avenir LT Std 45 Book" pitchFamily="34" charset="0"/>
              </a:rPr>
              <a:t>1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Visualizing Confidence Intervals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pPr lvl="1"/>
            <a:endParaRPr lang="en-CA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831975"/>
            <a:ext cx="4862513" cy="31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Visualizing Confidence Intervals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dirty="0">
                <a:latin typeface="+mn-lt"/>
                <a:hlinkClick r:id="rId2"/>
              </a:rPr>
              <a:t>https://rpsychologist.com/d3/CI/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8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Checkpoint 1 of Project 2 is due today!</a:t>
            </a:r>
          </a:p>
          <a:p>
            <a:r>
              <a:rPr lang="en-CA" dirty="0" smtClean="0">
                <a:latin typeface="+mn-lt"/>
              </a:rPr>
              <a:t>Checkpoint 2 of Project 2 due next Friday (11/8)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The Bootstrap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Confidence Intervals</a:t>
            </a: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Parameters and Statistics	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b="1" dirty="0" smtClean="0">
                <a:latin typeface="+mn-lt"/>
              </a:rPr>
              <a:t>Population Parameter: </a:t>
            </a:r>
            <a:r>
              <a:rPr lang="en-CA" dirty="0" smtClean="0">
                <a:latin typeface="+mn-lt"/>
              </a:rPr>
              <a:t>A metric about a population </a:t>
            </a:r>
          </a:p>
          <a:p>
            <a:pPr lvl="1"/>
            <a:r>
              <a:rPr lang="en-CA" dirty="0" smtClean="0">
                <a:latin typeface="+mn-lt"/>
              </a:rPr>
              <a:t>Fixed and not random!</a:t>
            </a:r>
          </a:p>
          <a:p>
            <a:pPr lvl="1"/>
            <a:r>
              <a:rPr lang="en-CA" dirty="0" smtClean="0">
                <a:latin typeface="+mn-lt"/>
              </a:rPr>
              <a:t>Example: Average GPA of all Cal students</a:t>
            </a:r>
          </a:p>
          <a:p>
            <a:r>
              <a:rPr lang="en-CA" b="1" dirty="0" smtClean="0">
                <a:latin typeface="+mn-lt"/>
              </a:rPr>
              <a:t>Sample Statistic:</a:t>
            </a:r>
            <a:r>
              <a:rPr lang="en-CA" dirty="0" smtClean="0">
                <a:latin typeface="+mn-lt"/>
              </a:rPr>
              <a:t> A metric about a sample of that population</a:t>
            </a:r>
          </a:p>
          <a:p>
            <a:pPr lvl="1"/>
            <a:r>
              <a:rPr lang="en-CA" dirty="0" smtClean="0">
                <a:latin typeface="+mn-lt"/>
              </a:rPr>
              <a:t>Different for each sample of the population!</a:t>
            </a:r>
          </a:p>
          <a:p>
            <a:pPr lvl="1"/>
            <a:r>
              <a:rPr lang="en-CA" dirty="0" smtClean="0">
                <a:latin typeface="+mn-lt"/>
              </a:rPr>
              <a:t>Example: Average GPA of Cal students who are taking Data 8</a:t>
            </a:r>
          </a:p>
        </p:txBody>
      </p:sp>
    </p:spTree>
    <p:extLst>
      <p:ext uri="{BB962C8B-B14F-4D97-AF65-F5344CB8AC3E}">
        <p14:creationId xmlns:p14="http://schemas.microsoft.com/office/powerpoint/2010/main" val="33155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Why Bootstrap?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We need a sample to estimate a population parameter!</a:t>
            </a:r>
          </a:p>
          <a:p>
            <a:r>
              <a:rPr lang="en-CA" dirty="0" smtClean="0">
                <a:latin typeface="+mn-lt"/>
              </a:rPr>
              <a:t>In order to evaluate the </a:t>
            </a:r>
            <a:r>
              <a:rPr lang="en-CA" b="1" dirty="0" smtClean="0">
                <a:latin typeface="+mn-lt"/>
              </a:rPr>
              <a:t>variability of the statistic</a:t>
            </a:r>
            <a:r>
              <a:rPr lang="en-CA" dirty="0" smtClean="0">
                <a:latin typeface="+mn-lt"/>
              </a:rPr>
              <a:t>,</a:t>
            </a:r>
            <a:r>
              <a:rPr lang="en-CA" b="1" dirty="0" smtClean="0">
                <a:latin typeface="+mn-lt"/>
              </a:rPr>
              <a:t> </a:t>
            </a:r>
            <a:r>
              <a:rPr lang="en-CA" dirty="0" smtClean="0">
                <a:latin typeface="+mn-lt"/>
              </a:rPr>
              <a:t>we need multiple samples</a:t>
            </a:r>
          </a:p>
          <a:p>
            <a:r>
              <a:rPr lang="en-CA" dirty="0" smtClean="0">
                <a:latin typeface="+mn-lt"/>
              </a:rPr>
              <a:t>If the original sample is large and selected at random, it is close enough to the population that we can resample from our original sample instead of from the population</a:t>
            </a:r>
          </a:p>
          <a:p>
            <a:pPr lvl="1"/>
            <a:r>
              <a:rPr lang="en-CA" dirty="0" smtClean="0">
                <a:latin typeface="+mn-lt"/>
              </a:rPr>
              <a:t>This is extremely helpful in real life: it saves us time and money!</a:t>
            </a: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Bootstrap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If the original sample is large and selected at random, it likely resembles the population</a:t>
            </a:r>
          </a:p>
          <a:p>
            <a:r>
              <a:rPr lang="en-CA" dirty="0" smtClean="0">
                <a:latin typeface="+mn-lt"/>
              </a:rPr>
              <a:t>Instead of getting entirely new samples from the population, we resample from the original sample</a:t>
            </a:r>
          </a:p>
          <a:p>
            <a:r>
              <a:rPr lang="en-CA" dirty="0" smtClean="0">
                <a:latin typeface="+mn-lt"/>
              </a:rPr>
              <a:t>Resample same number of individuals </a:t>
            </a:r>
            <a:r>
              <a:rPr lang="en-CA" b="1" dirty="0" smtClean="0">
                <a:latin typeface="+mn-lt"/>
              </a:rPr>
              <a:t>with replacement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If we sample without replacement, we will always get the sample original sample back!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65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Interval of estimates of a population parameter</a:t>
            </a:r>
          </a:p>
          <a:p>
            <a:r>
              <a:rPr lang="en-CA" dirty="0" smtClean="0">
                <a:latin typeface="+mn-lt"/>
              </a:rPr>
              <a:t>A 95% confidence interval means if we create 100 confidence intervals from different samples, we expect 95 of them to contain the true population parameter</a:t>
            </a:r>
          </a:p>
          <a:p>
            <a:r>
              <a:rPr lang="en-CA" dirty="0" smtClean="0">
                <a:latin typeface="+mn-lt"/>
              </a:rPr>
              <a:t>It does NOT mean that there is a 95% probability the true population parameter is in a confidence interval!!</a:t>
            </a:r>
          </a:p>
          <a:p>
            <a:pPr lvl="1"/>
            <a:r>
              <a:rPr lang="en-CA" dirty="0" smtClean="0">
                <a:latin typeface="+mn-lt"/>
              </a:rPr>
              <a:t>The population parameter is a </a:t>
            </a:r>
            <a:r>
              <a:rPr lang="en-CA" dirty="0" smtClean="0">
                <a:latin typeface="+mn-lt"/>
              </a:rPr>
              <a:t>constant – it’s either in an interval, or it isn’t so there’s nothing we can conclude about probability</a:t>
            </a:r>
            <a:endParaRPr lang="en-CA" dirty="0" smtClean="0">
              <a:latin typeface="+mn-lt"/>
            </a:endParaRPr>
          </a:p>
          <a:p>
            <a:pPr lvl="1"/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</a:t>
            </a:r>
            <a:r>
              <a:rPr lang="en-CA" dirty="0" smtClean="0">
                <a:latin typeface="+mn-lt"/>
              </a:rPr>
              <a:t>Interval Facts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For a 95% confidence interval, it is true </a:t>
            </a:r>
            <a:r>
              <a:rPr lang="en-CA" dirty="0" smtClean="0">
                <a:latin typeface="+mn-lt"/>
              </a:rPr>
              <a:t>that: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Out </a:t>
            </a:r>
            <a:r>
              <a:rPr lang="en-CA" dirty="0">
                <a:latin typeface="+mn-lt"/>
              </a:rPr>
              <a:t>of 100 confidence intervals, we expect 95 of them to contain the true population </a:t>
            </a:r>
            <a:r>
              <a:rPr lang="en-CA" dirty="0" smtClean="0">
                <a:latin typeface="+mn-lt"/>
              </a:rPr>
              <a:t>parameter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There </a:t>
            </a:r>
            <a:r>
              <a:rPr lang="en-CA" dirty="0">
                <a:latin typeface="+mn-lt"/>
              </a:rPr>
              <a:t>is a 95% probability the confidence interval contains the population parameter </a:t>
            </a:r>
            <a:endParaRPr lang="en-CA" dirty="0" smtClean="0">
              <a:latin typeface="+mn-lt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Note </a:t>
            </a:r>
            <a:r>
              <a:rPr lang="en-CA" dirty="0">
                <a:latin typeface="+mn-lt"/>
              </a:rPr>
              <a:t>that the confidence interval is random here so we can make this </a:t>
            </a:r>
            <a:r>
              <a:rPr lang="en-CA" dirty="0" smtClean="0">
                <a:latin typeface="+mn-lt"/>
              </a:rPr>
              <a:t>statement</a:t>
            </a:r>
          </a:p>
          <a:p>
            <a:r>
              <a:rPr lang="en-CA" dirty="0" smtClean="0">
                <a:latin typeface="+mn-lt"/>
              </a:rPr>
              <a:t>It </a:t>
            </a:r>
            <a:r>
              <a:rPr lang="en-CA" dirty="0">
                <a:latin typeface="+mn-lt"/>
              </a:rPr>
              <a:t>is </a:t>
            </a:r>
            <a:r>
              <a:rPr lang="en-CA" b="1" dirty="0">
                <a:latin typeface="+mn-lt"/>
              </a:rPr>
              <a:t>not</a:t>
            </a:r>
            <a:r>
              <a:rPr lang="en-CA" dirty="0">
                <a:latin typeface="+mn-lt"/>
              </a:rPr>
              <a:t> true that there is a 95% probability a population parameter is in a confidence interval. 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This </a:t>
            </a:r>
            <a:r>
              <a:rPr lang="en-CA" dirty="0">
                <a:latin typeface="+mn-lt"/>
              </a:rPr>
              <a:t>is because the population parameter is fixed so we can't so anything probabilistic about it. 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</a:t>
            </a:r>
            <a:r>
              <a:rPr lang="en-CA" dirty="0" smtClean="0">
                <a:latin typeface="+mn-lt"/>
              </a:rPr>
              <a:t>Interval Facts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 smtClean="0">
                <a:latin typeface="+mn-lt"/>
              </a:rPr>
              <a:t>Clarification on Homework</a:t>
            </a:r>
          </a:p>
          <a:p>
            <a:r>
              <a:rPr lang="en-CA" dirty="0" smtClean="0">
                <a:latin typeface="+mn-lt"/>
              </a:rPr>
              <a:t>It </a:t>
            </a:r>
            <a:r>
              <a:rPr lang="en-CA" dirty="0">
                <a:latin typeface="+mn-lt"/>
              </a:rPr>
              <a:t>is </a:t>
            </a:r>
            <a:r>
              <a:rPr lang="en-CA" b="1" dirty="0" smtClean="0">
                <a:latin typeface="+mn-lt"/>
              </a:rPr>
              <a:t>not true </a:t>
            </a:r>
            <a:r>
              <a:rPr lang="en-CA" dirty="0">
                <a:latin typeface="+mn-lt"/>
              </a:rPr>
              <a:t>that there is a 95% probability the confidence interval [0.439, 0.5] contains the population </a:t>
            </a:r>
            <a:r>
              <a:rPr lang="en-CA" dirty="0" smtClean="0">
                <a:latin typeface="+mn-lt"/>
              </a:rPr>
              <a:t>parameter</a:t>
            </a:r>
          </a:p>
          <a:p>
            <a:r>
              <a:rPr lang="en-CA" dirty="0" smtClean="0">
                <a:latin typeface="+mn-lt"/>
              </a:rPr>
              <a:t>The population </a:t>
            </a:r>
            <a:r>
              <a:rPr lang="en-CA" dirty="0">
                <a:latin typeface="+mn-lt"/>
              </a:rPr>
              <a:t>parameter </a:t>
            </a:r>
            <a:r>
              <a:rPr lang="en-CA" dirty="0" smtClean="0">
                <a:latin typeface="+mn-lt"/>
              </a:rPr>
              <a:t>fixed AND</a:t>
            </a:r>
          </a:p>
          <a:p>
            <a:r>
              <a:rPr lang="en-CA" dirty="0" smtClean="0">
                <a:latin typeface="+mn-lt"/>
              </a:rPr>
              <a:t>The </a:t>
            </a:r>
            <a:r>
              <a:rPr lang="en-CA" dirty="0">
                <a:latin typeface="+mn-lt"/>
              </a:rPr>
              <a:t>confidence interval [0.439, 0.5] is </a:t>
            </a:r>
            <a:r>
              <a:rPr lang="en-CA" dirty="0" smtClean="0">
                <a:latin typeface="+mn-lt"/>
              </a:rPr>
              <a:t>fixed</a:t>
            </a:r>
          </a:p>
          <a:p>
            <a:r>
              <a:rPr lang="en-CA" dirty="0" smtClean="0">
                <a:latin typeface="+mn-lt"/>
              </a:rPr>
              <a:t>Differs</a:t>
            </a:r>
            <a:r>
              <a:rPr lang="en-CA" dirty="0">
                <a:latin typeface="+mn-lt"/>
              </a:rPr>
              <a:t> from statement #2 </a:t>
            </a:r>
            <a:r>
              <a:rPr lang="en-CA" dirty="0" smtClean="0">
                <a:latin typeface="+mn-lt"/>
              </a:rPr>
              <a:t>on the previous slide, </a:t>
            </a:r>
            <a:r>
              <a:rPr lang="en-CA" dirty="0">
                <a:latin typeface="+mn-lt"/>
              </a:rPr>
              <a:t>since in that statement the confidence interval is </a:t>
            </a:r>
            <a:r>
              <a:rPr lang="en-CA" dirty="0" smtClean="0">
                <a:latin typeface="+mn-lt"/>
              </a:rPr>
              <a:t>random! </a:t>
            </a:r>
          </a:p>
          <a:p>
            <a:r>
              <a:rPr lang="en-CA" dirty="0" smtClean="0">
                <a:latin typeface="+mn-lt"/>
              </a:rPr>
              <a:t>Here, </a:t>
            </a:r>
            <a:r>
              <a:rPr lang="en-CA" dirty="0">
                <a:latin typeface="+mn-lt"/>
              </a:rPr>
              <a:t>the confidence interval is fixed so we can't make probabilistic conclusions about it. 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61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Creating Confidence Intervals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404377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We first need to bootstrap to get an array of sample statistics</a:t>
                </a:r>
              </a:p>
              <a:p>
                <a:r>
                  <a:rPr lang="en-CA" dirty="0" smtClean="0">
                    <a:latin typeface="+mn-lt"/>
                  </a:rPr>
                  <a:t>To get the values of a confidence interval, we use the percentile of those sample statistics!</a:t>
                </a:r>
                <a:endParaRPr lang="en-CA" dirty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Example: A 95% confidence interval will be created from the middle 95% of sample statistics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Symmetrical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5%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latin typeface="+mn-lt"/>
                  </a:rPr>
                  <a:t>= 2.5% of the sample statistics fall outside the confidence interval on both sides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Lower bound: 2.5</a:t>
                </a:r>
                <a:r>
                  <a:rPr lang="en-CA" baseline="30000" dirty="0" smtClean="0">
                    <a:latin typeface="+mn-lt"/>
                  </a:rPr>
                  <a:t>th</a:t>
                </a:r>
                <a:r>
                  <a:rPr lang="en-CA" dirty="0" smtClean="0">
                    <a:latin typeface="+mn-lt"/>
                  </a:rPr>
                  <a:t> percentile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Upper bound: 97.5</a:t>
                </a:r>
                <a:r>
                  <a:rPr lang="en-CA" baseline="30000" dirty="0" smtClean="0">
                    <a:latin typeface="+mn-lt"/>
                  </a:rPr>
                  <a:t>th</a:t>
                </a:r>
                <a:r>
                  <a:rPr lang="en-CA" dirty="0" smtClean="0">
                    <a:latin typeface="+mn-lt"/>
                  </a:rPr>
                  <a:t> percentile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4043778"/>
              </a:xfrm>
              <a:blipFill rotWithShape="1">
                <a:blip r:embed="rId2"/>
                <a:stretch>
                  <a:fillRect l="-809" t="-904" r="-7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encrypted-tbn0.gstatic.com/images?q=tbn%3AANd9GcS_zhd33_Wzzskw4yMx-k54rB_82rUn8QiET0zsL7v7aOel_7C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43688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477</Words>
  <Application>Microsoft Office PowerPoint</Application>
  <PresentationFormat>On-screen Show (4:3)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Lab 8</vt:lpstr>
      <vt:lpstr>Agenda</vt:lpstr>
      <vt:lpstr>Parameters and Statistics </vt:lpstr>
      <vt:lpstr>Why Bootstrap?</vt:lpstr>
      <vt:lpstr>The Bootstrap</vt:lpstr>
      <vt:lpstr>Confidence Interval</vt:lpstr>
      <vt:lpstr>Confidence Interval Facts</vt:lpstr>
      <vt:lpstr>Confidence Interval Facts (Cont’d)</vt:lpstr>
      <vt:lpstr>Creating Confidence Intervals</vt:lpstr>
      <vt:lpstr>Visualizing Confidence Intervals</vt:lpstr>
      <vt:lpstr>Visualizing Confidence Intervals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472</cp:revision>
  <dcterms:created xsi:type="dcterms:W3CDTF">2013-01-15T19:08:57Z</dcterms:created>
  <dcterms:modified xsi:type="dcterms:W3CDTF">2019-11-02T05:39:23Z</dcterms:modified>
</cp:coreProperties>
</file>