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5"/>
  </p:notesMasterIdLst>
  <p:handoutMasterIdLst>
    <p:handoutMasterId r:id="rId16"/>
  </p:handoutMasterIdLst>
  <p:sldIdLst>
    <p:sldId id="256" r:id="rId6"/>
    <p:sldId id="287" r:id="rId7"/>
    <p:sldId id="292" r:id="rId8"/>
    <p:sldId id="293" r:id="rId9"/>
    <p:sldId id="295" r:id="rId10"/>
    <p:sldId id="296" r:id="rId11"/>
    <p:sldId id="298" r:id="rId12"/>
    <p:sldId id="297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0206" autoAdjust="0"/>
  </p:normalViewPr>
  <p:slideViewPr>
    <p:cSldViewPr snapToGrid="0" snapToObjects="1">
      <p:cViewPr>
        <p:scale>
          <a:sx n="80" d="100"/>
          <a:sy n="80" d="100"/>
        </p:scale>
        <p:origin x="-1517" y="-62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4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Tot2fZVM73unQFGH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7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60484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venir LT Std 45 Book" pitchFamily="34" charset="0"/>
              </a:rPr>
              <a:t>A/B Testing</a:t>
            </a: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Spring 2020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20</a:t>
            </a:r>
            <a:r>
              <a:rPr lang="en-US" dirty="0" smtClean="0">
                <a:latin typeface="Avenir LT Std 45 Book" pitchFamily="34" charset="0"/>
              </a:rPr>
              <a:t> </a:t>
            </a:r>
            <a:r>
              <a:rPr lang="en-US" dirty="0" smtClean="0">
                <a:latin typeface="Avenir LT Std 45 Book" pitchFamily="34" charset="0"/>
              </a:rPr>
              <a:t>March 2020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Why A/B Testing?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Used to test if two observed distributions (sets of values) are from the same underlying distribution</a:t>
            </a:r>
          </a:p>
          <a:p>
            <a:r>
              <a:rPr lang="en-CA" dirty="0" smtClean="0">
                <a:latin typeface="+mn-lt"/>
              </a:rPr>
              <a:t>Example:</a:t>
            </a:r>
          </a:p>
          <a:p>
            <a:pPr lvl="1"/>
            <a:r>
              <a:rPr lang="en-CA" dirty="0" smtClean="0">
                <a:latin typeface="+mn-lt"/>
              </a:rPr>
              <a:t>Distribution 1: Weights of babies of moms who smoke</a:t>
            </a:r>
          </a:p>
          <a:p>
            <a:pPr lvl="1"/>
            <a:r>
              <a:rPr lang="en-CA" dirty="0" smtClean="0">
                <a:latin typeface="+mn-lt"/>
              </a:rPr>
              <a:t>Distribution 2: Weights of babies of moms who do not smoke</a:t>
            </a:r>
          </a:p>
          <a:p>
            <a:pPr lvl="1"/>
            <a:r>
              <a:rPr lang="en-CA" dirty="0" smtClean="0">
                <a:latin typeface="+mn-lt"/>
              </a:rPr>
              <a:t>Question: Are these distributions from the same underlying distribution?</a:t>
            </a:r>
          </a:p>
          <a:p>
            <a:r>
              <a:rPr lang="en-CA" dirty="0" smtClean="0">
                <a:latin typeface="+mn-lt"/>
              </a:rPr>
              <a:t>An A/B test is an example of a permutation test!</a:t>
            </a:r>
          </a:p>
        </p:txBody>
      </p:sp>
    </p:spTree>
    <p:extLst>
      <p:ext uri="{BB962C8B-B14F-4D97-AF65-F5344CB8AC3E}">
        <p14:creationId xmlns:p14="http://schemas.microsoft.com/office/powerpoint/2010/main" val="33853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A/B Testing Hypothesis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b="1" dirty="0" smtClean="0">
                <a:latin typeface="+mn-lt"/>
              </a:rPr>
              <a:t>Null Hypothesis: </a:t>
            </a:r>
            <a:r>
              <a:rPr lang="en-CA" dirty="0" smtClean="0">
                <a:latin typeface="+mn-lt"/>
              </a:rPr>
              <a:t>The two distributions are from the same underlying distribution, and any differences are due to chance</a:t>
            </a:r>
          </a:p>
          <a:p>
            <a:pPr lvl="1"/>
            <a:r>
              <a:rPr lang="en-CA" dirty="0" smtClean="0">
                <a:latin typeface="+mn-lt"/>
              </a:rPr>
              <a:t>Example: The </a:t>
            </a:r>
            <a:r>
              <a:rPr lang="en-CA" dirty="0">
                <a:latin typeface="+mn-lt"/>
              </a:rPr>
              <a:t>distribution of birth weights of babies is the same for mothers who don't smoke as for mothers who do. The difference in the sample is due to chance</a:t>
            </a:r>
            <a:r>
              <a:rPr lang="en-CA" dirty="0" smtClean="0">
                <a:latin typeface="+mn-lt"/>
              </a:rPr>
              <a:t>.</a:t>
            </a:r>
          </a:p>
          <a:p>
            <a:r>
              <a:rPr lang="en-CA" b="1" dirty="0" smtClean="0">
                <a:latin typeface="+mn-lt"/>
              </a:rPr>
              <a:t>Alternative Hypothesis: </a:t>
            </a:r>
            <a:r>
              <a:rPr lang="en-CA" dirty="0" smtClean="0">
                <a:latin typeface="+mn-lt"/>
              </a:rPr>
              <a:t>The two distributions are </a:t>
            </a:r>
            <a:r>
              <a:rPr lang="en-CA" b="1" dirty="0" smtClean="0">
                <a:latin typeface="+mn-lt"/>
              </a:rPr>
              <a:t>not</a:t>
            </a:r>
            <a:r>
              <a:rPr lang="en-CA" dirty="0" smtClean="0">
                <a:latin typeface="+mn-lt"/>
              </a:rPr>
              <a:t> from the same underlying distribution, and any differences are </a:t>
            </a:r>
            <a:r>
              <a:rPr lang="en-CA" b="1" dirty="0" smtClean="0">
                <a:latin typeface="+mn-lt"/>
              </a:rPr>
              <a:t>not</a:t>
            </a:r>
            <a:r>
              <a:rPr lang="en-CA" dirty="0" smtClean="0">
                <a:latin typeface="+mn-lt"/>
              </a:rPr>
              <a:t> due to chance</a:t>
            </a:r>
          </a:p>
          <a:p>
            <a:pPr lvl="1"/>
            <a:r>
              <a:rPr lang="en-CA" dirty="0" smtClean="0">
                <a:latin typeface="+mn-lt"/>
              </a:rPr>
              <a:t>Example</a:t>
            </a:r>
            <a:r>
              <a:rPr lang="en-CA" dirty="0">
                <a:latin typeface="+mn-lt"/>
              </a:rPr>
              <a:t>: </a:t>
            </a:r>
            <a:r>
              <a:rPr lang="en-CA" dirty="0" smtClean="0">
                <a:latin typeface="+mn-lt"/>
              </a:rPr>
              <a:t>The babies </a:t>
            </a:r>
            <a:r>
              <a:rPr lang="en-CA" dirty="0">
                <a:latin typeface="+mn-lt"/>
              </a:rPr>
              <a:t>of the mothers who smoke have a lower birth weight, on average, than the babies of the </a:t>
            </a:r>
            <a:r>
              <a:rPr lang="en-CA" dirty="0" smtClean="0">
                <a:latin typeface="+mn-lt"/>
              </a:rPr>
              <a:t>non-smokers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83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A/B Test Statistic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Main Idea</a:t>
            </a:r>
            <a:r>
              <a:rPr lang="en-CA" dirty="0">
                <a:latin typeface="+mn-lt"/>
              </a:rPr>
              <a:t>: </a:t>
            </a:r>
            <a:r>
              <a:rPr lang="en-CA" dirty="0" smtClean="0">
                <a:latin typeface="+mn-lt"/>
              </a:rPr>
              <a:t>Get two </a:t>
            </a:r>
            <a:r>
              <a:rPr lang="en-CA" dirty="0">
                <a:latin typeface="+mn-lt"/>
              </a:rPr>
              <a:t>representations of two </a:t>
            </a:r>
            <a:r>
              <a:rPr lang="en-CA" dirty="0" smtClean="0">
                <a:latin typeface="+mn-lt"/>
              </a:rPr>
              <a:t>distributions </a:t>
            </a:r>
            <a:r>
              <a:rPr lang="en-CA" dirty="0">
                <a:latin typeface="+mn-lt"/>
              </a:rPr>
              <a:t>and </a:t>
            </a:r>
            <a:r>
              <a:rPr lang="en-CA" dirty="0" smtClean="0">
                <a:latin typeface="+mn-lt"/>
              </a:rPr>
              <a:t>find </a:t>
            </a:r>
            <a:r>
              <a:rPr lang="en-CA" dirty="0">
                <a:latin typeface="+mn-lt"/>
              </a:rPr>
              <a:t>the difference between them</a:t>
            </a:r>
          </a:p>
          <a:p>
            <a:r>
              <a:rPr lang="en-CA" dirty="0" smtClean="0">
                <a:latin typeface="+mn-lt"/>
              </a:rPr>
              <a:t>Example:</a:t>
            </a:r>
          </a:p>
          <a:p>
            <a:pPr lvl="1"/>
            <a:r>
              <a:rPr lang="en-CA" dirty="0" smtClean="0">
                <a:latin typeface="+mn-lt"/>
              </a:rPr>
              <a:t>Difference between the average weights of smoking and non-smoking babies</a:t>
            </a:r>
          </a:p>
          <a:p>
            <a:r>
              <a:rPr lang="en-CA" dirty="0">
                <a:latin typeface="+mn-lt"/>
              </a:rPr>
              <a:t>Under the null hypothesis, there should be no difference between the two distributions</a:t>
            </a:r>
          </a:p>
          <a:p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44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A/B Testing: Shuffle Labels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Shuffle the </a:t>
            </a:r>
            <a:r>
              <a:rPr lang="en-CA" b="1" dirty="0" smtClean="0">
                <a:latin typeface="+mn-lt"/>
              </a:rPr>
              <a:t>labels</a:t>
            </a:r>
            <a:r>
              <a:rPr lang="en-CA" dirty="0" smtClean="0">
                <a:latin typeface="+mn-lt"/>
              </a:rPr>
              <a:t> of the table: if the data are from the same distributions, rearranging the labels won’t matter!</a:t>
            </a:r>
            <a:endParaRPr lang="en-CA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466" y="2628899"/>
            <a:ext cx="2133642" cy="302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239" y="2628899"/>
            <a:ext cx="1027669" cy="302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124325" y="3969542"/>
            <a:ext cx="13049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8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+mn-lt"/>
              </a:rPr>
              <a:t>A/B Testing: Shuffle Labels (Cont’d)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9009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How do we shuffle?</a:t>
            </a:r>
          </a:p>
          <a:p>
            <a:pPr lvl="1"/>
            <a:r>
              <a:rPr lang="en-CA" dirty="0" smtClean="0">
                <a:latin typeface="+mn-lt"/>
              </a:rPr>
              <a:t>Sample the original labels of the table </a:t>
            </a:r>
            <a:r>
              <a:rPr lang="en-CA" b="1" dirty="0" smtClean="0">
                <a:latin typeface="+mn-lt"/>
              </a:rPr>
              <a:t>without replacement</a:t>
            </a:r>
            <a:r>
              <a:rPr lang="en-CA" dirty="0" smtClean="0">
                <a:latin typeface="+mn-lt"/>
              </a:rPr>
              <a:t> </a:t>
            </a:r>
          </a:p>
          <a:p>
            <a:pPr lvl="1"/>
            <a:r>
              <a:rPr lang="en-CA" dirty="0" smtClean="0">
                <a:latin typeface="+mn-lt"/>
              </a:rPr>
              <a:t>Example: If the table has 500 rows, sample 500 labels without replacement</a:t>
            </a:r>
          </a:p>
          <a:p>
            <a:r>
              <a:rPr lang="en-CA" dirty="0" smtClean="0">
                <a:latin typeface="+mn-lt"/>
              </a:rPr>
              <a:t>Why without replacement?</a:t>
            </a:r>
          </a:p>
          <a:p>
            <a:pPr lvl="1"/>
            <a:r>
              <a:rPr lang="en-CA" dirty="0" smtClean="0">
                <a:latin typeface="+mn-lt"/>
              </a:rPr>
              <a:t>This is so we keep the same proportions of labels each time! </a:t>
            </a:r>
          </a:p>
          <a:p>
            <a:r>
              <a:rPr lang="en-CA" dirty="0" smtClean="0">
                <a:latin typeface="+mn-lt"/>
              </a:rPr>
              <a:t>Command: </a:t>
            </a:r>
            <a:r>
              <a:rPr lang="en-CA" dirty="0" err="1" smtClean="0">
                <a:latin typeface="+mn-lt"/>
              </a:rPr>
              <a:t>tbl.sample</a:t>
            </a:r>
            <a:r>
              <a:rPr lang="en-CA" dirty="0" smtClean="0">
                <a:latin typeface="+mn-lt"/>
              </a:rPr>
              <a:t>(n, </a:t>
            </a:r>
            <a:r>
              <a:rPr lang="en-CA" dirty="0" err="1" smtClean="0">
                <a:latin typeface="+mn-lt"/>
              </a:rPr>
              <a:t>with_replacement</a:t>
            </a:r>
            <a:r>
              <a:rPr lang="en-CA" dirty="0" smtClean="0">
                <a:latin typeface="+mn-lt"/>
              </a:rPr>
              <a:t> = False)</a:t>
            </a:r>
          </a:p>
          <a:p>
            <a:pPr lvl="1"/>
            <a:r>
              <a:rPr lang="en-CA" dirty="0" smtClean="0">
                <a:latin typeface="+mn-lt"/>
              </a:rPr>
              <a:t>Need to specify without replacement!! With replacement is True by default</a:t>
            </a:r>
          </a:p>
        </p:txBody>
      </p:sp>
    </p:spTree>
    <p:extLst>
      <p:ext uri="{BB962C8B-B14F-4D97-AF65-F5344CB8AC3E}">
        <p14:creationId xmlns:p14="http://schemas.microsoft.com/office/powerpoint/2010/main" val="9403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A/B Testing: Conclusions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9009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The rest of the procedure is similar to other hypothesis tests</a:t>
            </a:r>
          </a:p>
          <a:p>
            <a:r>
              <a:rPr lang="en-CA" dirty="0" smtClean="0">
                <a:latin typeface="+mn-lt"/>
              </a:rPr>
              <a:t>For a large number of iterations:</a:t>
            </a:r>
          </a:p>
          <a:p>
            <a:pPr lvl="1"/>
            <a:r>
              <a:rPr lang="en-CA" dirty="0" smtClean="0">
                <a:latin typeface="+mn-lt"/>
              </a:rPr>
              <a:t>Shuffle the labels of the data (assuming the null is true)</a:t>
            </a:r>
          </a:p>
          <a:p>
            <a:pPr lvl="1"/>
            <a:r>
              <a:rPr lang="en-CA" dirty="0" smtClean="0">
                <a:latin typeface="+mn-lt"/>
              </a:rPr>
              <a:t>Get the test statistic from the shuffled data</a:t>
            </a:r>
          </a:p>
          <a:p>
            <a:pPr lvl="1"/>
            <a:r>
              <a:rPr lang="en-CA" dirty="0" smtClean="0">
                <a:latin typeface="+mn-lt"/>
              </a:rPr>
              <a:t>Store the test statistic </a:t>
            </a:r>
          </a:p>
          <a:p>
            <a:r>
              <a:rPr lang="en-CA" dirty="0" smtClean="0">
                <a:latin typeface="+mn-lt"/>
              </a:rPr>
              <a:t>Compare the observed test statistic with all the simulated test statistic</a:t>
            </a:r>
            <a:endParaRPr lang="en-CA" dirty="0">
              <a:latin typeface="+mn-lt"/>
            </a:endParaRPr>
          </a:p>
          <a:p>
            <a:r>
              <a:rPr lang="en-CA" dirty="0" smtClean="0">
                <a:latin typeface="+mn-lt"/>
              </a:rPr>
              <a:t>P-value is the proportion of simulated test statistics equal to the observed test statistic or further in the direction of the alternative, assuming the null hypothesis is true</a:t>
            </a:r>
          </a:p>
        </p:txBody>
      </p:sp>
    </p:spTree>
    <p:extLst>
      <p:ext uri="{BB962C8B-B14F-4D97-AF65-F5344CB8AC3E}">
        <p14:creationId xmlns:p14="http://schemas.microsoft.com/office/powerpoint/2010/main" val="32052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A/B Testing vs. TVD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900903"/>
          </a:xfrm>
        </p:spPr>
        <p:txBody>
          <a:bodyPr>
            <a:normAutofit/>
          </a:bodyPr>
          <a:lstStyle/>
          <a:p>
            <a:r>
              <a:rPr lang="en-CA" dirty="0">
                <a:latin typeface="+mn-lt"/>
              </a:rPr>
              <a:t>A/B Testing: Test whether </a:t>
            </a:r>
            <a:r>
              <a:rPr lang="en-CA" dirty="0" smtClean="0">
                <a:latin typeface="+mn-lt"/>
              </a:rPr>
              <a:t>two samples of data come </a:t>
            </a:r>
            <a:r>
              <a:rPr lang="en-CA" dirty="0">
                <a:latin typeface="+mn-lt"/>
              </a:rPr>
              <a:t>from the same/different </a:t>
            </a:r>
            <a:r>
              <a:rPr lang="en-CA" dirty="0" smtClean="0">
                <a:latin typeface="+mn-lt"/>
              </a:rPr>
              <a:t>distribution</a:t>
            </a:r>
          </a:p>
          <a:p>
            <a:r>
              <a:rPr lang="en-CA" dirty="0" smtClean="0">
                <a:latin typeface="+mn-lt"/>
              </a:rPr>
              <a:t>TVD</a:t>
            </a:r>
            <a:r>
              <a:rPr lang="en-CA" dirty="0">
                <a:latin typeface="+mn-lt"/>
              </a:rPr>
              <a:t>: </a:t>
            </a:r>
            <a:r>
              <a:rPr lang="en-CA" dirty="0" smtClean="0">
                <a:latin typeface="+mn-lt"/>
              </a:rPr>
              <a:t>Compute distance between two </a:t>
            </a:r>
            <a:r>
              <a:rPr lang="en-CA" dirty="0">
                <a:latin typeface="+mn-lt"/>
              </a:rPr>
              <a:t>different </a:t>
            </a:r>
            <a:r>
              <a:rPr lang="en-CA" dirty="0" smtClean="0">
                <a:latin typeface="+mn-lt"/>
              </a:rPr>
              <a:t>samples from the </a:t>
            </a:r>
            <a:r>
              <a:rPr lang="en-CA" smtClean="0">
                <a:latin typeface="+mn-lt"/>
              </a:rPr>
              <a:t>same distribution</a:t>
            </a: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63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Fill out the </a:t>
            </a:r>
            <a:r>
              <a:rPr lang="en-CA" dirty="0" smtClean="0">
                <a:latin typeface="+mn-lt"/>
                <a:hlinkClick r:id="rId2"/>
              </a:rPr>
              <a:t>partner </a:t>
            </a:r>
            <a:r>
              <a:rPr lang="en-CA" dirty="0">
                <a:latin typeface="+mn-lt"/>
                <a:hlinkClick r:id="rId2"/>
              </a:rPr>
              <a:t>form for Project </a:t>
            </a:r>
            <a:r>
              <a:rPr lang="en-CA" dirty="0" smtClean="0">
                <a:latin typeface="+mn-lt"/>
                <a:hlinkClick r:id="rId2"/>
              </a:rPr>
              <a:t>2.</a:t>
            </a:r>
            <a:r>
              <a:rPr lang="en-CA" dirty="0" smtClean="0">
                <a:latin typeface="+mn-lt"/>
              </a:rPr>
              <a:t> Regardless </a:t>
            </a:r>
            <a:r>
              <a:rPr lang="en-CA" dirty="0">
                <a:latin typeface="+mn-lt"/>
              </a:rPr>
              <a:t>of whether or not you are working alone, please fill it out by </a:t>
            </a:r>
            <a:r>
              <a:rPr lang="en-CA" b="1" dirty="0">
                <a:latin typeface="+mn-lt"/>
              </a:rPr>
              <a:t>Friday March, 20th at 11:59PM </a:t>
            </a:r>
            <a:r>
              <a:rPr lang="en-CA" dirty="0">
                <a:latin typeface="+mn-lt"/>
              </a:rPr>
              <a:t>so I know who you are working </a:t>
            </a:r>
            <a:r>
              <a:rPr lang="en-CA" dirty="0" smtClean="0">
                <a:latin typeface="+mn-lt"/>
              </a:rPr>
              <a:t>with</a:t>
            </a:r>
          </a:p>
          <a:p>
            <a:r>
              <a:rPr lang="en-CA" dirty="0" smtClean="0">
                <a:latin typeface="+mn-lt"/>
              </a:rPr>
              <a:t>Midterm scores and mid-semester grade reports are out</a:t>
            </a:r>
          </a:p>
          <a:p>
            <a:pPr lvl="1"/>
            <a:r>
              <a:rPr lang="en-CA" dirty="0" smtClean="0">
                <a:latin typeface="+mn-lt"/>
              </a:rPr>
              <a:t>Regrade requests due </a:t>
            </a:r>
            <a:r>
              <a:rPr lang="en-CA" b="1" dirty="0" smtClean="0">
                <a:latin typeface="+mn-lt"/>
              </a:rPr>
              <a:t>Tuesday</a:t>
            </a:r>
            <a:r>
              <a:rPr lang="en-CA" b="1" dirty="0">
                <a:latin typeface="+mn-lt"/>
              </a:rPr>
              <a:t>, March 24 at </a:t>
            </a:r>
            <a:r>
              <a:rPr lang="en-CA" b="1" dirty="0" smtClean="0">
                <a:latin typeface="+mn-lt"/>
              </a:rPr>
              <a:t>11:59PM</a:t>
            </a:r>
          </a:p>
          <a:p>
            <a:r>
              <a:rPr lang="en-CA" dirty="0" smtClean="0">
                <a:latin typeface="+mn-lt"/>
              </a:rPr>
              <a:t>HW8 is due 4/2 (bonus point for early submission by 4/1)</a:t>
            </a:r>
          </a:p>
          <a:p>
            <a:r>
              <a:rPr lang="en-CA" dirty="0">
                <a:latin typeface="+mn-lt"/>
              </a:rPr>
              <a:t>Question 3.10 on Lab 7 has been updated so the tests are less strict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1749</TotalTime>
  <Words>472</Words>
  <Application>Microsoft Office PowerPoint</Application>
  <PresentationFormat>On-screen Show (4:3)</PresentationFormat>
  <Paragraphs>52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Custom Design</vt:lpstr>
      <vt:lpstr>Berkeley_Brights_Tessellations</vt:lpstr>
      <vt:lpstr>1_Custom Design</vt:lpstr>
      <vt:lpstr>2_Custom Design</vt:lpstr>
      <vt:lpstr>3_Custom Design</vt:lpstr>
      <vt:lpstr>Data 8, Lab 7</vt:lpstr>
      <vt:lpstr>Why A/B Testing?</vt:lpstr>
      <vt:lpstr>A/B Testing Hypothesis</vt:lpstr>
      <vt:lpstr>A/B Test Statistic</vt:lpstr>
      <vt:lpstr>A/B Testing: Shuffle Labels</vt:lpstr>
      <vt:lpstr>A/B Testing: Shuffle Labels (Cont’d)</vt:lpstr>
      <vt:lpstr>A/B Testing: Conclusions</vt:lpstr>
      <vt:lpstr>A/B Testing vs. TVD</vt:lpstr>
      <vt:lpstr>Announcements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489</cp:revision>
  <dcterms:created xsi:type="dcterms:W3CDTF">2013-01-15T19:08:57Z</dcterms:created>
  <dcterms:modified xsi:type="dcterms:W3CDTF">2020-03-20T19:00:41Z</dcterms:modified>
</cp:coreProperties>
</file>