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22"/>
  </p:notesMasterIdLst>
  <p:handoutMasterIdLst>
    <p:handoutMasterId r:id="rId23"/>
  </p:handoutMasterIdLst>
  <p:sldIdLst>
    <p:sldId id="256" r:id="rId6"/>
    <p:sldId id="263" r:id="rId7"/>
    <p:sldId id="268" r:id="rId8"/>
    <p:sldId id="269" r:id="rId9"/>
    <p:sldId id="271" r:id="rId10"/>
    <p:sldId id="273" r:id="rId11"/>
    <p:sldId id="272" r:id="rId12"/>
    <p:sldId id="270" r:id="rId13"/>
    <p:sldId id="275" r:id="rId14"/>
    <p:sldId id="274" r:id="rId15"/>
    <p:sldId id="276" r:id="rId16"/>
    <p:sldId id="277" r:id="rId17"/>
    <p:sldId id="278" r:id="rId18"/>
    <p:sldId id="279" r:id="rId19"/>
    <p:sldId id="267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8.org/materials-sp18/lec/ch2not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2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Fall 2019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Treatment Group: Treatment applied </a:t>
            </a:r>
          </a:p>
          <a:p>
            <a:r>
              <a:rPr lang="en-CA" dirty="0" smtClean="0">
                <a:latin typeface="Avenir LT Std 45 Book" pitchFamily="34" charset="0"/>
              </a:rPr>
              <a:t>Control Group: Treatment not applied 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 Group: States with capital 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Control Group: States without capital punishment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Experimenter has no ability to divide into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Randomly divide into treatment and control group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study since researchers cannot just randomly decide which states have capital punishment or not</a:t>
            </a:r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Avenir LT Std 45 Book" pitchFamily="34" charset="0"/>
              </a:rPr>
              <a:t>Example: Researcher test the effect of a new drug on lung cancer by giving the drug to 75% of subjects (randomly selected), and a placebo drug to the other subjects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Randomized control experiment since researcher randomly selected treatment and control groups</a:t>
            </a:r>
          </a:p>
          <a:p>
            <a:r>
              <a:rPr lang="en-CA" dirty="0" smtClean="0">
                <a:latin typeface="Avenir LT Std 45 Book" pitchFamily="34" charset="0"/>
              </a:rPr>
              <a:t>Example: Psychologist stood outside an elementary school and asked the first 100 students they saw whether the student played basketball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Observational or randomized study?</a:t>
            </a:r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Establishing 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Observational Study: Cannot prove causation!!</a:t>
            </a:r>
          </a:p>
          <a:p>
            <a:r>
              <a:rPr lang="en-CA" dirty="0" smtClean="0">
                <a:latin typeface="Avenir LT Std 45 Book" pitchFamily="34" charset="0"/>
              </a:rPr>
              <a:t>Randomized Control Experiment: Can sometimes prove causation, but also other potential problems: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Selection bias: Study’s subjects don’t represent a typical member of the population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Drug trial subjects are only white males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Measurement error: People don’t answer truthfully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Farmers may underestimate crop numbers to get more aid in a government agriculture survey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Questionnaire design: Leading questions, order of questions</a:t>
            </a:r>
          </a:p>
          <a:p>
            <a:pPr lvl="2"/>
            <a:r>
              <a:rPr lang="en-CA" dirty="0" smtClean="0">
                <a:latin typeface="Avenir LT Std 45 Book" pitchFamily="34" charset="0"/>
              </a:rPr>
              <a:t>Example: “Do you agree with America’s pointless intervention in Afghanistan?”</a:t>
            </a: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549" y="5200650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Come to OH to hear more or check out Stat 152: Sampling Surveys!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1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More Resources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data8.org/materials-sp18/lec/ch2notes.pdf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87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Lab Notebook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0" indent="0">
              <a:buNone/>
            </a:pPr>
            <a:r>
              <a:rPr lang="en-CA" smtClean="0">
                <a:latin typeface="Avenir LT Std 45 Book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871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Treatment: Factor of interest </a:t>
            </a:r>
          </a:p>
          <a:p>
            <a:r>
              <a:rPr lang="en-CA" dirty="0" smtClean="0">
                <a:latin typeface="Avenir LT Std 45 Book" pitchFamily="34" charset="0"/>
              </a:rPr>
              <a:t>Outcome: What is being measured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Treatment: </a:t>
            </a:r>
            <a:r>
              <a:rPr lang="en-CA" dirty="0">
                <a:latin typeface="Avenir LT Std 45 Book" pitchFamily="34" charset="0"/>
              </a:rPr>
              <a:t>Whether a state has capital </a:t>
            </a:r>
            <a:r>
              <a:rPr lang="en-CA" dirty="0" smtClean="0">
                <a:latin typeface="Avenir LT Std 45 Book" pitchFamily="34" charset="0"/>
              </a:rPr>
              <a:t>punishment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A state’s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Causality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19953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Association: Any relationship between the treatment and outcome (aka there is a </a:t>
            </a:r>
            <a:r>
              <a:rPr lang="en-CA" b="1" dirty="0" smtClean="0">
                <a:latin typeface="Avenir LT Std 45 Book" pitchFamily="34" charset="0"/>
              </a:rPr>
              <a:t>correlation</a:t>
            </a:r>
            <a:r>
              <a:rPr lang="en-CA" dirty="0" smtClean="0">
                <a:latin typeface="Avenir LT Std 45 Book" pitchFamily="34" charset="0"/>
              </a:rPr>
              <a:t> between them)</a:t>
            </a:r>
          </a:p>
          <a:p>
            <a:r>
              <a:rPr lang="en-CA" dirty="0" smtClean="0">
                <a:latin typeface="Avenir LT Std 45 Book" pitchFamily="34" charset="0"/>
              </a:rPr>
              <a:t>Causation: The treatment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the outcome</a:t>
            </a:r>
          </a:p>
          <a:p>
            <a:pPr lvl="1"/>
            <a:r>
              <a:rPr lang="en-CA" b="1" dirty="0" smtClean="0">
                <a:latin typeface="Avenir LT Std 45 Book" pitchFamily="34" charset="0"/>
              </a:rPr>
              <a:t>Correlation does not imply causation!!!!</a:t>
            </a:r>
            <a:r>
              <a:rPr lang="en-CA" dirty="0" smtClean="0">
                <a:latin typeface="Avenir LT Std 45 Book" pitchFamily="34" charset="0"/>
              </a:rPr>
              <a:t>	</a:t>
            </a:r>
          </a:p>
          <a:p>
            <a:pPr marL="0" indent="0">
              <a:buNone/>
            </a:pPr>
            <a:endParaRPr lang="en-CA" dirty="0" smtClean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Example: Study the effect of capital punishment on a state’s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Association: Most states who have capital punishment also have high murder 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Outcome: Having capital punishment causes states to have murder rate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Two variables being associated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one causes the other!!</a:t>
            </a: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Even if states with capital punishments also have high murder rates, it does </a:t>
            </a:r>
            <a:r>
              <a:rPr lang="en-CA" b="1" dirty="0" smtClean="0">
                <a:latin typeface="Avenir LT Std 45 Book" pitchFamily="34" charset="0"/>
              </a:rPr>
              <a:t>not</a:t>
            </a:r>
            <a:r>
              <a:rPr lang="en-CA" dirty="0" smtClean="0">
                <a:latin typeface="Avenir LT Std 45 Book" pitchFamily="34" charset="0"/>
              </a:rPr>
              <a:t> mean having capital punishment</a:t>
            </a:r>
            <a:r>
              <a:rPr lang="en-CA" i="1" dirty="0" smtClean="0">
                <a:latin typeface="Avenir LT Std 45 Book" pitchFamily="34" charset="0"/>
              </a:rPr>
              <a:t> causes</a:t>
            </a:r>
            <a:r>
              <a:rPr lang="en-CA" dirty="0" smtClean="0">
                <a:latin typeface="Avenir LT Std 45 Book" pitchFamily="34" charset="0"/>
              </a:rPr>
              <a:t> them to have high murder rates</a:t>
            </a:r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63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1761"/>
            <a:ext cx="8286750" cy="3266891"/>
          </a:xfrm>
        </p:spPr>
      </p:pic>
    </p:spTree>
    <p:extLst>
      <p:ext uri="{BB962C8B-B14F-4D97-AF65-F5344CB8AC3E}">
        <p14:creationId xmlns:p14="http://schemas.microsoft.com/office/powerpoint/2010/main" val="3377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Association vs. Causation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Avenir LT Std 45 Book" pitchFamily="34" charset="0"/>
              </a:rPr>
              <a:t>Confounding Factors: Other variables unaccounted for in relationship between treatment and outcome</a:t>
            </a:r>
            <a:endParaRPr lang="en-CA" dirty="0" smtClean="0">
              <a:latin typeface="Avenir LT Std 45 Book" pitchFamily="34" charset="0"/>
            </a:endParaRPr>
          </a:p>
          <a:p>
            <a:r>
              <a:rPr lang="en-CA" dirty="0">
                <a:latin typeface="Avenir LT Std 45 Book" pitchFamily="34" charset="0"/>
              </a:rPr>
              <a:t>Example</a:t>
            </a:r>
            <a:r>
              <a:rPr lang="en-CA" dirty="0" smtClean="0">
                <a:latin typeface="Avenir LT Std 45 Book" pitchFamily="34" charset="0"/>
              </a:rPr>
              <a:t>: Study </a:t>
            </a:r>
            <a:r>
              <a:rPr lang="en-CA" dirty="0">
                <a:latin typeface="Avenir LT Std 45 Book" pitchFamily="34" charset="0"/>
              </a:rPr>
              <a:t>the effect of capital punishment on a state’s murder </a:t>
            </a:r>
            <a:r>
              <a:rPr lang="en-CA" dirty="0" smtClean="0">
                <a:latin typeface="Avenir LT Std 45 Book" pitchFamily="34" charset="0"/>
              </a:rPr>
              <a:t>rate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Lots of other possible explanations: literacy rates, living standards, unemployment, gun control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We do not know which one </a:t>
            </a:r>
            <a:r>
              <a:rPr lang="en-CA" i="1" dirty="0" smtClean="0">
                <a:latin typeface="Avenir LT Std 45 Book" pitchFamily="34" charset="0"/>
              </a:rPr>
              <a:t>causes</a:t>
            </a:r>
            <a:r>
              <a:rPr lang="en-CA" dirty="0" smtClean="0">
                <a:latin typeface="Avenir LT Std 45 Book" pitchFamily="34" charset="0"/>
              </a:rPr>
              <a:t> higher murder rates</a:t>
            </a:r>
            <a:endParaRPr lang="en-CA" dirty="0">
              <a:latin typeface="Avenir LT Std 45 Book" pitchFamily="34" charset="0"/>
            </a:endParaRPr>
          </a:p>
          <a:p>
            <a:endParaRPr lang="en-CA" dirty="0" smtClean="0">
              <a:latin typeface="Avenir LT Std 45 Book" pitchFamily="34" charset="0"/>
            </a:endParaRPr>
          </a:p>
          <a:p>
            <a:pPr lvl="1"/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490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Custom Design</vt:lpstr>
      <vt:lpstr>Berkeley_Brights_Tessellations</vt:lpstr>
      <vt:lpstr>1_Custom Design</vt:lpstr>
      <vt:lpstr>2_Custom Design</vt:lpstr>
      <vt:lpstr>3_Custom Design</vt:lpstr>
      <vt:lpstr>Data 8, Lab 2</vt:lpstr>
      <vt:lpstr>Causality</vt:lpstr>
      <vt:lpstr>Causality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Association vs. Causation</vt:lpstr>
      <vt:lpstr>Establishing Causality</vt:lpstr>
      <vt:lpstr>Establishing Causality</vt:lpstr>
      <vt:lpstr>Establishing Causality</vt:lpstr>
      <vt:lpstr>Establishing Causality</vt:lpstr>
      <vt:lpstr>More Resources</vt:lpstr>
      <vt:lpstr>Announcements</vt:lpstr>
      <vt:lpstr>Lab Notebook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147</cp:revision>
  <dcterms:created xsi:type="dcterms:W3CDTF">2013-01-15T19:08:57Z</dcterms:created>
  <dcterms:modified xsi:type="dcterms:W3CDTF">2019-07-08T05:10:54Z</dcterms:modified>
</cp:coreProperties>
</file>