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7"/>
  </p:notesMasterIdLst>
  <p:handoutMasterIdLst>
    <p:handoutMasterId r:id="rId18"/>
  </p:handoutMasterIdLst>
  <p:sldIdLst>
    <p:sldId id="256" r:id="rId6"/>
    <p:sldId id="279" r:id="rId7"/>
    <p:sldId id="277" r:id="rId8"/>
    <p:sldId id="282" r:id="rId9"/>
    <p:sldId id="280" r:id="rId10"/>
    <p:sldId id="283" r:id="rId11"/>
    <p:sldId id="281" r:id="rId12"/>
    <p:sldId id="285" r:id="rId13"/>
    <p:sldId id="286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3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1113590"/>
          </a:xfrm>
        </p:spPr>
        <p:txBody>
          <a:bodyPr/>
          <a:lstStyle/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Variables and Function Calls</a:t>
            </a:r>
            <a:endParaRPr lang="en-CA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7" y="1600285"/>
            <a:ext cx="6180356" cy="1440305"/>
          </a:xfr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6" t="34861" r="17813" b="28889"/>
          <a:stretch/>
        </p:blipFill>
        <p:spPr bwMode="auto">
          <a:xfrm>
            <a:off x="2027549" y="3267075"/>
            <a:ext cx="5088902" cy="207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1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Expressions: Common Functions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615442"/>
              </p:ext>
            </p:extLst>
          </p:nvPr>
        </p:nvGraphicFramePr>
        <p:xfrm>
          <a:off x="615950" y="1624098"/>
          <a:ext cx="77406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0"/>
                <a:gridCol w="1247776"/>
                <a:gridCol w="1935163"/>
                <a:gridCol w="19351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effectLst/>
                        </a:rPr>
                        <a:t>Expression </a:t>
                      </a:r>
                      <a:r>
                        <a:rPr lang="en-CA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Value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 + 3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-1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7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2.66667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Remainder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7 %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 **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1.41421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1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Expressions: Common Functions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158944"/>
              </p:ext>
            </p:extLst>
          </p:nvPr>
        </p:nvGraphicFramePr>
        <p:xfrm>
          <a:off x="590550" y="1624098"/>
          <a:ext cx="828675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25"/>
                <a:gridCol w="4086225"/>
                <a:gridCol w="2781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Function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abs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Returns the absolute value of its </a:t>
                      </a:r>
                      <a:r>
                        <a:rPr lang="en-CA" dirty="0" smtClean="0">
                          <a:effectLst/>
                        </a:rPr>
                        <a:t>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abs(-3)</a:t>
                      </a:r>
                      <a:r>
                        <a:rPr lang="en-CA" baseline="0" dirty="0" smtClean="0">
                          <a:effectLst/>
                        </a:rPr>
                        <a:t> -&gt; 3</a:t>
                      </a:r>
                      <a:endParaRPr lang="en-CA" dirty="0" smtClean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Returns the maximum of all its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max(1,2) -&gt; 2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Returns the minimum of all its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min(1,3)</a:t>
                      </a:r>
                      <a:r>
                        <a:rPr lang="en-CA" baseline="0" dirty="0" smtClean="0">
                          <a:effectLst/>
                        </a:rPr>
                        <a:t> -&gt; 1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pow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Raises its first argument to the power of its second 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pow(2,0) -&gt; 1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Rounds its argument to the nearest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round(0.6) -&gt; 1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Expressions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1" y="1989931"/>
            <a:ext cx="8423819" cy="2878138"/>
          </a:xfrm>
        </p:spPr>
      </p:pic>
      <p:sp>
        <p:nvSpPr>
          <p:cNvPr id="7" name="AutoShape 4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6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8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9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Expressions: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7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Selected Table Operations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821911"/>
              </p:ext>
            </p:extLst>
          </p:nvPr>
        </p:nvGraphicFramePr>
        <p:xfrm>
          <a:off x="539750" y="1419310"/>
          <a:ext cx="7947025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00"/>
                <a:gridCol w="4276725"/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Create a copy of a table sorted by the values in a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err="1">
                          <a:effectLst/>
                        </a:rPr>
                        <a:t>tbl.sort</a:t>
                      </a:r>
                      <a:r>
                        <a:rPr lang="en-CA" dirty="0">
                          <a:effectLst/>
                        </a:rPr>
                        <a:t>("N")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where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Create a copy of a table with only the rows that match some </a:t>
                      </a:r>
                      <a:r>
                        <a:rPr lang="en-CA" i="1" dirty="0">
                          <a:effectLst/>
                        </a:rPr>
                        <a:t>predicate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err="1">
                          <a:effectLst/>
                        </a:rPr>
                        <a:t>tbl.where</a:t>
                      </a:r>
                      <a:r>
                        <a:rPr lang="en-CA" dirty="0">
                          <a:effectLst/>
                        </a:rPr>
                        <a:t>("N", </a:t>
                      </a:r>
                      <a:r>
                        <a:rPr lang="en-CA" dirty="0" err="1">
                          <a:effectLst/>
                        </a:rPr>
                        <a:t>are.above</a:t>
                      </a:r>
                      <a:r>
                        <a:rPr lang="en-CA" dirty="0">
                          <a:effectLst/>
                        </a:rPr>
                        <a:t>(2))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num_rows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Compute the number of rows in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tbl.num_rows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num_columns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Compute the number of columns in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tbl.num_columns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Create a copy of a table with only some of the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tbl.select("N")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Create a copy of a table without some of the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err="1">
                          <a:effectLst/>
                        </a:rPr>
                        <a:t>tbl.drop</a:t>
                      </a:r>
                      <a:r>
                        <a:rPr lang="en-CA" dirty="0" smtClean="0">
                          <a:effectLst/>
                        </a:rPr>
                        <a:t>("N</a:t>
                      </a:r>
                      <a:r>
                        <a:rPr lang="en-CA" dirty="0">
                          <a:effectLst/>
                        </a:rPr>
                        <a:t>")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4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Selected </a:t>
            </a:r>
            <a:r>
              <a:rPr lang="en-CA" dirty="0" smtClean="0">
                <a:latin typeface="+mn-lt"/>
              </a:rPr>
              <a:t>Where Predicates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188784"/>
              </p:ext>
            </p:extLst>
          </p:nvPr>
        </p:nvGraphicFramePr>
        <p:xfrm>
          <a:off x="539750" y="1419310"/>
          <a:ext cx="7947025" cy="425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875"/>
                <a:gridCol w="2552700"/>
                <a:gridCol w="283845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Predicate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Result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Example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are.equal_to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equal to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are.equal_to(50)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are.not_equal_to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not equal to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are.not_equal_to(50)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are.above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above (and not equal to)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are.above(50)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are.above_or_equal_to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above 50 or equal to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are.above_or_equal_to(50)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are.below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below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are.below(50)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are.between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above or equal to 2 and below 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are.between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3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Tables: </a:t>
            </a:r>
            <a:r>
              <a:rPr lang="en-CA" dirty="0" smtClean="0">
                <a:latin typeface="+mn-lt"/>
              </a:rPr>
              <a:t>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34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331</Words>
  <Application>Microsoft Office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Custom Design</vt:lpstr>
      <vt:lpstr>Berkeley_Brights_Tessellations</vt:lpstr>
      <vt:lpstr>1_Custom Design</vt:lpstr>
      <vt:lpstr>2_Custom Design</vt:lpstr>
      <vt:lpstr>3_Custom Design</vt:lpstr>
      <vt:lpstr>Data 8, Lab 3</vt:lpstr>
      <vt:lpstr>Variables and Function Calls</vt:lpstr>
      <vt:lpstr>Expressions: Common Functions</vt:lpstr>
      <vt:lpstr>Expressions: Common Functions</vt:lpstr>
      <vt:lpstr>Expressions</vt:lpstr>
      <vt:lpstr>Expressions: Demo</vt:lpstr>
      <vt:lpstr>Selected Table Operations</vt:lpstr>
      <vt:lpstr>Selected Where Predicates</vt:lpstr>
      <vt:lpstr>Tables: Demo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170</cp:revision>
  <dcterms:created xsi:type="dcterms:W3CDTF">2013-01-15T19:08:57Z</dcterms:created>
  <dcterms:modified xsi:type="dcterms:W3CDTF">2019-08-04T04:08:35Z</dcterms:modified>
</cp:coreProperties>
</file>